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50"/>
  </p:notesMasterIdLst>
  <p:sldIdLst>
    <p:sldId id="256" r:id="rId2"/>
    <p:sldId id="306" r:id="rId3"/>
    <p:sldId id="358" r:id="rId4"/>
    <p:sldId id="357" r:id="rId5"/>
    <p:sldId id="356" r:id="rId6"/>
    <p:sldId id="359" r:id="rId7"/>
    <p:sldId id="360" r:id="rId8"/>
    <p:sldId id="361" r:id="rId9"/>
    <p:sldId id="362" r:id="rId10"/>
    <p:sldId id="349" r:id="rId11"/>
    <p:sldId id="338" r:id="rId12"/>
    <p:sldId id="308" r:id="rId13"/>
    <p:sldId id="343" r:id="rId14"/>
    <p:sldId id="318" r:id="rId15"/>
    <p:sldId id="310" r:id="rId16"/>
    <p:sldId id="309" r:id="rId17"/>
    <p:sldId id="339" r:id="rId18"/>
    <p:sldId id="311" r:id="rId19"/>
    <p:sldId id="313" r:id="rId20"/>
    <p:sldId id="372" r:id="rId21"/>
    <p:sldId id="344" r:id="rId22"/>
    <p:sldId id="345" r:id="rId23"/>
    <p:sldId id="319" r:id="rId24"/>
    <p:sldId id="322" r:id="rId25"/>
    <p:sldId id="323" r:id="rId26"/>
    <p:sldId id="324" r:id="rId27"/>
    <p:sldId id="330" r:id="rId28"/>
    <p:sldId id="325" r:id="rId29"/>
    <p:sldId id="351" r:id="rId30"/>
    <p:sldId id="364" r:id="rId31"/>
    <p:sldId id="365" r:id="rId32"/>
    <p:sldId id="363" r:id="rId33"/>
    <p:sldId id="352" r:id="rId34"/>
    <p:sldId id="354" r:id="rId35"/>
    <p:sldId id="366" r:id="rId36"/>
    <p:sldId id="367" r:id="rId37"/>
    <p:sldId id="368" r:id="rId38"/>
    <p:sldId id="369" r:id="rId39"/>
    <p:sldId id="373" r:id="rId40"/>
    <p:sldId id="370" r:id="rId41"/>
    <p:sldId id="371" r:id="rId42"/>
    <p:sldId id="341" r:id="rId43"/>
    <p:sldId id="374" r:id="rId44"/>
    <p:sldId id="342" r:id="rId45"/>
    <p:sldId id="350" r:id="rId46"/>
    <p:sldId id="355" r:id="rId47"/>
    <p:sldId id="375" r:id="rId48"/>
    <p:sldId id="327" r:id="rId49"/>
  </p:sldIdLst>
  <p:sldSz cx="9144000" cy="6858000" type="screen4x3"/>
  <p:notesSz cx="6724650" cy="97742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00FF"/>
    <a:srgbClr val="FFE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4660"/>
  </p:normalViewPr>
  <p:slideViewPr>
    <p:cSldViewPr>
      <p:cViewPr varScale="1">
        <p:scale>
          <a:sx n="110" d="100"/>
          <a:sy n="110" d="100"/>
        </p:scale>
        <p:origin x="186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4015" cy="488712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09079" y="0"/>
            <a:ext cx="2914015" cy="488712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r">
              <a:defRPr sz="1200"/>
            </a:lvl1pPr>
          </a:lstStyle>
          <a:p>
            <a:fld id="{4F7DB8E1-1AF1-4FAD-AF03-6FB96BD8FA0C}" type="datetimeFigureOut">
              <a:rPr lang="ko-KR" altLang="en-US" smtClean="0"/>
              <a:t>2017-02-11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61" tIns="45930" rIns="91861" bIns="4593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2465" y="4642763"/>
            <a:ext cx="5379720" cy="4398407"/>
          </a:xfrm>
          <a:prstGeom prst="rect">
            <a:avLst/>
          </a:prstGeom>
        </p:spPr>
        <p:txBody>
          <a:bodyPr vert="horz" lIns="91861" tIns="45930" rIns="91861" bIns="4593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283829"/>
            <a:ext cx="2914015" cy="488712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09079" y="9283829"/>
            <a:ext cx="2914015" cy="488712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r">
              <a:defRPr sz="1200"/>
            </a:lvl1pPr>
          </a:lstStyle>
          <a:p>
            <a:fld id="{3FB9906E-DFF5-467A-A79C-5C4BF7AFB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57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07654D-590D-41B8-BD9C-7AE0EA90D0DB}" type="datetimeFigureOut">
              <a:rPr lang="ko-KR" altLang="en-US" smtClean="0"/>
              <a:t>2017-02-11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3C2BE11-16CF-488A-A503-5C17EF600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573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07654D-590D-41B8-BD9C-7AE0EA90D0DB}" type="datetimeFigureOut">
              <a:rPr lang="ko-KR" altLang="en-US" smtClean="0"/>
              <a:t>2017-02-11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3C2BE11-16CF-488A-A503-5C17EF600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05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07654D-590D-41B8-BD9C-7AE0EA90D0DB}" type="datetimeFigureOut">
              <a:rPr lang="ko-KR" altLang="en-US" smtClean="0"/>
              <a:t>2017-02-11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3C2BE11-16CF-488A-A503-5C17EF600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59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07654D-590D-41B8-BD9C-7AE0EA90D0DB}" type="datetimeFigureOut">
              <a:rPr lang="ko-KR" altLang="en-US" smtClean="0"/>
              <a:t>2017-02-11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3C2BE11-16CF-488A-A503-5C17EF600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695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07654D-590D-41B8-BD9C-7AE0EA90D0DB}" type="datetimeFigureOut">
              <a:rPr lang="ko-KR" altLang="en-US" smtClean="0"/>
              <a:t>2017-02-11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3C2BE11-16CF-488A-A503-5C17EF600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27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07654D-590D-41B8-BD9C-7AE0EA90D0DB}" type="datetimeFigureOut">
              <a:rPr lang="ko-KR" altLang="en-US" smtClean="0"/>
              <a:t>2017-02-11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3C2BE11-16CF-488A-A503-5C17EF600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06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07654D-590D-41B8-BD9C-7AE0EA90D0DB}" type="datetimeFigureOut">
              <a:rPr lang="ko-KR" altLang="en-US" smtClean="0"/>
              <a:t>2017-02-11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3C2BE11-16CF-488A-A503-5C17EF600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81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07654D-590D-41B8-BD9C-7AE0EA90D0DB}" type="datetimeFigureOut">
              <a:rPr lang="ko-KR" altLang="en-US" smtClean="0"/>
              <a:t>2017-02-11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3C2BE11-16CF-488A-A503-5C17EF600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14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07654D-590D-41B8-BD9C-7AE0EA90D0DB}" type="datetimeFigureOut">
              <a:rPr lang="ko-KR" altLang="en-US" smtClean="0"/>
              <a:t>2017-02-11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3C2BE11-16CF-488A-A503-5C17EF600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47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07654D-590D-41B8-BD9C-7AE0EA90D0DB}" type="datetimeFigureOut">
              <a:rPr lang="ko-KR" altLang="en-US" smtClean="0"/>
              <a:t>2017-02-11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3C2BE11-16CF-488A-A503-5C17EF600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47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07654D-590D-41B8-BD9C-7AE0EA90D0DB}" type="datetimeFigureOut">
              <a:rPr lang="ko-KR" altLang="en-US" smtClean="0"/>
              <a:t>2017-02-11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3C2BE11-16CF-488A-A503-5C17EF600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35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284714" y="6526232"/>
            <a:ext cx="8617927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64444"/>
              </a:buClr>
              <a:buSzPct val="105000"/>
              <a:buFontTx/>
              <a:buChar char="•"/>
            </a:pPr>
            <a:endParaRPr kumimoji="1" lang="ko-KR" altLang="en-US" sz="1400" b="1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4233644" y="6567155"/>
            <a:ext cx="64633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57792456-96BE-4EBA-AA7C-6AEA64B59FA0}" type="slidenum">
              <a:rPr kumimoji="0" lang="ko-KR" altLang="en-US" sz="1000" smtClean="0">
                <a:solidFill>
                  <a:srgbClr val="000000"/>
                </a:solidFill>
              </a:rPr>
              <a:pPr algn="r" eaLnBrk="1" hangingPunct="1"/>
              <a:t>‹#›</a:t>
            </a:fld>
            <a:r>
              <a:rPr kumimoji="0" lang="en-US" altLang="ko-KR" sz="1000" dirty="0" smtClean="0">
                <a:solidFill>
                  <a:srgbClr val="000000"/>
                </a:solidFill>
              </a:rPr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281321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ko-KR" altLang="ko-KR" dirty="0" smtClean="0"/>
              <a:t>파이썬 </a:t>
            </a:r>
            <a:r>
              <a:rPr lang="ko-KR" altLang="ko-KR" dirty="0"/>
              <a:t>둘러보기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광운대학교</a:t>
            </a:r>
            <a:endParaRPr lang="en-US" altLang="ko-KR" sz="2000" dirty="0"/>
          </a:p>
          <a:p>
            <a:r>
              <a:rPr lang="ko-KR" altLang="en-US" sz="2000" dirty="0" err="1"/>
              <a:t>인제니움</a:t>
            </a:r>
            <a:r>
              <a:rPr lang="ko-KR" altLang="en-US" sz="2000" dirty="0"/>
              <a:t> 학부대학</a:t>
            </a:r>
            <a:endParaRPr lang="en-US" altLang="ko-KR" sz="2000" dirty="0"/>
          </a:p>
          <a:p>
            <a:r>
              <a:rPr lang="ko-KR" altLang="en-US" sz="2000" dirty="0"/>
              <a:t>이강성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9187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모듈 가져오기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852936"/>
            <a:ext cx="3877985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math</a:t>
            </a:r>
          </a:p>
          <a:p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math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pi, sin</a:t>
            </a:r>
          </a:p>
          <a:p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math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2080" y="2852935"/>
            <a:ext cx="31085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math.sin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/2)</a:t>
            </a:r>
          </a:p>
          <a:p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sin(pi / 2)</a:t>
            </a:r>
          </a:p>
          <a:p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log(e)</a:t>
            </a:r>
          </a:p>
          <a:p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/2)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4716016" y="3212976"/>
            <a:ext cx="288032" cy="50405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774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터틀 그래픽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윈도우키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IDLE [Enter]</a:t>
            </a:r>
          </a:p>
          <a:p>
            <a:r>
              <a:rPr lang="ko-KR" altLang="en-US" dirty="0" err="1" smtClean="0"/>
              <a:t>윈도우키</a:t>
            </a:r>
            <a:r>
              <a:rPr lang="ko-KR" altLang="en-US" dirty="0" smtClean="0"/>
              <a:t> </a:t>
            </a:r>
            <a:r>
              <a:rPr lang="en-US" altLang="ko-KR" dirty="0" smtClean="0"/>
              <a:t>+ R, IDLE [Enter]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71343" y="4005064"/>
            <a:ext cx="4801314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turtle import *</a:t>
            </a:r>
          </a:p>
          <a:p>
            <a:r>
              <a:rPr lang="en-US" altLang="ko-KR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reset()</a:t>
            </a:r>
            <a:endParaRPr lang="ko-KR" alt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76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함수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75656" y="1700808"/>
            <a:ext cx="516199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forward(x)</a:t>
            </a:r>
          </a:p>
          <a:p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backward(x)</a:t>
            </a:r>
          </a:p>
          <a:p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left(a)</a:t>
            </a:r>
          </a:p>
          <a:p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right(a)</a:t>
            </a:r>
          </a:p>
          <a:p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circle(radius, extent=None)</a:t>
            </a:r>
          </a:p>
          <a:p>
            <a:r>
              <a:rPr lang="en-US" altLang="ko-K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up(), down()</a:t>
            </a:r>
          </a:p>
          <a:p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color(), width()</a:t>
            </a:r>
          </a:p>
          <a:p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altLang="ko-K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position()</a:t>
            </a:r>
          </a:p>
          <a:p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heading()</a:t>
            </a:r>
            <a:endParaRPr lang="ko-KR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15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Turtle graphics</a:t>
            </a:r>
            <a:endParaRPr lang="ko-KR" altLang="en-US" dirty="0" smtClean="0"/>
          </a:p>
        </p:txBody>
      </p:sp>
      <p:sp>
        <p:nvSpPr>
          <p:cNvPr id="28676" name="직사각형 4"/>
          <p:cNvSpPr>
            <a:spLocks noChangeArrowheads="1"/>
          </p:cNvSpPr>
          <p:nvPr/>
        </p:nvSpPr>
        <p:spPr bwMode="auto">
          <a:xfrm>
            <a:off x="500063" y="1571625"/>
            <a:ext cx="81438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600" dirty="0">
                <a:solidFill>
                  <a:schemeClr val="dk1"/>
                </a:solidFill>
                <a:latin typeface="Source Code Pro" pitchFamily="49" charset="0"/>
                <a:cs typeface="Courier New" pitchFamily="49" charset="0"/>
              </a:rPr>
              <a:t>&gt;&gt;&gt; from turtle import *</a:t>
            </a:r>
          </a:p>
          <a:p>
            <a:pPr algn="l"/>
            <a:r>
              <a:rPr lang="en-US" altLang="ko-KR" sz="1600" dirty="0">
                <a:solidFill>
                  <a:schemeClr val="dk1"/>
                </a:solidFill>
                <a:latin typeface="Source Code Pro" pitchFamily="49" charset="0"/>
                <a:cs typeface="Courier New" pitchFamily="49" charset="0"/>
              </a:rPr>
              <a:t>&gt;&gt;&gt; reset()</a:t>
            </a:r>
          </a:p>
          <a:p>
            <a:pPr algn="l"/>
            <a:endParaRPr lang="en-US" altLang="ko-KR" sz="1600" dirty="0">
              <a:solidFill>
                <a:schemeClr val="dk1"/>
              </a:solidFill>
              <a:latin typeface="Source Code Pro" pitchFamily="49" charset="0"/>
              <a:cs typeface="Courier New" pitchFamily="49" charset="0"/>
            </a:endParaRPr>
          </a:p>
          <a:p>
            <a:pPr algn="l"/>
            <a:r>
              <a:rPr lang="en-US" altLang="ko-KR" sz="1600" dirty="0">
                <a:solidFill>
                  <a:schemeClr val="dk1"/>
                </a:solidFill>
                <a:latin typeface="Source Code Pro" pitchFamily="49" charset="0"/>
                <a:cs typeface="Courier New" pitchFamily="49" charset="0"/>
              </a:rPr>
              <a:t>&gt;&gt;&gt; forward(100)</a:t>
            </a:r>
          </a:p>
          <a:p>
            <a:pPr algn="l"/>
            <a:r>
              <a:rPr lang="en-US" altLang="ko-KR" sz="1600" dirty="0">
                <a:solidFill>
                  <a:schemeClr val="dk1"/>
                </a:solidFill>
                <a:latin typeface="Source Code Pro" pitchFamily="49" charset="0"/>
                <a:cs typeface="Courier New" pitchFamily="49" charset="0"/>
              </a:rPr>
              <a:t>&gt;&gt;&gt; left(90)</a:t>
            </a:r>
          </a:p>
          <a:p>
            <a:pPr algn="l"/>
            <a:r>
              <a:rPr lang="en-US" altLang="ko-KR" sz="1600" dirty="0">
                <a:solidFill>
                  <a:schemeClr val="dk1"/>
                </a:solidFill>
                <a:latin typeface="Source Code Pro" pitchFamily="49" charset="0"/>
                <a:cs typeface="Courier New" pitchFamily="49" charset="0"/>
              </a:rPr>
              <a:t>&gt;&gt;&gt; circle(90)</a:t>
            </a:r>
          </a:p>
          <a:p>
            <a:pPr algn="l"/>
            <a:r>
              <a:rPr lang="en-US" altLang="ko-KR" sz="1600" dirty="0">
                <a:solidFill>
                  <a:schemeClr val="dk1"/>
                </a:solidFill>
                <a:latin typeface="Source Code Pro" pitchFamily="49" charset="0"/>
                <a:cs typeface="Courier New" pitchFamily="49" charset="0"/>
              </a:rPr>
              <a:t>&gt;&gt;&gt; circle(100, 90)</a:t>
            </a:r>
          </a:p>
          <a:p>
            <a:pPr algn="l"/>
            <a:r>
              <a:rPr lang="en-US" altLang="ko-KR" sz="1600" dirty="0">
                <a:solidFill>
                  <a:schemeClr val="dk1"/>
                </a:solidFill>
                <a:latin typeface="Source Code Pro" pitchFamily="49" charset="0"/>
                <a:cs typeface="Courier New" pitchFamily="49" charset="0"/>
              </a:rPr>
              <a:t>&gt;&gt;&gt; width(5)</a:t>
            </a:r>
          </a:p>
          <a:p>
            <a:pPr algn="l"/>
            <a:r>
              <a:rPr lang="en-US" altLang="ko-KR" sz="1600" dirty="0">
                <a:solidFill>
                  <a:schemeClr val="dk1"/>
                </a:solidFill>
                <a:latin typeface="Source Code Pro" pitchFamily="49" charset="0"/>
                <a:cs typeface="Courier New" pitchFamily="49" charset="0"/>
              </a:rPr>
              <a:t>&gt;&gt;&gt; circle(100, 90)</a:t>
            </a:r>
            <a:endParaRPr lang="ko-KR" altLang="en-US" sz="1600" dirty="0">
              <a:solidFill>
                <a:schemeClr val="dk1"/>
              </a:solidFill>
              <a:latin typeface="Source Code Pro" pitchFamily="49" charset="0"/>
              <a:cs typeface="Courier New" pitchFamily="49" charset="0"/>
            </a:endParaRPr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4743450"/>
            <a:ext cx="15525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4600575"/>
            <a:ext cx="16383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4100513"/>
            <a:ext cx="195262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100513"/>
            <a:ext cx="18954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190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루프</a:t>
            </a:r>
            <a:r>
              <a:rPr lang="en-US" altLang="ko-KR" dirty="0" smtClean="0"/>
              <a:t>(loop)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반복 작업</a:t>
            </a:r>
            <a:endParaRPr lang="en-US" altLang="ko-KR" dirty="0" smtClean="0"/>
          </a:p>
          <a:p>
            <a:pPr lvl="1"/>
            <a:r>
              <a:rPr lang="en-US" altLang="ko-KR" dirty="0"/>
              <a:t>f</a:t>
            </a:r>
            <a:r>
              <a:rPr lang="en-US" altLang="ko-KR" dirty="0" smtClean="0"/>
              <a:t>or </a:t>
            </a:r>
            <a:r>
              <a:rPr lang="en-US" altLang="ko-KR" dirty="0" smtClean="0"/>
              <a:t>loop  (74</a:t>
            </a:r>
            <a:r>
              <a:rPr lang="ko-KR" altLang="en-US" dirty="0" smtClean="0"/>
              <a:t>회 사용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while </a:t>
            </a:r>
            <a:r>
              <a:rPr lang="en-US" altLang="ko-KR" dirty="0" smtClean="0"/>
              <a:t>loop (1</a:t>
            </a:r>
            <a:r>
              <a:rPr lang="ko-KR" altLang="en-US" dirty="0" smtClean="0"/>
              <a:t>회 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270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56780" y="3193045"/>
            <a:ext cx="36471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altLang="ko-K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  :</a:t>
            </a:r>
          </a:p>
          <a:p>
            <a:r>
              <a:rPr lang="en-US" altLang="ko-K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print(i)</a:t>
            </a:r>
            <a:endParaRPr lang="ko-KR" alt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51228" y="3240577"/>
            <a:ext cx="56357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70045" y="2559722"/>
            <a:ext cx="14510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/>
              <a:t>데이터 공급 객체</a:t>
            </a:r>
          </a:p>
        </p:txBody>
      </p:sp>
      <p:cxnSp>
        <p:nvCxnSpPr>
          <p:cNvPr id="15" name="직선 화살표 연결선 14"/>
          <p:cNvCxnSpPr>
            <a:stCxn id="10" idx="2"/>
          </p:cNvCxnSpPr>
          <p:nvPr/>
        </p:nvCxnSpPr>
        <p:spPr>
          <a:xfrm flipH="1">
            <a:off x="5388830" y="2859804"/>
            <a:ext cx="206734" cy="31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2916455" y="3743043"/>
            <a:ext cx="772427" cy="384391"/>
            <a:chOff x="3888606" y="3847723"/>
            <a:chExt cx="1029903" cy="512521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3888606" y="3847723"/>
              <a:ext cx="0" cy="51252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3898232" y="4119613"/>
              <a:ext cx="10202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2" name="자유형 31"/>
          <p:cNvSpPr/>
          <p:nvPr/>
        </p:nvSpPr>
        <p:spPr>
          <a:xfrm>
            <a:off x="3992576" y="2822950"/>
            <a:ext cx="1034703" cy="478738"/>
          </a:xfrm>
          <a:custGeom>
            <a:avLst/>
            <a:gdLst>
              <a:gd name="connsiteX0" fmla="*/ 1491915 w 1491915"/>
              <a:gd name="connsiteY0" fmla="*/ 404261 h 404261"/>
              <a:gd name="connsiteX1" fmla="*/ 1472665 w 1491915"/>
              <a:gd name="connsiteY1" fmla="*/ 317634 h 404261"/>
              <a:gd name="connsiteX2" fmla="*/ 1463040 w 1491915"/>
              <a:gd name="connsiteY2" fmla="*/ 279133 h 404261"/>
              <a:gd name="connsiteX3" fmla="*/ 1424539 w 1491915"/>
              <a:gd name="connsiteY3" fmla="*/ 221381 h 404261"/>
              <a:gd name="connsiteX4" fmla="*/ 1405288 w 1491915"/>
              <a:gd name="connsiteY4" fmla="*/ 192505 h 404261"/>
              <a:gd name="connsiteX5" fmla="*/ 1376412 w 1491915"/>
              <a:gd name="connsiteY5" fmla="*/ 163629 h 404261"/>
              <a:gd name="connsiteX6" fmla="*/ 1328286 w 1491915"/>
              <a:gd name="connsiteY6" fmla="*/ 125128 h 404261"/>
              <a:gd name="connsiteX7" fmla="*/ 1289785 w 1491915"/>
              <a:gd name="connsiteY7" fmla="*/ 96253 h 404261"/>
              <a:gd name="connsiteX8" fmla="*/ 1203158 w 1491915"/>
              <a:gd name="connsiteY8" fmla="*/ 77002 h 404261"/>
              <a:gd name="connsiteX9" fmla="*/ 1145406 w 1491915"/>
              <a:gd name="connsiteY9" fmla="*/ 38501 h 404261"/>
              <a:gd name="connsiteX10" fmla="*/ 1068404 w 1491915"/>
              <a:gd name="connsiteY10" fmla="*/ 19250 h 404261"/>
              <a:gd name="connsiteX11" fmla="*/ 981776 w 1491915"/>
              <a:gd name="connsiteY11" fmla="*/ 0 h 404261"/>
              <a:gd name="connsiteX12" fmla="*/ 664143 w 1491915"/>
              <a:gd name="connsiteY12" fmla="*/ 9625 h 404261"/>
              <a:gd name="connsiteX13" fmla="*/ 635267 w 1491915"/>
              <a:gd name="connsiteY13" fmla="*/ 19250 h 404261"/>
              <a:gd name="connsiteX14" fmla="*/ 548640 w 1491915"/>
              <a:gd name="connsiteY14" fmla="*/ 38501 h 404261"/>
              <a:gd name="connsiteX15" fmla="*/ 490888 w 1491915"/>
              <a:gd name="connsiteY15" fmla="*/ 57751 h 404261"/>
              <a:gd name="connsiteX16" fmla="*/ 462012 w 1491915"/>
              <a:gd name="connsiteY16" fmla="*/ 67377 h 404261"/>
              <a:gd name="connsiteX17" fmla="*/ 433136 w 1491915"/>
              <a:gd name="connsiteY17" fmla="*/ 77002 h 404261"/>
              <a:gd name="connsiteX18" fmla="*/ 346509 w 1491915"/>
              <a:gd name="connsiteY18" fmla="*/ 125128 h 404261"/>
              <a:gd name="connsiteX19" fmla="*/ 288758 w 1491915"/>
              <a:gd name="connsiteY19" fmla="*/ 154004 h 404261"/>
              <a:gd name="connsiteX20" fmla="*/ 259882 w 1491915"/>
              <a:gd name="connsiteY20" fmla="*/ 173255 h 404261"/>
              <a:gd name="connsiteX21" fmla="*/ 202130 w 1491915"/>
              <a:gd name="connsiteY21" fmla="*/ 192505 h 404261"/>
              <a:gd name="connsiteX22" fmla="*/ 115503 w 1491915"/>
              <a:gd name="connsiteY22" fmla="*/ 240631 h 404261"/>
              <a:gd name="connsiteX23" fmla="*/ 57751 w 1491915"/>
              <a:gd name="connsiteY23" fmla="*/ 279133 h 404261"/>
              <a:gd name="connsiteX24" fmla="*/ 28875 w 1491915"/>
              <a:gd name="connsiteY24" fmla="*/ 308008 h 404261"/>
              <a:gd name="connsiteX25" fmla="*/ 0 w 1491915"/>
              <a:gd name="connsiteY25" fmla="*/ 327259 h 40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491915" h="404261">
                <a:moveTo>
                  <a:pt x="1491915" y="404261"/>
                </a:moveTo>
                <a:cubicBezTo>
                  <a:pt x="1474545" y="300035"/>
                  <a:pt x="1491621" y="383981"/>
                  <a:pt x="1472665" y="317634"/>
                </a:cubicBezTo>
                <a:cubicBezTo>
                  <a:pt x="1469031" y="304914"/>
                  <a:pt x="1468956" y="290965"/>
                  <a:pt x="1463040" y="279133"/>
                </a:cubicBezTo>
                <a:cubicBezTo>
                  <a:pt x="1452693" y="258439"/>
                  <a:pt x="1437373" y="240632"/>
                  <a:pt x="1424539" y="221381"/>
                </a:cubicBezTo>
                <a:cubicBezTo>
                  <a:pt x="1418122" y="211756"/>
                  <a:pt x="1413468" y="200685"/>
                  <a:pt x="1405288" y="192505"/>
                </a:cubicBezTo>
                <a:cubicBezTo>
                  <a:pt x="1395663" y="182880"/>
                  <a:pt x="1385126" y="174086"/>
                  <a:pt x="1376412" y="163629"/>
                </a:cubicBezTo>
                <a:cubicBezTo>
                  <a:pt x="1342922" y="123441"/>
                  <a:pt x="1375690" y="140930"/>
                  <a:pt x="1328286" y="125128"/>
                </a:cubicBezTo>
                <a:cubicBezTo>
                  <a:pt x="1315452" y="115503"/>
                  <a:pt x="1304133" y="103427"/>
                  <a:pt x="1289785" y="96253"/>
                </a:cubicBezTo>
                <a:cubicBezTo>
                  <a:pt x="1280719" y="91720"/>
                  <a:pt x="1208227" y="78016"/>
                  <a:pt x="1203158" y="77002"/>
                </a:cubicBezTo>
                <a:cubicBezTo>
                  <a:pt x="1183907" y="64168"/>
                  <a:pt x="1168093" y="43038"/>
                  <a:pt x="1145406" y="38501"/>
                </a:cubicBezTo>
                <a:cubicBezTo>
                  <a:pt x="1047552" y="18931"/>
                  <a:pt x="1137470" y="38984"/>
                  <a:pt x="1068404" y="19250"/>
                </a:cubicBezTo>
                <a:cubicBezTo>
                  <a:pt x="1036691" y="10189"/>
                  <a:pt x="1014851" y="6615"/>
                  <a:pt x="981776" y="0"/>
                </a:cubicBezTo>
                <a:cubicBezTo>
                  <a:pt x="875898" y="3208"/>
                  <a:pt x="769906" y="3749"/>
                  <a:pt x="664143" y="9625"/>
                </a:cubicBezTo>
                <a:cubicBezTo>
                  <a:pt x="654013" y="10188"/>
                  <a:pt x="645110" y="16789"/>
                  <a:pt x="635267" y="19250"/>
                </a:cubicBezTo>
                <a:cubicBezTo>
                  <a:pt x="580324" y="32986"/>
                  <a:pt x="598036" y="23683"/>
                  <a:pt x="548640" y="38501"/>
                </a:cubicBezTo>
                <a:cubicBezTo>
                  <a:pt x="529204" y="44332"/>
                  <a:pt x="510139" y="51334"/>
                  <a:pt x="490888" y="57751"/>
                </a:cubicBezTo>
                <a:lnTo>
                  <a:pt x="462012" y="67377"/>
                </a:lnTo>
                <a:lnTo>
                  <a:pt x="433136" y="77002"/>
                </a:lnTo>
                <a:cubicBezTo>
                  <a:pt x="366943" y="121131"/>
                  <a:pt x="397334" y="108187"/>
                  <a:pt x="346509" y="125128"/>
                </a:cubicBezTo>
                <a:cubicBezTo>
                  <a:pt x="263752" y="180300"/>
                  <a:pt x="368459" y="114153"/>
                  <a:pt x="288758" y="154004"/>
                </a:cubicBezTo>
                <a:cubicBezTo>
                  <a:pt x="278411" y="159178"/>
                  <a:pt x="270453" y="168557"/>
                  <a:pt x="259882" y="173255"/>
                </a:cubicBezTo>
                <a:cubicBezTo>
                  <a:pt x="241339" y="181496"/>
                  <a:pt x="202130" y="192505"/>
                  <a:pt x="202130" y="192505"/>
                </a:cubicBezTo>
                <a:cubicBezTo>
                  <a:pt x="135937" y="236634"/>
                  <a:pt x="166328" y="223690"/>
                  <a:pt x="115503" y="240631"/>
                </a:cubicBezTo>
                <a:cubicBezTo>
                  <a:pt x="96252" y="253465"/>
                  <a:pt x="74111" y="262773"/>
                  <a:pt x="57751" y="279133"/>
                </a:cubicBezTo>
                <a:cubicBezTo>
                  <a:pt x="48126" y="288758"/>
                  <a:pt x="39332" y="299294"/>
                  <a:pt x="28875" y="308008"/>
                </a:cubicBezTo>
                <a:cubicBezTo>
                  <a:pt x="19988" y="315414"/>
                  <a:pt x="0" y="327259"/>
                  <a:pt x="0" y="327259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7" name="자유형 36"/>
          <p:cNvSpPr/>
          <p:nvPr/>
        </p:nvSpPr>
        <p:spPr>
          <a:xfrm>
            <a:off x="1891365" y="3499385"/>
            <a:ext cx="541421" cy="685800"/>
          </a:xfrm>
          <a:custGeom>
            <a:avLst/>
            <a:gdLst>
              <a:gd name="connsiteX0" fmla="*/ 125128 w 721895"/>
              <a:gd name="connsiteY0" fmla="*/ 9626 h 914400"/>
              <a:gd name="connsiteX1" fmla="*/ 182880 w 721895"/>
              <a:gd name="connsiteY1" fmla="*/ 0 h 914400"/>
              <a:gd name="connsiteX2" fmla="*/ 423512 w 721895"/>
              <a:gd name="connsiteY2" fmla="*/ 19251 h 914400"/>
              <a:gd name="connsiteX3" fmla="*/ 462013 w 721895"/>
              <a:gd name="connsiteY3" fmla="*/ 67377 h 914400"/>
              <a:gd name="connsiteX4" fmla="*/ 490888 w 721895"/>
              <a:gd name="connsiteY4" fmla="*/ 96253 h 914400"/>
              <a:gd name="connsiteX5" fmla="*/ 539015 w 721895"/>
              <a:gd name="connsiteY5" fmla="*/ 154005 h 914400"/>
              <a:gd name="connsiteX6" fmla="*/ 548640 w 721895"/>
              <a:gd name="connsiteY6" fmla="*/ 182880 h 914400"/>
              <a:gd name="connsiteX7" fmla="*/ 567890 w 721895"/>
              <a:gd name="connsiteY7" fmla="*/ 211756 h 914400"/>
              <a:gd name="connsiteX8" fmla="*/ 577516 w 721895"/>
              <a:gd name="connsiteY8" fmla="*/ 250257 h 914400"/>
              <a:gd name="connsiteX9" fmla="*/ 606392 w 721895"/>
              <a:gd name="connsiteY9" fmla="*/ 288758 h 914400"/>
              <a:gd name="connsiteX10" fmla="*/ 625642 w 721895"/>
              <a:gd name="connsiteY10" fmla="*/ 317634 h 914400"/>
              <a:gd name="connsiteX11" fmla="*/ 654518 w 721895"/>
              <a:gd name="connsiteY11" fmla="*/ 375386 h 914400"/>
              <a:gd name="connsiteX12" fmla="*/ 693019 w 721895"/>
              <a:gd name="connsiteY12" fmla="*/ 481263 h 914400"/>
              <a:gd name="connsiteX13" fmla="*/ 702644 w 721895"/>
              <a:gd name="connsiteY13" fmla="*/ 519765 h 914400"/>
              <a:gd name="connsiteX14" fmla="*/ 721895 w 721895"/>
              <a:gd name="connsiteY14" fmla="*/ 587141 h 914400"/>
              <a:gd name="connsiteX15" fmla="*/ 712269 w 721895"/>
              <a:gd name="connsiteY15" fmla="*/ 683394 h 914400"/>
              <a:gd name="connsiteX16" fmla="*/ 683394 w 721895"/>
              <a:gd name="connsiteY16" fmla="*/ 750771 h 914400"/>
              <a:gd name="connsiteX17" fmla="*/ 654518 w 721895"/>
              <a:gd name="connsiteY17" fmla="*/ 779647 h 914400"/>
              <a:gd name="connsiteX18" fmla="*/ 635267 w 721895"/>
              <a:gd name="connsiteY18" fmla="*/ 808522 h 914400"/>
              <a:gd name="connsiteX19" fmla="*/ 577516 w 721895"/>
              <a:gd name="connsiteY19" fmla="*/ 837398 h 914400"/>
              <a:gd name="connsiteX20" fmla="*/ 510139 w 721895"/>
              <a:gd name="connsiteY20" fmla="*/ 875899 h 914400"/>
              <a:gd name="connsiteX21" fmla="*/ 481263 w 721895"/>
              <a:gd name="connsiteY21" fmla="*/ 895150 h 914400"/>
              <a:gd name="connsiteX22" fmla="*/ 423512 w 721895"/>
              <a:gd name="connsiteY22" fmla="*/ 914400 h 914400"/>
              <a:gd name="connsiteX23" fmla="*/ 221381 w 721895"/>
              <a:gd name="connsiteY23" fmla="*/ 885525 h 914400"/>
              <a:gd name="connsiteX24" fmla="*/ 192505 w 721895"/>
              <a:gd name="connsiteY24" fmla="*/ 875899 h 914400"/>
              <a:gd name="connsiteX25" fmla="*/ 134754 w 721895"/>
              <a:gd name="connsiteY25" fmla="*/ 837398 h 914400"/>
              <a:gd name="connsiteX26" fmla="*/ 77002 w 721895"/>
              <a:gd name="connsiteY26" fmla="*/ 750771 h 914400"/>
              <a:gd name="connsiteX27" fmla="*/ 57752 w 721895"/>
              <a:gd name="connsiteY27" fmla="*/ 721895 h 914400"/>
              <a:gd name="connsiteX28" fmla="*/ 48126 w 721895"/>
              <a:gd name="connsiteY28" fmla="*/ 683394 h 914400"/>
              <a:gd name="connsiteX29" fmla="*/ 28876 w 721895"/>
              <a:gd name="connsiteY29" fmla="*/ 654518 h 914400"/>
              <a:gd name="connsiteX30" fmla="*/ 19250 w 721895"/>
              <a:gd name="connsiteY30" fmla="*/ 606392 h 914400"/>
              <a:gd name="connsiteX31" fmla="*/ 0 w 721895"/>
              <a:gd name="connsiteY31" fmla="*/ 539015 h 914400"/>
              <a:gd name="connsiteX32" fmla="*/ 9625 w 721895"/>
              <a:gd name="connsiteY32" fmla="*/ 346510 h 914400"/>
              <a:gd name="connsiteX33" fmla="*/ 19250 w 721895"/>
              <a:gd name="connsiteY33" fmla="*/ 317634 h 914400"/>
              <a:gd name="connsiteX34" fmla="*/ 48126 w 721895"/>
              <a:gd name="connsiteY34" fmla="*/ 221381 h 914400"/>
              <a:gd name="connsiteX35" fmla="*/ 67377 w 721895"/>
              <a:gd name="connsiteY35" fmla="*/ 18288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21895" h="914400">
                <a:moveTo>
                  <a:pt x="125128" y="9626"/>
                </a:moveTo>
                <a:cubicBezTo>
                  <a:pt x="144379" y="6417"/>
                  <a:pt x="163364" y="0"/>
                  <a:pt x="182880" y="0"/>
                </a:cubicBezTo>
                <a:cubicBezTo>
                  <a:pt x="321336" y="0"/>
                  <a:pt x="325979" y="2996"/>
                  <a:pt x="423512" y="19251"/>
                </a:cubicBezTo>
                <a:cubicBezTo>
                  <a:pt x="488087" y="62301"/>
                  <a:pt x="424821" y="11588"/>
                  <a:pt x="462013" y="67377"/>
                </a:cubicBezTo>
                <a:cubicBezTo>
                  <a:pt x="469564" y="78703"/>
                  <a:pt x="482174" y="85796"/>
                  <a:pt x="490888" y="96253"/>
                </a:cubicBezTo>
                <a:cubicBezTo>
                  <a:pt x="557884" y="176649"/>
                  <a:pt x="454663" y="69653"/>
                  <a:pt x="539015" y="154005"/>
                </a:cubicBezTo>
                <a:cubicBezTo>
                  <a:pt x="542223" y="163630"/>
                  <a:pt x="544103" y="173805"/>
                  <a:pt x="548640" y="182880"/>
                </a:cubicBezTo>
                <a:cubicBezTo>
                  <a:pt x="553813" y="193227"/>
                  <a:pt x="563333" y="201123"/>
                  <a:pt x="567890" y="211756"/>
                </a:cubicBezTo>
                <a:cubicBezTo>
                  <a:pt x="573101" y="223915"/>
                  <a:pt x="571600" y="238425"/>
                  <a:pt x="577516" y="250257"/>
                </a:cubicBezTo>
                <a:cubicBezTo>
                  <a:pt x="584690" y="264605"/>
                  <a:pt x="597068" y="275704"/>
                  <a:pt x="606392" y="288758"/>
                </a:cubicBezTo>
                <a:cubicBezTo>
                  <a:pt x="613116" y="298171"/>
                  <a:pt x="620469" y="307287"/>
                  <a:pt x="625642" y="317634"/>
                </a:cubicBezTo>
                <a:cubicBezTo>
                  <a:pt x="665487" y="397327"/>
                  <a:pt x="599353" y="292640"/>
                  <a:pt x="654518" y="375386"/>
                </a:cubicBezTo>
                <a:cubicBezTo>
                  <a:pt x="676574" y="463611"/>
                  <a:pt x="659092" y="430375"/>
                  <a:pt x="693019" y="481263"/>
                </a:cubicBezTo>
                <a:cubicBezTo>
                  <a:pt x="696227" y="494097"/>
                  <a:pt x="699010" y="507045"/>
                  <a:pt x="702644" y="519765"/>
                </a:cubicBezTo>
                <a:cubicBezTo>
                  <a:pt x="730275" y="616476"/>
                  <a:pt x="691785" y="466711"/>
                  <a:pt x="721895" y="587141"/>
                </a:cubicBezTo>
                <a:cubicBezTo>
                  <a:pt x="718686" y="619225"/>
                  <a:pt x="717172" y="651525"/>
                  <a:pt x="712269" y="683394"/>
                </a:cubicBezTo>
                <a:cubicBezTo>
                  <a:pt x="709805" y="699412"/>
                  <a:pt x="690638" y="740629"/>
                  <a:pt x="683394" y="750771"/>
                </a:cubicBezTo>
                <a:cubicBezTo>
                  <a:pt x="675482" y="761848"/>
                  <a:pt x="663232" y="769190"/>
                  <a:pt x="654518" y="779647"/>
                </a:cubicBezTo>
                <a:cubicBezTo>
                  <a:pt x="647112" y="788534"/>
                  <a:pt x="643447" y="800342"/>
                  <a:pt x="635267" y="808522"/>
                </a:cubicBezTo>
                <a:cubicBezTo>
                  <a:pt x="616606" y="827183"/>
                  <a:pt x="601004" y="829569"/>
                  <a:pt x="577516" y="837398"/>
                </a:cubicBezTo>
                <a:cubicBezTo>
                  <a:pt x="507164" y="884300"/>
                  <a:pt x="595623" y="827051"/>
                  <a:pt x="510139" y="875899"/>
                </a:cubicBezTo>
                <a:cubicBezTo>
                  <a:pt x="500095" y="881638"/>
                  <a:pt x="491834" y="890452"/>
                  <a:pt x="481263" y="895150"/>
                </a:cubicBezTo>
                <a:cubicBezTo>
                  <a:pt x="462720" y="903391"/>
                  <a:pt x="423512" y="914400"/>
                  <a:pt x="423512" y="914400"/>
                </a:cubicBezTo>
                <a:cubicBezTo>
                  <a:pt x="258897" y="903426"/>
                  <a:pt x="324887" y="920027"/>
                  <a:pt x="221381" y="885525"/>
                </a:cubicBezTo>
                <a:cubicBezTo>
                  <a:pt x="211756" y="882317"/>
                  <a:pt x="200947" y="881527"/>
                  <a:pt x="192505" y="875899"/>
                </a:cubicBezTo>
                <a:lnTo>
                  <a:pt x="134754" y="837398"/>
                </a:lnTo>
                <a:lnTo>
                  <a:pt x="77002" y="750771"/>
                </a:lnTo>
                <a:lnTo>
                  <a:pt x="57752" y="721895"/>
                </a:lnTo>
                <a:cubicBezTo>
                  <a:pt x="54543" y="709061"/>
                  <a:pt x="53337" y="695553"/>
                  <a:pt x="48126" y="683394"/>
                </a:cubicBezTo>
                <a:cubicBezTo>
                  <a:pt x="43569" y="672761"/>
                  <a:pt x="32938" y="665350"/>
                  <a:pt x="28876" y="654518"/>
                </a:cubicBezTo>
                <a:cubicBezTo>
                  <a:pt x="23132" y="639200"/>
                  <a:pt x="22799" y="622362"/>
                  <a:pt x="19250" y="606392"/>
                </a:cubicBezTo>
                <a:cubicBezTo>
                  <a:pt x="11192" y="570130"/>
                  <a:pt x="10719" y="571174"/>
                  <a:pt x="0" y="539015"/>
                </a:cubicBezTo>
                <a:cubicBezTo>
                  <a:pt x="3208" y="474847"/>
                  <a:pt x="4059" y="410517"/>
                  <a:pt x="9625" y="346510"/>
                </a:cubicBezTo>
                <a:cubicBezTo>
                  <a:pt x="10504" y="336402"/>
                  <a:pt x="16463" y="327390"/>
                  <a:pt x="19250" y="317634"/>
                </a:cubicBezTo>
                <a:cubicBezTo>
                  <a:pt x="25974" y="294099"/>
                  <a:pt x="36694" y="238529"/>
                  <a:pt x="48126" y="221381"/>
                </a:cubicBezTo>
                <a:cubicBezTo>
                  <a:pt x="69157" y="189836"/>
                  <a:pt x="67377" y="204074"/>
                  <a:pt x="67377" y="18288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8" name="직사각형 37"/>
          <p:cNvSpPr/>
          <p:nvPr/>
        </p:nvSpPr>
        <p:spPr>
          <a:xfrm>
            <a:off x="916053" y="3499385"/>
            <a:ext cx="899605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50" dirty="0"/>
              <a:t>데이터가 </a:t>
            </a:r>
            <a:endParaRPr lang="en-US" altLang="ko-KR" sz="1350" dirty="0"/>
          </a:p>
          <a:p>
            <a:r>
              <a:rPr lang="ko-KR" altLang="en-US" sz="1350" dirty="0"/>
              <a:t>공급되는 </a:t>
            </a:r>
            <a:endParaRPr lang="en-US" altLang="ko-KR" sz="1350" dirty="0"/>
          </a:p>
          <a:p>
            <a:r>
              <a:rPr lang="ko-KR" altLang="en-US" sz="1350" dirty="0"/>
              <a:t>만큼 반복</a:t>
            </a:r>
          </a:p>
        </p:txBody>
      </p:sp>
      <p:sp>
        <p:nvSpPr>
          <p:cNvPr id="2" name="타원 1"/>
          <p:cNvSpPr/>
          <p:nvPr/>
        </p:nvSpPr>
        <p:spPr>
          <a:xfrm>
            <a:off x="4972960" y="3269373"/>
            <a:ext cx="712961" cy="288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51779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56780" y="3193045"/>
            <a:ext cx="45704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altLang="ko-K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[0,1,2,3]:</a:t>
            </a:r>
          </a:p>
          <a:p>
            <a:r>
              <a:rPr lang="en-US" altLang="ko-K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print(i)</a:t>
            </a:r>
            <a:endParaRPr lang="ko-KR" alt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01123" y="2110771"/>
            <a:ext cx="145103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/>
              <a:t>사용자가 임의로 </a:t>
            </a:r>
            <a:endParaRPr lang="en-US" altLang="ko-KR" sz="1350" dirty="0"/>
          </a:p>
          <a:p>
            <a:r>
              <a:rPr lang="ko-KR" altLang="en-US" sz="1350" dirty="0"/>
              <a:t>정하는 변수이름</a:t>
            </a:r>
            <a:endParaRPr lang="en-US" altLang="ko-KR" sz="13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551228" y="3240577"/>
            <a:ext cx="56357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40413" y="2602311"/>
            <a:ext cx="10631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/>
              <a:t>공급 데이터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4972960" y="3219076"/>
            <a:ext cx="18850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4" idx="2"/>
          </p:cNvCxnSpPr>
          <p:nvPr/>
        </p:nvCxnSpPr>
        <p:spPr>
          <a:xfrm>
            <a:off x="2826642" y="2618602"/>
            <a:ext cx="911764" cy="57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0" idx="2"/>
          </p:cNvCxnSpPr>
          <p:nvPr/>
        </p:nvCxnSpPr>
        <p:spPr>
          <a:xfrm flipH="1">
            <a:off x="5959197" y="2902393"/>
            <a:ext cx="12772" cy="31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6858000" y="3193045"/>
            <a:ext cx="423096" cy="5499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6858000" y="2554603"/>
            <a:ext cx="17636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/>
              <a:t>콜론을 잊지 마시고</a:t>
            </a:r>
            <a:r>
              <a:rPr lang="en-US" altLang="ko-KR" sz="1350" dirty="0"/>
              <a:t>!!!</a:t>
            </a:r>
            <a:endParaRPr lang="ko-KR" altLang="en-US" sz="1350" dirty="0"/>
          </a:p>
        </p:txBody>
      </p:sp>
      <p:cxnSp>
        <p:nvCxnSpPr>
          <p:cNvPr id="19" name="직선 화살표 연결선 18"/>
          <p:cNvCxnSpPr>
            <a:stCxn id="17" idx="2"/>
            <a:endCxn id="16" idx="7"/>
          </p:cNvCxnSpPr>
          <p:nvPr/>
        </p:nvCxnSpPr>
        <p:spPr>
          <a:xfrm flipH="1">
            <a:off x="7219135" y="2854685"/>
            <a:ext cx="520677" cy="41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2916455" y="3743043"/>
            <a:ext cx="772427" cy="384391"/>
            <a:chOff x="3888606" y="3847723"/>
            <a:chExt cx="1029903" cy="512521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3888606" y="3847723"/>
              <a:ext cx="0" cy="51252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3898232" y="4119613"/>
              <a:ext cx="10202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233652" y="4467315"/>
            <a:ext cx="21050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/>
              <a:t>다음 라인부터는 들여쓰기</a:t>
            </a:r>
          </a:p>
        </p:txBody>
      </p:sp>
      <p:cxnSp>
        <p:nvCxnSpPr>
          <p:cNvPr id="26" name="직선 화살표 연결선 25"/>
          <p:cNvCxnSpPr>
            <a:stCxn id="24" idx="0"/>
          </p:cNvCxnSpPr>
          <p:nvPr/>
        </p:nvCxnSpPr>
        <p:spPr>
          <a:xfrm flipV="1">
            <a:off x="3286184" y="3946965"/>
            <a:ext cx="28159" cy="520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자유형 31"/>
          <p:cNvSpPr/>
          <p:nvPr/>
        </p:nvSpPr>
        <p:spPr>
          <a:xfrm>
            <a:off x="4049830" y="2856899"/>
            <a:ext cx="1118936" cy="303196"/>
          </a:xfrm>
          <a:custGeom>
            <a:avLst/>
            <a:gdLst>
              <a:gd name="connsiteX0" fmla="*/ 1491915 w 1491915"/>
              <a:gd name="connsiteY0" fmla="*/ 404261 h 404261"/>
              <a:gd name="connsiteX1" fmla="*/ 1472665 w 1491915"/>
              <a:gd name="connsiteY1" fmla="*/ 317634 h 404261"/>
              <a:gd name="connsiteX2" fmla="*/ 1463040 w 1491915"/>
              <a:gd name="connsiteY2" fmla="*/ 279133 h 404261"/>
              <a:gd name="connsiteX3" fmla="*/ 1424539 w 1491915"/>
              <a:gd name="connsiteY3" fmla="*/ 221381 h 404261"/>
              <a:gd name="connsiteX4" fmla="*/ 1405288 w 1491915"/>
              <a:gd name="connsiteY4" fmla="*/ 192505 h 404261"/>
              <a:gd name="connsiteX5" fmla="*/ 1376412 w 1491915"/>
              <a:gd name="connsiteY5" fmla="*/ 163629 h 404261"/>
              <a:gd name="connsiteX6" fmla="*/ 1328286 w 1491915"/>
              <a:gd name="connsiteY6" fmla="*/ 125128 h 404261"/>
              <a:gd name="connsiteX7" fmla="*/ 1289785 w 1491915"/>
              <a:gd name="connsiteY7" fmla="*/ 96253 h 404261"/>
              <a:gd name="connsiteX8" fmla="*/ 1203158 w 1491915"/>
              <a:gd name="connsiteY8" fmla="*/ 77002 h 404261"/>
              <a:gd name="connsiteX9" fmla="*/ 1145406 w 1491915"/>
              <a:gd name="connsiteY9" fmla="*/ 38501 h 404261"/>
              <a:gd name="connsiteX10" fmla="*/ 1068404 w 1491915"/>
              <a:gd name="connsiteY10" fmla="*/ 19250 h 404261"/>
              <a:gd name="connsiteX11" fmla="*/ 981776 w 1491915"/>
              <a:gd name="connsiteY11" fmla="*/ 0 h 404261"/>
              <a:gd name="connsiteX12" fmla="*/ 664143 w 1491915"/>
              <a:gd name="connsiteY12" fmla="*/ 9625 h 404261"/>
              <a:gd name="connsiteX13" fmla="*/ 635267 w 1491915"/>
              <a:gd name="connsiteY13" fmla="*/ 19250 h 404261"/>
              <a:gd name="connsiteX14" fmla="*/ 548640 w 1491915"/>
              <a:gd name="connsiteY14" fmla="*/ 38501 h 404261"/>
              <a:gd name="connsiteX15" fmla="*/ 490888 w 1491915"/>
              <a:gd name="connsiteY15" fmla="*/ 57751 h 404261"/>
              <a:gd name="connsiteX16" fmla="*/ 462012 w 1491915"/>
              <a:gd name="connsiteY16" fmla="*/ 67377 h 404261"/>
              <a:gd name="connsiteX17" fmla="*/ 433136 w 1491915"/>
              <a:gd name="connsiteY17" fmla="*/ 77002 h 404261"/>
              <a:gd name="connsiteX18" fmla="*/ 346509 w 1491915"/>
              <a:gd name="connsiteY18" fmla="*/ 125128 h 404261"/>
              <a:gd name="connsiteX19" fmla="*/ 288758 w 1491915"/>
              <a:gd name="connsiteY19" fmla="*/ 154004 h 404261"/>
              <a:gd name="connsiteX20" fmla="*/ 259882 w 1491915"/>
              <a:gd name="connsiteY20" fmla="*/ 173255 h 404261"/>
              <a:gd name="connsiteX21" fmla="*/ 202130 w 1491915"/>
              <a:gd name="connsiteY21" fmla="*/ 192505 h 404261"/>
              <a:gd name="connsiteX22" fmla="*/ 115503 w 1491915"/>
              <a:gd name="connsiteY22" fmla="*/ 240631 h 404261"/>
              <a:gd name="connsiteX23" fmla="*/ 57751 w 1491915"/>
              <a:gd name="connsiteY23" fmla="*/ 279133 h 404261"/>
              <a:gd name="connsiteX24" fmla="*/ 28875 w 1491915"/>
              <a:gd name="connsiteY24" fmla="*/ 308008 h 404261"/>
              <a:gd name="connsiteX25" fmla="*/ 0 w 1491915"/>
              <a:gd name="connsiteY25" fmla="*/ 327259 h 40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491915" h="404261">
                <a:moveTo>
                  <a:pt x="1491915" y="404261"/>
                </a:moveTo>
                <a:cubicBezTo>
                  <a:pt x="1474545" y="300035"/>
                  <a:pt x="1491621" y="383981"/>
                  <a:pt x="1472665" y="317634"/>
                </a:cubicBezTo>
                <a:cubicBezTo>
                  <a:pt x="1469031" y="304914"/>
                  <a:pt x="1468956" y="290965"/>
                  <a:pt x="1463040" y="279133"/>
                </a:cubicBezTo>
                <a:cubicBezTo>
                  <a:pt x="1452693" y="258439"/>
                  <a:pt x="1437373" y="240632"/>
                  <a:pt x="1424539" y="221381"/>
                </a:cubicBezTo>
                <a:cubicBezTo>
                  <a:pt x="1418122" y="211756"/>
                  <a:pt x="1413468" y="200685"/>
                  <a:pt x="1405288" y="192505"/>
                </a:cubicBezTo>
                <a:cubicBezTo>
                  <a:pt x="1395663" y="182880"/>
                  <a:pt x="1385126" y="174086"/>
                  <a:pt x="1376412" y="163629"/>
                </a:cubicBezTo>
                <a:cubicBezTo>
                  <a:pt x="1342922" y="123441"/>
                  <a:pt x="1375690" y="140930"/>
                  <a:pt x="1328286" y="125128"/>
                </a:cubicBezTo>
                <a:cubicBezTo>
                  <a:pt x="1315452" y="115503"/>
                  <a:pt x="1304133" y="103427"/>
                  <a:pt x="1289785" y="96253"/>
                </a:cubicBezTo>
                <a:cubicBezTo>
                  <a:pt x="1280719" y="91720"/>
                  <a:pt x="1208227" y="78016"/>
                  <a:pt x="1203158" y="77002"/>
                </a:cubicBezTo>
                <a:cubicBezTo>
                  <a:pt x="1183907" y="64168"/>
                  <a:pt x="1168093" y="43038"/>
                  <a:pt x="1145406" y="38501"/>
                </a:cubicBezTo>
                <a:cubicBezTo>
                  <a:pt x="1047552" y="18931"/>
                  <a:pt x="1137470" y="38984"/>
                  <a:pt x="1068404" y="19250"/>
                </a:cubicBezTo>
                <a:cubicBezTo>
                  <a:pt x="1036691" y="10189"/>
                  <a:pt x="1014851" y="6615"/>
                  <a:pt x="981776" y="0"/>
                </a:cubicBezTo>
                <a:cubicBezTo>
                  <a:pt x="875898" y="3208"/>
                  <a:pt x="769906" y="3749"/>
                  <a:pt x="664143" y="9625"/>
                </a:cubicBezTo>
                <a:cubicBezTo>
                  <a:pt x="654013" y="10188"/>
                  <a:pt x="645110" y="16789"/>
                  <a:pt x="635267" y="19250"/>
                </a:cubicBezTo>
                <a:cubicBezTo>
                  <a:pt x="580324" y="32986"/>
                  <a:pt x="598036" y="23683"/>
                  <a:pt x="548640" y="38501"/>
                </a:cubicBezTo>
                <a:cubicBezTo>
                  <a:pt x="529204" y="44332"/>
                  <a:pt x="510139" y="51334"/>
                  <a:pt x="490888" y="57751"/>
                </a:cubicBezTo>
                <a:lnTo>
                  <a:pt x="462012" y="67377"/>
                </a:lnTo>
                <a:lnTo>
                  <a:pt x="433136" y="77002"/>
                </a:lnTo>
                <a:cubicBezTo>
                  <a:pt x="366943" y="121131"/>
                  <a:pt x="397334" y="108187"/>
                  <a:pt x="346509" y="125128"/>
                </a:cubicBezTo>
                <a:cubicBezTo>
                  <a:pt x="263752" y="180300"/>
                  <a:pt x="368459" y="114153"/>
                  <a:pt x="288758" y="154004"/>
                </a:cubicBezTo>
                <a:cubicBezTo>
                  <a:pt x="278411" y="159178"/>
                  <a:pt x="270453" y="168557"/>
                  <a:pt x="259882" y="173255"/>
                </a:cubicBezTo>
                <a:cubicBezTo>
                  <a:pt x="241339" y="181496"/>
                  <a:pt x="202130" y="192505"/>
                  <a:pt x="202130" y="192505"/>
                </a:cubicBezTo>
                <a:cubicBezTo>
                  <a:pt x="135937" y="236634"/>
                  <a:pt x="166328" y="223690"/>
                  <a:pt x="115503" y="240631"/>
                </a:cubicBezTo>
                <a:cubicBezTo>
                  <a:pt x="96252" y="253465"/>
                  <a:pt x="74111" y="262773"/>
                  <a:pt x="57751" y="279133"/>
                </a:cubicBezTo>
                <a:cubicBezTo>
                  <a:pt x="48126" y="288758"/>
                  <a:pt x="39332" y="299294"/>
                  <a:pt x="28875" y="308008"/>
                </a:cubicBezTo>
                <a:cubicBezTo>
                  <a:pt x="19988" y="315414"/>
                  <a:pt x="0" y="327259"/>
                  <a:pt x="0" y="327259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4" name="직사각형 33"/>
          <p:cNvSpPr/>
          <p:nvPr/>
        </p:nvSpPr>
        <p:spPr>
          <a:xfrm>
            <a:off x="3613111" y="1803062"/>
            <a:ext cx="259718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50" dirty="0"/>
              <a:t>변수 </a:t>
            </a:r>
            <a:r>
              <a:rPr lang="en-US" altLang="ko-KR" sz="1350" dirty="0"/>
              <a:t>i</a:t>
            </a:r>
            <a:r>
              <a:rPr lang="ko-KR" altLang="en-US" sz="1350" dirty="0"/>
              <a:t>가 데이터를 하나씩 받는다</a:t>
            </a:r>
          </a:p>
        </p:txBody>
      </p:sp>
      <p:cxnSp>
        <p:nvCxnSpPr>
          <p:cNvPr id="36" name="직선 화살표 연결선 35"/>
          <p:cNvCxnSpPr>
            <a:stCxn id="34" idx="2"/>
          </p:cNvCxnSpPr>
          <p:nvPr/>
        </p:nvCxnSpPr>
        <p:spPr>
          <a:xfrm flipH="1">
            <a:off x="4663442" y="2103144"/>
            <a:ext cx="248262" cy="652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자유형 36"/>
          <p:cNvSpPr/>
          <p:nvPr/>
        </p:nvSpPr>
        <p:spPr>
          <a:xfrm>
            <a:off x="1891365" y="3499385"/>
            <a:ext cx="541421" cy="685800"/>
          </a:xfrm>
          <a:custGeom>
            <a:avLst/>
            <a:gdLst>
              <a:gd name="connsiteX0" fmla="*/ 125128 w 721895"/>
              <a:gd name="connsiteY0" fmla="*/ 9626 h 914400"/>
              <a:gd name="connsiteX1" fmla="*/ 182880 w 721895"/>
              <a:gd name="connsiteY1" fmla="*/ 0 h 914400"/>
              <a:gd name="connsiteX2" fmla="*/ 423512 w 721895"/>
              <a:gd name="connsiteY2" fmla="*/ 19251 h 914400"/>
              <a:gd name="connsiteX3" fmla="*/ 462013 w 721895"/>
              <a:gd name="connsiteY3" fmla="*/ 67377 h 914400"/>
              <a:gd name="connsiteX4" fmla="*/ 490888 w 721895"/>
              <a:gd name="connsiteY4" fmla="*/ 96253 h 914400"/>
              <a:gd name="connsiteX5" fmla="*/ 539015 w 721895"/>
              <a:gd name="connsiteY5" fmla="*/ 154005 h 914400"/>
              <a:gd name="connsiteX6" fmla="*/ 548640 w 721895"/>
              <a:gd name="connsiteY6" fmla="*/ 182880 h 914400"/>
              <a:gd name="connsiteX7" fmla="*/ 567890 w 721895"/>
              <a:gd name="connsiteY7" fmla="*/ 211756 h 914400"/>
              <a:gd name="connsiteX8" fmla="*/ 577516 w 721895"/>
              <a:gd name="connsiteY8" fmla="*/ 250257 h 914400"/>
              <a:gd name="connsiteX9" fmla="*/ 606392 w 721895"/>
              <a:gd name="connsiteY9" fmla="*/ 288758 h 914400"/>
              <a:gd name="connsiteX10" fmla="*/ 625642 w 721895"/>
              <a:gd name="connsiteY10" fmla="*/ 317634 h 914400"/>
              <a:gd name="connsiteX11" fmla="*/ 654518 w 721895"/>
              <a:gd name="connsiteY11" fmla="*/ 375386 h 914400"/>
              <a:gd name="connsiteX12" fmla="*/ 693019 w 721895"/>
              <a:gd name="connsiteY12" fmla="*/ 481263 h 914400"/>
              <a:gd name="connsiteX13" fmla="*/ 702644 w 721895"/>
              <a:gd name="connsiteY13" fmla="*/ 519765 h 914400"/>
              <a:gd name="connsiteX14" fmla="*/ 721895 w 721895"/>
              <a:gd name="connsiteY14" fmla="*/ 587141 h 914400"/>
              <a:gd name="connsiteX15" fmla="*/ 712269 w 721895"/>
              <a:gd name="connsiteY15" fmla="*/ 683394 h 914400"/>
              <a:gd name="connsiteX16" fmla="*/ 683394 w 721895"/>
              <a:gd name="connsiteY16" fmla="*/ 750771 h 914400"/>
              <a:gd name="connsiteX17" fmla="*/ 654518 w 721895"/>
              <a:gd name="connsiteY17" fmla="*/ 779647 h 914400"/>
              <a:gd name="connsiteX18" fmla="*/ 635267 w 721895"/>
              <a:gd name="connsiteY18" fmla="*/ 808522 h 914400"/>
              <a:gd name="connsiteX19" fmla="*/ 577516 w 721895"/>
              <a:gd name="connsiteY19" fmla="*/ 837398 h 914400"/>
              <a:gd name="connsiteX20" fmla="*/ 510139 w 721895"/>
              <a:gd name="connsiteY20" fmla="*/ 875899 h 914400"/>
              <a:gd name="connsiteX21" fmla="*/ 481263 w 721895"/>
              <a:gd name="connsiteY21" fmla="*/ 895150 h 914400"/>
              <a:gd name="connsiteX22" fmla="*/ 423512 w 721895"/>
              <a:gd name="connsiteY22" fmla="*/ 914400 h 914400"/>
              <a:gd name="connsiteX23" fmla="*/ 221381 w 721895"/>
              <a:gd name="connsiteY23" fmla="*/ 885525 h 914400"/>
              <a:gd name="connsiteX24" fmla="*/ 192505 w 721895"/>
              <a:gd name="connsiteY24" fmla="*/ 875899 h 914400"/>
              <a:gd name="connsiteX25" fmla="*/ 134754 w 721895"/>
              <a:gd name="connsiteY25" fmla="*/ 837398 h 914400"/>
              <a:gd name="connsiteX26" fmla="*/ 77002 w 721895"/>
              <a:gd name="connsiteY26" fmla="*/ 750771 h 914400"/>
              <a:gd name="connsiteX27" fmla="*/ 57752 w 721895"/>
              <a:gd name="connsiteY27" fmla="*/ 721895 h 914400"/>
              <a:gd name="connsiteX28" fmla="*/ 48126 w 721895"/>
              <a:gd name="connsiteY28" fmla="*/ 683394 h 914400"/>
              <a:gd name="connsiteX29" fmla="*/ 28876 w 721895"/>
              <a:gd name="connsiteY29" fmla="*/ 654518 h 914400"/>
              <a:gd name="connsiteX30" fmla="*/ 19250 w 721895"/>
              <a:gd name="connsiteY30" fmla="*/ 606392 h 914400"/>
              <a:gd name="connsiteX31" fmla="*/ 0 w 721895"/>
              <a:gd name="connsiteY31" fmla="*/ 539015 h 914400"/>
              <a:gd name="connsiteX32" fmla="*/ 9625 w 721895"/>
              <a:gd name="connsiteY32" fmla="*/ 346510 h 914400"/>
              <a:gd name="connsiteX33" fmla="*/ 19250 w 721895"/>
              <a:gd name="connsiteY33" fmla="*/ 317634 h 914400"/>
              <a:gd name="connsiteX34" fmla="*/ 48126 w 721895"/>
              <a:gd name="connsiteY34" fmla="*/ 221381 h 914400"/>
              <a:gd name="connsiteX35" fmla="*/ 67377 w 721895"/>
              <a:gd name="connsiteY35" fmla="*/ 18288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21895" h="914400">
                <a:moveTo>
                  <a:pt x="125128" y="9626"/>
                </a:moveTo>
                <a:cubicBezTo>
                  <a:pt x="144379" y="6417"/>
                  <a:pt x="163364" y="0"/>
                  <a:pt x="182880" y="0"/>
                </a:cubicBezTo>
                <a:cubicBezTo>
                  <a:pt x="321336" y="0"/>
                  <a:pt x="325979" y="2996"/>
                  <a:pt x="423512" y="19251"/>
                </a:cubicBezTo>
                <a:cubicBezTo>
                  <a:pt x="488087" y="62301"/>
                  <a:pt x="424821" y="11588"/>
                  <a:pt x="462013" y="67377"/>
                </a:cubicBezTo>
                <a:cubicBezTo>
                  <a:pt x="469564" y="78703"/>
                  <a:pt x="482174" y="85796"/>
                  <a:pt x="490888" y="96253"/>
                </a:cubicBezTo>
                <a:cubicBezTo>
                  <a:pt x="557884" y="176649"/>
                  <a:pt x="454663" y="69653"/>
                  <a:pt x="539015" y="154005"/>
                </a:cubicBezTo>
                <a:cubicBezTo>
                  <a:pt x="542223" y="163630"/>
                  <a:pt x="544103" y="173805"/>
                  <a:pt x="548640" y="182880"/>
                </a:cubicBezTo>
                <a:cubicBezTo>
                  <a:pt x="553813" y="193227"/>
                  <a:pt x="563333" y="201123"/>
                  <a:pt x="567890" y="211756"/>
                </a:cubicBezTo>
                <a:cubicBezTo>
                  <a:pt x="573101" y="223915"/>
                  <a:pt x="571600" y="238425"/>
                  <a:pt x="577516" y="250257"/>
                </a:cubicBezTo>
                <a:cubicBezTo>
                  <a:pt x="584690" y="264605"/>
                  <a:pt x="597068" y="275704"/>
                  <a:pt x="606392" y="288758"/>
                </a:cubicBezTo>
                <a:cubicBezTo>
                  <a:pt x="613116" y="298171"/>
                  <a:pt x="620469" y="307287"/>
                  <a:pt x="625642" y="317634"/>
                </a:cubicBezTo>
                <a:cubicBezTo>
                  <a:pt x="665487" y="397327"/>
                  <a:pt x="599353" y="292640"/>
                  <a:pt x="654518" y="375386"/>
                </a:cubicBezTo>
                <a:cubicBezTo>
                  <a:pt x="676574" y="463611"/>
                  <a:pt x="659092" y="430375"/>
                  <a:pt x="693019" y="481263"/>
                </a:cubicBezTo>
                <a:cubicBezTo>
                  <a:pt x="696227" y="494097"/>
                  <a:pt x="699010" y="507045"/>
                  <a:pt x="702644" y="519765"/>
                </a:cubicBezTo>
                <a:cubicBezTo>
                  <a:pt x="730275" y="616476"/>
                  <a:pt x="691785" y="466711"/>
                  <a:pt x="721895" y="587141"/>
                </a:cubicBezTo>
                <a:cubicBezTo>
                  <a:pt x="718686" y="619225"/>
                  <a:pt x="717172" y="651525"/>
                  <a:pt x="712269" y="683394"/>
                </a:cubicBezTo>
                <a:cubicBezTo>
                  <a:pt x="709805" y="699412"/>
                  <a:pt x="690638" y="740629"/>
                  <a:pt x="683394" y="750771"/>
                </a:cubicBezTo>
                <a:cubicBezTo>
                  <a:pt x="675482" y="761848"/>
                  <a:pt x="663232" y="769190"/>
                  <a:pt x="654518" y="779647"/>
                </a:cubicBezTo>
                <a:cubicBezTo>
                  <a:pt x="647112" y="788534"/>
                  <a:pt x="643447" y="800342"/>
                  <a:pt x="635267" y="808522"/>
                </a:cubicBezTo>
                <a:cubicBezTo>
                  <a:pt x="616606" y="827183"/>
                  <a:pt x="601004" y="829569"/>
                  <a:pt x="577516" y="837398"/>
                </a:cubicBezTo>
                <a:cubicBezTo>
                  <a:pt x="507164" y="884300"/>
                  <a:pt x="595623" y="827051"/>
                  <a:pt x="510139" y="875899"/>
                </a:cubicBezTo>
                <a:cubicBezTo>
                  <a:pt x="500095" y="881638"/>
                  <a:pt x="491834" y="890452"/>
                  <a:pt x="481263" y="895150"/>
                </a:cubicBezTo>
                <a:cubicBezTo>
                  <a:pt x="462720" y="903391"/>
                  <a:pt x="423512" y="914400"/>
                  <a:pt x="423512" y="914400"/>
                </a:cubicBezTo>
                <a:cubicBezTo>
                  <a:pt x="258897" y="903426"/>
                  <a:pt x="324887" y="920027"/>
                  <a:pt x="221381" y="885525"/>
                </a:cubicBezTo>
                <a:cubicBezTo>
                  <a:pt x="211756" y="882317"/>
                  <a:pt x="200947" y="881527"/>
                  <a:pt x="192505" y="875899"/>
                </a:cubicBezTo>
                <a:lnTo>
                  <a:pt x="134754" y="837398"/>
                </a:lnTo>
                <a:lnTo>
                  <a:pt x="77002" y="750771"/>
                </a:lnTo>
                <a:lnTo>
                  <a:pt x="57752" y="721895"/>
                </a:lnTo>
                <a:cubicBezTo>
                  <a:pt x="54543" y="709061"/>
                  <a:pt x="53337" y="695553"/>
                  <a:pt x="48126" y="683394"/>
                </a:cubicBezTo>
                <a:cubicBezTo>
                  <a:pt x="43569" y="672761"/>
                  <a:pt x="32938" y="665350"/>
                  <a:pt x="28876" y="654518"/>
                </a:cubicBezTo>
                <a:cubicBezTo>
                  <a:pt x="23132" y="639200"/>
                  <a:pt x="22799" y="622362"/>
                  <a:pt x="19250" y="606392"/>
                </a:cubicBezTo>
                <a:cubicBezTo>
                  <a:pt x="11192" y="570130"/>
                  <a:pt x="10719" y="571174"/>
                  <a:pt x="0" y="539015"/>
                </a:cubicBezTo>
                <a:cubicBezTo>
                  <a:pt x="3208" y="474847"/>
                  <a:pt x="4059" y="410517"/>
                  <a:pt x="9625" y="346510"/>
                </a:cubicBezTo>
                <a:cubicBezTo>
                  <a:pt x="10504" y="336402"/>
                  <a:pt x="16463" y="327390"/>
                  <a:pt x="19250" y="317634"/>
                </a:cubicBezTo>
                <a:cubicBezTo>
                  <a:pt x="25974" y="294099"/>
                  <a:pt x="36694" y="238529"/>
                  <a:pt x="48126" y="221381"/>
                </a:cubicBezTo>
                <a:cubicBezTo>
                  <a:pt x="69157" y="189836"/>
                  <a:pt x="67377" y="204074"/>
                  <a:pt x="67377" y="18288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8" name="직사각형 37"/>
          <p:cNvSpPr/>
          <p:nvPr/>
        </p:nvSpPr>
        <p:spPr>
          <a:xfrm>
            <a:off x="997992" y="3658238"/>
            <a:ext cx="83067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dirty="0"/>
              <a:t>4</a:t>
            </a:r>
            <a:r>
              <a:rPr lang="ko-KR" altLang="en-US" sz="1350" dirty="0"/>
              <a:t>회 반복</a:t>
            </a:r>
          </a:p>
        </p:txBody>
      </p:sp>
    </p:spTree>
    <p:extLst>
      <p:ext uri="{BB962C8B-B14F-4D97-AF65-F5344CB8AC3E}">
        <p14:creationId xmlns:p14="http://schemas.microsoft.com/office/powerpoint/2010/main" val="223540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56780" y="3193045"/>
            <a:ext cx="43396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altLang="ko-K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range(4):</a:t>
            </a:r>
          </a:p>
          <a:p>
            <a:r>
              <a:rPr lang="en-US" altLang="ko-K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print(i)</a:t>
            </a:r>
            <a:endParaRPr lang="ko-KR" alt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51228" y="3240577"/>
            <a:ext cx="56357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40413" y="2602311"/>
            <a:ext cx="10631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/>
              <a:t>공급 데이터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4972960" y="3219076"/>
            <a:ext cx="18850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0" idx="2"/>
          </p:cNvCxnSpPr>
          <p:nvPr/>
        </p:nvCxnSpPr>
        <p:spPr>
          <a:xfrm flipH="1">
            <a:off x="5959197" y="2902393"/>
            <a:ext cx="12772" cy="31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2916455" y="3743043"/>
            <a:ext cx="772427" cy="384391"/>
            <a:chOff x="3888606" y="3847723"/>
            <a:chExt cx="1029903" cy="512521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3888606" y="3847723"/>
              <a:ext cx="0" cy="51252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3898232" y="4119613"/>
              <a:ext cx="10202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2" name="자유형 31"/>
          <p:cNvSpPr/>
          <p:nvPr/>
        </p:nvSpPr>
        <p:spPr>
          <a:xfrm>
            <a:off x="4049830" y="2856899"/>
            <a:ext cx="1118936" cy="303196"/>
          </a:xfrm>
          <a:custGeom>
            <a:avLst/>
            <a:gdLst>
              <a:gd name="connsiteX0" fmla="*/ 1491915 w 1491915"/>
              <a:gd name="connsiteY0" fmla="*/ 404261 h 404261"/>
              <a:gd name="connsiteX1" fmla="*/ 1472665 w 1491915"/>
              <a:gd name="connsiteY1" fmla="*/ 317634 h 404261"/>
              <a:gd name="connsiteX2" fmla="*/ 1463040 w 1491915"/>
              <a:gd name="connsiteY2" fmla="*/ 279133 h 404261"/>
              <a:gd name="connsiteX3" fmla="*/ 1424539 w 1491915"/>
              <a:gd name="connsiteY3" fmla="*/ 221381 h 404261"/>
              <a:gd name="connsiteX4" fmla="*/ 1405288 w 1491915"/>
              <a:gd name="connsiteY4" fmla="*/ 192505 h 404261"/>
              <a:gd name="connsiteX5" fmla="*/ 1376412 w 1491915"/>
              <a:gd name="connsiteY5" fmla="*/ 163629 h 404261"/>
              <a:gd name="connsiteX6" fmla="*/ 1328286 w 1491915"/>
              <a:gd name="connsiteY6" fmla="*/ 125128 h 404261"/>
              <a:gd name="connsiteX7" fmla="*/ 1289785 w 1491915"/>
              <a:gd name="connsiteY7" fmla="*/ 96253 h 404261"/>
              <a:gd name="connsiteX8" fmla="*/ 1203158 w 1491915"/>
              <a:gd name="connsiteY8" fmla="*/ 77002 h 404261"/>
              <a:gd name="connsiteX9" fmla="*/ 1145406 w 1491915"/>
              <a:gd name="connsiteY9" fmla="*/ 38501 h 404261"/>
              <a:gd name="connsiteX10" fmla="*/ 1068404 w 1491915"/>
              <a:gd name="connsiteY10" fmla="*/ 19250 h 404261"/>
              <a:gd name="connsiteX11" fmla="*/ 981776 w 1491915"/>
              <a:gd name="connsiteY11" fmla="*/ 0 h 404261"/>
              <a:gd name="connsiteX12" fmla="*/ 664143 w 1491915"/>
              <a:gd name="connsiteY12" fmla="*/ 9625 h 404261"/>
              <a:gd name="connsiteX13" fmla="*/ 635267 w 1491915"/>
              <a:gd name="connsiteY13" fmla="*/ 19250 h 404261"/>
              <a:gd name="connsiteX14" fmla="*/ 548640 w 1491915"/>
              <a:gd name="connsiteY14" fmla="*/ 38501 h 404261"/>
              <a:gd name="connsiteX15" fmla="*/ 490888 w 1491915"/>
              <a:gd name="connsiteY15" fmla="*/ 57751 h 404261"/>
              <a:gd name="connsiteX16" fmla="*/ 462012 w 1491915"/>
              <a:gd name="connsiteY16" fmla="*/ 67377 h 404261"/>
              <a:gd name="connsiteX17" fmla="*/ 433136 w 1491915"/>
              <a:gd name="connsiteY17" fmla="*/ 77002 h 404261"/>
              <a:gd name="connsiteX18" fmla="*/ 346509 w 1491915"/>
              <a:gd name="connsiteY18" fmla="*/ 125128 h 404261"/>
              <a:gd name="connsiteX19" fmla="*/ 288758 w 1491915"/>
              <a:gd name="connsiteY19" fmla="*/ 154004 h 404261"/>
              <a:gd name="connsiteX20" fmla="*/ 259882 w 1491915"/>
              <a:gd name="connsiteY20" fmla="*/ 173255 h 404261"/>
              <a:gd name="connsiteX21" fmla="*/ 202130 w 1491915"/>
              <a:gd name="connsiteY21" fmla="*/ 192505 h 404261"/>
              <a:gd name="connsiteX22" fmla="*/ 115503 w 1491915"/>
              <a:gd name="connsiteY22" fmla="*/ 240631 h 404261"/>
              <a:gd name="connsiteX23" fmla="*/ 57751 w 1491915"/>
              <a:gd name="connsiteY23" fmla="*/ 279133 h 404261"/>
              <a:gd name="connsiteX24" fmla="*/ 28875 w 1491915"/>
              <a:gd name="connsiteY24" fmla="*/ 308008 h 404261"/>
              <a:gd name="connsiteX25" fmla="*/ 0 w 1491915"/>
              <a:gd name="connsiteY25" fmla="*/ 327259 h 40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491915" h="404261">
                <a:moveTo>
                  <a:pt x="1491915" y="404261"/>
                </a:moveTo>
                <a:cubicBezTo>
                  <a:pt x="1474545" y="300035"/>
                  <a:pt x="1491621" y="383981"/>
                  <a:pt x="1472665" y="317634"/>
                </a:cubicBezTo>
                <a:cubicBezTo>
                  <a:pt x="1469031" y="304914"/>
                  <a:pt x="1468956" y="290965"/>
                  <a:pt x="1463040" y="279133"/>
                </a:cubicBezTo>
                <a:cubicBezTo>
                  <a:pt x="1452693" y="258439"/>
                  <a:pt x="1437373" y="240632"/>
                  <a:pt x="1424539" y="221381"/>
                </a:cubicBezTo>
                <a:cubicBezTo>
                  <a:pt x="1418122" y="211756"/>
                  <a:pt x="1413468" y="200685"/>
                  <a:pt x="1405288" y="192505"/>
                </a:cubicBezTo>
                <a:cubicBezTo>
                  <a:pt x="1395663" y="182880"/>
                  <a:pt x="1385126" y="174086"/>
                  <a:pt x="1376412" y="163629"/>
                </a:cubicBezTo>
                <a:cubicBezTo>
                  <a:pt x="1342922" y="123441"/>
                  <a:pt x="1375690" y="140930"/>
                  <a:pt x="1328286" y="125128"/>
                </a:cubicBezTo>
                <a:cubicBezTo>
                  <a:pt x="1315452" y="115503"/>
                  <a:pt x="1304133" y="103427"/>
                  <a:pt x="1289785" y="96253"/>
                </a:cubicBezTo>
                <a:cubicBezTo>
                  <a:pt x="1280719" y="91720"/>
                  <a:pt x="1208227" y="78016"/>
                  <a:pt x="1203158" y="77002"/>
                </a:cubicBezTo>
                <a:cubicBezTo>
                  <a:pt x="1183907" y="64168"/>
                  <a:pt x="1168093" y="43038"/>
                  <a:pt x="1145406" y="38501"/>
                </a:cubicBezTo>
                <a:cubicBezTo>
                  <a:pt x="1047552" y="18931"/>
                  <a:pt x="1137470" y="38984"/>
                  <a:pt x="1068404" y="19250"/>
                </a:cubicBezTo>
                <a:cubicBezTo>
                  <a:pt x="1036691" y="10189"/>
                  <a:pt x="1014851" y="6615"/>
                  <a:pt x="981776" y="0"/>
                </a:cubicBezTo>
                <a:cubicBezTo>
                  <a:pt x="875898" y="3208"/>
                  <a:pt x="769906" y="3749"/>
                  <a:pt x="664143" y="9625"/>
                </a:cubicBezTo>
                <a:cubicBezTo>
                  <a:pt x="654013" y="10188"/>
                  <a:pt x="645110" y="16789"/>
                  <a:pt x="635267" y="19250"/>
                </a:cubicBezTo>
                <a:cubicBezTo>
                  <a:pt x="580324" y="32986"/>
                  <a:pt x="598036" y="23683"/>
                  <a:pt x="548640" y="38501"/>
                </a:cubicBezTo>
                <a:cubicBezTo>
                  <a:pt x="529204" y="44332"/>
                  <a:pt x="510139" y="51334"/>
                  <a:pt x="490888" y="57751"/>
                </a:cubicBezTo>
                <a:lnTo>
                  <a:pt x="462012" y="67377"/>
                </a:lnTo>
                <a:lnTo>
                  <a:pt x="433136" y="77002"/>
                </a:lnTo>
                <a:cubicBezTo>
                  <a:pt x="366943" y="121131"/>
                  <a:pt x="397334" y="108187"/>
                  <a:pt x="346509" y="125128"/>
                </a:cubicBezTo>
                <a:cubicBezTo>
                  <a:pt x="263752" y="180300"/>
                  <a:pt x="368459" y="114153"/>
                  <a:pt x="288758" y="154004"/>
                </a:cubicBezTo>
                <a:cubicBezTo>
                  <a:pt x="278411" y="159178"/>
                  <a:pt x="270453" y="168557"/>
                  <a:pt x="259882" y="173255"/>
                </a:cubicBezTo>
                <a:cubicBezTo>
                  <a:pt x="241339" y="181496"/>
                  <a:pt x="202130" y="192505"/>
                  <a:pt x="202130" y="192505"/>
                </a:cubicBezTo>
                <a:cubicBezTo>
                  <a:pt x="135937" y="236634"/>
                  <a:pt x="166328" y="223690"/>
                  <a:pt x="115503" y="240631"/>
                </a:cubicBezTo>
                <a:cubicBezTo>
                  <a:pt x="96252" y="253465"/>
                  <a:pt x="74111" y="262773"/>
                  <a:pt x="57751" y="279133"/>
                </a:cubicBezTo>
                <a:cubicBezTo>
                  <a:pt x="48126" y="288758"/>
                  <a:pt x="39332" y="299294"/>
                  <a:pt x="28875" y="308008"/>
                </a:cubicBezTo>
                <a:cubicBezTo>
                  <a:pt x="19988" y="315414"/>
                  <a:pt x="0" y="327259"/>
                  <a:pt x="0" y="327259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7" name="자유형 36"/>
          <p:cNvSpPr/>
          <p:nvPr/>
        </p:nvSpPr>
        <p:spPr>
          <a:xfrm>
            <a:off x="1891365" y="3499385"/>
            <a:ext cx="541421" cy="685800"/>
          </a:xfrm>
          <a:custGeom>
            <a:avLst/>
            <a:gdLst>
              <a:gd name="connsiteX0" fmla="*/ 125128 w 721895"/>
              <a:gd name="connsiteY0" fmla="*/ 9626 h 914400"/>
              <a:gd name="connsiteX1" fmla="*/ 182880 w 721895"/>
              <a:gd name="connsiteY1" fmla="*/ 0 h 914400"/>
              <a:gd name="connsiteX2" fmla="*/ 423512 w 721895"/>
              <a:gd name="connsiteY2" fmla="*/ 19251 h 914400"/>
              <a:gd name="connsiteX3" fmla="*/ 462013 w 721895"/>
              <a:gd name="connsiteY3" fmla="*/ 67377 h 914400"/>
              <a:gd name="connsiteX4" fmla="*/ 490888 w 721895"/>
              <a:gd name="connsiteY4" fmla="*/ 96253 h 914400"/>
              <a:gd name="connsiteX5" fmla="*/ 539015 w 721895"/>
              <a:gd name="connsiteY5" fmla="*/ 154005 h 914400"/>
              <a:gd name="connsiteX6" fmla="*/ 548640 w 721895"/>
              <a:gd name="connsiteY6" fmla="*/ 182880 h 914400"/>
              <a:gd name="connsiteX7" fmla="*/ 567890 w 721895"/>
              <a:gd name="connsiteY7" fmla="*/ 211756 h 914400"/>
              <a:gd name="connsiteX8" fmla="*/ 577516 w 721895"/>
              <a:gd name="connsiteY8" fmla="*/ 250257 h 914400"/>
              <a:gd name="connsiteX9" fmla="*/ 606392 w 721895"/>
              <a:gd name="connsiteY9" fmla="*/ 288758 h 914400"/>
              <a:gd name="connsiteX10" fmla="*/ 625642 w 721895"/>
              <a:gd name="connsiteY10" fmla="*/ 317634 h 914400"/>
              <a:gd name="connsiteX11" fmla="*/ 654518 w 721895"/>
              <a:gd name="connsiteY11" fmla="*/ 375386 h 914400"/>
              <a:gd name="connsiteX12" fmla="*/ 693019 w 721895"/>
              <a:gd name="connsiteY12" fmla="*/ 481263 h 914400"/>
              <a:gd name="connsiteX13" fmla="*/ 702644 w 721895"/>
              <a:gd name="connsiteY13" fmla="*/ 519765 h 914400"/>
              <a:gd name="connsiteX14" fmla="*/ 721895 w 721895"/>
              <a:gd name="connsiteY14" fmla="*/ 587141 h 914400"/>
              <a:gd name="connsiteX15" fmla="*/ 712269 w 721895"/>
              <a:gd name="connsiteY15" fmla="*/ 683394 h 914400"/>
              <a:gd name="connsiteX16" fmla="*/ 683394 w 721895"/>
              <a:gd name="connsiteY16" fmla="*/ 750771 h 914400"/>
              <a:gd name="connsiteX17" fmla="*/ 654518 w 721895"/>
              <a:gd name="connsiteY17" fmla="*/ 779647 h 914400"/>
              <a:gd name="connsiteX18" fmla="*/ 635267 w 721895"/>
              <a:gd name="connsiteY18" fmla="*/ 808522 h 914400"/>
              <a:gd name="connsiteX19" fmla="*/ 577516 w 721895"/>
              <a:gd name="connsiteY19" fmla="*/ 837398 h 914400"/>
              <a:gd name="connsiteX20" fmla="*/ 510139 w 721895"/>
              <a:gd name="connsiteY20" fmla="*/ 875899 h 914400"/>
              <a:gd name="connsiteX21" fmla="*/ 481263 w 721895"/>
              <a:gd name="connsiteY21" fmla="*/ 895150 h 914400"/>
              <a:gd name="connsiteX22" fmla="*/ 423512 w 721895"/>
              <a:gd name="connsiteY22" fmla="*/ 914400 h 914400"/>
              <a:gd name="connsiteX23" fmla="*/ 221381 w 721895"/>
              <a:gd name="connsiteY23" fmla="*/ 885525 h 914400"/>
              <a:gd name="connsiteX24" fmla="*/ 192505 w 721895"/>
              <a:gd name="connsiteY24" fmla="*/ 875899 h 914400"/>
              <a:gd name="connsiteX25" fmla="*/ 134754 w 721895"/>
              <a:gd name="connsiteY25" fmla="*/ 837398 h 914400"/>
              <a:gd name="connsiteX26" fmla="*/ 77002 w 721895"/>
              <a:gd name="connsiteY26" fmla="*/ 750771 h 914400"/>
              <a:gd name="connsiteX27" fmla="*/ 57752 w 721895"/>
              <a:gd name="connsiteY27" fmla="*/ 721895 h 914400"/>
              <a:gd name="connsiteX28" fmla="*/ 48126 w 721895"/>
              <a:gd name="connsiteY28" fmla="*/ 683394 h 914400"/>
              <a:gd name="connsiteX29" fmla="*/ 28876 w 721895"/>
              <a:gd name="connsiteY29" fmla="*/ 654518 h 914400"/>
              <a:gd name="connsiteX30" fmla="*/ 19250 w 721895"/>
              <a:gd name="connsiteY30" fmla="*/ 606392 h 914400"/>
              <a:gd name="connsiteX31" fmla="*/ 0 w 721895"/>
              <a:gd name="connsiteY31" fmla="*/ 539015 h 914400"/>
              <a:gd name="connsiteX32" fmla="*/ 9625 w 721895"/>
              <a:gd name="connsiteY32" fmla="*/ 346510 h 914400"/>
              <a:gd name="connsiteX33" fmla="*/ 19250 w 721895"/>
              <a:gd name="connsiteY33" fmla="*/ 317634 h 914400"/>
              <a:gd name="connsiteX34" fmla="*/ 48126 w 721895"/>
              <a:gd name="connsiteY34" fmla="*/ 221381 h 914400"/>
              <a:gd name="connsiteX35" fmla="*/ 67377 w 721895"/>
              <a:gd name="connsiteY35" fmla="*/ 18288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21895" h="914400">
                <a:moveTo>
                  <a:pt x="125128" y="9626"/>
                </a:moveTo>
                <a:cubicBezTo>
                  <a:pt x="144379" y="6417"/>
                  <a:pt x="163364" y="0"/>
                  <a:pt x="182880" y="0"/>
                </a:cubicBezTo>
                <a:cubicBezTo>
                  <a:pt x="321336" y="0"/>
                  <a:pt x="325979" y="2996"/>
                  <a:pt x="423512" y="19251"/>
                </a:cubicBezTo>
                <a:cubicBezTo>
                  <a:pt x="488087" y="62301"/>
                  <a:pt x="424821" y="11588"/>
                  <a:pt x="462013" y="67377"/>
                </a:cubicBezTo>
                <a:cubicBezTo>
                  <a:pt x="469564" y="78703"/>
                  <a:pt x="482174" y="85796"/>
                  <a:pt x="490888" y="96253"/>
                </a:cubicBezTo>
                <a:cubicBezTo>
                  <a:pt x="557884" y="176649"/>
                  <a:pt x="454663" y="69653"/>
                  <a:pt x="539015" y="154005"/>
                </a:cubicBezTo>
                <a:cubicBezTo>
                  <a:pt x="542223" y="163630"/>
                  <a:pt x="544103" y="173805"/>
                  <a:pt x="548640" y="182880"/>
                </a:cubicBezTo>
                <a:cubicBezTo>
                  <a:pt x="553813" y="193227"/>
                  <a:pt x="563333" y="201123"/>
                  <a:pt x="567890" y="211756"/>
                </a:cubicBezTo>
                <a:cubicBezTo>
                  <a:pt x="573101" y="223915"/>
                  <a:pt x="571600" y="238425"/>
                  <a:pt x="577516" y="250257"/>
                </a:cubicBezTo>
                <a:cubicBezTo>
                  <a:pt x="584690" y="264605"/>
                  <a:pt x="597068" y="275704"/>
                  <a:pt x="606392" y="288758"/>
                </a:cubicBezTo>
                <a:cubicBezTo>
                  <a:pt x="613116" y="298171"/>
                  <a:pt x="620469" y="307287"/>
                  <a:pt x="625642" y="317634"/>
                </a:cubicBezTo>
                <a:cubicBezTo>
                  <a:pt x="665487" y="397327"/>
                  <a:pt x="599353" y="292640"/>
                  <a:pt x="654518" y="375386"/>
                </a:cubicBezTo>
                <a:cubicBezTo>
                  <a:pt x="676574" y="463611"/>
                  <a:pt x="659092" y="430375"/>
                  <a:pt x="693019" y="481263"/>
                </a:cubicBezTo>
                <a:cubicBezTo>
                  <a:pt x="696227" y="494097"/>
                  <a:pt x="699010" y="507045"/>
                  <a:pt x="702644" y="519765"/>
                </a:cubicBezTo>
                <a:cubicBezTo>
                  <a:pt x="730275" y="616476"/>
                  <a:pt x="691785" y="466711"/>
                  <a:pt x="721895" y="587141"/>
                </a:cubicBezTo>
                <a:cubicBezTo>
                  <a:pt x="718686" y="619225"/>
                  <a:pt x="717172" y="651525"/>
                  <a:pt x="712269" y="683394"/>
                </a:cubicBezTo>
                <a:cubicBezTo>
                  <a:pt x="709805" y="699412"/>
                  <a:pt x="690638" y="740629"/>
                  <a:pt x="683394" y="750771"/>
                </a:cubicBezTo>
                <a:cubicBezTo>
                  <a:pt x="675482" y="761848"/>
                  <a:pt x="663232" y="769190"/>
                  <a:pt x="654518" y="779647"/>
                </a:cubicBezTo>
                <a:cubicBezTo>
                  <a:pt x="647112" y="788534"/>
                  <a:pt x="643447" y="800342"/>
                  <a:pt x="635267" y="808522"/>
                </a:cubicBezTo>
                <a:cubicBezTo>
                  <a:pt x="616606" y="827183"/>
                  <a:pt x="601004" y="829569"/>
                  <a:pt x="577516" y="837398"/>
                </a:cubicBezTo>
                <a:cubicBezTo>
                  <a:pt x="507164" y="884300"/>
                  <a:pt x="595623" y="827051"/>
                  <a:pt x="510139" y="875899"/>
                </a:cubicBezTo>
                <a:cubicBezTo>
                  <a:pt x="500095" y="881638"/>
                  <a:pt x="491834" y="890452"/>
                  <a:pt x="481263" y="895150"/>
                </a:cubicBezTo>
                <a:cubicBezTo>
                  <a:pt x="462720" y="903391"/>
                  <a:pt x="423512" y="914400"/>
                  <a:pt x="423512" y="914400"/>
                </a:cubicBezTo>
                <a:cubicBezTo>
                  <a:pt x="258897" y="903426"/>
                  <a:pt x="324887" y="920027"/>
                  <a:pt x="221381" y="885525"/>
                </a:cubicBezTo>
                <a:cubicBezTo>
                  <a:pt x="211756" y="882317"/>
                  <a:pt x="200947" y="881527"/>
                  <a:pt x="192505" y="875899"/>
                </a:cubicBezTo>
                <a:lnTo>
                  <a:pt x="134754" y="837398"/>
                </a:lnTo>
                <a:lnTo>
                  <a:pt x="77002" y="750771"/>
                </a:lnTo>
                <a:lnTo>
                  <a:pt x="57752" y="721895"/>
                </a:lnTo>
                <a:cubicBezTo>
                  <a:pt x="54543" y="709061"/>
                  <a:pt x="53337" y="695553"/>
                  <a:pt x="48126" y="683394"/>
                </a:cubicBezTo>
                <a:cubicBezTo>
                  <a:pt x="43569" y="672761"/>
                  <a:pt x="32938" y="665350"/>
                  <a:pt x="28876" y="654518"/>
                </a:cubicBezTo>
                <a:cubicBezTo>
                  <a:pt x="23132" y="639200"/>
                  <a:pt x="22799" y="622362"/>
                  <a:pt x="19250" y="606392"/>
                </a:cubicBezTo>
                <a:cubicBezTo>
                  <a:pt x="11192" y="570130"/>
                  <a:pt x="10719" y="571174"/>
                  <a:pt x="0" y="539015"/>
                </a:cubicBezTo>
                <a:cubicBezTo>
                  <a:pt x="3208" y="474847"/>
                  <a:pt x="4059" y="410517"/>
                  <a:pt x="9625" y="346510"/>
                </a:cubicBezTo>
                <a:cubicBezTo>
                  <a:pt x="10504" y="336402"/>
                  <a:pt x="16463" y="327390"/>
                  <a:pt x="19250" y="317634"/>
                </a:cubicBezTo>
                <a:cubicBezTo>
                  <a:pt x="25974" y="294099"/>
                  <a:pt x="36694" y="238529"/>
                  <a:pt x="48126" y="221381"/>
                </a:cubicBezTo>
                <a:cubicBezTo>
                  <a:pt x="69157" y="189836"/>
                  <a:pt x="67377" y="204074"/>
                  <a:pt x="67377" y="18288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8" name="직사각형 37"/>
          <p:cNvSpPr/>
          <p:nvPr/>
        </p:nvSpPr>
        <p:spPr>
          <a:xfrm>
            <a:off x="997992" y="3658238"/>
            <a:ext cx="83067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dirty="0"/>
              <a:t>4</a:t>
            </a:r>
            <a:r>
              <a:rPr lang="ko-KR" altLang="en-US" sz="1350" dirty="0"/>
              <a:t>회 반복</a:t>
            </a:r>
          </a:p>
        </p:txBody>
      </p:sp>
    </p:spTree>
    <p:extLst>
      <p:ext uri="{BB962C8B-B14F-4D97-AF65-F5344CB8AC3E}">
        <p14:creationId xmlns:p14="http://schemas.microsoft.com/office/powerpoint/2010/main" val="159710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26857" y="3193045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altLang="ko-KR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glob.glob</a:t>
            </a:r>
            <a:r>
              <a:rPr lang="en-US" altLang="ko-KR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('*.*'):</a:t>
            </a:r>
            <a:endParaRPr lang="en-US" altLang="ko-KR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ko-KR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altLang="ko-KR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ko-KR" alt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16333" y="3240577"/>
            <a:ext cx="56357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61216" y="2602311"/>
            <a:ext cx="10631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/>
              <a:t>공급 데이터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4991216" y="3219076"/>
            <a:ext cx="35412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0" idx="2"/>
          </p:cNvCxnSpPr>
          <p:nvPr/>
        </p:nvCxnSpPr>
        <p:spPr>
          <a:xfrm flipH="1">
            <a:off x="6980000" y="2902393"/>
            <a:ext cx="12772" cy="31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2086532" y="3743043"/>
            <a:ext cx="772427" cy="384391"/>
            <a:chOff x="3888606" y="3847723"/>
            <a:chExt cx="1029903" cy="512521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3888606" y="3847723"/>
              <a:ext cx="0" cy="51252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3898232" y="4119613"/>
              <a:ext cx="10202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2" name="자유형 31"/>
          <p:cNvSpPr/>
          <p:nvPr/>
        </p:nvSpPr>
        <p:spPr>
          <a:xfrm>
            <a:off x="3525072" y="2856899"/>
            <a:ext cx="2271064" cy="303196"/>
          </a:xfrm>
          <a:custGeom>
            <a:avLst/>
            <a:gdLst>
              <a:gd name="connsiteX0" fmla="*/ 1491915 w 1491915"/>
              <a:gd name="connsiteY0" fmla="*/ 404261 h 404261"/>
              <a:gd name="connsiteX1" fmla="*/ 1472665 w 1491915"/>
              <a:gd name="connsiteY1" fmla="*/ 317634 h 404261"/>
              <a:gd name="connsiteX2" fmla="*/ 1463040 w 1491915"/>
              <a:gd name="connsiteY2" fmla="*/ 279133 h 404261"/>
              <a:gd name="connsiteX3" fmla="*/ 1424539 w 1491915"/>
              <a:gd name="connsiteY3" fmla="*/ 221381 h 404261"/>
              <a:gd name="connsiteX4" fmla="*/ 1405288 w 1491915"/>
              <a:gd name="connsiteY4" fmla="*/ 192505 h 404261"/>
              <a:gd name="connsiteX5" fmla="*/ 1376412 w 1491915"/>
              <a:gd name="connsiteY5" fmla="*/ 163629 h 404261"/>
              <a:gd name="connsiteX6" fmla="*/ 1328286 w 1491915"/>
              <a:gd name="connsiteY6" fmla="*/ 125128 h 404261"/>
              <a:gd name="connsiteX7" fmla="*/ 1289785 w 1491915"/>
              <a:gd name="connsiteY7" fmla="*/ 96253 h 404261"/>
              <a:gd name="connsiteX8" fmla="*/ 1203158 w 1491915"/>
              <a:gd name="connsiteY8" fmla="*/ 77002 h 404261"/>
              <a:gd name="connsiteX9" fmla="*/ 1145406 w 1491915"/>
              <a:gd name="connsiteY9" fmla="*/ 38501 h 404261"/>
              <a:gd name="connsiteX10" fmla="*/ 1068404 w 1491915"/>
              <a:gd name="connsiteY10" fmla="*/ 19250 h 404261"/>
              <a:gd name="connsiteX11" fmla="*/ 981776 w 1491915"/>
              <a:gd name="connsiteY11" fmla="*/ 0 h 404261"/>
              <a:gd name="connsiteX12" fmla="*/ 664143 w 1491915"/>
              <a:gd name="connsiteY12" fmla="*/ 9625 h 404261"/>
              <a:gd name="connsiteX13" fmla="*/ 635267 w 1491915"/>
              <a:gd name="connsiteY13" fmla="*/ 19250 h 404261"/>
              <a:gd name="connsiteX14" fmla="*/ 548640 w 1491915"/>
              <a:gd name="connsiteY14" fmla="*/ 38501 h 404261"/>
              <a:gd name="connsiteX15" fmla="*/ 490888 w 1491915"/>
              <a:gd name="connsiteY15" fmla="*/ 57751 h 404261"/>
              <a:gd name="connsiteX16" fmla="*/ 462012 w 1491915"/>
              <a:gd name="connsiteY16" fmla="*/ 67377 h 404261"/>
              <a:gd name="connsiteX17" fmla="*/ 433136 w 1491915"/>
              <a:gd name="connsiteY17" fmla="*/ 77002 h 404261"/>
              <a:gd name="connsiteX18" fmla="*/ 346509 w 1491915"/>
              <a:gd name="connsiteY18" fmla="*/ 125128 h 404261"/>
              <a:gd name="connsiteX19" fmla="*/ 288758 w 1491915"/>
              <a:gd name="connsiteY19" fmla="*/ 154004 h 404261"/>
              <a:gd name="connsiteX20" fmla="*/ 259882 w 1491915"/>
              <a:gd name="connsiteY20" fmla="*/ 173255 h 404261"/>
              <a:gd name="connsiteX21" fmla="*/ 202130 w 1491915"/>
              <a:gd name="connsiteY21" fmla="*/ 192505 h 404261"/>
              <a:gd name="connsiteX22" fmla="*/ 115503 w 1491915"/>
              <a:gd name="connsiteY22" fmla="*/ 240631 h 404261"/>
              <a:gd name="connsiteX23" fmla="*/ 57751 w 1491915"/>
              <a:gd name="connsiteY23" fmla="*/ 279133 h 404261"/>
              <a:gd name="connsiteX24" fmla="*/ 28875 w 1491915"/>
              <a:gd name="connsiteY24" fmla="*/ 308008 h 404261"/>
              <a:gd name="connsiteX25" fmla="*/ 0 w 1491915"/>
              <a:gd name="connsiteY25" fmla="*/ 327259 h 40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491915" h="404261">
                <a:moveTo>
                  <a:pt x="1491915" y="404261"/>
                </a:moveTo>
                <a:cubicBezTo>
                  <a:pt x="1474545" y="300035"/>
                  <a:pt x="1491621" y="383981"/>
                  <a:pt x="1472665" y="317634"/>
                </a:cubicBezTo>
                <a:cubicBezTo>
                  <a:pt x="1469031" y="304914"/>
                  <a:pt x="1468956" y="290965"/>
                  <a:pt x="1463040" y="279133"/>
                </a:cubicBezTo>
                <a:cubicBezTo>
                  <a:pt x="1452693" y="258439"/>
                  <a:pt x="1437373" y="240632"/>
                  <a:pt x="1424539" y="221381"/>
                </a:cubicBezTo>
                <a:cubicBezTo>
                  <a:pt x="1418122" y="211756"/>
                  <a:pt x="1413468" y="200685"/>
                  <a:pt x="1405288" y="192505"/>
                </a:cubicBezTo>
                <a:cubicBezTo>
                  <a:pt x="1395663" y="182880"/>
                  <a:pt x="1385126" y="174086"/>
                  <a:pt x="1376412" y="163629"/>
                </a:cubicBezTo>
                <a:cubicBezTo>
                  <a:pt x="1342922" y="123441"/>
                  <a:pt x="1375690" y="140930"/>
                  <a:pt x="1328286" y="125128"/>
                </a:cubicBezTo>
                <a:cubicBezTo>
                  <a:pt x="1315452" y="115503"/>
                  <a:pt x="1304133" y="103427"/>
                  <a:pt x="1289785" y="96253"/>
                </a:cubicBezTo>
                <a:cubicBezTo>
                  <a:pt x="1280719" y="91720"/>
                  <a:pt x="1208227" y="78016"/>
                  <a:pt x="1203158" y="77002"/>
                </a:cubicBezTo>
                <a:cubicBezTo>
                  <a:pt x="1183907" y="64168"/>
                  <a:pt x="1168093" y="43038"/>
                  <a:pt x="1145406" y="38501"/>
                </a:cubicBezTo>
                <a:cubicBezTo>
                  <a:pt x="1047552" y="18931"/>
                  <a:pt x="1137470" y="38984"/>
                  <a:pt x="1068404" y="19250"/>
                </a:cubicBezTo>
                <a:cubicBezTo>
                  <a:pt x="1036691" y="10189"/>
                  <a:pt x="1014851" y="6615"/>
                  <a:pt x="981776" y="0"/>
                </a:cubicBezTo>
                <a:cubicBezTo>
                  <a:pt x="875898" y="3208"/>
                  <a:pt x="769906" y="3749"/>
                  <a:pt x="664143" y="9625"/>
                </a:cubicBezTo>
                <a:cubicBezTo>
                  <a:pt x="654013" y="10188"/>
                  <a:pt x="645110" y="16789"/>
                  <a:pt x="635267" y="19250"/>
                </a:cubicBezTo>
                <a:cubicBezTo>
                  <a:pt x="580324" y="32986"/>
                  <a:pt x="598036" y="23683"/>
                  <a:pt x="548640" y="38501"/>
                </a:cubicBezTo>
                <a:cubicBezTo>
                  <a:pt x="529204" y="44332"/>
                  <a:pt x="510139" y="51334"/>
                  <a:pt x="490888" y="57751"/>
                </a:cubicBezTo>
                <a:lnTo>
                  <a:pt x="462012" y="67377"/>
                </a:lnTo>
                <a:lnTo>
                  <a:pt x="433136" y="77002"/>
                </a:lnTo>
                <a:cubicBezTo>
                  <a:pt x="366943" y="121131"/>
                  <a:pt x="397334" y="108187"/>
                  <a:pt x="346509" y="125128"/>
                </a:cubicBezTo>
                <a:cubicBezTo>
                  <a:pt x="263752" y="180300"/>
                  <a:pt x="368459" y="114153"/>
                  <a:pt x="288758" y="154004"/>
                </a:cubicBezTo>
                <a:cubicBezTo>
                  <a:pt x="278411" y="159178"/>
                  <a:pt x="270453" y="168557"/>
                  <a:pt x="259882" y="173255"/>
                </a:cubicBezTo>
                <a:cubicBezTo>
                  <a:pt x="241339" y="181496"/>
                  <a:pt x="202130" y="192505"/>
                  <a:pt x="202130" y="192505"/>
                </a:cubicBezTo>
                <a:cubicBezTo>
                  <a:pt x="135937" y="236634"/>
                  <a:pt x="166328" y="223690"/>
                  <a:pt x="115503" y="240631"/>
                </a:cubicBezTo>
                <a:cubicBezTo>
                  <a:pt x="96252" y="253465"/>
                  <a:pt x="74111" y="262773"/>
                  <a:pt x="57751" y="279133"/>
                </a:cubicBezTo>
                <a:cubicBezTo>
                  <a:pt x="48126" y="288758"/>
                  <a:pt x="39332" y="299294"/>
                  <a:pt x="28875" y="308008"/>
                </a:cubicBezTo>
                <a:cubicBezTo>
                  <a:pt x="19988" y="315414"/>
                  <a:pt x="0" y="327259"/>
                  <a:pt x="0" y="327259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7" name="자유형 36"/>
          <p:cNvSpPr/>
          <p:nvPr/>
        </p:nvSpPr>
        <p:spPr>
          <a:xfrm>
            <a:off x="1061442" y="3499385"/>
            <a:ext cx="541421" cy="685800"/>
          </a:xfrm>
          <a:custGeom>
            <a:avLst/>
            <a:gdLst>
              <a:gd name="connsiteX0" fmla="*/ 125128 w 721895"/>
              <a:gd name="connsiteY0" fmla="*/ 9626 h 914400"/>
              <a:gd name="connsiteX1" fmla="*/ 182880 w 721895"/>
              <a:gd name="connsiteY1" fmla="*/ 0 h 914400"/>
              <a:gd name="connsiteX2" fmla="*/ 423512 w 721895"/>
              <a:gd name="connsiteY2" fmla="*/ 19251 h 914400"/>
              <a:gd name="connsiteX3" fmla="*/ 462013 w 721895"/>
              <a:gd name="connsiteY3" fmla="*/ 67377 h 914400"/>
              <a:gd name="connsiteX4" fmla="*/ 490888 w 721895"/>
              <a:gd name="connsiteY4" fmla="*/ 96253 h 914400"/>
              <a:gd name="connsiteX5" fmla="*/ 539015 w 721895"/>
              <a:gd name="connsiteY5" fmla="*/ 154005 h 914400"/>
              <a:gd name="connsiteX6" fmla="*/ 548640 w 721895"/>
              <a:gd name="connsiteY6" fmla="*/ 182880 h 914400"/>
              <a:gd name="connsiteX7" fmla="*/ 567890 w 721895"/>
              <a:gd name="connsiteY7" fmla="*/ 211756 h 914400"/>
              <a:gd name="connsiteX8" fmla="*/ 577516 w 721895"/>
              <a:gd name="connsiteY8" fmla="*/ 250257 h 914400"/>
              <a:gd name="connsiteX9" fmla="*/ 606392 w 721895"/>
              <a:gd name="connsiteY9" fmla="*/ 288758 h 914400"/>
              <a:gd name="connsiteX10" fmla="*/ 625642 w 721895"/>
              <a:gd name="connsiteY10" fmla="*/ 317634 h 914400"/>
              <a:gd name="connsiteX11" fmla="*/ 654518 w 721895"/>
              <a:gd name="connsiteY11" fmla="*/ 375386 h 914400"/>
              <a:gd name="connsiteX12" fmla="*/ 693019 w 721895"/>
              <a:gd name="connsiteY12" fmla="*/ 481263 h 914400"/>
              <a:gd name="connsiteX13" fmla="*/ 702644 w 721895"/>
              <a:gd name="connsiteY13" fmla="*/ 519765 h 914400"/>
              <a:gd name="connsiteX14" fmla="*/ 721895 w 721895"/>
              <a:gd name="connsiteY14" fmla="*/ 587141 h 914400"/>
              <a:gd name="connsiteX15" fmla="*/ 712269 w 721895"/>
              <a:gd name="connsiteY15" fmla="*/ 683394 h 914400"/>
              <a:gd name="connsiteX16" fmla="*/ 683394 w 721895"/>
              <a:gd name="connsiteY16" fmla="*/ 750771 h 914400"/>
              <a:gd name="connsiteX17" fmla="*/ 654518 w 721895"/>
              <a:gd name="connsiteY17" fmla="*/ 779647 h 914400"/>
              <a:gd name="connsiteX18" fmla="*/ 635267 w 721895"/>
              <a:gd name="connsiteY18" fmla="*/ 808522 h 914400"/>
              <a:gd name="connsiteX19" fmla="*/ 577516 w 721895"/>
              <a:gd name="connsiteY19" fmla="*/ 837398 h 914400"/>
              <a:gd name="connsiteX20" fmla="*/ 510139 w 721895"/>
              <a:gd name="connsiteY20" fmla="*/ 875899 h 914400"/>
              <a:gd name="connsiteX21" fmla="*/ 481263 w 721895"/>
              <a:gd name="connsiteY21" fmla="*/ 895150 h 914400"/>
              <a:gd name="connsiteX22" fmla="*/ 423512 w 721895"/>
              <a:gd name="connsiteY22" fmla="*/ 914400 h 914400"/>
              <a:gd name="connsiteX23" fmla="*/ 221381 w 721895"/>
              <a:gd name="connsiteY23" fmla="*/ 885525 h 914400"/>
              <a:gd name="connsiteX24" fmla="*/ 192505 w 721895"/>
              <a:gd name="connsiteY24" fmla="*/ 875899 h 914400"/>
              <a:gd name="connsiteX25" fmla="*/ 134754 w 721895"/>
              <a:gd name="connsiteY25" fmla="*/ 837398 h 914400"/>
              <a:gd name="connsiteX26" fmla="*/ 77002 w 721895"/>
              <a:gd name="connsiteY26" fmla="*/ 750771 h 914400"/>
              <a:gd name="connsiteX27" fmla="*/ 57752 w 721895"/>
              <a:gd name="connsiteY27" fmla="*/ 721895 h 914400"/>
              <a:gd name="connsiteX28" fmla="*/ 48126 w 721895"/>
              <a:gd name="connsiteY28" fmla="*/ 683394 h 914400"/>
              <a:gd name="connsiteX29" fmla="*/ 28876 w 721895"/>
              <a:gd name="connsiteY29" fmla="*/ 654518 h 914400"/>
              <a:gd name="connsiteX30" fmla="*/ 19250 w 721895"/>
              <a:gd name="connsiteY30" fmla="*/ 606392 h 914400"/>
              <a:gd name="connsiteX31" fmla="*/ 0 w 721895"/>
              <a:gd name="connsiteY31" fmla="*/ 539015 h 914400"/>
              <a:gd name="connsiteX32" fmla="*/ 9625 w 721895"/>
              <a:gd name="connsiteY32" fmla="*/ 346510 h 914400"/>
              <a:gd name="connsiteX33" fmla="*/ 19250 w 721895"/>
              <a:gd name="connsiteY33" fmla="*/ 317634 h 914400"/>
              <a:gd name="connsiteX34" fmla="*/ 48126 w 721895"/>
              <a:gd name="connsiteY34" fmla="*/ 221381 h 914400"/>
              <a:gd name="connsiteX35" fmla="*/ 67377 w 721895"/>
              <a:gd name="connsiteY35" fmla="*/ 18288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21895" h="914400">
                <a:moveTo>
                  <a:pt x="125128" y="9626"/>
                </a:moveTo>
                <a:cubicBezTo>
                  <a:pt x="144379" y="6417"/>
                  <a:pt x="163364" y="0"/>
                  <a:pt x="182880" y="0"/>
                </a:cubicBezTo>
                <a:cubicBezTo>
                  <a:pt x="321336" y="0"/>
                  <a:pt x="325979" y="2996"/>
                  <a:pt x="423512" y="19251"/>
                </a:cubicBezTo>
                <a:cubicBezTo>
                  <a:pt x="488087" y="62301"/>
                  <a:pt x="424821" y="11588"/>
                  <a:pt x="462013" y="67377"/>
                </a:cubicBezTo>
                <a:cubicBezTo>
                  <a:pt x="469564" y="78703"/>
                  <a:pt x="482174" y="85796"/>
                  <a:pt x="490888" y="96253"/>
                </a:cubicBezTo>
                <a:cubicBezTo>
                  <a:pt x="557884" y="176649"/>
                  <a:pt x="454663" y="69653"/>
                  <a:pt x="539015" y="154005"/>
                </a:cubicBezTo>
                <a:cubicBezTo>
                  <a:pt x="542223" y="163630"/>
                  <a:pt x="544103" y="173805"/>
                  <a:pt x="548640" y="182880"/>
                </a:cubicBezTo>
                <a:cubicBezTo>
                  <a:pt x="553813" y="193227"/>
                  <a:pt x="563333" y="201123"/>
                  <a:pt x="567890" y="211756"/>
                </a:cubicBezTo>
                <a:cubicBezTo>
                  <a:pt x="573101" y="223915"/>
                  <a:pt x="571600" y="238425"/>
                  <a:pt x="577516" y="250257"/>
                </a:cubicBezTo>
                <a:cubicBezTo>
                  <a:pt x="584690" y="264605"/>
                  <a:pt x="597068" y="275704"/>
                  <a:pt x="606392" y="288758"/>
                </a:cubicBezTo>
                <a:cubicBezTo>
                  <a:pt x="613116" y="298171"/>
                  <a:pt x="620469" y="307287"/>
                  <a:pt x="625642" y="317634"/>
                </a:cubicBezTo>
                <a:cubicBezTo>
                  <a:pt x="665487" y="397327"/>
                  <a:pt x="599353" y="292640"/>
                  <a:pt x="654518" y="375386"/>
                </a:cubicBezTo>
                <a:cubicBezTo>
                  <a:pt x="676574" y="463611"/>
                  <a:pt x="659092" y="430375"/>
                  <a:pt x="693019" y="481263"/>
                </a:cubicBezTo>
                <a:cubicBezTo>
                  <a:pt x="696227" y="494097"/>
                  <a:pt x="699010" y="507045"/>
                  <a:pt x="702644" y="519765"/>
                </a:cubicBezTo>
                <a:cubicBezTo>
                  <a:pt x="730275" y="616476"/>
                  <a:pt x="691785" y="466711"/>
                  <a:pt x="721895" y="587141"/>
                </a:cubicBezTo>
                <a:cubicBezTo>
                  <a:pt x="718686" y="619225"/>
                  <a:pt x="717172" y="651525"/>
                  <a:pt x="712269" y="683394"/>
                </a:cubicBezTo>
                <a:cubicBezTo>
                  <a:pt x="709805" y="699412"/>
                  <a:pt x="690638" y="740629"/>
                  <a:pt x="683394" y="750771"/>
                </a:cubicBezTo>
                <a:cubicBezTo>
                  <a:pt x="675482" y="761848"/>
                  <a:pt x="663232" y="769190"/>
                  <a:pt x="654518" y="779647"/>
                </a:cubicBezTo>
                <a:cubicBezTo>
                  <a:pt x="647112" y="788534"/>
                  <a:pt x="643447" y="800342"/>
                  <a:pt x="635267" y="808522"/>
                </a:cubicBezTo>
                <a:cubicBezTo>
                  <a:pt x="616606" y="827183"/>
                  <a:pt x="601004" y="829569"/>
                  <a:pt x="577516" y="837398"/>
                </a:cubicBezTo>
                <a:cubicBezTo>
                  <a:pt x="507164" y="884300"/>
                  <a:pt x="595623" y="827051"/>
                  <a:pt x="510139" y="875899"/>
                </a:cubicBezTo>
                <a:cubicBezTo>
                  <a:pt x="500095" y="881638"/>
                  <a:pt x="491834" y="890452"/>
                  <a:pt x="481263" y="895150"/>
                </a:cubicBezTo>
                <a:cubicBezTo>
                  <a:pt x="462720" y="903391"/>
                  <a:pt x="423512" y="914400"/>
                  <a:pt x="423512" y="914400"/>
                </a:cubicBezTo>
                <a:cubicBezTo>
                  <a:pt x="258897" y="903426"/>
                  <a:pt x="324887" y="920027"/>
                  <a:pt x="221381" y="885525"/>
                </a:cubicBezTo>
                <a:cubicBezTo>
                  <a:pt x="211756" y="882317"/>
                  <a:pt x="200947" y="881527"/>
                  <a:pt x="192505" y="875899"/>
                </a:cubicBezTo>
                <a:lnTo>
                  <a:pt x="134754" y="837398"/>
                </a:lnTo>
                <a:lnTo>
                  <a:pt x="77002" y="750771"/>
                </a:lnTo>
                <a:lnTo>
                  <a:pt x="57752" y="721895"/>
                </a:lnTo>
                <a:cubicBezTo>
                  <a:pt x="54543" y="709061"/>
                  <a:pt x="53337" y="695553"/>
                  <a:pt x="48126" y="683394"/>
                </a:cubicBezTo>
                <a:cubicBezTo>
                  <a:pt x="43569" y="672761"/>
                  <a:pt x="32938" y="665350"/>
                  <a:pt x="28876" y="654518"/>
                </a:cubicBezTo>
                <a:cubicBezTo>
                  <a:pt x="23132" y="639200"/>
                  <a:pt x="22799" y="622362"/>
                  <a:pt x="19250" y="606392"/>
                </a:cubicBezTo>
                <a:cubicBezTo>
                  <a:pt x="11192" y="570130"/>
                  <a:pt x="10719" y="571174"/>
                  <a:pt x="0" y="539015"/>
                </a:cubicBezTo>
                <a:cubicBezTo>
                  <a:pt x="3208" y="474847"/>
                  <a:pt x="4059" y="410517"/>
                  <a:pt x="9625" y="346510"/>
                </a:cubicBezTo>
                <a:cubicBezTo>
                  <a:pt x="10504" y="336402"/>
                  <a:pt x="16463" y="327390"/>
                  <a:pt x="19250" y="317634"/>
                </a:cubicBezTo>
                <a:cubicBezTo>
                  <a:pt x="25974" y="294099"/>
                  <a:pt x="36694" y="238529"/>
                  <a:pt x="48126" y="221381"/>
                </a:cubicBezTo>
                <a:cubicBezTo>
                  <a:pt x="69157" y="189836"/>
                  <a:pt x="67377" y="204074"/>
                  <a:pt x="67377" y="18288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424110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95035" y="2539593"/>
            <a:ext cx="43396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altLang="ko-K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range(4):</a:t>
            </a:r>
          </a:p>
          <a:p>
            <a:r>
              <a:rPr lang="en-US" altLang="ko-K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forward(100)</a:t>
            </a:r>
          </a:p>
          <a:p>
            <a:r>
              <a:rPr lang="en-US" altLang="ko-K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left(90)</a:t>
            </a:r>
          </a:p>
          <a:p>
            <a:r>
              <a:rPr lang="en-US" altLang="ko-K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print('Done')</a:t>
            </a:r>
            <a:endParaRPr lang="ko-KR" alt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697912" y="3102274"/>
            <a:ext cx="828136" cy="776378"/>
            <a:chOff x="3597215" y="2993366"/>
            <a:chExt cx="1104181" cy="103517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4692770" y="2993366"/>
              <a:ext cx="0" cy="103517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>
              <a:off x="3597215" y="3520396"/>
              <a:ext cx="11041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3519578" y="3031107"/>
            <a:ext cx="3066691" cy="92518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</a:t>
            </a:r>
            <a:r>
              <a:rPr lang="en-US" altLang="ko-KR" dirty="0" smtClean="0"/>
              <a:t>(block)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35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터틀 그래픽을 이용한 파이썬 프로그래밍의 전반적인 이해</a:t>
            </a:r>
            <a:endParaRPr lang="en-US" altLang="ko-KR" dirty="0" smtClean="0"/>
          </a:p>
          <a:p>
            <a:r>
              <a:rPr lang="ko-KR" altLang="en-US" dirty="0" smtClean="0"/>
              <a:t>주요 개념들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용어들</a:t>
            </a:r>
            <a:endParaRPr lang="en-US" altLang="ko-KR" dirty="0"/>
          </a:p>
          <a:p>
            <a:r>
              <a:rPr lang="ko-KR" altLang="en-US" dirty="0" smtClean="0"/>
              <a:t>제어 흐름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 loop</a:t>
            </a:r>
          </a:p>
          <a:p>
            <a:pPr lvl="1"/>
            <a:r>
              <a:rPr lang="en-US" altLang="ko-KR" dirty="0" smtClean="0"/>
              <a:t>if </a:t>
            </a:r>
          </a:p>
          <a:p>
            <a:pPr lvl="1"/>
            <a:r>
              <a:rPr lang="en-US" altLang="ko-KR" dirty="0" smtClean="0"/>
              <a:t>while</a:t>
            </a:r>
          </a:p>
          <a:p>
            <a:r>
              <a:rPr lang="ko-KR" altLang="en-US" dirty="0" smtClean="0"/>
              <a:t>함수</a:t>
            </a:r>
            <a:endParaRPr lang="en-US" altLang="ko-KR" dirty="0" smtClean="0"/>
          </a:p>
          <a:p>
            <a:r>
              <a:rPr lang="ko-KR" altLang="en-US" dirty="0" smtClean="0"/>
              <a:t>모듈</a:t>
            </a:r>
            <a:endParaRPr lang="en-US" altLang="ko-KR" dirty="0" smtClean="0"/>
          </a:p>
          <a:p>
            <a:r>
              <a:rPr lang="ko-KR" altLang="en-US" dirty="0" smtClean="0"/>
              <a:t>스크립트의 작성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2225923"/>
            <a:ext cx="2404075" cy="327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1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ko-KR" altLang="en-US" dirty="0" smtClean="0"/>
              <a:t>루프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286000" y="2790107"/>
            <a:ext cx="4572000" cy="12777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altLang="ko-KR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&gt;&gt;&gt; </a:t>
            </a:r>
            <a:r>
              <a:rPr lang="en-US" altLang="ko-KR" kern="100" dirty="0" err="1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= 0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altLang="ko-KR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&gt;&gt;&gt; while </a:t>
            </a:r>
            <a:r>
              <a:rPr lang="en-US" altLang="ko-KR" kern="100" dirty="0" err="1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&lt; 5: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altLang="ko-KR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	print(</a:t>
            </a:r>
            <a:r>
              <a:rPr lang="en-US" altLang="ko-KR" kern="100" dirty="0" err="1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'Hello')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altLang="ko-KR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kern="100" dirty="0" err="1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+= 1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16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Turtle graphics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076F2D-505F-4D17-95D8-CB44B9F6C4BF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pic>
        <p:nvPicPr>
          <p:cNvPr id="29700" name="그림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060575"/>
            <a:ext cx="3024187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그림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916113"/>
            <a:ext cx="3562350" cy="333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509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C8AB6D-5B47-4B28-A44B-CD86EB012E4A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pic>
        <p:nvPicPr>
          <p:cNvPr id="30723" name="Picture 2" descr="File:Turtle-Graphics Polyspiral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620713"/>
            <a:ext cx="571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117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</a:t>
            </a:r>
            <a:r>
              <a:rPr lang="en-US" altLang="ko-KR" dirty="0" smtClean="0"/>
              <a:t> </a:t>
            </a:r>
            <a:r>
              <a:rPr lang="ko-KR" altLang="en-US" dirty="0" smtClean="0"/>
              <a:t>루프</a:t>
            </a:r>
            <a:r>
              <a:rPr lang="en-US" altLang="ko-KR" dirty="0" smtClean="0"/>
              <a:t>(nested loop)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204864"/>
            <a:ext cx="2160240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관계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값의 크기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순서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비교하는 연산자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065383"/>
              </p:ext>
            </p:extLst>
          </p:nvPr>
        </p:nvGraphicFramePr>
        <p:xfrm>
          <a:off x="1475656" y="2780928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작거나 같다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크다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&gt;=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크거나 같다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==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같다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!=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다르다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38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논리식 연산을 위한 연산자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230294"/>
              </p:ext>
            </p:extLst>
          </p:nvPr>
        </p:nvGraphicFramePr>
        <p:xfrm>
          <a:off x="1475656" y="3068960"/>
          <a:ext cx="6096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139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True and True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True or False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 True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82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조건문 패턴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286000" y="2790107"/>
            <a:ext cx="4572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altLang="ko-KR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&gt;&gt;&gt; if n &gt; 10: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altLang="ko-KR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	print('Big number</a:t>
            </a:r>
            <a:r>
              <a:rPr lang="en-US" altLang="ko-KR" kern="100" dirty="0" smtClean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')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48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조건문 패턴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286000" y="2790107"/>
            <a:ext cx="4572000" cy="12777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altLang="ko-KR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&gt;&gt;&gt; if n &gt; 10: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altLang="ko-KR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	print('Big number')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altLang="ko-KR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else: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altLang="ko-KR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	print('Small number')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20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조건문 패턴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286000" y="2503426"/>
            <a:ext cx="4572000" cy="18511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altLang="ko-KR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if n &gt;= 10: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altLang="ko-KR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	print('Very big number')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altLang="ko-KR" b="1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elif</a:t>
            </a:r>
            <a:r>
              <a:rPr lang="en-US" altLang="ko-KR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n &gt;= 5: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altLang="ko-KR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	print('Big number')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altLang="ko-KR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else: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ea typeface="나눔명조" panose="02020603020101020101" pitchFamily="18" charset="-127"/>
              </a:rPr>
              <a:t>	print('Small number')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38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2636912"/>
            <a:ext cx="40559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step_function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</a:p>
          <a:p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0:</a:t>
            </a:r>
          </a:p>
          <a:p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ko-K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ko-KR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 function </a:t>
            </a:r>
            <a:r>
              <a:rPr lang="ko-KR" altLang="en-US" dirty="0"/>
              <a:t>함수</a:t>
            </a:r>
          </a:p>
        </p:txBody>
      </p:sp>
      <p:pic>
        <p:nvPicPr>
          <p:cNvPr id="2050" name="Picture 2" descr="https://upload.wikimedia.org/wikipedia/commons/thumb/d/d9/Dirac_distribution_CDF.svg/325px-Dirac_distribution_CDF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731" y="2531173"/>
            <a:ext cx="3095625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2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>
                <a:latin typeface="+mn-ea"/>
              </a:rPr>
              <a:t>수치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정수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), </a:t>
            </a:r>
            <a:r>
              <a:rPr lang="ko-KR" altLang="en-US" dirty="0" smtClean="0">
                <a:latin typeface="+mn-ea"/>
              </a:rPr>
              <a:t>부동소수점</a:t>
            </a:r>
            <a:r>
              <a:rPr lang="en-US" altLang="ko-KR" dirty="0" smtClean="0">
                <a:latin typeface="+mn-ea"/>
              </a:rPr>
              <a:t>(float), </a:t>
            </a:r>
            <a:r>
              <a:rPr lang="ko-KR" altLang="en-US" dirty="0" smtClean="0">
                <a:latin typeface="+mn-ea"/>
              </a:rPr>
              <a:t>복소수</a:t>
            </a:r>
            <a:r>
              <a:rPr lang="en-US" altLang="ko-KR" dirty="0" smtClean="0">
                <a:latin typeface="+mn-ea"/>
              </a:rPr>
              <a:t>(complex)</a:t>
            </a:r>
          </a:p>
          <a:p>
            <a:pPr lvl="1"/>
            <a:r>
              <a:rPr lang="en-US" altLang="ko-KR" dirty="0" smtClean="0">
                <a:latin typeface="+mn-ea"/>
              </a:rPr>
              <a:t>3, 3.5, 2+3j</a:t>
            </a:r>
          </a:p>
          <a:p>
            <a:r>
              <a:rPr lang="ko-KR" altLang="en-US" dirty="0" err="1">
                <a:latin typeface="+mn-ea"/>
              </a:rPr>
              <a:t>부울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bool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/>
            <a:r>
              <a:rPr lang="en-US" altLang="ko-KR" dirty="0" smtClean="0">
                <a:latin typeface="+mn-ea"/>
              </a:rPr>
              <a:t>True, False</a:t>
            </a:r>
          </a:p>
          <a:p>
            <a:r>
              <a:rPr lang="ko-KR" altLang="en-US" dirty="0" smtClean="0">
                <a:latin typeface="+mn-ea"/>
              </a:rPr>
              <a:t>문자열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str</a:t>
            </a:r>
            <a:r>
              <a:rPr lang="en-US" altLang="ko-KR" dirty="0" smtClean="0">
                <a:latin typeface="+mn-ea"/>
              </a:rPr>
              <a:t>), </a:t>
            </a:r>
            <a:r>
              <a:rPr lang="ko-KR" altLang="en-US" dirty="0" err="1" smtClean="0">
                <a:latin typeface="+mn-ea"/>
              </a:rPr>
              <a:t>바이트열</a:t>
            </a:r>
            <a:r>
              <a:rPr lang="en-US" altLang="ko-KR" dirty="0" smtClean="0">
                <a:latin typeface="+mn-ea"/>
              </a:rPr>
              <a:t>(bytes)</a:t>
            </a:r>
          </a:p>
          <a:p>
            <a:pPr lvl="1"/>
            <a:r>
              <a:rPr lang="en-US" altLang="ko-KR" dirty="0" smtClean="0">
                <a:latin typeface="+mn-ea"/>
              </a:rPr>
              <a:t>“Python”, </a:t>
            </a:r>
            <a:r>
              <a:rPr lang="en-US" altLang="ko-KR" dirty="0" err="1" smtClean="0">
                <a:latin typeface="+mn-ea"/>
              </a:rPr>
              <a:t>b“abc</a:t>
            </a:r>
            <a:r>
              <a:rPr lang="en-US" altLang="ko-KR" dirty="0" smtClean="0">
                <a:latin typeface="+mn-ea"/>
              </a:rPr>
              <a:t>”</a:t>
            </a:r>
          </a:p>
          <a:p>
            <a:r>
              <a:rPr lang="ko-KR" altLang="en-US" dirty="0" smtClean="0">
                <a:latin typeface="+mn-ea"/>
              </a:rPr>
              <a:t>리스트</a:t>
            </a:r>
            <a:r>
              <a:rPr lang="en-US" altLang="ko-KR" dirty="0" smtClean="0">
                <a:latin typeface="+mn-ea"/>
              </a:rPr>
              <a:t>(list)</a:t>
            </a:r>
          </a:p>
          <a:p>
            <a:pPr lvl="1"/>
            <a:r>
              <a:rPr lang="en-US" altLang="ko-KR" dirty="0" smtClean="0">
                <a:latin typeface="+mn-ea"/>
              </a:rPr>
              <a:t>[1, 2, 3, ‘python’, ‘rules’]</a:t>
            </a:r>
          </a:p>
          <a:p>
            <a:r>
              <a:rPr lang="ko-KR" altLang="en-US" dirty="0" err="1" smtClean="0">
                <a:latin typeface="+mn-ea"/>
              </a:rPr>
              <a:t>튜플</a:t>
            </a:r>
            <a:r>
              <a:rPr lang="en-US" altLang="ko-KR" dirty="0" smtClean="0">
                <a:latin typeface="+mn-ea"/>
              </a:rPr>
              <a:t>(tuple)</a:t>
            </a:r>
          </a:p>
          <a:p>
            <a:pPr lvl="1"/>
            <a:r>
              <a:rPr lang="en-US" altLang="ko-KR" dirty="0" smtClean="0">
                <a:latin typeface="+mn-ea"/>
              </a:rPr>
              <a:t>(1, 2, 3, ‘python’, ‘rules’]</a:t>
            </a:r>
          </a:p>
          <a:p>
            <a:r>
              <a:rPr lang="ko-KR" altLang="en-US" dirty="0" smtClean="0">
                <a:latin typeface="+mn-ea"/>
              </a:rPr>
              <a:t>사전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dict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/>
            <a:r>
              <a:rPr lang="en-US" altLang="ko-KR" dirty="0" smtClean="0">
                <a:latin typeface="+mn-ea"/>
              </a:rPr>
              <a:t>{‘one’: 1, ‘two’: 2}</a:t>
            </a:r>
          </a:p>
          <a:p>
            <a:r>
              <a:rPr lang="ko-KR" altLang="en-US" dirty="0" smtClean="0">
                <a:latin typeface="+mn-ea"/>
              </a:rPr>
              <a:t>집합</a:t>
            </a:r>
            <a:r>
              <a:rPr lang="en-US" altLang="ko-KR" dirty="0" smtClean="0">
                <a:latin typeface="+mn-ea"/>
              </a:rPr>
              <a:t>(set, </a:t>
            </a:r>
            <a:r>
              <a:rPr lang="en-US" altLang="ko-KR" dirty="0" err="1" smtClean="0">
                <a:latin typeface="+mn-ea"/>
              </a:rPr>
              <a:t>frozenset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/>
            <a:r>
              <a:rPr lang="en-US" altLang="ko-KR" dirty="0" smtClean="0">
                <a:latin typeface="+mn-ea"/>
              </a:rPr>
              <a:t>{1, 2, 3, 4, 5}</a:t>
            </a:r>
          </a:p>
          <a:p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8051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704" y="2492896"/>
            <a:ext cx="40559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divmod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y):</a:t>
            </a:r>
            <a:endParaRPr lang="en-US" altLang="ko-K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x//y, </a:t>
            </a:r>
            <a:r>
              <a:rPr lang="en-US" altLang="ko-K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x%y</a:t>
            </a:r>
            <a:endParaRPr lang="en-US" altLang="ko-K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a, b = </a:t>
            </a:r>
            <a:r>
              <a:rPr lang="en-US" altLang="ko-K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divmod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(10, 20)</a:t>
            </a:r>
            <a:endParaRPr lang="ko-KR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22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유효범위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Local</a:t>
            </a:r>
          </a:p>
          <a:p>
            <a:r>
              <a:rPr lang="en-US" altLang="ko-KR" sz="2800" dirty="0" smtClean="0"/>
              <a:t>Enclosing Function Local</a:t>
            </a:r>
          </a:p>
          <a:p>
            <a:r>
              <a:rPr lang="en-US" altLang="ko-KR" sz="2800" dirty="0" smtClean="0"/>
              <a:t>Global</a:t>
            </a:r>
          </a:p>
          <a:p>
            <a:r>
              <a:rPr lang="en-US" altLang="ko-KR" sz="2800" dirty="0" smtClean="0"/>
              <a:t>Built-in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483768" y="2852936"/>
            <a:ext cx="4572000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 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G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 = 11</a:t>
            </a:r>
          </a:p>
          <a:p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foo():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20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bar():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 =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   </a:t>
            </a:r>
            <a:r>
              <a:rPr lang="en-US" altLang="ko-KR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# L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print(a, x, y)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bar()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40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bar()</a:t>
            </a:r>
          </a:p>
          <a:p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foo()</a:t>
            </a:r>
          </a:p>
        </p:txBody>
      </p:sp>
    </p:spTree>
    <p:extLst>
      <p:ext uri="{BB962C8B-B14F-4D97-AF65-F5344CB8AC3E}">
        <p14:creationId xmlns:p14="http://schemas.microsoft.com/office/powerpoint/2010/main" val="3849226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- </a:t>
            </a:r>
            <a:r>
              <a:rPr lang="ko-KR" altLang="en-US" dirty="0"/>
              <a:t>유효범위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146" y="2636912"/>
            <a:ext cx="4465707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59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3501008"/>
            <a:ext cx="6268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</a:p>
          <a:p>
            <a:endParaRPr lang="en-US" altLang="ko-K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sigmoid(x)</a:t>
            </a:r>
            <a:r>
              <a:rPr lang="en-US" altLang="ko-K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ko-K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/ (1 + 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math.exp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(-x))</a:t>
            </a:r>
            <a:endParaRPr lang="ko-KR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Sigmoid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74329"/>
            <a:ext cx="2276475" cy="790575"/>
          </a:xfrm>
          <a:prstGeom prst="rect">
            <a:avLst/>
          </a:prstGeom>
        </p:spPr>
      </p:pic>
      <p:pic>
        <p:nvPicPr>
          <p:cNvPr id="1026" name="Picture 2" descr="https://upload.wikimedia.org/wikipedia/commons/thumb/8/88/Logistic-curve.svg/320px-Logistic-curv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74329"/>
            <a:ext cx="304800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4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Rectifier/</a:t>
            </a:r>
            <a:r>
              <a:rPr lang="en-US" altLang="ko-KR" dirty="0" err="1" smtClean="0"/>
              <a:t>Softplus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/>
          <a:lstStyle/>
          <a:p>
            <a:r>
              <a:rPr lang="en-US" altLang="ko-KR" dirty="0" smtClean="0"/>
              <a:t>Rectifier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Softplus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5" y="3356992"/>
            <a:ext cx="2016225" cy="4558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5" y="3790019"/>
            <a:ext cx="3456385" cy="452507"/>
          </a:xfrm>
          <a:prstGeom prst="rect">
            <a:avLst/>
          </a:prstGeom>
        </p:spPr>
      </p:pic>
      <p:pic>
        <p:nvPicPr>
          <p:cNvPr id="4098" name="Picture 2" descr="Image result for softplus function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929" y="1600201"/>
            <a:ext cx="3621711" cy="263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5" y="2204864"/>
            <a:ext cx="2016225" cy="41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2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인수의 기본 값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9692" y="2780928"/>
            <a:ext cx="554461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numy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init_weights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(n, m,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=0.01):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np.random.randn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(m, n)</a:t>
            </a:r>
          </a:p>
          <a:p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 =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init_weights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(10, 20)</a:t>
            </a:r>
            <a:endParaRPr lang="ko-KR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3946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인수의 기본 값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1844824"/>
            <a:ext cx="7776864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TwoLayerNet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input_size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hidden_size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output_size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ko-K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weight_init_std</a:t>
            </a: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0.01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self.params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{}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self.params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['W1'] =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weight_init_std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endParaRPr lang="en-US" altLang="ko-K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np.random.randn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input_size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hidden_size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self.params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['b1'] =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hidden_size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self.params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['W2'] =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weight_init_std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endParaRPr lang="en-US" altLang="ko-K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np.random.randn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hidden_size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output_size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self.params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['b2'] =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output_size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network = </a:t>
            </a:r>
            <a:r>
              <a:rPr lang="en-US" altLang="ko-K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TwoLayerNet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(784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network 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TwoLayerNet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input_size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=784,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hidden_size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=50,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output_size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=10)</a:t>
            </a:r>
          </a:p>
          <a:p>
            <a:endParaRPr lang="ko-KR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9685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람다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이름 없는 한 줄 함수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43608" y="2708920"/>
            <a:ext cx="45720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 = lambda x, y: x+y</a:t>
            </a:r>
          </a:p>
          <a:p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g(1, 2)</a:t>
            </a:r>
          </a:p>
        </p:txBody>
      </p:sp>
    </p:spTree>
    <p:extLst>
      <p:ext uri="{BB962C8B-B14F-4D97-AF65-F5344CB8AC3E}">
        <p14:creationId xmlns:p14="http://schemas.microsoft.com/office/powerpoint/2010/main" val="10052406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실전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1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ch04/</a:t>
            </a:r>
            <a:r>
              <a:rPr lang="en-US" altLang="ko-KR" dirty="0" smtClean="0"/>
              <a:t>gradient_1d</a:t>
            </a:r>
            <a:r>
              <a:rPr lang="en-US" altLang="ko-KR" dirty="0" smtClean="0"/>
              <a:t>.py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71600" y="2996952"/>
            <a:ext cx="7200800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numerical_diff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(f, x):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h = 1e-4 # 0.0001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(f(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x+h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- f(x-h)) / (2*h)</a:t>
            </a:r>
          </a:p>
          <a:p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function_1(x):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0.01*x**2 + 0.1*x </a:t>
            </a:r>
          </a:p>
          <a:p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tangent_line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(f, x):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 =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numerical_diff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(f, x)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print(d)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y = f(x) - d*x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ko-K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altLang="ko-K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t: d*t + 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2487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실전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2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ch05/two_layer_net.py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71600" y="2780928"/>
            <a:ext cx="7200800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TwoLayerNet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endParaRPr lang="en-US" altLang="ko-K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x: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入力</a:t>
            </a:r>
            <a:r>
              <a:rPr lang="ja-JP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データ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t: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教師</a:t>
            </a:r>
            <a:r>
              <a:rPr lang="ja-JP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データ</a:t>
            </a:r>
          </a:p>
          <a:p>
            <a:r>
              <a:rPr lang="ja-JP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loss(self, x, t):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self.predict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self.lastLayer.forward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(y, t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ko-K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numerical_gradient(self, x, t):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loss_W = lambda W: self.loss(x, t)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grads = {}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grads['W1'] = numerical_gradient(loss_W, self.params['W1'])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grads['b1'] = numerical_gradient(loss_W, self.params['b1'])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grads['W2'] = numerical_gradient(loss_W, self.params['W2'])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grads['b2'] = numerical_gradient(loss_W, self.params['b2'])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grads</a:t>
            </a:r>
          </a:p>
        </p:txBody>
      </p:sp>
    </p:spTree>
    <p:extLst>
      <p:ext uri="{BB962C8B-B14F-4D97-AF65-F5344CB8AC3E}">
        <p14:creationId xmlns:p14="http://schemas.microsoft.com/office/powerpoint/2010/main" val="400327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+</a:t>
            </a:r>
          </a:p>
          <a:p>
            <a:r>
              <a:rPr lang="en-US" altLang="ko-KR" sz="2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- </a:t>
            </a:r>
          </a:p>
          <a:p>
            <a:r>
              <a:rPr lang="en-US" altLang="ko-KR" sz="2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* </a:t>
            </a:r>
          </a:p>
          <a:p>
            <a:r>
              <a:rPr lang="en-US" altLang="ko-KR" sz="2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/ </a:t>
            </a:r>
          </a:p>
          <a:p>
            <a:pPr lvl="1"/>
            <a:r>
              <a:rPr lang="en-US" altLang="ko-KR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2 / 3  (python2 / python3)</a:t>
            </a:r>
          </a:p>
          <a:p>
            <a:r>
              <a:rPr lang="en-US" altLang="ko-KR" sz="2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%(</a:t>
            </a:r>
            <a:r>
              <a:rPr lang="en-US" altLang="ko-KR" sz="2400" b="1" dirty="0">
                <a:solidFill>
                  <a:srgbClr val="00000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modulo</a:t>
            </a:r>
            <a:r>
              <a:rPr lang="en-US" altLang="ko-KR" sz="2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)</a:t>
            </a:r>
          </a:p>
          <a:p>
            <a:pPr lvl="1"/>
            <a:r>
              <a:rPr lang="en-US" altLang="ko-KR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5 % 3</a:t>
            </a:r>
            <a:r>
              <a:rPr lang="en-US" altLang="ko-KR" sz="2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</a:p>
          <a:p>
            <a:r>
              <a:rPr lang="en-US" altLang="ko-KR" sz="2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**(</a:t>
            </a:r>
            <a:r>
              <a:rPr lang="en-US" altLang="ko-KR" sz="2400" b="1" dirty="0">
                <a:solidFill>
                  <a:srgbClr val="00000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power</a:t>
            </a:r>
            <a:r>
              <a:rPr lang="en-US" altLang="ko-KR" sz="24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)</a:t>
            </a:r>
          </a:p>
          <a:p>
            <a:pPr lvl="1"/>
            <a:r>
              <a:rPr lang="en-US" altLang="ko-KR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2 ** 1024</a:t>
            </a:r>
            <a:endParaRPr lang="ko-KR" altLang="en-US" sz="2000" dirty="0">
              <a:solidFill>
                <a:srgbClr val="000000"/>
              </a:solidFill>
              <a:latin typeface="Courier New" panose="02070309020205020404" pitchFamily="49" charset="0"/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6326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Bug???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27584" y="2348880"/>
            <a:ext cx="7488832" cy="36009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numerical_gradient(f, x):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h = 1e-4 # 0.0001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grad = np.zeros_like(x)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it = np.nditer(x, flags=['multi_index'], op_flags=['readwrite'])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not it.finished: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idx = it.multi_index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tmp_val = x[idx]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x[idx] = float(tmp_val) + h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fxh1 = f(x) </a:t>
            </a:r>
            <a:r>
              <a:rPr lang="ko-KR" alt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  <a:r>
              <a:rPr lang="ko-KR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f(x+h)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x[idx] = tmp_val - h 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fxh2 = f(x) </a:t>
            </a:r>
            <a:r>
              <a:rPr lang="ko-KR" alt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  <a:r>
              <a:rPr lang="ko-KR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f(x-h)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grad[idx] = (fxh1 - fxh2) / (2*h)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x[idx] = tmp_val # 値を元に戻す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it.iternext()   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grad</a:t>
            </a:r>
          </a:p>
        </p:txBody>
      </p:sp>
    </p:spTree>
    <p:extLst>
      <p:ext uri="{BB962C8B-B14F-4D97-AF65-F5344CB8AC3E}">
        <p14:creationId xmlns:p14="http://schemas.microsoft.com/office/powerpoint/2010/main" val="39373508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Bug??? – same results</a:t>
            </a:r>
          </a:p>
          <a:p>
            <a:pPr lvl="1"/>
            <a:r>
              <a:rPr lang="en-US" altLang="ko-KR" dirty="0" smtClean="0"/>
              <a:t>Ugly code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27584" y="2780928"/>
            <a:ext cx="7488832" cy="36009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numerical_gradient(f, x):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h = 1e-4 # 0.0001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grad = np.zeros_like(x)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it = np.nditer(x, flags=['multi_index'], op_flags=['readwrite'])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not it.finished: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idx = it.multi_index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tmp_val = x[idx]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x[idx] = float(tmp_val) + h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fxh1 = </a:t>
            </a:r>
            <a:r>
              <a:rPr lang="ko-KR" alt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altLang="ko-KR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# </a:t>
            </a:r>
            <a:r>
              <a:rPr lang="ko-KR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f(x+h)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x[idx] = tmp_val - h 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fxh2 = </a:t>
            </a:r>
            <a:r>
              <a:rPr lang="ko-KR" alt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altLang="ko-KR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# </a:t>
            </a:r>
            <a:r>
              <a:rPr lang="ko-KR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f(x-h)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grad[idx] = (fxh1 - fxh2) / (2*h)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x[idx] = tmp_val # 値を元に戻す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it.iternext()   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grad</a:t>
            </a:r>
          </a:p>
        </p:txBody>
      </p:sp>
    </p:spTree>
    <p:extLst>
      <p:ext uri="{BB962C8B-B14F-4D97-AF65-F5344CB8AC3E}">
        <p14:creationId xmlns:p14="http://schemas.microsoft.com/office/powerpoint/2010/main" val="21518029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 실행 중 발생하는 에러 처리</a:t>
            </a:r>
            <a:endParaRPr lang="en-US" altLang="ko-KR" dirty="0" smtClean="0"/>
          </a:p>
          <a:p>
            <a:r>
              <a:rPr lang="en-US" altLang="ko-KR" dirty="0" smtClean="0"/>
              <a:t>try ~ except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86000" y="3356992"/>
            <a:ext cx="4572000" cy="15678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altLang="ko-KR" kern="100" dirty="0" smtClean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x, y </a:t>
            </a:r>
            <a:r>
              <a:rPr lang="en-US" altLang="ko-KR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</a:t>
            </a:r>
            <a:r>
              <a:rPr lang="en-US" altLang="ko-KR" kern="100" dirty="0" smtClean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5,0</a:t>
            </a:r>
            <a:endParaRPr lang="en-US" altLang="ko-KR" kern="100" dirty="0">
              <a:latin typeface="Courier New" panose="020703090202050204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altLang="ko-KR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try:</a:t>
            </a:r>
          </a:p>
          <a:p>
            <a:pPr algn="just">
              <a:lnSpc>
                <a:spcPct val="107000"/>
              </a:lnSpc>
            </a:pPr>
            <a:r>
              <a:rPr lang="en-US" altLang="ko-KR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z = </a:t>
            </a:r>
            <a:r>
              <a:rPr lang="en-US" altLang="ko-KR" kern="100" dirty="0" smtClean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 / y</a:t>
            </a:r>
            <a:endParaRPr lang="en-US" altLang="ko-KR" kern="100" dirty="0">
              <a:latin typeface="Courier New" panose="020703090202050204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altLang="ko-KR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except </a:t>
            </a:r>
            <a:r>
              <a:rPr lang="en-US" altLang="ko-KR" kern="100" dirty="0" err="1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ZeroDivisionError</a:t>
            </a:r>
            <a:r>
              <a:rPr lang="en-US" altLang="ko-KR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</a:pPr>
            <a:r>
              <a:rPr lang="en-US" altLang="ko-KR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print "divide by zero"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57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실전 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dataset/mnist.py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3212976"/>
            <a:ext cx="7488832" cy="12777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altLang="ko-KR" b="1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try</a:t>
            </a:r>
            <a:r>
              <a:rPr lang="en-US" altLang="ko-KR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</a:pPr>
            <a:r>
              <a:rPr lang="en-US" altLang="ko-KR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b="1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import</a:t>
            </a:r>
            <a:r>
              <a:rPr lang="en-US" altLang="ko-KR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err="1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urllib.request</a:t>
            </a:r>
            <a:endParaRPr lang="en-US" altLang="ko-KR" kern="100" dirty="0">
              <a:latin typeface="Courier New" panose="020703090202050204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altLang="ko-KR" b="1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except</a:t>
            </a:r>
            <a:r>
              <a:rPr lang="en-US" altLang="ko-KR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err="1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ImportError</a:t>
            </a:r>
            <a:r>
              <a:rPr lang="en-US" altLang="ko-KR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</a:pPr>
            <a:r>
              <a:rPr lang="en-US" altLang="ko-KR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b="1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raise</a:t>
            </a:r>
            <a:r>
              <a:rPr lang="en-US" altLang="ko-KR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err="1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ImportError</a:t>
            </a:r>
            <a:r>
              <a:rPr lang="en-US" altLang="ko-KR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('You should use Python 3.x')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42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생물이다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일을 수행하는 독립적인 단위</a:t>
            </a:r>
            <a:endParaRPr lang="en-US" altLang="ko-KR" dirty="0" smtClean="0"/>
          </a:p>
          <a:p>
            <a:r>
              <a:rPr lang="ko-KR" altLang="en-US" dirty="0" smtClean="0"/>
              <a:t>지시된 일을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어떻게 해야 할지 알고 있다</a:t>
            </a:r>
            <a:endParaRPr lang="en-US" altLang="ko-KR" dirty="0" smtClean="0"/>
          </a:p>
          <a:p>
            <a:r>
              <a:rPr lang="ko-KR" altLang="en-US" dirty="0" smtClean="0"/>
              <a:t>자신의 생태를 변화시키면서 일을 한다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95736" y="4149080"/>
            <a:ext cx="4572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altLang="ko-KR" kern="100" dirty="0" smtClean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Turtle(shape='turtle')</a:t>
            </a:r>
          </a:p>
          <a:p>
            <a:pPr algn="just">
              <a:lnSpc>
                <a:spcPct val="107000"/>
              </a:lnSpc>
            </a:pPr>
            <a:r>
              <a:rPr lang="en-US" altLang="ko-KR" kern="100" dirty="0" smtClean="0">
                <a:effectLst/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Turtle(shape='arrow')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88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2670389"/>
            <a:ext cx="7344816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altLang="ko-KR" b="1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class</a:t>
            </a:r>
            <a:r>
              <a:rPr lang="en-US" altLang="ko-KR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Perceptron:</a:t>
            </a:r>
          </a:p>
          <a:p>
            <a:pPr algn="just">
              <a:lnSpc>
                <a:spcPct val="107000"/>
              </a:lnSpc>
            </a:pPr>
            <a:r>
              <a:rPr lang="en-US" altLang="ko-KR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b="1" kern="100" dirty="0" err="1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def</a:t>
            </a:r>
            <a:r>
              <a:rPr lang="en-US" altLang="ko-KR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__</a:t>
            </a:r>
            <a:r>
              <a:rPr lang="en-US" altLang="ko-KR" kern="100" dirty="0" err="1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init</a:t>
            </a:r>
            <a:r>
              <a:rPr lang="en-US" altLang="ko-KR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__(self, w1, w2, b)</a:t>
            </a:r>
            <a:r>
              <a:rPr lang="en-US" altLang="ko-KR" b="1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</a:pPr>
            <a:r>
              <a:rPr lang="en-US" altLang="ko-KR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    self.w1 = w1</a:t>
            </a:r>
          </a:p>
          <a:p>
            <a:pPr algn="just">
              <a:lnSpc>
                <a:spcPct val="107000"/>
              </a:lnSpc>
            </a:pPr>
            <a:r>
              <a:rPr lang="en-US" altLang="ko-KR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    self.w2 = w2</a:t>
            </a:r>
          </a:p>
          <a:p>
            <a:pPr algn="just">
              <a:lnSpc>
                <a:spcPct val="107000"/>
              </a:lnSpc>
            </a:pPr>
            <a:r>
              <a:rPr lang="en-US" altLang="ko-KR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kern="100" dirty="0" err="1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self.b</a:t>
            </a:r>
            <a:r>
              <a:rPr lang="en-US" altLang="ko-KR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= b</a:t>
            </a:r>
          </a:p>
          <a:p>
            <a:pPr algn="just">
              <a:lnSpc>
                <a:spcPct val="107000"/>
              </a:lnSpc>
            </a:pPr>
            <a:r>
              <a:rPr lang="en-US" altLang="ko-KR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b="1" kern="100" dirty="0" err="1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def</a:t>
            </a:r>
            <a:r>
              <a:rPr lang="en-US" altLang="ko-KR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response(self</a:t>
            </a:r>
            <a:r>
              <a:rPr lang="en-US" altLang="ko-KR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x1, x2)</a:t>
            </a:r>
            <a:r>
              <a:rPr lang="en-US" altLang="ko-KR" b="1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</a:pPr>
            <a:r>
              <a:rPr lang="en-US" altLang="ko-KR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    return </a:t>
            </a:r>
            <a:r>
              <a:rPr lang="en-US" altLang="ko-KR" kern="100" dirty="0" err="1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step_function</a:t>
            </a:r>
            <a:r>
              <a:rPr lang="en-US" altLang="ko-KR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kern="100" dirty="0" err="1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self.b</a:t>
            </a:r>
            <a:r>
              <a:rPr lang="en-US" altLang="ko-KR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+ </a:t>
            </a:r>
            <a:endParaRPr lang="en-US" altLang="ko-KR" kern="100" dirty="0" smtClean="0">
              <a:latin typeface="Courier New" panose="020703090202050204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altLang="ko-KR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   self.w1 </a:t>
            </a:r>
            <a:r>
              <a:rPr lang="en-US" altLang="ko-KR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* x1 + self.w2 * x2)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638800" y="1417638"/>
            <a:ext cx="3048000" cy="1836251"/>
            <a:chOff x="5724128" y="1448733"/>
            <a:chExt cx="3048000" cy="1836251"/>
          </a:xfrm>
        </p:grpSpPr>
        <p:pic>
          <p:nvPicPr>
            <p:cNvPr id="5122" name="Picture 2" descr="http://1.bp.blogspot.com/-P5zuvA_ZrYk/TobOno7uRFI/AAAAAAAAAIM/tnIVcdNoWaU/s320/perceptr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1448733"/>
              <a:ext cx="3048000" cy="1257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타원 5"/>
            <p:cNvSpPr/>
            <p:nvPr/>
          </p:nvSpPr>
          <p:spPr>
            <a:xfrm>
              <a:off x="6156176" y="2924944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8" name="직선 화살표 연결선 7"/>
            <p:cNvCxnSpPr>
              <a:stCxn id="6" idx="6"/>
            </p:cNvCxnSpPr>
            <p:nvPr/>
          </p:nvCxnSpPr>
          <p:spPr>
            <a:xfrm flipV="1">
              <a:off x="6516216" y="2276872"/>
              <a:ext cx="648072" cy="82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778636" y="263954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 smtClean="0"/>
                <a:t>b</a:t>
              </a:r>
              <a:endParaRPr lang="ko-KR" alt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7312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27584" y="2636912"/>
            <a:ext cx="7344816" cy="975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altLang="ko-KR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p1 = Perceptron(1.2, 3.4, 0.5)</a:t>
            </a:r>
          </a:p>
          <a:p>
            <a:pPr algn="just">
              <a:lnSpc>
                <a:spcPct val="107000"/>
              </a:lnSpc>
            </a:pPr>
            <a:r>
              <a:rPr lang="en-US" altLang="ko-KR" kern="100" dirty="0" smtClean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print(p1.response(2</a:t>
            </a:r>
            <a:r>
              <a:rPr lang="en-US" altLang="ko-KR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3</a:t>
            </a:r>
            <a:r>
              <a:rPr lang="en-US" altLang="ko-KR" kern="100" dirty="0" smtClean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))    # 1</a:t>
            </a:r>
            <a:endParaRPr lang="en-US" altLang="ko-KR" kern="100" dirty="0">
              <a:latin typeface="Courier New" panose="020703090202050204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altLang="ko-KR" kern="100" dirty="0" smtClean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print(p1.response(-</a:t>
            </a:r>
            <a:r>
              <a:rPr lang="en-US" altLang="ko-KR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2, -3</a:t>
            </a:r>
            <a:r>
              <a:rPr lang="en-US" altLang="ko-KR" kern="100" dirty="0" smtClean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))  # 0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0740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실전 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ch04/gradient_simplenet.py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9632" y="2924944"/>
            <a:ext cx="6120680" cy="2657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altLang="ko-KR" sz="1200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class </a:t>
            </a:r>
            <a:r>
              <a:rPr lang="en-US" altLang="ko-KR" sz="1200" kern="100" dirty="0" err="1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simpleNet</a:t>
            </a:r>
            <a:r>
              <a:rPr lang="en-US" altLang="ko-KR" sz="1200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</a:pPr>
            <a:r>
              <a:rPr lang="en-US" altLang="ko-KR" sz="1200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200" kern="100" dirty="0" err="1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def</a:t>
            </a:r>
            <a:r>
              <a:rPr lang="en-US" altLang="ko-KR" sz="1200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__</a:t>
            </a:r>
            <a:r>
              <a:rPr lang="en-US" altLang="ko-KR" sz="1200" kern="100" dirty="0" err="1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init</a:t>
            </a:r>
            <a:r>
              <a:rPr lang="en-US" altLang="ko-KR" sz="1200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__(self):</a:t>
            </a:r>
          </a:p>
          <a:p>
            <a:pPr algn="just">
              <a:lnSpc>
                <a:spcPct val="107000"/>
              </a:lnSpc>
            </a:pPr>
            <a:r>
              <a:rPr lang="en-US" altLang="ko-KR" sz="1200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200" kern="100" dirty="0" err="1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self.W</a:t>
            </a:r>
            <a:r>
              <a:rPr lang="en-US" altLang="ko-KR" sz="1200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sz="1200" kern="100" dirty="0" err="1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np.random.randn</a:t>
            </a:r>
            <a:r>
              <a:rPr lang="en-US" altLang="ko-KR" sz="1200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(2,3)</a:t>
            </a:r>
          </a:p>
          <a:p>
            <a:pPr algn="just">
              <a:lnSpc>
                <a:spcPct val="107000"/>
              </a:lnSpc>
            </a:pPr>
            <a:endParaRPr lang="en-US" altLang="ko-KR" sz="1200" kern="100" dirty="0">
              <a:latin typeface="Courier New" panose="020703090202050204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altLang="ko-KR" sz="1200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200" kern="100" dirty="0" err="1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def</a:t>
            </a:r>
            <a:r>
              <a:rPr lang="en-US" altLang="ko-KR" sz="1200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predict(self, x):</a:t>
            </a:r>
          </a:p>
          <a:p>
            <a:pPr algn="just">
              <a:lnSpc>
                <a:spcPct val="107000"/>
              </a:lnSpc>
            </a:pPr>
            <a:r>
              <a:rPr lang="en-US" altLang="ko-KR" sz="1200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    return np.dot(x, </a:t>
            </a:r>
            <a:r>
              <a:rPr lang="en-US" altLang="ko-KR" sz="1200" kern="100" dirty="0" err="1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self.W</a:t>
            </a:r>
            <a:r>
              <a:rPr lang="en-US" altLang="ko-KR" sz="1200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07000"/>
              </a:lnSpc>
            </a:pPr>
            <a:endParaRPr lang="en-US" altLang="ko-KR" sz="1200" kern="100" dirty="0">
              <a:latin typeface="Courier New" panose="020703090202050204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altLang="ko-KR" sz="1200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200" kern="100" dirty="0" err="1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def</a:t>
            </a:r>
            <a:r>
              <a:rPr lang="en-US" altLang="ko-KR" sz="1200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loss(self, x, t):</a:t>
            </a:r>
          </a:p>
          <a:p>
            <a:pPr algn="just">
              <a:lnSpc>
                <a:spcPct val="107000"/>
              </a:lnSpc>
            </a:pPr>
            <a:r>
              <a:rPr lang="en-US" altLang="ko-KR" sz="1200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    z = </a:t>
            </a:r>
            <a:r>
              <a:rPr lang="en-US" altLang="ko-KR" sz="1200" kern="100" dirty="0" err="1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self.predict</a:t>
            </a:r>
            <a:r>
              <a:rPr lang="en-US" altLang="ko-KR" sz="1200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(x)</a:t>
            </a:r>
          </a:p>
          <a:p>
            <a:pPr algn="just">
              <a:lnSpc>
                <a:spcPct val="107000"/>
              </a:lnSpc>
            </a:pPr>
            <a:r>
              <a:rPr lang="en-US" altLang="ko-KR" sz="1200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    y = </a:t>
            </a:r>
            <a:r>
              <a:rPr lang="en-US" altLang="ko-KR" sz="1200" kern="100" dirty="0" err="1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softmax</a:t>
            </a:r>
            <a:r>
              <a:rPr lang="en-US" altLang="ko-KR" sz="1200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(z)</a:t>
            </a:r>
          </a:p>
          <a:p>
            <a:pPr algn="just">
              <a:lnSpc>
                <a:spcPct val="107000"/>
              </a:lnSpc>
            </a:pPr>
            <a:r>
              <a:rPr lang="en-US" altLang="ko-KR" sz="1200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    loss = </a:t>
            </a:r>
            <a:r>
              <a:rPr lang="en-US" altLang="ko-KR" sz="1200" kern="100" dirty="0" err="1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cross_entropy_error</a:t>
            </a:r>
            <a:r>
              <a:rPr lang="en-US" altLang="ko-KR" sz="1200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(y, t)</a:t>
            </a:r>
          </a:p>
          <a:p>
            <a:pPr algn="just">
              <a:lnSpc>
                <a:spcPct val="107000"/>
              </a:lnSpc>
            </a:pPr>
            <a:endParaRPr lang="en-US" altLang="ko-KR" sz="1200" kern="100" dirty="0">
              <a:latin typeface="Courier New" panose="020703090202050204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altLang="ko-KR" sz="1200" kern="100" dirty="0">
                <a:latin typeface="Courier New" panose="020703090202050204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    return loss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9597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스크립트 작성 및 실행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2652395" y="1988840"/>
            <a:ext cx="3839210" cy="360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9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상수와 변수</a:t>
            </a:r>
            <a:endParaRPr lang="ko-KR" altLang="en-US" dirty="0"/>
          </a:p>
        </p:txBody>
      </p:sp>
      <p:sp>
        <p:nvSpPr>
          <p:cNvPr id="3" name="TextBox 1"/>
          <p:cNvSpPr txBox="1"/>
          <p:nvPr/>
        </p:nvSpPr>
        <p:spPr>
          <a:xfrm>
            <a:off x="1691680" y="2060848"/>
            <a:ext cx="57606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4000" kern="12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a=1</a:t>
            </a:r>
          </a:p>
          <a:p>
            <a:pPr algn="ctr" latinLnBrk="1">
              <a:spcAft>
                <a:spcPts val="0"/>
              </a:spcAft>
            </a:pPr>
            <a:r>
              <a:rPr lang="en-US" sz="4000" dirty="0">
                <a:solidFill>
                  <a:srgbClr val="00000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a</a:t>
            </a:r>
            <a:r>
              <a:rPr lang="en-US" sz="4000" dirty="0" smtClean="0">
                <a:solidFill>
                  <a:srgbClr val="00000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=3.5</a:t>
            </a:r>
            <a:endParaRPr lang="en-US" sz="4000" kern="1200" dirty="0" smtClean="0">
              <a:solidFill>
                <a:srgbClr val="000000"/>
              </a:solidFill>
              <a:effectLst/>
              <a:latin typeface="Courier New" panose="02070309020205020404" pitchFamily="49" charset="0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algn="ctr" latinLnBrk="1">
              <a:spcAft>
                <a:spcPts val="0"/>
              </a:spcAft>
            </a:pPr>
            <a:endParaRPr lang="en-US" altLang="ko-KR" sz="4000" dirty="0" smtClean="0">
              <a:solidFill>
                <a:srgbClr val="000000"/>
              </a:solidFill>
              <a:latin typeface="Courier New" panose="02070309020205020404" pitchFamily="49" charset="0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algn="ctr" latinLnBrk="1">
              <a:spcAft>
                <a:spcPts val="0"/>
              </a:spcAft>
            </a:pPr>
            <a:r>
              <a:rPr lang="en-US" altLang="ko-KR" sz="4000" dirty="0" smtClean="0">
                <a:solidFill>
                  <a:srgbClr val="00000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a=a+1</a:t>
            </a:r>
          </a:p>
          <a:p>
            <a:pPr algn="ctr" latinLnBrk="1">
              <a:spcAft>
                <a:spcPts val="0"/>
              </a:spcAft>
            </a:pPr>
            <a:r>
              <a:rPr lang="en-US" altLang="ko-KR" sz="4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a+=1</a:t>
            </a:r>
            <a:endParaRPr lang="ko-KR" sz="12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88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분류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1695450"/>
            <a:ext cx="85439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4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가능성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2395537"/>
            <a:ext cx="84391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5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값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TextBox 1"/>
          <p:cNvSpPr txBox="1"/>
          <p:nvPr/>
        </p:nvSpPr>
        <p:spPr>
          <a:xfrm>
            <a:off x="1475656" y="1988840"/>
            <a:ext cx="29523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spcAft>
                <a:spcPts val="0"/>
              </a:spcAft>
            </a:pPr>
            <a:r>
              <a:rPr lang="en-US" sz="4000" kern="12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a=1</a:t>
            </a:r>
          </a:p>
          <a:p>
            <a:pPr latinLnBrk="1">
              <a:spcAft>
                <a:spcPts val="0"/>
              </a:spcAft>
            </a:pPr>
            <a:r>
              <a:rPr lang="en-US" sz="4000" dirty="0" smtClean="0">
                <a:solidFill>
                  <a:srgbClr val="00000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a=2</a:t>
            </a:r>
            <a:endParaRPr lang="en-US" sz="4000" kern="1200" dirty="0" smtClean="0">
              <a:solidFill>
                <a:srgbClr val="000000"/>
              </a:solidFill>
              <a:effectLst/>
              <a:latin typeface="Courier New" panose="02070309020205020404" pitchFamily="49" charset="0"/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312279"/>
            <a:ext cx="62103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9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값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TextBox 1"/>
          <p:cNvSpPr txBox="1"/>
          <p:nvPr/>
        </p:nvSpPr>
        <p:spPr>
          <a:xfrm>
            <a:off x="1475656" y="1988840"/>
            <a:ext cx="5544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L1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= [1, 2, 3] 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L1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= [4, 5, 6]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140968"/>
            <a:ext cx="45624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맑은 고딕"/>
        <a:ea typeface="나눔고딕"/>
        <a:cs typeface=""/>
      </a:majorFont>
      <a:minorFont>
        <a:latin typeface="맑은 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6187</TotalTime>
  <Words>1333</Words>
  <Application>Microsoft Office PowerPoint</Application>
  <PresentationFormat>화면 슬라이드 쇼(4:3)</PresentationFormat>
  <Paragraphs>373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8" baseType="lpstr">
      <vt:lpstr>굴림</vt:lpstr>
      <vt:lpstr>나눔고딕</vt:lpstr>
      <vt:lpstr>나눔명조</vt:lpstr>
      <vt:lpstr>맑은 고딕</vt:lpstr>
      <vt:lpstr>Arial</vt:lpstr>
      <vt:lpstr>Courier New</vt:lpstr>
      <vt:lpstr>Source Code Pro</vt:lpstr>
      <vt:lpstr>Times New Roman</vt:lpstr>
      <vt:lpstr>Verdana</vt:lpstr>
      <vt:lpstr>Office 테마</vt:lpstr>
      <vt:lpstr>파이썬 둘러보기</vt:lpstr>
      <vt:lpstr>내용</vt:lpstr>
      <vt:lpstr>기본 자료형</vt:lpstr>
      <vt:lpstr>산술연산자</vt:lpstr>
      <vt:lpstr>상수와 변수</vt:lpstr>
      <vt:lpstr>자료형 분류</vt:lpstr>
      <vt:lpstr>변경 가능성</vt:lpstr>
      <vt:lpstr>값 변경?</vt:lpstr>
      <vt:lpstr>값 변경?</vt:lpstr>
      <vt:lpstr>import </vt:lpstr>
      <vt:lpstr>터틀 그래픽 실행</vt:lpstr>
      <vt:lpstr>기본 함수</vt:lpstr>
      <vt:lpstr>Turtle graphics</vt:lpstr>
      <vt:lpstr>루프(loop)</vt:lpstr>
      <vt:lpstr>PowerPoint 프레젠테이션</vt:lpstr>
      <vt:lpstr>PowerPoint 프레젠테이션</vt:lpstr>
      <vt:lpstr>PowerPoint 프레젠테이션</vt:lpstr>
      <vt:lpstr>PowerPoint 프레젠테이션</vt:lpstr>
      <vt:lpstr>블록(block)</vt:lpstr>
      <vt:lpstr>While 루프</vt:lpstr>
      <vt:lpstr>Turtle graphics</vt:lpstr>
      <vt:lpstr>PowerPoint 프레젠테이션</vt:lpstr>
      <vt:lpstr>다중 루프(nested loop)</vt:lpstr>
      <vt:lpstr>관계 연산자</vt:lpstr>
      <vt:lpstr>논리 연산자</vt:lpstr>
      <vt:lpstr>조건문 패턴1</vt:lpstr>
      <vt:lpstr>조건문 패턴2</vt:lpstr>
      <vt:lpstr>조건문 패턴3</vt:lpstr>
      <vt:lpstr>함수</vt:lpstr>
      <vt:lpstr>함수</vt:lpstr>
      <vt:lpstr>함수 - 유효범위</vt:lpstr>
      <vt:lpstr>함수 - 유효범위</vt:lpstr>
      <vt:lpstr>Sigmoid 함수</vt:lpstr>
      <vt:lpstr>Rectifier/Softplus 함수</vt:lpstr>
      <vt:lpstr>인수의 기본 값</vt:lpstr>
      <vt:lpstr>인수의 기본 값</vt:lpstr>
      <vt:lpstr>람다 함수</vt:lpstr>
      <vt:lpstr>람다 함수</vt:lpstr>
      <vt:lpstr>람다 함수</vt:lpstr>
      <vt:lpstr>PowerPoint 프레젠테이션</vt:lpstr>
      <vt:lpstr>PowerPoint 프레젠테이션</vt:lpstr>
      <vt:lpstr>예외 처리</vt:lpstr>
      <vt:lpstr>예외 처리</vt:lpstr>
      <vt:lpstr>객체(object)</vt:lpstr>
      <vt:lpstr>클래스</vt:lpstr>
      <vt:lpstr>PowerPoint 프레젠테이션</vt:lpstr>
      <vt:lpstr>PowerPoint 프레젠테이션</vt:lpstr>
      <vt:lpstr>스크립트 작성 및 실행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곽영재(Youngjae Kwak)</dc:creator>
  <cp:lastModifiedBy>gslee</cp:lastModifiedBy>
  <cp:revision>653</cp:revision>
  <cp:lastPrinted>2014-10-02T07:01:35Z</cp:lastPrinted>
  <dcterms:created xsi:type="dcterms:W3CDTF">2014-09-03T03:04:46Z</dcterms:created>
  <dcterms:modified xsi:type="dcterms:W3CDTF">2017-02-10T22:18:35Z</dcterms:modified>
</cp:coreProperties>
</file>