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2" r:id="rId3"/>
    <p:sldId id="280" r:id="rId4"/>
    <p:sldId id="278" r:id="rId5"/>
    <p:sldId id="279" r:id="rId6"/>
    <p:sldId id="276" r:id="rId7"/>
    <p:sldId id="273" r:id="rId8"/>
    <p:sldId id="277" r:id="rId9"/>
    <p:sldId id="281" r:id="rId10"/>
    <p:sldId id="282" r:id="rId11"/>
    <p:sldId id="275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62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66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205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1174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896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93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21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996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9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0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78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1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25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24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3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9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32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40770C3-A4E9-4FAC-9604-1BB86E9A0AD9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84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kdbase.medric.or.kr/Main.aspx?menu=01&amp;d=SEARCH&amp;s=NORMAL&amp;kw=%uac15%ubbf8%uacbd" TargetMode="External"/><Relationship Id="rId2" Type="http://schemas.openxmlformats.org/officeDocument/2006/relationships/hyperlink" Target="http://www.kao.or.kr/general/sub03/sub01.html?sido=&amp;gugun=&amp;key=office&amp;searchval=Y&amp;keyword=%B0%A1%C0%CE%C4%A1%B0%F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kaoh.org/" TargetMode="External"/><Relationship Id="rId4" Type="http://schemas.openxmlformats.org/officeDocument/2006/relationships/hyperlink" Target="https://www.kci.go.kr/kciportal/po/search/poCitaView.kci?sereId=00054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7393E-6332-46E4-8C14-F6277A095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42" y="1346199"/>
            <a:ext cx="10652760" cy="18812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/>
              <a:t>시스템 </a:t>
            </a:r>
            <a:r>
              <a:rPr lang="ko-KR" altLang="en-US" sz="4400" dirty="0"/>
              <a:t>모델</a:t>
            </a:r>
            <a:br>
              <a:rPr lang="en-US" altLang="ko-KR" sz="4400" dirty="0"/>
            </a:br>
            <a:endParaRPr lang="ko-KR" altLang="en-US" sz="2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EEFFF3-C9F1-49FE-A8B2-42D789F32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8329" y="3856039"/>
            <a:ext cx="7665720" cy="1655762"/>
          </a:xfrm>
        </p:spPr>
        <p:txBody>
          <a:bodyPr/>
          <a:lstStyle/>
          <a:p>
            <a:r>
              <a:rPr lang="ko-KR" altLang="en-US" dirty="0"/>
              <a:t>치과 전문의 검색 시스템</a:t>
            </a:r>
          </a:p>
        </p:txBody>
      </p:sp>
    </p:spTree>
    <p:extLst>
      <p:ext uri="{BB962C8B-B14F-4D97-AF65-F5344CB8AC3E}">
        <p14:creationId xmlns:p14="http://schemas.microsoft.com/office/powerpoint/2010/main" val="2455028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95350-FC8D-4DC4-AD67-6B3B673C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algn="l"/>
            <a:r>
              <a:rPr lang="en-US" altLang="ko-KR" dirty="0"/>
              <a:t>Text rank </a:t>
            </a:r>
            <a:r>
              <a:rPr lang="ko-KR" altLang="en-US" dirty="0"/>
              <a:t>추가설명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61B95A-01A1-4428-A221-4611B8066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52" y="1950349"/>
            <a:ext cx="8774500" cy="20809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97DD09-4906-4925-8F74-B4B700170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52" y="4509492"/>
            <a:ext cx="9480823" cy="89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2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D82FF-FC10-43C4-956A-DAC63117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17" y="172508"/>
            <a:ext cx="10486864" cy="1025683"/>
          </a:xfrm>
        </p:spPr>
        <p:txBody>
          <a:bodyPr/>
          <a:lstStyle/>
          <a:p>
            <a:pPr algn="l"/>
            <a:r>
              <a:rPr lang="ko-KR" altLang="en-US" dirty="0"/>
              <a:t>시스템 방식 </a:t>
            </a:r>
            <a:r>
              <a:rPr lang="en-US" altLang="ko-KR" dirty="0"/>
              <a:t>&lt; </a:t>
            </a:r>
            <a:r>
              <a:rPr lang="en-US" altLang="ko-KR" dirty="0" err="1"/>
              <a:t>MeThod</a:t>
            </a:r>
            <a:r>
              <a:rPr lang="en-US" altLang="ko-KR" dirty="0"/>
              <a:t> 2 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3BD72-8D8C-4B38-862E-F0987749BA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17989" y="3732300"/>
            <a:ext cx="4742040" cy="25678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전문의 병원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A1 A2 A3 B4 ….</a:t>
            </a:r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 나머지 병원 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C1 C2 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관련 논문 </a:t>
            </a:r>
            <a:r>
              <a:rPr lang="en-US" altLang="ko-KR" dirty="0"/>
              <a:t>/ </a:t>
            </a:r>
            <a:r>
              <a:rPr lang="ko-KR" altLang="en-US" dirty="0"/>
              <a:t>경력 표시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67CD7D-5A36-40DD-88DF-D0E380328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010" y="1644200"/>
            <a:ext cx="3864948" cy="1722662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64E0B43-DDB4-465E-8038-D9F488A97251}"/>
              </a:ext>
            </a:extLst>
          </p:cNvPr>
          <p:cNvCxnSpPr/>
          <p:nvPr/>
        </p:nvCxnSpPr>
        <p:spPr>
          <a:xfrm flipV="1">
            <a:off x="5326144" y="3518469"/>
            <a:ext cx="1049521" cy="41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37B5B2-C238-4A31-B74F-745BD075614D}"/>
              </a:ext>
            </a:extLst>
          </p:cNvPr>
          <p:cNvCxnSpPr>
            <a:cxnSpLocks/>
          </p:cNvCxnSpPr>
          <p:nvPr/>
        </p:nvCxnSpPr>
        <p:spPr>
          <a:xfrm>
            <a:off x="7582547" y="1619982"/>
            <a:ext cx="1636954" cy="189848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C9212F1-7E0E-4E8B-8818-328BB5AB6914}"/>
              </a:ext>
            </a:extLst>
          </p:cNvPr>
          <p:cNvCxnSpPr>
            <a:cxnSpLocks/>
          </p:cNvCxnSpPr>
          <p:nvPr/>
        </p:nvCxnSpPr>
        <p:spPr>
          <a:xfrm flipH="1">
            <a:off x="7802760" y="1619982"/>
            <a:ext cx="1416741" cy="189848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C6134BB-8A37-449C-BEB1-6CB87299BCF4}"/>
              </a:ext>
            </a:extLst>
          </p:cNvPr>
          <p:cNvCxnSpPr>
            <a:cxnSpLocks/>
          </p:cNvCxnSpPr>
          <p:nvPr/>
        </p:nvCxnSpPr>
        <p:spPr>
          <a:xfrm>
            <a:off x="5279590" y="4471017"/>
            <a:ext cx="1096075" cy="68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23214A59-429E-4D52-8C61-F6752AA3ED66}"/>
              </a:ext>
            </a:extLst>
          </p:cNvPr>
          <p:cNvSpPr txBox="1">
            <a:spLocks/>
          </p:cNvSpPr>
          <p:nvPr/>
        </p:nvSpPr>
        <p:spPr>
          <a:xfrm>
            <a:off x="352785" y="1764469"/>
            <a:ext cx="4622379" cy="6807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사용자가 자유롭게 증상에 관한 글을 입력</a:t>
            </a:r>
            <a:endParaRPr lang="en-US" altLang="ko-KR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4842428C-D92C-4323-BD87-291507A39BDD}"/>
              </a:ext>
            </a:extLst>
          </p:cNvPr>
          <p:cNvSpPr txBox="1">
            <a:spLocks/>
          </p:cNvSpPr>
          <p:nvPr/>
        </p:nvSpPr>
        <p:spPr>
          <a:xfrm>
            <a:off x="259157" y="4822909"/>
            <a:ext cx="6116508" cy="1434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중요도가 높은 단어를 모은 </a:t>
            </a:r>
            <a:r>
              <a:rPr lang="en-US" altLang="ko-KR" dirty="0" err="1"/>
              <a:t>dict</a:t>
            </a:r>
            <a:r>
              <a:rPr lang="ko-KR" altLang="en-US" dirty="0"/>
              <a:t>에서 추출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en-US" altLang="ko-KR" dirty="0" err="1"/>
              <a:t>dict</a:t>
            </a:r>
            <a:r>
              <a:rPr lang="ko-KR" altLang="en-US" dirty="0"/>
              <a:t>는 문의 전체 데이터에서 </a:t>
            </a:r>
            <a:r>
              <a:rPr lang="en-US" altLang="ko-KR" dirty="0"/>
              <a:t>text rank </a:t>
            </a:r>
            <a:r>
              <a:rPr lang="ko-KR" altLang="en-US" dirty="0"/>
              <a:t>와 같은 </a:t>
            </a:r>
            <a:r>
              <a:rPr lang="ko-KR" altLang="en-US" dirty="0" err="1"/>
              <a:t>전처리</a:t>
            </a:r>
            <a:r>
              <a:rPr lang="ko-KR" altLang="en-US" dirty="0"/>
              <a:t> 적용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Ex : [</a:t>
            </a:r>
            <a:r>
              <a:rPr lang="ko-KR" altLang="en-US" dirty="0"/>
              <a:t>턱관절</a:t>
            </a:r>
            <a:r>
              <a:rPr lang="en-US" altLang="ko-KR" dirty="0"/>
              <a:t>, </a:t>
            </a:r>
            <a:r>
              <a:rPr lang="ko-KR" altLang="en-US" dirty="0"/>
              <a:t>이</a:t>
            </a:r>
            <a:r>
              <a:rPr lang="en-US" altLang="ko-KR" dirty="0"/>
              <a:t>, </a:t>
            </a:r>
            <a:r>
              <a:rPr lang="ko-KR" altLang="en-US" dirty="0"/>
              <a:t>허옇게</a:t>
            </a:r>
            <a:r>
              <a:rPr lang="en-US" altLang="ko-KR" dirty="0"/>
              <a:t>, </a:t>
            </a:r>
            <a:r>
              <a:rPr lang="ko-KR" altLang="en-US" dirty="0"/>
              <a:t>아기</a:t>
            </a:r>
            <a:r>
              <a:rPr lang="en-US" altLang="ko-KR" dirty="0"/>
              <a:t>]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37D749-2CBD-4132-8FAF-B81F3CE28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34" y="2320934"/>
            <a:ext cx="4485773" cy="239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2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38804-0DCE-4D73-B472-1C2CFC11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092" y="187090"/>
            <a:ext cx="10364451" cy="1596177"/>
          </a:xfrm>
        </p:spPr>
        <p:txBody>
          <a:bodyPr/>
          <a:lstStyle/>
          <a:p>
            <a:pPr algn="l"/>
            <a:r>
              <a:rPr lang="ko-KR" altLang="en-US" dirty="0"/>
              <a:t>시스템 구성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6865C1C-B3D5-43C1-9135-B88CB64412EE}"/>
              </a:ext>
            </a:extLst>
          </p:cNvPr>
          <p:cNvSpPr txBox="1">
            <a:spLocks/>
          </p:cNvSpPr>
          <p:nvPr/>
        </p:nvSpPr>
        <p:spPr>
          <a:xfrm>
            <a:off x="575802" y="2192785"/>
            <a:ext cx="11478666" cy="3313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[ Method 2]</a:t>
            </a:r>
          </a:p>
          <a:p>
            <a:pPr marL="0" indent="0">
              <a:buNone/>
            </a:pPr>
            <a:r>
              <a:rPr lang="en-US" altLang="ko-KR" dirty="0" err="1"/>
              <a:t>Dict</a:t>
            </a:r>
            <a:r>
              <a:rPr lang="ko-KR" altLang="en-US" dirty="0"/>
              <a:t>에서 추출된 단어  </a:t>
            </a:r>
            <a:r>
              <a:rPr lang="en-US" altLang="ko-KR" dirty="0"/>
              <a:t>[</a:t>
            </a:r>
            <a:r>
              <a:rPr lang="ko-KR" altLang="en-US" dirty="0"/>
              <a:t>턱관절</a:t>
            </a:r>
            <a:r>
              <a:rPr lang="en-US" altLang="ko-KR" dirty="0"/>
              <a:t>, </a:t>
            </a:r>
            <a:r>
              <a:rPr lang="ko-KR" altLang="en-US" dirty="0"/>
              <a:t>이</a:t>
            </a:r>
            <a:r>
              <a:rPr lang="en-US" altLang="ko-KR" dirty="0"/>
              <a:t>, </a:t>
            </a:r>
            <a:r>
              <a:rPr lang="ko-KR" altLang="en-US" dirty="0"/>
              <a:t>허옇게</a:t>
            </a:r>
            <a:r>
              <a:rPr lang="en-US" altLang="ko-KR" dirty="0"/>
              <a:t>, </a:t>
            </a:r>
            <a:r>
              <a:rPr lang="ko-KR" altLang="en-US" dirty="0"/>
              <a:t>아기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                    </a:t>
            </a:r>
          </a:p>
          <a:p>
            <a:pPr marL="0" indent="0">
              <a:buNone/>
            </a:pPr>
            <a:r>
              <a:rPr lang="en-US" altLang="ko-KR" dirty="0"/>
              <a:t>                                               </a:t>
            </a:r>
            <a:r>
              <a:rPr lang="ko-KR" altLang="en-US" dirty="0"/>
              <a:t>일정 유사도까지 혹은                               추출한 단어와 </a:t>
            </a:r>
            <a:r>
              <a:rPr lang="en-US" altLang="ko-KR" dirty="0"/>
              <a:t>text rank</a:t>
            </a:r>
            <a:r>
              <a:rPr lang="ko-KR" altLang="en-US" dirty="0"/>
              <a:t>로 뽑은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                   일정 순위까지의 단어들 추출                   것들이 어느 병원과  가장 많이 매칭 되나 체크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1CCE2D-17CF-4DC0-9B26-5DE4408F2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4" y="3170079"/>
            <a:ext cx="2776760" cy="199533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014326B-4C2C-4A58-BE21-34BF983A11CF}"/>
              </a:ext>
            </a:extLst>
          </p:cNvPr>
          <p:cNvCxnSpPr>
            <a:cxnSpLocks/>
          </p:cNvCxnSpPr>
          <p:nvPr/>
        </p:nvCxnSpPr>
        <p:spPr>
          <a:xfrm>
            <a:off x="5426396" y="2824070"/>
            <a:ext cx="1238845" cy="54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0C8D5B3-02D0-4DE4-91E3-18528C671F06}"/>
              </a:ext>
            </a:extLst>
          </p:cNvPr>
          <p:cNvCxnSpPr>
            <a:cxnSpLocks/>
          </p:cNvCxnSpPr>
          <p:nvPr/>
        </p:nvCxnSpPr>
        <p:spPr>
          <a:xfrm flipH="1">
            <a:off x="5609063" y="3267645"/>
            <a:ext cx="1333272" cy="1248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0A8FDE7-34EC-453E-85EA-95C60A7CDCEF}"/>
              </a:ext>
            </a:extLst>
          </p:cNvPr>
          <p:cNvCxnSpPr>
            <a:cxnSpLocks/>
          </p:cNvCxnSpPr>
          <p:nvPr/>
        </p:nvCxnSpPr>
        <p:spPr>
          <a:xfrm>
            <a:off x="6264801" y="4958873"/>
            <a:ext cx="10175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DE2BACE7-BB81-4D0E-AD06-AE8B5A861FDB}"/>
              </a:ext>
            </a:extLst>
          </p:cNvPr>
          <p:cNvSpPr txBox="1">
            <a:spLocks/>
          </p:cNvSpPr>
          <p:nvPr/>
        </p:nvSpPr>
        <p:spPr>
          <a:xfrm>
            <a:off x="2659922" y="2213689"/>
            <a:ext cx="7094290" cy="191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E0A8537-1820-411B-B298-34A547372A18}"/>
              </a:ext>
            </a:extLst>
          </p:cNvPr>
          <p:cNvSpPr/>
          <p:nvPr/>
        </p:nvSpPr>
        <p:spPr>
          <a:xfrm>
            <a:off x="6856908" y="2683621"/>
            <a:ext cx="4637438" cy="395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Word embedding (Word2Vec)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20A30CF-F103-42D5-BE94-1C6FEA910117}"/>
              </a:ext>
            </a:extLst>
          </p:cNvPr>
          <p:cNvSpPr/>
          <p:nvPr/>
        </p:nvSpPr>
        <p:spPr>
          <a:xfrm>
            <a:off x="9523096" y="3923818"/>
            <a:ext cx="2202367" cy="593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 Rank(word rank)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86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01E2C-3C04-488A-B041-1885AAC44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70" y="2482968"/>
            <a:ext cx="10364451" cy="1596177"/>
          </a:xfrm>
        </p:spPr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37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CCD92-9785-450E-85EC-98220F44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8113137" cy="719629"/>
          </a:xfrm>
        </p:spPr>
        <p:txBody>
          <a:bodyPr/>
          <a:lstStyle/>
          <a:p>
            <a:pPr algn="l"/>
            <a:r>
              <a:rPr lang="ko-KR" altLang="en-US" dirty="0"/>
              <a:t>전문의 과목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89E69-0BAB-46DF-ADE8-81FDC3ADE3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781653"/>
            <a:ext cx="10363826" cy="3424107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err="1"/>
              <a:t>구강악안면외과</a:t>
            </a:r>
            <a:r>
              <a:rPr lang="ko-KR" altLang="en-US" dirty="0"/>
              <a:t> </a:t>
            </a:r>
            <a:r>
              <a:rPr lang="en-US" altLang="ko-KR" dirty="0"/>
              <a:t>(0)</a:t>
            </a:r>
          </a:p>
          <a:p>
            <a:r>
              <a:rPr lang="ko-KR" altLang="en-US" dirty="0" err="1"/>
              <a:t>치과보철과</a:t>
            </a:r>
            <a:r>
              <a:rPr lang="ko-KR" altLang="en-US" dirty="0"/>
              <a:t> </a:t>
            </a:r>
            <a:r>
              <a:rPr lang="en-US" altLang="ko-KR" dirty="0"/>
              <a:t>(0)</a:t>
            </a:r>
          </a:p>
          <a:p>
            <a:r>
              <a:rPr lang="ko-KR" altLang="en-US" dirty="0"/>
              <a:t>치과교정과 </a:t>
            </a:r>
            <a:r>
              <a:rPr lang="en-US" altLang="ko-KR" dirty="0"/>
              <a:t>(0)</a:t>
            </a:r>
          </a:p>
          <a:p>
            <a:r>
              <a:rPr lang="ko-KR" altLang="en-US" dirty="0"/>
              <a:t>소아치과 </a:t>
            </a:r>
            <a:r>
              <a:rPr lang="en-US" altLang="ko-KR" dirty="0"/>
              <a:t>(0)</a:t>
            </a:r>
          </a:p>
          <a:p>
            <a:r>
              <a:rPr lang="ko-KR" altLang="en-US" dirty="0" err="1"/>
              <a:t>치주과</a:t>
            </a:r>
            <a:r>
              <a:rPr lang="ko-KR" altLang="en-US" dirty="0"/>
              <a:t> </a:t>
            </a:r>
            <a:r>
              <a:rPr lang="en-US" altLang="ko-KR" dirty="0"/>
              <a:t>(0)</a:t>
            </a:r>
          </a:p>
          <a:p>
            <a:r>
              <a:rPr lang="ko-KR" altLang="en-US" dirty="0"/>
              <a:t>치과보존과 </a:t>
            </a:r>
            <a:r>
              <a:rPr lang="en-US" altLang="ko-KR" dirty="0"/>
              <a:t>(0)</a:t>
            </a:r>
          </a:p>
          <a:p>
            <a:r>
              <a:rPr lang="ko-KR" altLang="en-US" dirty="0"/>
              <a:t>구강내과 </a:t>
            </a:r>
            <a:r>
              <a:rPr lang="en-US" altLang="ko-KR" dirty="0"/>
              <a:t>(0)</a:t>
            </a:r>
          </a:p>
          <a:p>
            <a:r>
              <a:rPr lang="ko-KR" altLang="en-US" dirty="0" err="1"/>
              <a:t>영상치의학과</a:t>
            </a:r>
            <a:r>
              <a:rPr lang="ko-KR" altLang="en-US" dirty="0"/>
              <a:t> </a:t>
            </a:r>
            <a:r>
              <a:rPr lang="en-US" altLang="ko-KR" dirty="0"/>
              <a:t>(0)</a:t>
            </a:r>
          </a:p>
          <a:p>
            <a:r>
              <a:rPr lang="ko-KR" altLang="en-US" dirty="0"/>
              <a:t>구강병리과 </a:t>
            </a:r>
            <a:r>
              <a:rPr lang="en-US" altLang="ko-KR" dirty="0"/>
              <a:t>(0)</a:t>
            </a:r>
          </a:p>
          <a:p>
            <a:r>
              <a:rPr lang="ko-KR" altLang="en-US" dirty="0"/>
              <a:t>예방치과 </a:t>
            </a:r>
            <a:r>
              <a:rPr lang="en-US" altLang="ko-KR" dirty="0"/>
              <a:t>(0)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9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01E2C-3C04-488A-B041-1885AAC44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33" y="1338145"/>
            <a:ext cx="10739249" cy="338439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sz="1800" dirty="0"/>
              <a:t>1. </a:t>
            </a:r>
            <a:r>
              <a:rPr lang="ko-KR" altLang="en-US" sz="1800" dirty="0"/>
              <a:t>모든 치과병원은 건강보험심사평가원에 등록되어 있는 것으로 보임</a:t>
            </a:r>
            <a:r>
              <a:rPr lang="en-US" altLang="ko-KR" sz="1800" dirty="0"/>
              <a:t>. (</a:t>
            </a:r>
            <a:r>
              <a:rPr lang="ko-KR" altLang="en-US" sz="1800" dirty="0"/>
              <a:t>정부기관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2. </a:t>
            </a:r>
            <a:r>
              <a:rPr lang="ko-KR" altLang="en-US" sz="1800" dirty="0"/>
              <a:t>대부분의 치과병원은 각 블로그</a:t>
            </a:r>
            <a:r>
              <a:rPr lang="en-US" altLang="ko-KR" sz="1800" dirty="0"/>
              <a:t>,</a:t>
            </a:r>
            <a:r>
              <a:rPr lang="ko-KR" altLang="en-US" sz="1800" dirty="0"/>
              <a:t> 카페</a:t>
            </a:r>
            <a:r>
              <a:rPr lang="en-US" altLang="ko-KR" sz="1800" dirty="0"/>
              <a:t>, </a:t>
            </a:r>
            <a:r>
              <a:rPr lang="ko-KR" altLang="en-US" sz="1800" dirty="0"/>
              <a:t>홈페이지가 있고 정보도 다양하다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3. </a:t>
            </a:r>
            <a:r>
              <a:rPr lang="ko-KR" altLang="en-US" sz="1800" dirty="0" err="1"/>
              <a:t>대한치과의사협회에는</a:t>
            </a:r>
            <a:r>
              <a:rPr lang="ko-KR" altLang="en-US" sz="1800" dirty="0"/>
              <a:t> 등록되지 않은 치과병원도 있다</a:t>
            </a:r>
            <a:r>
              <a:rPr lang="en-US" altLang="ko-KR" sz="1800" dirty="0"/>
              <a:t>. (</a:t>
            </a:r>
            <a:r>
              <a:rPr lang="ko-KR" altLang="en-US" sz="1800" dirty="0"/>
              <a:t>검색을 통해 확인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4. </a:t>
            </a:r>
            <a:r>
              <a:rPr lang="ko-KR" altLang="en-US" sz="1800" dirty="0"/>
              <a:t>각 의사별로 데이터화 하는 것보다 병원별로 </a:t>
            </a:r>
            <a:r>
              <a:rPr lang="ko-KR" altLang="en-US" sz="1800" dirty="0" err="1"/>
              <a:t>해야한다</a:t>
            </a:r>
            <a:r>
              <a:rPr lang="en-US" altLang="ko-KR" sz="1800" dirty="0"/>
              <a:t>. (</a:t>
            </a:r>
            <a:r>
              <a:rPr lang="ko-KR" altLang="en-US" sz="1800" dirty="0"/>
              <a:t>의사별로 해도 결국 병원별로 해야함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의사별로 데이터를 찾으려 시도하였으나 데이터가 거의 나오지 않고 오히려 병원별로 찾아야 각 의사가 어떤 사람인지 데이터를 찾기 용이했음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5. </a:t>
            </a:r>
            <a:r>
              <a:rPr lang="ko-KR" altLang="en-US" sz="1800" dirty="0"/>
              <a:t>각 전문의 과목 별로 </a:t>
            </a:r>
            <a:r>
              <a:rPr lang="ko-KR" altLang="en-US" sz="1800" dirty="0" err="1"/>
              <a:t>학회원</a:t>
            </a:r>
            <a:r>
              <a:rPr lang="ko-KR" altLang="en-US" sz="1800" dirty="0"/>
              <a:t> 리스트가 있고 그나마 </a:t>
            </a:r>
            <a:r>
              <a:rPr lang="ko-KR" altLang="en-US" sz="1800" dirty="0" err="1"/>
              <a:t>다른사이트보다는</a:t>
            </a:r>
            <a:r>
              <a:rPr lang="ko-KR" altLang="en-US" sz="1800" dirty="0"/>
              <a:t> 정확하다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결국 각 병원마다 전문의가 있는지 확인해 주는 작업도 필요할 것으로 보임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6. </a:t>
            </a:r>
            <a:r>
              <a:rPr lang="ko-KR" altLang="en-US" sz="1800" dirty="0"/>
              <a:t>논문자료 검색사이트는 많으나</a:t>
            </a:r>
            <a:r>
              <a:rPr lang="en-US" altLang="ko-KR" sz="1800" dirty="0"/>
              <a:t>, </a:t>
            </a:r>
            <a:r>
              <a:rPr lang="ko-KR" altLang="en-US" sz="1800" dirty="0"/>
              <a:t>동명이인도 많아서 검색이 쉽지않아 일단 최종데이터로 고려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9551642-9DDB-4B51-9E9C-CCC8A3DF7508}"/>
              </a:ext>
            </a:extLst>
          </p:cNvPr>
          <p:cNvSpPr txBox="1">
            <a:spLocks/>
          </p:cNvSpPr>
          <p:nvPr/>
        </p:nvSpPr>
        <p:spPr>
          <a:xfrm>
            <a:off x="913775" y="618517"/>
            <a:ext cx="8113137" cy="719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데이터 관련 요약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40A6207-3EE1-4F66-8B0D-F2A13BAA2F9E}"/>
              </a:ext>
            </a:extLst>
          </p:cNvPr>
          <p:cNvSpPr txBox="1">
            <a:spLocks/>
          </p:cNvSpPr>
          <p:nvPr/>
        </p:nvSpPr>
        <p:spPr>
          <a:xfrm>
            <a:off x="763234" y="5307979"/>
            <a:ext cx="8735747" cy="1070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000" dirty="0"/>
              <a:t>건강보험심사평가원 </a:t>
            </a:r>
            <a:r>
              <a:rPr lang="en-US" altLang="ko-KR" sz="1000" dirty="0"/>
              <a:t>:</a:t>
            </a:r>
            <a:br>
              <a:rPr lang="en-US" altLang="ko-KR" sz="1000" dirty="0"/>
            </a:br>
            <a:r>
              <a:rPr lang="en-US" altLang="ko-KR" sz="1000" dirty="0"/>
              <a:t>1) </a:t>
            </a:r>
            <a:r>
              <a:rPr lang="ko-KR" altLang="en-US" sz="1000" dirty="0"/>
              <a:t>치과는 전부 등록되어 있는 것으로 보임</a:t>
            </a:r>
            <a:br>
              <a:rPr lang="en-US" altLang="ko-KR" sz="1000" dirty="0"/>
            </a:br>
            <a:r>
              <a:rPr lang="en-US" altLang="ko-KR" sz="1000" dirty="0"/>
              <a:t>2) </a:t>
            </a:r>
            <a:r>
              <a:rPr lang="ko-KR" altLang="en-US" sz="1000" dirty="0"/>
              <a:t>전문의가 제대로 표기되어 있지 않음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ko-KR" altLang="en-US" sz="1000" dirty="0" err="1"/>
              <a:t>대한치과의사협회</a:t>
            </a:r>
            <a:r>
              <a:rPr lang="ko-KR" altLang="en-US" sz="1000" dirty="0"/>
              <a:t>  </a:t>
            </a:r>
            <a:r>
              <a:rPr lang="en-US" altLang="ko-KR" sz="1000" dirty="0"/>
              <a:t>: </a:t>
            </a:r>
            <a:r>
              <a:rPr lang="ko-KR" altLang="en-US" sz="1000" dirty="0"/>
              <a:t>여기에는 없는 치과도 있음 </a:t>
            </a:r>
            <a:r>
              <a:rPr lang="en-US" altLang="ko-KR" sz="1000" dirty="0"/>
              <a:t>(</a:t>
            </a:r>
            <a:r>
              <a:rPr lang="ko-KR" altLang="en-US" sz="1000" dirty="0"/>
              <a:t>검색을 통해 확인함</a:t>
            </a:r>
            <a:r>
              <a:rPr lang="en-US" altLang="ko-KR" sz="1000" dirty="0"/>
              <a:t>)</a:t>
            </a:r>
            <a:br>
              <a:rPr lang="en-US" altLang="ko-KR" sz="1000" dirty="0"/>
            </a:b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1910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EB910-D7E2-4E1F-823C-6DCE504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4966"/>
            <a:ext cx="10364451" cy="613317"/>
          </a:xfrm>
        </p:spPr>
        <p:txBody>
          <a:bodyPr/>
          <a:lstStyle/>
          <a:p>
            <a:r>
              <a:rPr lang="ko-KR" altLang="en-US"/>
              <a:t>자료 링크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4E5C0D-DCD1-4F6F-A66A-8BD61F9E93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03610"/>
            <a:ext cx="10363826" cy="5854390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건강보험심사평가원</a:t>
            </a:r>
            <a:endParaRPr lang="en-US" altLang="ko-KR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ko-KR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건강보험심사평가원에 등록되지 않은 전문의가 </a:t>
            </a:r>
            <a:r>
              <a:rPr lang="ko-KR" altLang="en-U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대한치과교정학회에는</a:t>
            </a:r>
            <a:r>
              <a:rPr lang="ko-KR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등록되어 있음</a:t>
            </a:r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즉</a:t>
            </a:r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병원 수는 건강보험심사평가원에서</a:t>
            </a:r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전문의는 각 과목 별 학회에서 찾아야 함</a:t>
            </a:r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</a:p>
          <a:p>
            <a:r>
              <a:rPr lang="ko-KR" altLang="en-US" dirty="0" err="1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대한치과교정학회</a:t>
            </a:r>
            <a:endParaRPr lang="en-US" altLang="ko-KR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http://www.kao.or.kr/general/sub03/sub01.html?sido=&amp;gugun=&amp;key=office&amp;searchval=Y&amp;keyword=%B0%A1%C0%CE%C4%A1%B0%FA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치의학</a:t>
            </a:r>
            <a:r>
              <a:rPr lang="ko-KR" altLang="en-US" dirty="0"/>
              <a:t> 논문 데이터베이스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http://kdbase.medric.or.kr/Main.aspx?menu=01&amp;d=SEARCH&amp;s=NORMAL&amp;kw=%uac15%ubbf8%uacbd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한국학술지인용색인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4"/>
              </a:rPr>
              <a:t>https://www.kci.go.kr/kciportal/po/search/poCitaView.kci?sereId=000546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5"/>
              </a:rPr>
              <a:t>http://www.jkaoh.org/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1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D82FF-FC10-43C4-956A-DAC63117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22" y="157123"/>
            <a:ext cx="10486864" cy="1025683"/>
          </a:xfrm>
        </p:spPr>
        <p:txBody>
          <a:bodyPr/>
          <a:lstStyle/>
          <a:p>
            <a:pPr algn="l"/>
            <a:r>
              <a:rPr lang="ko-KR" altLang="en-US" dirty="0"/>
              <a:t> 시스템 방식 </a:t>
            </a:r>
            <a:r>
              <a:rPr lang="en-US" altLang="ko-KR" dirty="0"/>
              <a:t>&lt; </a:t>
            </a:r>
            <a:r>
              <a:rPr lang="en-US" altLang="ko-KR" dirty="0" err="1"/>
              <a:t>MeThod</a:t>
            </a:r>
            <a:r>
              <a:rPr lang="en-US" altLang="ko-KR" dirty="0"/>
              <a:t> 1 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3BD72-8D8C-4B38-862E-F0987749BA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19836" y="1757587"/>
            <a:ext cx="4742040" cy="25678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전문의 병원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A1 A2 A3 B4 ….</a:t>
            </a:r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 나머지 병원 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C1 C2 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관련 논문 </a:t>
            </a:r>
            <a:r>
              <a:rPr lang="en-US" altLang="ko-KR" dirty="0"/>
              <a:t>/ </a:t>
            </a:r>
            <a:r>
              <a:rPr lang="ko-KR" altLang="en-US" dirty="0"/>
              <a:t>경력 표시</a:t>
            </a:r>
            <a:endParaRPr lang="en-US" altLang="ko-KR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64E0B43-DDB4-465E-8038-D9F488A97251}"/>
              </a:ext>
            </a:extLst>
          </p:cNvPr>
          <p:cNvCxnSpPr>
            <a:cxnSpLocks/>
          </p:cNvCxnSpPr>
          <p:nvPr/>
        </p:nvCxnSpPr>
        <p:spPr>
          <a:xfrm flipV="1">
            <a:off x="4657519" y="3219557"/>
            <a:ext cx="1554447" cy="62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0DE26F4-3E74-4288-98D1-C9B2E9F52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43870"/>
              </p:ext>
            </p:extLst>
          </p:nvPr>
        </p:nvGraphicFramePr>
        <p:xfrm>
          <a:off x="1151288" y="2541546"/>
          <a:ext cx="3158932" cy="3257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0762">
                  <a:extLst>
                    <a:ext uri="{9D8B030D-6E8A-4147-A177-3AD203B41FA5}">
                      <a16:colId xmlns:a16="http://schemas.microsoft.com/office/drawing/2014/main" val="1289583308"/>
                    </a:ext>
                  </a:extLst>
                </a:gridCol>
                <a:gridCol w="334796">
                  <a:extLst>
                    <a:ext uri="{9D8B030D-6E8A-4147-A177-3AD203B41FA5}">
                      <a16:colId xmlns:a16="http://schemas.microsoft.com/office/drawing/2014/main" val="3954637063"/>
                    </a:ext>
                  </a:extLst>
                </a:gridCol>
                <a:gridCol w="1220296">
                  <a:extLst>
                    <a:ext uri="{9D8B030D-6E8A-4147-A177-3AD203B41FA5}">
                      <a16:colId xmlns:a16="http://schemas.microsoft.com/office/drawing/2014/main" val="929039966"/>
                    </a:ext>
                  </a:extLst>
                </a:gridCol>
                <a:gridCol w="443078">
                  <a:extLst>
                    <a:ext uri="{9D8B030D-6E8A-4147-A177-3AD203B41FA5}">
                      <a16:colId xmlns:a16="http://schemas.microsoft.com/office/drawing/2014/main" val="1750963459"/>
                    </a:ext>
                  </a:extLst>
                </a:gridCol>
              </a:tblGrid>
              <a:tr h="618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구강검진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이가썩음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5006"/>
                  </a:ext>
                </a:extLst>
              </a:tr>
              <a:tr h="5622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사랑니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어금니통증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75540"/>
                  </a:ext>
                </a:extLst>
              </a:tr>
              <a:tr h="5622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예약유무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임플란트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434952"/>
                  </a:ext>
                </a:extLst>
              </a:tr>
              <a:tr h="5622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치아교정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충치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11204"/>
                  </a:ext>
                </a:extLst>
              </a:tr>
              <a:tr h="5622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치아미백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전문의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94469"/>
                  </a:ext>
                </a:extLst>
              </a:tr>
              <a:tr h="38997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220014"/>
                  </a:ext>
                </a:extLst>
              </a:tr>
            </a:tbl>
          </a:graphicData>
        </a:graphic>
      </p:graphicFrame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34C8691-E257-43A0-849E-8E37226987A3}"/>
              </a:ext>
            </a:extLst>
          </p:cNvPr>
          <p:cNvSpPr txBox="1">
            <a:spLocks/>
          </p:cNvSpPr>
          <p:nvPr/>
        </p:nvSpPr>
        <p:spPr>
          <a:xfrm>
            <a:off x="986684" y="1860815"/>
            <a:ext cx="3841874" cy="680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사용자가 원하는 항목을 체크</a:t>
            </a:r>
            <a:endParaRPr lang="en-US" altLang="ko-KR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603F66EF-882F-4129-98FF-0E8C16795D9A}"/>
              </a:ext>
            </a:extLst>
          </p:cNvPr>
          <p:cNvSpPr txBox="1">
            <a:spLocks/>
          </p:cNvSpPr>
          <p:nvPr/>
        </p:nvSpPr>
        <p:spPr>
          <a:xfrm>
            <a:off x="5261120" y="4760791"/>
            <a:ext cx="6277423" cy="103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1. ‘</a:t>
            </a:r>
            <a:r>
              <a:rPr lang="ko-KR" altLang="en-US" dirty="0"/>
              <a:t>치아교정과</a:t>
            </a:r>
            <a:r>
              <a:rPr lang="en-US" altLang="ko-KR" dirty="0"/>
              <a:t>‘</a:t>
            </a:r>
            <a:r>
              <a:rPr lang="ko-KR" altLang="en-US" dirty="0"/>
              <a:t>에 해당하는 전문의 병원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비전문의 중 관련된 병원 추천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245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38804-0DCE-4D73-B472-1C2CFC11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61" y="-127197"/>
            <a:ext cx="10364451" cy="1596177"/>
          </a:xfrm>
        </p:spPr>
        <p:txBody>
          <a:bodyPr/>
          <a:lstStyle/>
          <a:p>
            <a:pPr algn="l"/>
            <a:r>
              <a:rPr lang="ko-KR" altLang="en-US" dirty="0"/>
              <a:t>시스템 </a:t>
            </a:r>
            <a:r>
              <a:rPr lang="en-US" altLang="ko-KR" dirty="0"/>
              <a:t>INPUT – Method1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7C4C608-C2BE-48E0-9847-79B181EB6AF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77821" y="1045706"/>
            <a:ext cx="4223834" cy="17573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20AD78-E376-4F08-8DCA-5C52909D2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315" y="970143"/>
            <a:ext cx="3913912" cy="1908486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F256373-6290-4661-9C93-8987ECA79200}"/>
              </a:ext>
            </a:extLst>
          </p:cNvPr>
          <p:cNvSpPr txBox="1">
            <a:spLocks/>
          </p:cNvSpPr>
          <p:nvPr/>
        </p:nvSpPr>
        <p:spPr>
          <a:xfrm>
            <a:off x="684075" y="3329424"/>
            <a:ext cx="10896466" cy="267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[ Method 1]</a:t>
            </a:r>
          </a:p>
          <a:p>
            <a:pPr marL="0" indent="0">
              <a:buNone/>
            </a:pPr>
            <a:r>
              <a:rPr lang="ko-KR" altLang="en-US" dirty="0"/>
              <a:t>관련 문의 데이터를</a:t>
            </a:r>
            <a:r>
              <a:rPr lang="en-US" altLang="ko-KR" dirty="0"/>
              <a:t> Word Embedding(Word2Vec)</a:t>
            </a:r>
            <a:r>
              <a:rPr lang="ko-KR" altLang="en-US" dirty="0"/>
              <a:t>을 이용해서 분석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Word Embedding (Word2Vec) : ‘</a:t>
            </a:r>
            <a:r>
              <a:rPr lang="ko-KR" altLang="en-US" dirty="0"/>
              <a:t>서울</a:t>
            </a:r>
            <a:r>
              <a:rPr lang="en-US" altLang="ko-KR" dirty="0"/>
              <a:t>’</a:t>
            </a:r>
            <a:r>
              <a:rPr lang="ko-KR" altLang="en-US" dirty="0"/>
              <a:t>과 관련된 단어 </a:t>
            </a:r>
            <a:r>
              <a:rPr lang="en-US" altLang="ko-KR" dirty="0"/>
              <a:t>‘</a:t>
            </a:r>
            <a:r>
              <a:rPr lang="ko-KR" altLang="en-US" dirty="0"/>
              <a:t>부산＇ </a:t>
            </a:r>
            <a:r>
              <a:rPr lang="en-US" altLang="ko-KR" dirty="0"/>
              <a:t>‘</a:t>
            </a:r>
            <a:r>
              <a:rPr lang="ko-KR" altLang="en-US" dirty="0"/>
              <a:t>대구</a:t>
            </a:r>
            <a:r>
              <a:rPr lang="en-US" altLang="ko-KR" dirty="0"/>
              <a:t>’ 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수도</a:t>
            </a:r>
            <a:r>
              <a:rPr lang="en-US" altLang="ko-KR" dirty="0"/>
              <a:t>’ </a:t>
            </a:r>
            <a:r>
              <a:rPr lang="ko-KR" altLang="en-US" dirty="0"/>
              <a:t>등을 </a:t>
            </a:r>
            <a:r>
              <a:rPr lang="ko-KR" altLang="en-US" dirty="0" err="1"/>
              <a:t>알수</a:t>
            </a:r>
            <a:r>
              <a:rPr lang="ko-KR" altLang="en-US" dirty="0"/>
              <a:t> 있는 방식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수많은 문의 데이터를 긁어서 유사성이 깊은 단어끼리 묶어서 하나의 </a:t>
            </a:r>
            <a:r>
              <a:rPr lang="en-US" altLang="ko-KR" dirty="0"/>
              <a:t>feature</a:t>
            </a:r>
            <a:r>
              <a:rPr lang="ko-KR" altLang="en-US" dirty="0"/>
              <a:t>로 삼는다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Ex. [ </a:t>
            </a:r>
            <a:r>
              <a:rPr lang="ko-KR" altLang="en-US" dirty="0"/>
              <a:t>충치</a:t>
            </a:r>
            <a:r>
              <a:rPr lang="en-US" altLang="ko-KR" dirty="0"/>
              <a:t>, </a:t>
            </a:r>
            <a:r>
              <a:rPr lang="ko-KR" altLang="en-US" dirty="0"/>
              <a:t>썩음</a:t>
            </a:r>
            <a:r>
              <a:rPr lang="en-US" altLang="ko-KR" dirty="0"/>
              <a:t>, </a:t>
            </a:r>
            <a:r>
              <a:rPr lang="ko-KR" altLang="en-US" dirty="0"/>
              <a:t>임플란트 </a:t>
            </a:r>
            <a:r>
              <a:rPr lang="en-US" altLang="ko-KR" dirty="0"/>
              <a:t>]  </a:t>
            </a:r>
            <a:r>
              <a:rPr lang="ko-KR" altLang="en-US" dirty="0" err="1"/>
              <a:t>그다음</a:t>
            </a:r>
            <a:r>
              <a:rPr lang="ko-KR" altLang="en-US" dirty="0"/>
              <a:t> 이 </a:t>
            </a:r>
            <a:r>
              <a:rPr lang="en-US" altLang="ko-KR" dirty="0"/>
              <a:t>feature</a:t>
            </a:r>
            <a:r>
              <a:rPr lang="ko-KR" altLang="en-US" dirty="0"/>
              <a:t>들을 </a:t>
            </a:r>
            <a:r>
              <a:rPr lang="en-US" altLang="ko-KR" dirty="0"/>
              <a:t>table</a:t>
            </a:r>
            <a:r>
              <a:rPr lang="ko-KR" altLang="en-US" dirty="0"/>
              <a:t>화 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2F4557-E0D9-43D2-AFEB-1E794644A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593" y="945527"/>
            <a:ext cx="2981894" cy="238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7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38804-0DCE-4D73-B472-1C2CFC11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61" y="-127197"/>
            <a:ext cx="10364451" cy="1596177"/>
          </a:xfrm>
        </p:spPr>
        <p:txBody>
          <a:bodyPr/>
          <a:lstStyle/>
          <a:p>
            <a:pPr algn="l"/>
            <a:r>
              <a:rPr lang="ko-KR" altLang="en-US" dirty="0"/>
              <a:t>시스템 </a:t>
            </a:r>
            <a:r>
              <a:rPr lang="en-US" altLang="ko-KR" dirty="0"/>
              <a:t>output data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F256373-6290-4661-9C93-8987ECA79200}"/>
              </a:ext>
            </a:extLst>
          </p:cNvPr>
          <p:cNvSpPr txBox="1">
            <a:spLocks/>
          </p:cNvSpPr>
          <p:nvPr/>
        </p:nvSpPr>
        <p:spPr>
          <a:xfrm>
            <a:off x="589290" y="1344508"/>
            <a:ext cx="10628837" cy="1493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병원별로 데이터를 모아서 자연어처리를 통해 </a:t>
            </a:r>
            <a:r>
              <a:rPr lang="ko-KR" altLang="en-US" dirty="0" err="1"/>
              <a:t>병원별</a:t>
            </a:r>
            <a:r>
              <a:rPr lang="ko-KR" altLang="en-US" dirty="0"/>
              <a:t>  키워드 추출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– Text rank(word rank)</a:t>
            </a:r>
          </a:p>
          <a:p>
            <a:pPr marL="0" indent="0">
              <a:buNone/>
            </a:pPr>
            <a:r>
              <a:rPr lang="en-US" altLang="ko-KR" dirty="0"/>
              <a:t>Ex. </a:t>
            </a:r>
            <a:r>
              <a:rPr lang="ko-KR" altLang="en-US" dirty="0" err="1"/>
              <a:t>가인치과교정과치과의원</a:t>
            </a:r>
            <a:r>
              <a:rPr lang="ko-KR" altLang="en-US" dirty="0"/>
              <a:t> </a:t>
            </a:r>
            <a:r>
              <a:rPr lang="en-US" altLang="ko-KR" dirty="0"/>
              <a:t>: [ </a:t>
            </a:r>
            <a:r>
              <a:rPr lang="ko-KR" altLang="en-US" dirty="0"/>
              <a:t>치과교정과</a:t>
            </a:r>
            <a:r>
              <a:rPr lang="en-US" altLang="ko-KR" dirty="0"/>
              <a:t>, </a:t>
            </a:r>
            <a:r>
              <a:rPr lang="ko-KR" altLang="en-US" dirty="0"/>
              <a:t>매복치</a:t>
            </a:r>
            <a:r>
              <a:rPr lang="en-US" altLang="ko-KR" dirty="0"/>
              <a:t>, </a:t>
            </a:r>
            <a:r>
              <a:rPr lang="ko-KR" altLang="en-US" dirty="0"/>
              <a:t>교정</a:t>
            </a:r>
            <a:r>
              <a:rPr lang="en-US" altLang="ko-KR" dirty="0"/>
              <a:t>, </a:t>
            </a:r>
            <a:r>
              <a:rPr lang="ko-KR" altLang="en-US" dirty="0" err="1"/>
              <a:t>돌출입</a:t>
            </a:r>
            <a:r>
              <a:rPr lang="en-US" altLang="ko-KR" dirty="0"/>
              <a:t> … ] </a:t>
            </a:r>
            <a:r>
              <a:rPr lang="ko-KR" altLang="en-US" dirty="0"/>
              <a:t>라는 항목화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440165-EEBB-4532-AB21-D0CFE2F59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90" y="3145926"/>
            <a:ext cx="3237198" cy="31892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85AB938-DB47-4574-BC2B-DB0CCDD09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98" y="2920280"/>
            <a:ext cx="3235578" cy="2052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556F85-F727-4096-8406-2134BAA30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533" y="3381196"/>
            <a:ext cx="3312932" cy="15338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267610-11DA-4361-977A-2A9643C10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7479" y="3075750"/>
            <a:ext cx="4121523" cy="33296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D79A99-36B4-442D-BBCE-CF422DD05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3244" y="3774972"/>
            <a:ext cx="3582107" cy="282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6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38804-0DCE-4D73-B472-1C2CFC11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32" y="160673"/>
            <a:ext cx="11552680" cy="914944"/>
          </a:xfrm>
        </p:spPr>
        <p:txBody>
          <a:bodyPr/>
          <a:lstStyle/>
          <a:p>
            <a:pPr algn="l"/>
            <a:r>
              <a:rPr lang="ko-KR" altLang="en-US" dirty="0"/>
              <a:t>시스템 구성</a:t>
            </a:r>
            <a:r>
              <a:rPr lang="en-US" altLang="ko-KR" dirty="0"/>
              <a:t> – </a:t>
            </a:r>
            <a:r>
              <a:rPr lang="ko-KR" altLang="en-US" dirty="0" err="1"/>
              <a:t>머신러닝</a:t>
            </a:r>
            <a:r>
              <a:rPr lang="ko-KR" altLang="en-US" dirty="0"/>
              <a:t> 기반 추천시스템</a:t>
            </a:r>
            <a:r>
              <a:rPr lang="en-US" altLang="ko-KR" dirty="0"/>
              <a:t>(by word2vec)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F256373-6290-4661-9C93-8987ECA79200}"/>
              </a:ext>
            </a:extLst>
          </p:cNvPr>
          <p:cNvSpPr txBox="1">
            <a:spLocks/>
          </p:cNvSpPr>
          <p:nvPr/>
        </p:nvSpPr>
        <p:spPr>
          <a:xfrm>
            <a:off x="1194621" y="1122193"/>
            <a:ext cx="9198316" cy="3499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지금까지 모은 모든 데이터를 넣어서 </a:t>
            </a:r>
            <a:r>
              <a:rPr lang="en-US" altLang="ko-KR" dirty="0"/>
              <a:t>Word Embedding </a:t>
            </a:r>
            <a:r>
              <a:rPr lang="ko-KR" altLang="en-US" dirty="0"/>
              <a:t>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Input</a:t>
            </a:r>
            <a:r>
              <a:rPr lang="ko-KR" altLang="en-US" dirty="0"/>
              <a:t>과 가장 많은 </a:t>
            </a:r>
            <a:r>
              <a:rPr lang="en-US" altLang="ko-KR" dirty="0"/>
              <a:t>data feature set</a:t>
            </a:r>
            <a:r>
              <a:rPr lang="ko-KR" altLang="en-US" dirty="0"/>
              <a:t>을 가진 병원을 찾는다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+ LSA, LDA</a:t>
            </a:r>
            <a:r>
              <a:rPr lang="ko-KR" altLang="en-US" dirty="0"/>
              <a:t>도 고려</a:t>
            </a:r>
            <a:r>
              <a:rPr lang="en-US" altLang="ko-KR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Ex.                                   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78537A-6BCA-4B8A-907D-842F9E400F9D}"/>
              </a:ext>
            </a:extLst>
          </p:cNvPr>
          <p:cNvSpPr/>
          <p:nvPr/>
        </p:nvSpPr>
        <p:spPr>
          <a:xfrm>
            <a:off x="1161168" y="3606078"/>
            <a:ext cx="97670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충치 </a:t>
            </a:r>
            <a:r>
              <a:rPr lang="en-US" altLang="ko-KR" dirty="0"/>
              <a:t>check           [ </a:t>
            </a:r>
            <a:r>
              <a:rPr lang="ko-KR" altLang="en-US" dirty="0"/>
              <a:t>충치 </a:t>
            </a:r>
            <a:r>
              <a:rPr lang="en-US" altLang="ko-KR" dirty="0"/>
              <a:t>]                    =&gt;    [ </a:t>
            </a:r>
            <a:r>
              <a:rPr lang="ko-KR" altLang="en-US" dirty="0" err="1"/>
              <a:t>치아보철과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] </a:t>
            </a:r>
          </a:p>
          <a:p>
            <a:r>
              <a:rPr lang="en-US" altLang="ko-KR" dirty="0"/>
              <a:t> 		    =&gt;   [</a:t>
            </a:r>
            <a:r>
              <a:rPr lang="ko-KR" altLang="en-US" dirty="0"/>
              <a:t>이가 썩음 </a:t>
            </a:r>
            <a:r>
              <a:rPr lang="en-US" altLang="ko-KR" dirty="0"/>
              <a:t>]             =&gt;       [ </a:t>
            </a:r>
            <a:r>
              <a:rPr lang="ko-KR" altLang="en-US" dirty="0"/>
              <a:t>임플란트 </a:t>
            </a:r>
            <a:r>
              <a:rPr lang="en-US" altLang="ko-KR" dirty="0"/>
              <a:t>]         =&gt;   (</a:t>
            </a:r>
            <a:r>
              <a:rPr lang="ko-KR" altLang="en-US" dirty="0" err="1"/>
              <a:t>가인치과병원</a:t>
            </a:r>
            <a:r>
              <a:rPr lang="ko-KR" altLang="en-US" dirty="0"/>
              <a:t> </a:t>
            </a:r>
            <a:r>
              <a:rPr lang="en-US" altLang="ko-KR" dirty="0"/>
              <a:t>data set)</a:t>
            </a:r>
          </a:p>
          <a:p>
            <a:r>
              <a:rPr lang="en-US" altLang="ko-KR" dirty="0"/>
              <a:t>                            [</a:t>
            </a:r>
            <a:r>
              <a:rPr lang="ko-KR" altLang="en-US" dirty="0"/>
              <a:t>발치 </a:t>
            </a:r>
            <a:r>
              <a:rPr lang="en-US" altLang="ko-KR" dirty="0"/>
              <a:t>]                                   [  </a:t>
            </a:r>
            <a:r>
              <a:rPr lang="ko-KR" altLang="en-US" dirty="0"/>
              <a:t>충치 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이후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dirty="0"/>
              <a:t>유사도가 높은 순으로 상위 </a:t>
            </a:r>
            <a:r>
              <a:rPr lang="en-US" altLang="ko-KR" dirty="0"/>
              <a:t>50</a:t>
            </a:r>
            <a:r>
              <a:rPr lang="ko-KR" altLang="en-US" dirty="0"/>
              <a:t>개 선정</a:t>
            </a:r>
            <a:r>
              <a:rPr lang="en-US" altLang="ko-KR" dirty="0"/>
              <a:t> =&gt; </a:t>
            </a:r>
            <a:r>
              <a:rPr lang="ko-KR" altLang="en-US" dirty="0"/>
              <a:t>일정거리 </a:t>
            </a:r>
            <a:r>
              <a:rPr lang="en-US" altLang="ko-KR" dirty="0"/>
              <a:t>(ex. 20km) </a:t>
            </a:r>
            <a:r>
              <a:rPr lang="ko-KR" altLang="en-US" dirty="0"/>
              <a:t>내만 표시</a:t>
            </a:r>
            <a:r>
              <a:rPr lang="en-US" altLang="ko-KR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A8437C-D2AF-4CD8-AC00-1EBD1BEC5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548" y="4323033"/>
            <a:ext cx="3157256" cy="2235225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0B5325E-ABA4-42FB-8E13-692393501449}"/>
              </a:ext>
            </a:extLst>
          </p:cNvPr>
          <p:cNvSpPr/>
          <p:nvPr/>
        </p:nvSpPr>
        <p:spPr>
          <a:xfrm>
            <a:off x="1782336" y="2678090"/>
            <a:ext cx="2202367" cy="593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Table by </a:t>
            </a:r>
          </a:p>
          <a:p>
            <a:pPr algn="ctr"/>
            <a:r>
              <a:rPr lang="en-US" altLang="ko-KR" dirty="0"/>
              <a:t>Word Embedding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84912C8-F0C1-4022-86F8-4C9939226211}"/>
              </a:ext>
            </a:extLst>
          </p:cNvPr>
          <p:cNvSpPr/>
          <p:nvPr/>
        </p:nvSpPr>
        <p:spPr>
          <a:xfrm>
            <a:off x="6318634" y="2850191"/>
            <a:ext cx="2202367" cy="593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 Rank(word rank)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2B04AD9-C73A-48B5-9867-FB834DF92263}"/>
              </a:ext>
            </a:extLst>
          </p:cNvPr>
          <p:cNvSpPr/>
          <p:nvPr/>
        </p:nvSpPr>
        <p:spPr>
          <a:xfrm>
            <a:off x="2157761" y="4725447"/>
            <a:ext cx="6177776" cy="593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Word embedding (Word2Vec)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E311865-506A-44D6-9889-93FCB996F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548" y="1275788"/>
            <a:ext cx="3164397" cy="15961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A7964A-E3AA-45EC-A762-36ADA8376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91" y="4144465"/>
            <a:ext cx="790183" cy="81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12132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1057</TotalTime>
  <Words>541</Words>
  <Application>Microsoft Office PowerPoint</Application>
  <PresentationFormat>와이드스크린</PresentationFormat>
  <Paragraphs>102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Tw Cen MT</vt:lpstr>
      <vt:lpstr>물방울</vt:lpstr>
      <vt:lpstr>시스템 모델 </vt:lpstr>
      <vt:lpstr>overview</vt:lpstr>
      <vt:lpstr>전문의 과목 목록</vt:lpstr>
      <vt:lpstr>1. 모든 치과병원은 건강보험심사평가원에 등록되어 있는 것으로 보임. (정부기관) 2. 대부분의 치과병원은 각 블로그, 카페, 홈페이지가 있고 정보도 다양하다. 3. 대한치과의사협회에는 등록되지 않은 치과병원도 있다. (검색을 통해 확인) 4. 각 의사별로 데이터화 하는 것보다 병원별로 해야한다. (의사별로 해도 결국 병원별로 해야함) - 의사별로 데이터를 찾으려 시도하였으나 데이터가 거의 나오지 않고 오히려 병원별로 찾아야 각 의사가 어떤 사람인지 데이터를 찾기 용이했음. 5. 각 전문의 과목 별로 학회원 리스트가 있고 그나마 다른사이트보다는 정확하다. - 결국 각 병원마다 전문의가 있는지 확인해 주는 작업도 필요할 것으로 보임. 6. 논문자료 검색사이트는 많으나, 동명이인도 많아서 검색이 쉽지않아 일단 최종데이터로 고려</vt:lpstr>
      <vt:lpstr>자료 링크</vt:lpstr>
      <vt:lpstr> 시스템 방식 &lt; MeThod 1 &gt;</vt:lpstr>
      <vt:lpstr>시스템 INPUT – Method1</vt:lpstr>
      <vt:lpstr>시스템 output data</vt:lpstr>
      <vt:lpstr>시스템 구성 – 머신러닝 기반 추천시스템(by word2vec)</vt:lpstr>
      <vt:lpstr>Text rank 추가설명 </vt:lpstr>
      <vt:lpstr>시스템 방식 &lt; MeThod 2 &gt;</vt:lpstr>
      <vt:lpstr>시스템 구성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증상별 전문의 매칭(검색) 시스템</dc:title>
  <dc:creator>Seo Dongwook</dc:creator>
  <cp:lastModifiedBy>Seo Dongwook</cp:lastModifiedBy>
  <cp:revision>439</cp:revision>
  <dcterms:created xsi:type="dcterms:W3CDTF">2019-07-29T06:11:34Z</dcterms:created>
  <dcterms:modified xsi:type="dcterms:W3CDTF">2019-07-31T03:49:15Z</dcterms:modified>
</cp:coreProperties>
</file>