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72" r:id="rId3"/>
    <p:sldId id="285" r:id="rId4"/>
    <p:sldId id="292" r:id="rId5"/>
    <p:sldId id="282" r:id="rId6"/>
    <p:sldId id="283" r:id="rId7"/>
    <p:sldId id="284" r:id="rId8"/>
    <p:sldId id="281" r:id="rId9"/>
    <p:sldId id="286" r:id="rId10"/>
    <p:sldId id="287" r:id="rId11"/>
    <p:sldId id="288" r:id="rId12"/>
    <p:sldId id="289" r:id="rId13"/>
    <p:sldId id="290" r:id="rId14"/>
    <p:sldId id="293" r:id="rId15"/>
    <p:sldId id="291" r:id="rId16"/>
    <p:sldId id="279" r:id="rId17"/>
    <p:sldId id="27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9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70C3-A4E9-4FAC-9604-1BB86E9A0AD9}" type="datetimeFigureOut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6FE0-BF1A-437F-BFF4-4A9CD274C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629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70C3-A4E9-4FAC-9604-1BB86E9A0AD9}" type="datetimeFigureOut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6FE0-BF1A-437F-BFF4-4A9CD274C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666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70C3-A4E9-4FAC-9604-1BB86E9A0AD9}" type="datetimeFigureOut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6FE0-BF1A-437F-BFF4-4A9CD274C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205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70C3-A4E9-4FAC-9604-1BB86E9A0AD9}" type="datetimeFigureOut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6FE0-BF1A-437F-BFF4-4A9CD274C40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1174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70C3-A4E9-4FAC-9604-1BB86E9A0AD9}" type="datetimeFigureOut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6FE0-BF1A-437F-BFF4-4A9CD274C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896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70C3-A4E9-4FAC-9604-1BB86E9A0AD9}" type="datetimeFigureOut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6FE0-BF1A-437F-BFF4-4A9CD274C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1933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70C3-A4E9-4FAC-9604-1BB86E9A0AD9}" type="datetimeFigureOut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6FE0-BF1A-437F-BFF4-4A9CD274C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2213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70C3-A4E9-4FAC-9604-1BB86E9A0AD9}" type="datetimeFigureOut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6FE0-BF1A-437F-BFF4-4A9CD274C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9967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70C3-A4E9-4FAC-9604-1BB86E9A0AD9}" type="datetimeFigureOut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6FE0-BF1A-437F-BFF4-4A9CD274C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99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70C3-A4E9-4FAC-9604-1BB86E9A0AD9}" type="datetimeFigureOut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6FE0-BF1A-437F-BFF4-4A9CD274C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303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70C3-A4E9-4FAC-9604-1BB86E9A0AD9}" type="datetimeFigureOut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6FE0-BF1A-437F-BFF4-4A9CD274C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784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70C3-A4E9-4FAC-9604-1BB86E9A0AD9}" type="datetimeFigureOut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6FE0-BF1A-437F-BFF4-4A9CD274C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916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70C3-A4E9-4FAC-9604-1BB86E9A0AD9}" type="datetimeFigureOut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6FE0-BF1A-437F-BFF4-4A9CD274C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250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70C3-A4E9-4FAC-9604-1BB86E9A0AD9}" type="datetimeFigureOut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6FE0-BF1A-437F-BFF4-4A9CD274C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245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70C3-A4E9-4FAC-9604-1BB86E9A0AD9}" type="datetimeFigureOut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6FE0-BF1A-437F-BFF4-4A9CD274C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31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70C3-A4E9-4FAC-9604-1BB86E9A0AD9}" type="datetimeFigureOut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6FE0-BF1A-437F-BFF4-4A9CD274C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199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70C3-A4E9-4FAC-9604-1BB86E9A0AD9}" type="datetimeFigureOut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6FE0-BF1A-437F-BFF4-4A9CD274C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323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40770C3-A4E9-4FAC-9604-1BB86E9A0AD9}" type="datetimeFigureOut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2FC6FE0-BF1A-437F-BFF4-4A9CD274C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849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kdbase.medric.or.kr/Main.aspx?menu=01&amp;d=SEARCH&amp;s=NORMAL&amp;kw=%uac15%ubbf8%uacbd" TargetMode="External"/><Relationship Id="rId2" Type="http://schemas.openxmlformats.org/officeDocument/2006/relationships/hyperlink" Target="http://www.kao.or.kr/general/sub03/sub01.html?sido=&amp;gugun=&amp;key=office&amp;searchval=Y&amp;keyword=%B0%A1%C0%CE%C4%A1%B0%F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jkaoh.org/" TargetMode="External"/><Relationship Id="rId4" Type="http://schemas.openxmlformats.org/officeDocument/2006/relationships/hyperlink" Target="https://www.kci.go.kr/kciportal/po/search/poCitaView.kci?sereId=000546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7393E-6332-46E4-8C14-F6277A095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522" y="1337525"/>
            <a:ext cx="10652760" cy="18812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400" dirty="0"/>
              <a:t>시스템 모델</a:t>
            </a:r>
            <a:br>
              <a:rPr lang="en-US" altLang="ko-KR" sz="4400" dirty="0"/>
            </a:br>
            <a:endParaRPr lang="ko-KR" altLang="en-US" sz="2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EEFFF3-C9F1-49FE-A8B2-42D789F32B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8329" y="3856039"/>
            <a:ext cx="7665720" cy="1655762"/>
          </a:xfrm>
        </p:spPr>
        <p:txBody>
          <a:bodyPr/>
          <a:lstStyle/>
          <a:p>
            <a:r>
              <a:rPr lang="ko-KR" altLang="en-US" dirty="0"/>
              <a:t>치과 전문의 검색 시스템</a:t>
            </a:r>
          </a:p>
        </p:txBody>
      </p:sp>
    </p:spTree>
    <p:extLst>
      <p:ext uri="{BB962C8B-B14F-4D97-AF65-F5344CB8AC3E}">
        <p14:creationId xmlns:p14="http://schemas.microsoft.com/office/powerpoint/2010/main" val="2455028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438804-0DCE-4D73-B472-1C2CFC119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432" y="160673"/>
            <a:ext cx="11552680" cy="914944"/>
          </a:xfrm>
        </p:spPr>
        <p:txBody>
          <a:bodyPr/>
          <a:lstStyle/>
          <a:p>
            <a:pPr algn="l"/>
            <a:r>
              <a:rPr lang="ko-KR" altLang="en-US" dirty="0"/>
              <a:t>시스템 구성</a:t>
            </a:r>
            <a:r>
              <a:rPr lang="en-US" altLang="ko-KR" dirty="0"/>
              <a:t> – Word embedding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F256373-6290-4661-9C93-8987ECA79200}"/>
              </a:ext>
            </a:extLst>
          </p:cNvPr>
          <p:cNvSpPr txBox="1">
            <a:spLocks/>
          </p:cNvSpPr>
          <p:nvPr/>
        </p:nvSpPr>
        <p:spPr>
          <a:xfrm>
            <a:off x="1064940" y="1199032"/>
            <a:ext cx="9367025" cy="3499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8D250FF-DA35-4346-932B-866832999BB5}"/>
              </a:ext>
            </a:extLst>
          </p:cNvPr>
          <p:cNvSpPr/>
          <p:nvPr/>
        </p:nvSpPr>
        <p:spPr>
          <a:xfrm>
            <a:off x="549878" y="2426701"/>
            <a:ext cx="1234566" cy="593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스케일링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F2B5A2E-4F74-4B42-9FFB-9610DF28E168}"/>
              </a:ext>
            </a:extLst>
          </p:cNvPr>
          <p:cNvSpPr/>
          <p:nvPr/>
        </p:nvSpPr>
        <p:spPr>
          <a:xfrm>
            <a:off x="559880" y="3241508"/>
            <a:ext cx="1234566" cy="593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이가썩음</a:t>
            </a:r>
            <a:endParaRPr lang="ko-KR" altLang="en-US" dirty="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AB4B9018-34BB-4CB8-BC12-9CA464FC400B}"/>
              </a:ext>
            </a:extLst>
          </p:cNvPr>
          <p:cNvSpPr/>
          <p:nvPr/>
        </p:nvSpPr>
        <p:spPr>
          <a:xfrm>
            <a:off x="577239" y="4029613"/>
            <a:ext cx="1234566" cy="593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발치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6A247D-37C5-4A00-A86F-EDEB7F460041}"/>
              </a:ext>
            </a:extLst>
          </p:cNvPr>
          <p:cNvSpPr/>
          <p:nvPr/>
        </p:nvSpPr>
        <p:spPr>
          <a:xfrm>
            <a:off x="367990" y="1311083"/>
            <a:ext cx="1618346" cy="3854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Related Words</a:t>
            </a:r>
            <a:endParaRPr lang="ko-KR" altLang="en-US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CB4FE253-4059-4842-9A1E-C8A15FCA1FC8}"/>
              </a:ext>
            </a:extLst>
          </p:cNvPr>
          <p:cNvSpPr/>
          <p:nvPr/>
        </p:nvSpPr>
        <p:spPr>
          <a:xfrm>
            <a:off x="559880" y="4798940"/>
            <a:ext cx="1234566" cy="593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보철물</a:t>
            </a:r>
            <a:endParaRPr lang="ko-KR" altLang="en-US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3D2F21D-B36E-4BC2-8460-4D0CE64772F0}"/>
              </a:ext>
            </a:extLst>
          </p:cNvPr>
          <p:cNvCxnSpPr>
            <a:cxnSpLocks/>
          </p:cNvCxnSpPr>
          <p:nvPr/>
        </p:nvCxnSpPr>
        <p:spPr>
          <a:xfrm flipV="1">
            <a:off x="2124146" y="3543270"/>
            <a:ext cx="6695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457A1EC-A183-41DB-A4CC-7F480A915139}"/>
              </a:ext>
            </a:extLst>
          </p:cNvPr>
          <p:cNvCxnSpPr>
            <a:cxnSpLocks/>
          </p:cNvCxnSpPr>
          <p:nvPr/>
        </p:nvCxnSpPr>
        <p:spPr>
          <a:xfrm flipV="1">
            <a:off x="2152564" y="2770119"/>
            <a:ext cx="6695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B0945775-949A-431A-A9A2-568A538B4EB6}"/>
              </a:ext>
            </a:extLst>
          </p:cNvPr>
          <p:cNvCxnSpPr>
            <a:cxnSpLocks/>
          </p:cNvCxnSpPr>
          <p:nvPr/>
        </p:nvCxnSpPr>
        <p:spPr>
          <a:xfrm flipV="1">
            <a:off x="2130703" y="4362076"/>
            <a:ext cx="6695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F493362C-6BB3-439D-8818-F0C8A0494904}"/>
              </a:ext>
            </a:extLst>
          </p:cNvPr>
          <p:cNvCxnSpPr>
            <a:cxnSpLocks/>
          </p:cNvCxnSpPr>
          <p:nvPr/>
        </p:nvCxnSpPr>
        <p:spPr>
          <a:xfrm flipV="1">
            <a:off x="2124145" y="5135226"/>
            <a:ext cx="6695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BA75A48-E748-4FE0-92B7-441779049877}"/>
              </a:ext>
            </a:extLst>
          </p:cNvPr>
          <p:cNvSpPr/>
          <p:nvPr/>
        </p:nvSpPr>
        <p:spPr>
          <a:xfrm>
            <a:off x="3038014" y="1311083"/>
            <a:ext cx="3399265" cy="3854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Pretrained Word Embedding</a:t>
            </a:r>
            <a:endParaRPr lang="ko-KR" altLang="en-US" dirty="0"/>
          </a:p>
        </p:txBody>
      </p:sp>
      <p:pic>
        <p:nvPicPr>
          <p:cNvPr id="1026" name="Picture 2" descr="Image result for word2vec">
            <a:extLst>
              <a:ext uri="{FF2B5EF4-FFF2-40B4-BE49-F238E27FC236}">
                <a16:creationId xmlns:a16="http://schemas.microsoft.com/office/drawing/2014/main" id="{9558B819-F478-4C8B-9394-DDE88B9B2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014" y="2548350"/>
            <a:ext cx="3399265" cy="303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AD8683D2-9649-45DA-81AF-58597ABB95EB}"/>
              </a:ext>
            </a:extLst>
          </p:cNvPr>
          <p:cNvSpPr/>
          <p:nvPr/>
        </p:nvSpPr>
        <p:spPr>
          <a:xfrm>
            <a:off x="6626617" y="5343855"/>
            <a:ext cx="2099738" cy="37010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문의 데이터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A0F41BB-9E84-4032-8C2A-C77E8EEA4D3A}"/>
              </a:ext>
            </a:extLst>
          </p:cNvPr>
          <p:cNvSpPr/>
          <p:nvPr/>
        </p:nvSpPr>
        <p:spPr>
          <a:xfrm>
            <a:off x="6633174" y="4901879"/>
            <a:ext cx="2099738" cy="4017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의사</a:t>
            </a:r>
            <a:r>
              <a:rPr lang="en-US" altLang="ko-KR" dirty="0"/>
              <a:t>, </a:t>
            </a:r>
            <a:r>
              <a:rPr lang="ko-KR" altLang="en-US" dirty="0"/>
              <a:t>병원 데이터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2C1A1A4-AA57-4457-B879-A44619731950}"/>
              </a:ext>
            </a:extLst>
          </p:cNvPr>
          <p:cNvCxnSpPr>
            <a:cxnSpLocks/>
          </p:cNvCxnSpPr>
          <p:nvPr/>
        </p:nvCxnSpPr>
        <p:spPr>
          <a:xfrm flipV="1">
            <a:off x="6626617" y="2280703"/>
            <a:ext cx="894881" cy="267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F2D7D20-D9F5-491C-BDB1-A2E4AA66AF9E}"/>
              </a:ext>
            </a:extLst>
          </p:cNvPr>
          <p:cNvSpPr/>
          <p:nvPr/>
        </p:nvSpPr>
        <p:spPr>
          <a:xfrm>
            <a:off x="7775912" y="2027695"/>
            <a:ext cx="1505663" cy="437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치아보철과</a:t>
            </a:r>
            <a:endParaRPr lang="ko-KR" altLang="en-US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0D8B2BAB-7FF5-44F4-81FF-0E6B8BBD20C0}"/>
              </a:ext>
            </a:extLst>
          </p:cNvPr>
          <p:cNvSpPr/>
          <p:nvPr/>
        </p:nvSpPr>
        <p:spPr>
          <a:xfrm>
            <a:off x="7775912" y="2723262"/>
            <a:ext cx="1505663" cy="437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임플란트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2EA58008-F88C-4C1A-8D2C-D4D1FF6F240F}"/>
              </a:ext>
            </a:extLst>
          </p:cNvPr>
          <p:cNvSpPr/>
          <p:nvPr/>
        </p:nvSpPr>
        <p:spPr>
          <a:xfrm>
            <a:off x="7775912" y="3392202"/>
            <a:ext cx="1505663" cy="437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충치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6D8B930-4C10-4043-B334-E7C27DFB8FDE}"/>
              </a:ext>
            </a:extLst>
          </p:cNvPr>
          <p:cNvCxnSpPr>
            <a:cxnSpLocks/>
          </p:cNvCxnSpPr>
          <p:nvPr/>
        </p:nvCxnSpPr>
        <p:spPr>
          <a:xfrm flipV="1">
            <a:off x="6681622" y="2997248"/>
            <a:ext cx="8682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31FEF43-95E5-456C-9D05-D1B0636EC306}"/>
              </a:ext>
            </a:extLst>
          </p:cNvPr>
          <p:cNvCxnSpPr>
            <a:cxnSpLocks/>
          </p:cNvCxnSpPr>
          <p:nvPr/>
        </p:nvCxnSpPr>
        <p:spPr>
          <a:xfrm flipV="1">
            <a:off x="6675065" y="3587265"/>
            <a:ext cx="8682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8FF205E-67FA-46C4-B633-2F3C7FA62D98}"/>
              </a:ext>
            </a:extLst>
          </p:cNvPr>
          <p:cNvSpPr/>
          <p:nvPr/>
        </p:nvSpPr>
        <p:spPr>
          <a:xfrm>
            <a:off x="7445053" y="1383954"/>
            <a:ext cx="2078538" cy="3854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Related Words</a:t>
            </a:r>
            <a:endParaRPr lang="ko-KR" altLang="en-US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4F546322-7CEA-4CFE-A3CF-48DA23057AF8}"/>
              </a:ext>
            </a:extLst>
          </p:cNvPr>
          <p:cNvSpPr/>
          <p:nvPr/>
        </p:nvSpPr>
        <p:spPr>
          <a:xfrm>
            <a:off x="7766948" y="4139036"/>
            <a:ext cx="1505663" cy="437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F56126B0-99DD-47F0-B298-A8EA1C7A178B}"/>
              </a:ext>
            </a:extLst>
          </p:cNvPr>
          <p:cNvCxnSpPr>
            <a:cxnSpLocks/>
          </p:cNvCxnSpPr>
          <p:nvPr/>
        </p:nvCxnSpPr>
        <p:spPr>
          <a:xfrm flipV="1">
            <a:off x="6653204" y="4388588"/>
            <a:ext cx="8682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오른쪽 중괄호 51">
            <a:extLst>
              <a:ext uri="{FF2B5EF4-FFF2-40B4-BE49-F238E27FC236}">
                <a16:creationId xmlns:a16="http://schemas.microsoft.com/office/drawing/2014/main" id="{EE6967CF-AF38-47A6-B55F-9C947AE9528D}"/>
              </a:ext>
            </a:extLst>
          </p:cNvPr>
          <p:cNvSpPr/>
          <p:nvPr/>
        </p:nvSpPr>
        <p:spPr>
          <a:xfrm>
            <a:off x="9671666" y="2027695"/>
            <a:ext cx="613717" cy="25378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8781E0E0-7DFB-4282-B6D6-BBF6C7A595D2}"/>
              </a:ext>
            </a:extLst>
          </p:cNvPr>
          <p:cNvSpPr/>
          <p:nvPr/>
        </p:nvSpPr>
        <p:spPr>
          <a:xfrm>
            <a:off x="10374228" y="2948805"/>
            <a:ext cx="1505663" cy="71196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다수의</a:t>
            </a:r>
            <a:endParaRPr lang="en-US" altLang="ko-KR" dirty="0"/>
          </a:p>
          <a:p>
            <a:pPr algn="ctr"/>
            <a:r>
              <a:rPr lang="ko-KR" altLang="en-US" dirty="0" err="1"/>
              <a:t>관련어</a:t>
            </a:r>
            <a:r>
              <a:rPr lang="ko-KR" altLang="en-US" dirty="0"/>
              <a:t> 추출</a:t>
            </a:r>
          </a:p>
        </p:txBody>
      </p:sp>
    </p:spTree>
    <p:extLst>
      <p:ext uri="{BB962C8B-B14F-4D97-AF65-F5344CB8AC3E}">
        <p14:creationId xmlns:p14="http://schemas.microsoft.com/office/powerpoint/2010/main" val="2421069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438804-0DCE-4D73-B472-1C2CFC119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432" y="160673"/>
            <a:ext cx="11552680" cy="914944"/>
          </a:xfrm>
        </p:spPr>
        <p:txBody>
          <a:bodyPr/>
          <a:lstStyle/>
          <a:p>
            <a:pPr algn="l"/>
            <a:r>
              <a:rPr lang="ko-KR" altLang="en-US" dirty="0"/>
              <a:t>시스템 </a:t>
            </a:r>
            <a:r>
              <a:rPr lang="en-US" altLang="ko-KR" dirty="0"/>
              <a:t>output </a:t>
            </a:r>
            <a:r>
              <a:rPr lang="ko-KR" altLang="en-US" dirty="0"/>
              <a:t>구성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F256373-6290-4661-9C93-8987ECA79200}"/>
              </a:ext>
            </a:extLst>
          </p:cNvPr>
          <p:cNvSpPr txBox="1">
            <a:spLocks/>
          </p:cNvSpPr>
          <p:nvPr/>
        </p:nvSpPr>
        <p:spPr>
          <a:xfrm>
            <a:off x="3236167" y="5193996"/>
            <a:ext cx="4474010" cy="886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dirty="0"/>
              <a:t>* 문서가 짧은 경우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Text(word) rank : </a:t>
            </a:r>
            <a:r>
              <a:rPr lang="ko-KR" altLang="en-US" sz="1400" dirty="0"/>
              <a:t>키워드 추출</a:t>
            </a: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긴 경우 </a:t>
            </a:r>
            <a:r>
              <a:rPr lang="en-US" altLang="ko-KR" sz="1400" dirty="0" err="1"/>
              <a:t>lsa</a:t>
            </a:r>
            <a:r>
              <a:rPr lang="en-US" altLang="ko-KR" sz="1400" dirty="0"/>
              <a:t> / </a:t>
            </a:r>
            <a:r>
              <a:rPr lang="en-US" altLang="ko-KR" sz="1400" dirty="0" err="1"/>
              <a:t>lda</a:t>
            </a:r>
            <a:r>
              <a:rPr lang="en-US" altLang="ko-KR" sz="1400" dirty="0"/>
              <a:t> : </a:t>
            </a:r>
            <a:r>
              <a:rPr lang="ko-KR" altLang="en-US" sz="1400" dirty="0"/>
              <a:t>벡터기반 유사어 추출 </a:t>
            </a:r>
            <a:r>
              <a:rPr lang="en-US" altLang="ko-KR" sz="1400" dirty="0"/>
              <a:t>/ </a:t>
            </a:r>
            <a:r>
              <a:rPr lang="ko-KR" altLang="en-US" sz="1400" dirty="0"/>
              <a:t>토픽 추출</a:t>
            </a:r>
            <a:endParaRPr lang="en-US" altLang="ko-KR" sz="1400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F2D7D20-D9F5-491C-BDB1-A2E4AA66AF9E}"/>
              </a:ext>
            </a:extLst>
          </p:cNvPr>
          <p:cNvSpPr/>
          <p:nvPr/>
        </p:nvSpPr>
        <p:spPr>
          <a:xfrm>
            <a:off x="487711" y="1721861"/>
            <a:ext cx="1505663" cy="437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치아보철과</a:t>
            </a:r>
            <a:endParaRPr lang="ko-KR" altLang="en-US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0D8B2BAB-7FF5-44F4-81FF-0E6B8BBD20C0}"/>
              </a:ext>
            </a:extLst>
          </p:cNvPr>
          <p:cNvSpPr/>
          <p:nvPr/>
        </p:nvSpPr>
        <p:spPr>
          <a:xfrm>
            <a:off x="487712" y="2234706"/>
            <a:ext cx="1505663" cy="437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임플란트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2EA58008-F88C-4C1A-8D2C-D4D1FF6F240F}"/>
              </a:ext>
            </a:extLst>
          </p:cNvPr>
          <p:cNvSpPr/>
          <p:nvPr/>
        </p:nvSpPr>
        <p:spPr>
          <a:xfrm>
            <a:off x="498760" y="2736635"/>
            <a:ext cx="1505663" cy="437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충치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8FF205E-67FA-46C4-B633-2F3C7FA62D98}"/>
              </a:ext>
            </a:extLst>
          </p:cNvPr>
          <p:cNvSpPr/>
          <p:nvPr/>
        </p:nvSpPr>
        <p:spPr>
          <a:xfrm>
            <a:off x="201278" y="1208627"/>
            <a:ext cx="2078538" cy="3854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Related Words</a:t>
            </a:r>
            <a:endParaRPr lang="ko-KR" altLang="en-US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4F546322-7CEA-4CFE-A3CF-48DA23057AF8}"/>
              </a:ext>
            </a:extLst>
          </p:cNvPr>
          <p:cNvSpPr/>
          <p:nvPr/>
        </p:nvSpPr>
        <p:spPr>
          <a:xfrm>
            <a:off x="496112" y="3258196"/>
            <a:ext cx="1505663" cy="437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52" name="오른쪽 중괄호 51">
            <a:extLst>
              <a:ext uri="{FF2B5EF4-FFF2-40B4-BE49-F238E27FC236}">
                <a16:creationId xmlns:a16="http://schemas.microsoft.com/office/drawing/2014/main" id="{EE6967CF-AF38-47A6-B55F-9C947AE9528D}"/>
              </a:ext>
            </a:extLst>
          </p:cNvPr>
          <p:cNvSpPr/>
          <p:nvPr/>
        </p:nvSpPr>
        <p:spPr>
          <a:xfrm rot="10800000">
            <a:off x="7780293" y="1710262"/>
            <a:ext cx="613717" cy="398248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C1DE6F63-9E9A-47A6-84CF-AD1A311DBE0A}"/>
              </a:ext>
            </a:extLst>
          </p:cNvPr>
          <p:cNvSpPr/>
          <p:nvPr/>
        </p:nvSpPr>
        <p:spPr>
          <a:xfrm>
            <a:off x="487713" y="3748403"/>
            <a:ext cx="1505663" cy="437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BA58764-CD34-48FE-A21B-02EE5AF2640F}"/>
              </a:ext>
            </a:extLst>
          </p:cNvPr>
          <p:cNvSpPr/>
          <p:nvPr/>
        </p:nvSpPr>
        <p:spPr>
          <a:xfrm>
            <a:off x="487715" y="4291514"/>
            <a:ext cx="1505663" cy="437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BD9803C3-D9DC-455F-94B2-96A4851EAC00}"/>
              </a:ext>
            </a:extLst>
          </p:cNvPr>
          <p:cNvSpPr/>
          <p:nvPr/>
        </p:nvSpPr>
        <p:spPr>
          <a:xfrm>
            <a:off x="487714" y="4811396"/>
            <a:ext cx="1505663" cy="437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A858E275-14A6-412F-8B04-DA0A8F3083AC}"/>
              </a:ext>
            </a:extLst>
          </p:cNvPr>
          <p:cNvSpPr/>
          <p:nvPr/>
        </p:nvSpPr>
        <p:spPr>
          <a:xfrm>
            <a:off x="8582019" y="317267"/>
            <a:ext cx="2089138" cy="4217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의사</a:t>
            </a:r>
            <a:r>
              <a:rPr lang="en-US" altLang="ko-KR" dirty="0"/>
              <a:t>, </a:t>
            </a:r>
            <a:r>
              <a:rPr lang="ko-KR" altLang="en-US" dirty="0"/>
              <a:t>병원 데이터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29E63F9C-C9EA-42EA-846C-F972EDB8C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242" y="3549941"/>
            <a:ext cx="2135458" cy="2103847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E0FDCA18-BB45-4BB2-97A2-6E62EA5D3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1351" y="4490252"/>
            <a:ext cx="2112681" cy="978126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FA865A83-3F6B-4CA8-A7AF-2B10F7227B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9346" y="920223"/>
            <a:ext cx="2807747" cy="2268278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D66ED333-BB6A-444C-BA94-28F19D8272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1971" y="2337725"/>
            <a:ext cx="2388751" cy="1882811"/>
          </a:xfrm>
          <a:prstGeom prst="rect">
            <a:avLst/>
          </a:prstGeom>
        </p:spPr>
      </p:pic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024A1ED8-4834-4844-88D3-D065B3C9DC5F}"/>
              </a:ext>
            </a:extLst>
          </p:cNvPr>
          <p:cNvSpPr/>
          <p:nvPr/>
        </p:nvSpPr>
        <p:spPr>
          <a:xfrm>
            <a:off x="6895052" y="3078497"/>
            <a:ext cx="855063" cy="1278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LDA</a:t>
            </a:r>
          </a:p>
          <a:p>
            <a:pPr algn="ctr"/>
            <a:r>
              <a:rPr lang="en-US" altLang="ko-KR" dirty="0"/>
              <a:t>LSA</a:t>
            </a:r>
          </a:p>
          <a:p>
            <a:pPr algn="ctr"/>
            <a:r>
              <a:rPr lang="en-US" altLang="ko-KR" dirty="0"/>
              <a:t>TEXT RANK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DD195D5F-A70D-4177-A9CC-167AD9420653}"/>
              </a:ext>
            </a:extLst>
          </p:cNvPr>
          <p:cNvSpPr/>
          <p:nvPr/>
        </p:nvSpPr>
        <p:spPr>
          <a:xfrm>
            <a:off x="4562241" y="1781935"/>
            <a:ext cx="1431531" cy="437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치아보철과</a:t>
            </a:r>
            <a:endParaRPr lang="ko-KR" altLang="en-US" dirty="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E59A4AA4-622A-4E0D-BF50-207A49C053F9}"/>
              </a:ext>
            </a:extLst>
          </p:cNvPr>
          <p:cNvSpPr/>
          <p:nvPr/>
        </p:nvSpPr>
        <p:spPr>
          <a:xfrm>
            <a:off x="4562241" y="2355587"/>
            <a:ext cx="1431531" cy="437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6EC9A344-88D7-4FE6-A583-7F93F7F666CE}"/>
              </a:ext>
            </a:extLst>
          </p:cNvPr>
          <p:cNvSpPr/>
          <p:nvPr/>
        </p:nvSpPr>
        <p:spPr>
          <a:xfrm>
            <a:off x="4562240" y="2925557"/>
            <a:ext cx="1431531" cy="437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D7654812-0F93-42FE-A976-360A5CC1F2F6}"/>
              </a:ext>
            </a:extLst>
          </p:cNvPr>
          <p:cNvSpPr/>
          <p:nvPr/>
        </p:nvSpPr>
        <p:spPr>
          <a:xfrm>
            <a:off x="4565022" y="3499210"/>
            <a:ext cx="1431531" cy="437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089A4F01-A493-4E3E-AA53-A75B56D3918D}"/>
              </a:ext>
            </a:extLst>
          </p:cNvPr>
          <p:cNvCxnSpPr>
            <a:cxnSpLocks/>
          </p:cNvCxnSpPr>
          <p:nvPr/>
        </p:nvCxnSpPr>
        <p:spPr>
          <a:xfrm>
            <a:off x="2279816" y="2000587"/>
            <a:ext cx="204685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702843D1-0A56-4301-9F64-79ED21DFEEE3}"/>
              </a:ext>
            </a:extLst>
          </p:cNvPr>
          <p:cNvCxnSpPr>
            <a:cxnSpLocks/>
          </p:cNvCxnSpPr>
          <p:nvPr/>
        </p:nvCxnSpPr>
        <p:spPr>
          <a:xfrm>
            <a:off x="2211675" y="3578621"/>
            <a:ext cx="2048091" cy="1392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B38E2A30-8E0A-4632-8851-3BA696945DC9}"/>
              </a:ext>
            </a:extLst>
          </p:cNvPr>
          <p:cNvSpPr/>
          <p:nvPr/>
        </p:nvSpPr>
        <p:spPr>
          <a:xfrm>
            <a:off x="2550412" y="2609385"/>
            <a:ext cx="1428199" cy="51674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Matching</a:t>
            </a:r>
          </a:p>
          <a:p>
            <a:pPr algn="ctr"/>
            <a:r>
              <a:rPr lang="en-US" altLang="ko-KR" dirty="0"/>
              <a:t>Count</a:t>
            </a:r>
            <a:endParaRPr lang="ko-KR" altLang="en-US" dirty="0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59AEE7EF-60BB-450F-857A-20AE3766B681}"/>
              </a:ext>
            </a:extLst>
          </p:cNvPr>
          <p:cNvCxnSpPr>
            <a:cxnSpLocks/>
          </p:cNvCxnSpPr>
          <p:nvPr/>
        </p:nvCxnSpPr>
        <p:spPr>
          <a:xfrm flipH="1" flipV="1">
            <a:off x="6182545" y="2054362"/>
            <a:ext cx="608499" cy="900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C6529E07-56BE-4D90-AFFE-67F7C23E7D73}"/>
              </a:ext>
            </a:extLst>
          </p:cNvPr>
          <p:cNvCxnSpPr>
            <a:cxnSpLocks/>
          </p:cNvCxnSpPr>
          <p:nvPr/>
        </p:nvCxnSpPr>
        <p:spPr>
          <a:xfrm flipH="1" flipV="1">
            <a:off x="6198269" y="2630699"/>
            <a:ext cx="552180" cy="627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4544F5B0-F07E-45A7-BFA0-54E5FAC6F9F7}"/>
              </a:ext>
            </a:extLst>
          </p:cNvPr>
          <p:cNvCxnSpPr>
            <a:cxnSpLocks/>
          </p:cNvCxnSpPr>
          <p:nvPr/>
        </p:nvCxnSpPr>
        <p:spPr>
          <a:xfrm flipH="1" flipV="1">
            <a:off x="6152614" y="3144210"/>
            <a:ext cx="613559" cy="455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EB579FCD-F3A1-42C6-9B28-7D8BB8E4E196}"/>
              </a:ext>
            </a:extLst>
          </p:cNvPr>
          <p:cNvCxnSpPr>
            <a:cxnSpLocks/>
          </p:cNvCxnSpPr>
          <p:nvPr/>
        </p:nvCxnSpPr>
        <p:spPr>
          <a:xfrm flipH="1" flipV="1">
            <a:off x="6140545" y="3748404"/>
            <a:ext cx="609904" cy="111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875FC1D-D366-4601-AC27-9936DEB17981}"/>
              </a:ext>
            </a:extLst>
          </p:cNvPr>
          <p:cNvSpPr/>
          <p:nvPr/>
        </p:nvSpPr>
        <p:spPr>
          <a:xfrm>
            <a:off x="4562239" y="1160691"/>
            <a:ext cx="1431531" cy="4057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Features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2956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438804-0DCE-4D73-B472-1C2CFC119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432" y="160673"/>
            <a:ext cx="11552680" cy="914944"/>
          </a:xfrm>
        </p:spPr>
        <p:txBody>
          <a:bodyPr/>
          <a:lstStyle/>
          <a:p>
            <a:pPr algn="l"/>
            <a:r>
              <a:rPr lang="ko-KR" altLang="en-US" dirty="0"/>
              <a:t>시스템 </a:t>
            </a:r>
            <a:r>
              <a:rPr lang="en-US" altLang="ko-KR" dirty="0"/>
              <a:t>output </a:t>
            </a:r>
            <a:endParaRPr lang="ko-KR" altLang="en-US" dirty="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B38E2A30-8E0A-4632-8851-3BA696945DC9}"/>
              </a:ext>
            </a:extLst>
          </p:cNvPr>
          <p:cNvSpPr/>
          <p:nvPr/>
        </p:nvSpPr>
        <p:spPr>
          <a:xfrm>
            <a:off x="117177" y="1424824"/>
            <a:ext cx="1428199" cy="51674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Matching</a:t>
            </a:r>
          </a:p>
          <a:p>
            <a:pPr algn="ctr"/>
            <a:r>
              <a:rPr lang="en-US" altLang="ko-KR" dirty="0"/>
              <a:t>Count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94B32C5-CEC5-4CEC-948D-EF50DE363F0D}"/>
              </a:ext>
            </a:extLst>
          </p:cNvPr>
          <p:cNvSpPr/>
          <p:nvPr/>
        </p:nvSpPr>
        <p:spPr>
          <a:xfrm>
            <a:off x="4157477" y="1482807"/>
            <a:ext cx="1431531" cy="4057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Features</a:t>
            </a:r>
            <a:endParaRPr lang="ko-KR" altLang="en-US" dirty="0"/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ABD5285B-5FD8-4ADF-A860-74496F922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196" y="4778786"/>
            <a:ext cx="3836650" cy="1970660"/>
          </a:xfrm>
          <a:prstGeom prst="rect">
            <a:avLst/>
          </a:prstGeom>
        </p:spPr>
      </p:pic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BE22324-1711-4B25-9139-2D377428A0FA}"/>
              </a:ext>
            </a:extLst>
          </p:cNvPr>
          <p:cNvSpPr/>
          <p:nvPr/>
        </p:nvSpPr>
        <p:spPr>
          <a:xfrm>
            <a:off x="2055996" y="1407106"/>
            <a:ext cx="1428199" cy="51674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특정 영역</a:t>
            </a:r>
            <a:endParaRPr lang="en-US" altLang="ko-KR" dirty="0"/>
          </a:p>
        </p:txBody>
      </p:sp>
      <p:sp>
        <p:nvSpPr>
          <p:cNvPr id="15" name="더하기 기호 14">
            <a:extLst>
              <a:ext uri="{FF2B5EF4-FFF2-40B4-BE49-F238E27FC236}">
                <a16:creationId xmlns:a16="http://schemas.microsoft.com/office/drawing/2014/main" id="{EEA22DEE-0395-4C03-837F-E74C8AC67C78}"/>
              </a:ext>
            </a:extLst>
          </p:cNvPr>
          <p:cNvSpPr/>
          <p:nvPr/>
        </p:nvSpPr>
        <p:spPr>
          <a:xfrm>
            <a:off x="1611090" y="1457741"/>
            <a:ext cx="421970" cy="402246"/>
          </a:xfrm>
          <a:prstGeom prst="mathPlu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8ADB490-46F0-45A7-A983-D61173317539}"/>
              </a:ext>
            </a:extLst>
          </p:cNvPr>
          <p:cNvSpPr/>
          <p:nvPr/>
        </p:nvSpPr>
        <p:spPr>
          <a:xfrm>
            <a:off x="7341468" y="1480334"/>
            <a:ext cx="1436352" cy="4057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의사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1EB9A394-835F-4927-9E87-9557A3AB939E}"/>
              </a:ext>
            </a:extLst>
          </p:cNvPr>
          <p:cNvSpPr/>
          <p:nvPr/>
        </p:nvSpPr>
        <p:spPr>
          <a:xfrm>
            <a:off x="7318168" y="2225908"/>
            <a:ext cx="1433938" cy="437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홍의사</a:t>
            </a:r>
            <a:endParaRPr lang="ko-KR" altLang="en-US" dirty="0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5157C192-219C-4491-8F0F-688D1BEFF138}"/>
              </a:ext>
            </a:extLst>
          </p:cNvPr>
          <p:cNvSpPr/>
          <p:nvPr/>
        </p:nvSpPr>
        <p:spPr>
          <a:xfrm>
            <a:off x="7326427" y="2839032"/>
            <a:ext cx="1433938" cy="437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박의사</a:t>
            </a:r>
            <a:endParaRPr lang="ko-KR" altLang="en-US" dirty="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E0E29CB1-72EA-4255-B6E2-AA74F26C41ED}"/>
              </a:ext>
            </a:extLst>
          </p:cNvPr>
          <p:cNvSpPr/>
          <p:nvPr/>
        </p:nvSpPr>
        <p:spPr>
          <a:xfrm>
            <a:off x="7316452" y="3497666"/>
            <a:ext cx="1433938" cy="437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김의사</a:t>
            </a:r>
            <a:endParaRPr lang="ko-KR" altLang="en-US" dirty="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DD195D5F-A70D-4177-A9CC-167AD9420653}"/>
              </a:ext>
            </a:extLst>
          </p:cNvPr>
          <p:cNvSpPr/>
          <p:nvPr/>
        </p:nvSpPr>
        <p:spPr>
          <a:xfrm>
            <a:off x="4114471" y="2242367"/>
            <a:ext cx="1429125" cy="437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치아보철과</a:t>
            </a:r>
            <a:endParaRPr lang="ko-KR" altLang="en-US" dirty="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6EC9A344-88D7-4FE6-A583-7F93F7F666CE}"/>
              </a:ext>
            </a:extLst>
          </p:cNvPr>
          <p:cNvSpPr/>
          <p:nvPr/>
        </p:nvSpPr>
        <p:spPr>
          <a:xfrm>
            <a:off x="4122965" y="3393468"/>
            <a:ext cx="1429125" cy="437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D7654812-0F93-42FE-A976-360A5CC1F2F6}"/>
              </a:ext>
            </a:extLst>
          </p:cNvPr>
          <p:cNvSpPr/>
          <p:nvPr/>
        </p:nvSpPr>
        <p:spPr>
          <a:xfrm>
            <a:off x="4126050" y="3916803"/>
            <a:ext cx="1429125" cy="437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59AEE7EF-60BB-450F-857A-20AE3766B681}"/>
              </a:ext>
            </a:extLst>
          </p:cNvPr>
          <p:cNvCxnSpPr>
            <a:cxnSpLocks/>
          </p:cNvCxnSpPr>
          <p:nvPr/>
        </p:nvCxnSpPr>
        <p:spPr>
          <a:xfrm>
            <a:off x="2883123" y="2531365"/>
            <a:ext cx="1114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C6529E07-56BE-4D90-AFFE-67F7C23E7D73}"/>
              </a:ext>
            </a:extLst>
          </p:cNvPr>
          <p:cNvCxnSpPr>
            <a:cxnSpLocks/>
          </p:cNvCxnSpPr>
          <p:nvPr/>
        </p:nvCxnSpPr>
        <p:spPr>
          <a:xfrm>
            <a:off x="2927771" y="2680295"/>
            <a:ext cx="1097869" cy="311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4544F5B0-F07E-45A7-BFA0-54E5FAC6F9F7}"/>
              </a:ext>
            </a:extLst>
          </p:cNvPr>
          <p:cNvCxnSpPr>
            <a:cxnSpLocks/>
          </p:cNvCxnSpPr>
          <p:nvPr/>
        </p:nvCxnSpPr>
        <p:spPr>
          <a:xfrm>
            <a:off x="2919512" y="2892660"/>
            <a:ext cx="1106128" cy="719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EB579FCD-F3A1-42C6-9B28-7D8BB8E4E196}"/>
              </a:ext>
            </a:extLst>
          </p:cNvPr>
          <p:cNvCxnSpPr>
            <a:cxnSpLocks/>
          </p:cNvCxnSpPr>
          <p:nvPr/>
        </p:nvCxnSpPr>
        <p:spPr>
          <a:xfrm>
            <a:off x="2770095" y="2836541"/>
            <a:ext cx="1263804" cy="1211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DD0B494B-FCE3-4CCF-AE50-9F73276CD2C6}"/>
              </a:ext>
            </a:extLst>
          </p:cNvPr>
          <p:cNvSpPr/>
          <p:nvPr/>
        </p:nvSpPr>
        <p:spPr>
          <a:xfrm>
            <a:off x="1047285" y="2323689"/>
            <a:ext cx="1602377" cy="437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가인치과병원</a:t>
            </a:r>
            <a:endParaRPr lang="ko-KR" altLang="en-US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B8EB3D7-98F9-407E-8448-6BF23BECE737}"/>
              </a:ext>
            </a:extLst>
          </p:cNvPr>
          <p:cNvSpPr/>
          <p:nvPr/>
        </p:nvSpPr>
        <p:spPr>
          <a:xfrm>
            <a:off x="1039026" y="2800478"/>
            <a:ext cx="1602377" cy="437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r>
              <a:rPr lang="ko-KR" altLang="en-US" dirty="0"/>
              <a:t>치과의원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8398271-B349-41DA-AD6C-4CD950CCB63A}"/>
              </a:ext>
            </a:extLst>
          </p:cNvPr>
          <p:cNvSpPr/>
          <p:nvPr/>
        </p:nvSpPr>
        <p:spPr>
          <a:xfrm>
            <a:off x="1047285" y="3292795"/>
            <a:ext cx="1602377" cy="437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r>
              <a:rPr lang="ko-KR" altLang="en-US" dirty="0"/>
              <a:t>치과의원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581D494-BCD4-4252-AF90-1A2DCBEEE011}"/>
              </a:ext>
            </a:extLst>
          </p:cNvPr>
          <p:cNvCxnSpPr>
            <a:cxnSpLocks/>
          </p:cNvCxnSpPr>
          <p:nvPr/>
        </p:nvCxnSpPr>
        <p:spPr>
          <a:xfrm>
            <a:off x="829615" y="2473685"/>
            <a:ext cx="5623" cy="2621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F02390D3-3EC6-4F8A-A48F-DA8AA6432C50}"/>
              </a:ext>
            </a:extLst>
          </p:cNvPr>
          <p:cNvSpPr/>
          <p:nvPr/>
        </p:nvSpPr>
        <p:spPr>
          <a:xfrm>
            <a:off x="1047285" y="3797502"/>
            <a:ext cx="1577249" cy="437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21646E1E-EC5E-4CAC-A955-751136C72933}"/>
              </a:ext>
            </a:extLst>
          </p:cNvPr>
          <p:cNvSpPr/>
          <p:nvPr/>
        </p:nvSpPr>
        <p:spPr>
          <a:xfrm>
            <a:off x="1039026" y="4268869"/>
            <a:ext cx="1577249" cy="437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24763C55-3E00-4202-B6C7-80198A8B4EAD}"/>
              </a:ext>
            </a:extLst>
          </p:cNvPr>
          <p:cNvSpPr/>
          <p:nvPr/>
        </p:nvSpPr>
        <p:spPr>
          <a:xfrm>
            <a:off x="1059848" y="4788134"/>
            <a:ext cx="1577249" cy="437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E59A4AA4-622A-4E0D-BF50-207A49C053F9}"/>
              </a:ext>
            </a:extLst>
          </p:cNvPr>
          <p:cNvSpPr/>
          <p:nvPr/>
        </p:nvSpPr>
        <p:spPr>
          <a:xfrm>
            <a:off x="4122729" y="2836541"/>
            <a:ext cx="1429125" cy="437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52EA71D-9A2E-40F6-99FB-39B04B43F395}"/>
              </a:ext>
            </a:extLst>
          </p:cNvPr>
          <p:cNvCxnSpPr>
            <a:cxnSpLocks/>
          </p:cNvCxnSpPr>
          <p:nvPr/>
        </p:nvCxnSpPr>
        <p:spPr>
          <a:xfrm>
            <a:off x="5784299" y="2473685"/>
            <a:ext cx="1114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E3956F65-B6BA-42DE-BB32-E995ED507D41}"/>
              </a:ext>
            </a:extLst>
          </p:cNvPr>
          <p:cNvCxnSpPr>
            <a:cxnSpLocks/>
          </p:cNvCxnSpPr>
          <p:nvPr/>
        </p:nvCxnSpPr>
        <p:spPr>
          <a:xfrm>
            <a:off x="5814973" y="2624156"/>
            <a:ext cx="1193432" cy="394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350C53B8-17B9-47A1-8DD0-63F3B6A29CA3}"/>
              </a:ext>
            </a:extLst>
          </p:cNvPr>
          <p:cNvCxnSpPr>
            <a:cxnSpLocks/>
          </p:cNvCxnSpPr>
          <p:nvPr/>
        </p:nvCxnSpPr>
        <p:spPr>
          <a:xfrm flipV="1">
            <a:off x="5737507" y="2663212"/>
            <a:ext cx="1161476" cy="970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B038E034-B7C1-4249-A26B-91C38505190D}"/>
              </a:ext>
            </a:extLst>
          </p:cNvPr>
          <p:cNvCxnSpPr>
            <a:cxnSpLocks/>
          </p:cNvCxnSpPr>
          <p:nvPr/>
        </p:nvCxnSpPr>
        <p:spPr>
          <a:xfrm flipV="1">
            <a:off x="5774239" y="3273845"/>
            <a:ext cx="1167395" cy="456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DF93F507-5D19-40C4-B01B-5867F0414AEF}"/>
              </a:ext>
            </a:extLst>
          </p:cNvPr>
          <p:cNvCxnSpPr>
            <a:cxnSpLocks/>
          </p:cNvCxnSpPr>
          <p:nvPr/>
        </p:nvCxnSpPr>
        <p:spPr>
          <a:xfrm flipV="1">
            <a:off x="5719798" y="2728401"/>
            <a:ext cx="1179185" cy="1468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B7B695EB-B6CA-4252-AC93-08D8DF3ED690}"/>
              </a:ext>
            </a:extLst>
          </p:cNvPr>
          <p:cNvCxnSpPr>
            <a:cxnSpLocks/>
          </p:cNvCxnSpPr>
          <p:nvPr/>
        </p:nvCxnSpPr>
        <p:spPr>
          <a:xfrm flipV="1">
            <a:off x="5813300" y="3784220"/>
            <a:ext cx="1195105" cy="53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A87A09FB-DB62-4D35-9194-8F389414CB70}"/>
              </a:ext>
            </a:extLst>
          </p:cNvPr>
          <p:cNvCxnSpPr>
            <a:cxnSpLocks/>
          </p:cNvCxnSpPr>
          <p:nvPr/>
        </p:nvCxnSpPr>
        <p:spPr>
          <a:xfrm flipV="1">
            <a:off x="5965700" y="3936620"/>
            <a:ext cx="1195105" cy="53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201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438804-0DCE-4D73-B472-1C2CFC119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432" y="160673"/>
            <a:ext cx="11552680" cy="914944"/>
          </a:xfrm>
        </p:spPr>
        <p:txBody>
          <a:bodyPr/>
          <a:lstStyle/>
          <a:p>
            <a:pPr algn="l"/>
            <a:r>
              <a:rPr lang="en-US" altLang="ko-KR" dirty="0"/>
              <a:t>Input method 2</a:t>
            </a:r>
            <a:endParaRPr lang="ko-KR" altLang="en-US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E40A1312-000A-4974-880F-EB3454DF5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37" y="1851509"/>
            <a:ext cx="3685495" cy="1967781"/>
          </a:xfrm>
          <a:prstGeom prst="rect">
            <a:avLst/>
          </a:prstGeom>
        </p:spPr>
      </p:pic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51CC39E6-29AF-4E0A-B984-1B9E3ABBE692}"/>
              </a:ext>
            </a:extLst>
          </p:cNvPr>
          <p:cNvSpPr/>
          <p:nvPr/>
        </p:nvSpPr>
        <p:spPr>
          <a:xfrm>
            <a:off x="701908" y="4763058"/>
            <a:ext cx="2627332" cy="4755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Pretrained dictionary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4E21C41-C318-42B8-A262-EB7A74BB7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8892" y="1913154"/>
            <a:ext cx="7229707" cy="3242483"/>
          </a:xfrm>
          <a:prstGeom prst="rect">
            <a:avLst/>
          </a:prstGeom>
        </p:spPr>
      </p:pic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D7DE6CC4-B704-4765-8F86-0814A58738CD}"/>
              </a:ext>
            </a:extLst>
          </p:cNvPr>
          <p:cNvCxnSpPr>
            <a:cxnSpLocks/>
          </p:cNvCxnSpPr>
          <p:nvPr/>
        </p:nvCxnSpPr>
        <p:spPr>
          <a:xfrm>
            <a:off x="913792" y="4046835"/>
            <a:ext cx="0" cy="4861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7964B4B-D3DE-415C-B56D-1E24BDAB9AF7}"/>
              </a:ext>
            </a:extLst>
          </p:cNvPr>
          <p:cNvCxnSpPr>
            <a:cxnSpLocks/>
          </p:cNvCxnSpPr>
          <p:nvPr/>
        </p:nvCxnSpPr>
        <p:spPr>
          <a:xfrm>
            <a:off x="1696236" y="4046835"/>
            <a:ext cx="0" cy="4861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790D012-C277-4DB9-BCB0-2948B8B8589C}"/>
              </a:ext>
            </a:extLst>
          </p:cNvPr>
          <p:cNvCxnSpPr>
            <a:cxnSpLocks/>
          </p:cNvCxnSpPr>
          <p:nvPr/>
        </p:nvCxnSpPr>
        <p:spPr>
          <a:xfrm>
            <a:off x="2292826" y="4046835"/>
            <a:ext cx="0" cy="4861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A0EC8B3-2D64-4AE9-872B-567CEFE5AC67}"/>
              </a:ext>
            </a:extLst>
          </p:cNvPr>
          <p:cNvCxnSpPr>
            <a:cxnSpLocks/>
          </p:cNvCxnSpPr>
          <p:nvPr/>
        </p:nvCxnSpPr>
        <p:spPr>
          <a:xfrm>
            <a:off x="2889416" y="4046835"/>
            <a:ext cx="0" cy="4861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134B92D-C7C0-41FB-B7AB-7B63038B3802}"/>
              </a:ext>
            </a:extLst>
          </p:cNvPr>
          <p:cNvCxnSpPr>
            <a:cxnSpLocks/>
          </p:cNvCxnSpPr>
          <p:nvPr/>
        </p:nvCxnSpPr>
        <p:spPr>
          <a:xfrm>
            <a:off x="1227885" y="4046835"/>
            <a:ext cx="0" cy="4861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500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50B3B3-AB55-4863-AAA1-F3D0E1EA6C45}"/>
              </a:ext>
            </a:extLst>
          </p:cNvPr>
          <p:cNvSpPr txBox="1">
            <a:spLocks/>
          </p:cNvSpPr>
          <p:nvPr/>
        </p:nvSpPr>
        <p:spPr>
          <a:xfrm>
            <a:off x="570092" y="1287239"/>
            <a:ext cx="10896466" cy="4886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dirty="0"/>
              <a:t>각 </a:t>
            </a:r>
            <a:r>
              <a:rPr lang="en-US" altLang="ko-KR" dirty="0"/>
              <a:t>topic</a:t>
            </a:r>
            <a:r>
              <a:rPr lang="ko-KR" altLang="en-US" dirty="0"/>
              <a:t>의 이름을 개발자가 명명해야 한다는 점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매칭이 잘 이루어질지 직접 해보기 전에는 </a:t>
            </a:r>
            <a:r>
              <a:rPr lang="ko-KR" altLang="en-US" dirty="0" err="1"/>
              <a:t>알수없음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★ 치과는 다 비슷비슷한 </a:t>
            </a:r>
            <a:r>
              <a:rPr lang="en-US" altLang="ko-KR" dirty="0"/>
              <a:t>feature</a:t>
            </a:r>
            <a:r>
              <a:rPr lang="ko-KR" altLang="en-US" dirty="0"/>
              <a:t>를 공유할 가능성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432CD3B6-AE99-403E-B70D-100D88A22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01" y="479127"/>
            <a:ext cx="9930786" cy="842293"/>
          </a:xfrm>
        </p:spPr>
        <p:txBody>
          <a:bodyPr/>
          <a:lstStyle/>
          <a:p>
            <a:pPr algn="l"/>
            <a:r>
              <a:rPr lang="ko-KR" altLang="en-US" dirty="0"/>
              <a:t>문제점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4561E82-A849-4FBE-816A-98AD863FB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209" y="288353"/>
            <a:ext cx="3819705" cy="314064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4CF7563-8E59-4BF6-9E37-C7AEC4804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0377" y="3730337"/>
            <a:ext cx="4094256" cy="304363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8D5426A-C1D4-427B-8C6F-095260CD25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0785" y="1778478"/>
            <a:ext cx="3949605" cy="203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092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501E2C-3C04-488A-B041-1885AAC44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170" y="2482968"/>
            <a:ext cx="10364451" cy="1596177"/>
          </a:xfrm>
        </p:spPr>
        <p:txBody>
          <a:bodyPr/>
          <a:lstStyle/>
          <a:p>
            <a:r>
              <a:rPr lang="ko-KR" altLang="en-US" dirty="0"/>
              <a:t>자료조사</a:t>
            </a:r>
          </a:p>
        </p:txBody>
      </p:sp>
    </p:spTree>
    <p:extLst>
      <p:ext uri="{BB962C8B-B14F-4D97-AF65-F5344CB8AC3E}">
        <p14:creationId xmlns:p14="http://schemas.microsoft.com/office/powerpoint/2010/main" val="1425922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EEB910-D7E2-4E1F-823C-6DCE5042D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44966"/>
            <a:ext cx="10364451" cy="613317"/>
          </a:xfrm>
        </p:spPr>
        <p:txBody>
          <a:bodyPr/>
          <a:lstStyle/>
          <a:p>
            <a:r>
              <a:rPr lang="ko-KR" altLang="en-US"/>
              <a:t>자료 링크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4E5C0D-DCD1-4F6F-A66A-8BD61F9E93B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003610"/>
            <a:ext cx="10363826" cy="5854390"/>
          </a:xfrm>
        </p:spPr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건강보험심사평가원</a:t>
            </a:r>
            <a:endParaRPr lang="en-US" altLang="ko-KR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ko-KR" alt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건강보험심사평가원에 등록되지 않은 전문의가 </a:t>
            </a:r>
            <a:r>
              <a:rPr lang="ko-KR" altLang="en-US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대한치과교정학회에는</a:t>
            </a:r>
            <a:r>
              <a:rPr lang="ko-KR" alt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등록되어 있음</a:t>
            </a:r>
            <a:r>
              <a:rPr lang="en-US" altLang="ko-KR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즉</a:t>
            </a:r>
            <a:r>
              <a:rPr lang="en-US" altLang="ko-KR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</a:t>
            </a:r>
            <a:r>
              <a:rPr lang="ko-KR" alt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병원 수는 건강보험심사평가원에서</a:t>
            </a:r>
            <a:r>
              <a:rPr lang="en-US" altLang="ko-KR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</a:t>
            </a:r>
            <a:r>
              <a:rPr lang="ko-KR" alt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전문의는 각 과목 별 학회에서 찾아야 함</a:t>
            </a:r>
            <a:r>
              <a:rPr lang="en-US" altLang="ko-KR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</a:p>
          <a:p>
            <a:r>
              <a:rPr lang="ko-KR" altLang="en-US" dirty="0" err="1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대한치과교정학회</a:t>
            </a:r>
            <a:endParaRPr lang="en-US" altLang="ko-KR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altLang="ko-KR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http://www.kao.or.kr/general/sub03/sub01.html?sido=&amp;gugun=&amp;key=office&amp;searchval=Y&amp;keyword=%B0%A1%C0%CE%C4%A1%B0%FA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치의학</a:t>
            </a:r>
            <a:r>
              <a:rPr lang="ko-KR" altLang="en-US" dirty="0"/>
              <a:t> 논문 데이터베이스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hlinkClick r:id="rId3"/>
              </a:rPr>
              <a:t>http://kdbase.medric.or.kr/Main.aspx?menu=01&amp;d=SEARCH&amp;s=NORMAL&amp;kw=%uac15%ubbf8%uacbd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한국학술지인용색인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hlinkClick r:id="rId4"/>
              </a:rPr>
              <a:t>https://www.kci.go.kr/kciportal/po/search/poCitaView.kci?sereId=000546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hlinkClick r:id="rId5"/>
              </a:rPr>
              <a:t>http://www.jkaoh.org/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510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501E2C-3C04-488A-B041-1885AAC44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233" y="1338145"/>
            <a:ext cx="10739249" cy="338439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US" altLang="ko-KR" sz="1800" dirty="0"/>
              <a:t>1. </a:t>
            </a:r>
            <a:r>
              <a:rPr lang="ko-KR" altLang="en-US" sz="1800" dirty="0"/>
              <a:t>모든 치과병원은 건강보험심사평가원에 등록되어 있는 것으로 보임</a:t>
            </a:r>
            <a:r>
              <a:rPr lang="en-US" altLang="ko-KR" sz="1800" dirty="0"/>
              <a:t>. (</a:t>
            </a:r>
            <a:r>
              <a:rPr lang="ko-KR" altLang="en-US" sz="1800" dirty="0"/>
              <a:t>정부기관</a:t>
            </a:r>
            <a:r>
              <a:rPr lang="en-US" altLang="ko-KR" sz="1800" dirty="0"/>
              <a:t>)</a:t>
            </a:r>
            <a:br>
              <a:rPr lang="en-US" altLang="ko-KR" sz="1800" dirty="0"/>
            </a:br>
            <a:r>
              <a:rPr lang="en-US" altLang="ko-KR" sz="1800" dirty="0"/>
              <a:t>2. </a:t>
            </a:r>
            <a:r>
              <a:rPr lang="ko-KR" altLang="en-US" sz="1800" dirty="0"/>
              <a:t>대부분의 치과병원은 각 블로그</a:t>
            </a:r>
            <a:r>
              <a:rPr lang="en-US" altLang="ko-KR" sz="1800" dirty="0"/>
              <a:t>,</a:t>
            </a:r>
            <a:r>
              <a:rPr lang="ko-KR" altLang="en-US" sz="1800" dirty="0"/>
              <a:t> 카페</a:t>
            </a:r>
            <a:r>
              <a:rPr lang="en-US" altLang="ko-KR" sz="1800" dirty="0"/>
              <a:t>, </a:t>
            </a:r>
            <a:r>
              <a:rPr lang="ko-KR" altLang="en-US" sz="1800" dirty="0"/>
              <a:t>홈페이지가 있고 정보도 다양하다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r>
              <a:rPr lang="en-US" altLang="ko-KR" sz="1800" dirty="0"/>
              <a:t>3. </a:t>
            </a:r>
            <a:r>
              <a:rPr lang="ko-KR" altLang="en-US" sz="1800" dirty="0" err="1"/>
              <a:t>대한치과의사협회에는</a:t>
            </a:r>
            <a:r>
              <a:rPr lang="ko-KR" altLang="en-US" sz="1800" dirty="0"/>
              <a:t> 등록되지 않은 치과병원도 있다</a:t>
            </a:r>
            <a:r>
              <a:rPr lang="en-US" altLang="ko-KR" sz="1800" dirty="0"/>
              <a:t>. (</a:t>
            </a:r>
            <a:r>
              <a:rPr lang="ko-KR" altLang="en-US" sz="1800" dirty="0"/>
              <a:t>검색을 통해 확인</a:t>
            </a:r>
            <a:r>
              <a:rPr lang="en-US" altLang="ko-KR" sz="1800" dirty="0"/>
              <a:t>)</a:t>
            </a:r>
            <a:br>
              <a:rPr lang="en-US" altLang="ko-KR" sz="1800" dirty="0"/>
            </a:br>
            <a:r>
              <a:rPr lang="en-US" altLang="ko-KR" sz="1800" dirty="0"/>
              <a:t>4. </a:t>
            </a:r>
            <a:r>
              <a:rPr lang="ko-KR" altLang="en-US" sz="1800" dirty="0"/>
              <a:t>각 의사별로 데이터화 하는 것보다 병원별로 </a:t>
            </a:r>
            <a:r>
              <a:rPr lang="ko-KR" altLang="en-US" sz="1800" dirty="0" err="1"/>
              <a:t>해야한다</a:t>
            </a:r>
            <a:r>
              <a:rPr lang="en-US" altLang="ko-KR" sz="1800" dirty="0"/>
              <a:t>. (</a:t>
            </a:r>
            <a:r>
              <a:rPr lang="ko-KR" altLang="en-US" sz="1800" dirty="0"/>
              <a:t>의사별로 해도 결국 병원별로 해야함</a:t>
            </a:r>
            <a:r>
              <a:rPr lang="en-US" altLang="ko-KR" sz="1800" dirty="0"/>
              <a:t>)</a:t>
            </a:r>
            <a:br>
              <a:rPr lang="en-US" altLang="ko-KR" sz="1800" dirty="0"/>
            </a:br>
            <a:r>
              <a:rPr lang="en-US" altLang="ko-KR" sz="1800" dirty="0"/>
              <a:t>- </a:t>
            </a:r>
            <a:r>
              <a:rPr lang="ko-KR" altLang="en-US" sz="1800" dirty="0"/>
              <a:t>의사별로 데이터를 찾으려 시도하였으나 데이터가 거의 나오지 않고 오히려 병원별로 찾아야 각 의사가 어떤 사람인지 데이터를 찾기 용이했음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r>
              <a:rPr lang="en-US" altLang="ko-KR" sz="1800" dirty="0"/>
              <a:t>5. </a:t>
            </a:r>
            <a:r>
              <a:rPr lang="ko-KR" altLang="en-US" sz="1800" dirty="0"/>
              <a:t>각 전문의 과목 별로 </a:t>
            </a:r>
            <a:r>
              <a:rPr lang="ko-KR" altLang="en-US" sz="1800" dirty="0" err="1"/>
              <a:t>학회원</a:t>
            </a:r>
            <a:r>
              <a:rPr lang="ko-KR" altLang="en-US" sz="1800" dirty="0"/>
              <a:t> 리스트가 있고 그나마 </a:t>
            </a:r>
            <a:r>
              <a:rPr lang="ko-KR" altLang="en-US" sz="1800" dirty="0" err="1"/>
              <a:t>다른사이트보다는</a:t>
            </a:r>
            <a:r>
              <a:rPr lang="ko-KR" altLang="en-US" sz="1800" dirty="0"/>
              <a:t> 정확하다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r>
              <a:rPr lang="en-US" altLang="ko-KR" sz="1800" dirty="0"/>
              <a:t>- </a:t>
            </a:r>
            <a:r>
              <a:rPr lang="ko-KR" altLang="en-US" sz="1800" dirty="0"/>
              <a:t>결국 각 병원마다 전문의가 있는지 확인해 주는 작업도 필요할 것으로 보임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r>
              <a:rPr lang="en-US" altLang="ko-KR" sz="1800" dirty="0"/>
              <a:t>6. </a:t>
            </a:r>
            <a:r>
              <a:rPr lang="ko-KR" altLang="en-US" sz="1800" dirty="0"/>
              <a:t>논문자료 검색사이트는 많으나</a:t>
            </a:r>
            <a:r>
              <a:rPr lang="en-US" altLang="ko-KR" sz="1800" dirty="0"/>
              <a:t>, </a:t>
            </a:r>
            <a:r>
              <a:rPr lang="ko-KR" altLang="en-US" sz="1800" dirty="0"/>
              <a:t>동명이인도 많아서 검색이 쉽지않아 일단 최종데이터로 고려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09551642-9DDB-4B51-9E9C-CCC8A3DF7508}"/>
              </a:ext>
            </a:extLst>
          </p:cNvPr>
          <p:cNvSpPr txBox="1">
            <a:spLocks/>
          </p:cNvSpPr>
          <p:nvPr/>
        </p:nvSpPr>
        <p:spPr>
          <a:xfrm>
            <a:off x="913775" y="618517"/>
            <a:ext cx="8113137" cy="719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/>
              <a:t>데이터 관련 요약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40A6207-3EE1-4F66-8B0D-F2A13BAA2F9E}"/>
              </a:ext>
            </a:extLst>
          </p:cNvPr>
          <p:cNvSpPr txBox="1">
            <a:spLocks/>
          </p:cNvSpPr>
          <p:nvPr/>
        </p:nvSpPr>
        <p:spPr>
          <a:xfrm>
            <a:off x="763234" y="5307979"/>
            <a:ext cx="8735747" cy="1070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000" dirty="0"/>
              <a:t>건강보험심사평가원 </a:t>
            </a:r>
            <a:r>
              <a:rPr lang="en-US" altLang="ko-KR" sz="1000" dirty="0"/>
              <a:t>:</a:t>
            </a:r>
            <a:br>
              <a:rPr lang="en-US" altLang="ko-KR" sz="1000" dirty="0"/>
            </a:br>
            <a:r>
              <a:rPr lang="en-US" altLang="ko-KR" sz="1000" dirty="0"/>
              <a:t>1) </a:t>
            </a:r>
            <a:r>
              <a:rPr lang="ko-KR" altLang="en-US" sz="1000" dirty="0"/>
              <a:t>치과는 전부 등록되어 있는 것으로 보임</a:t>
            </a:r>
            <a:br>
              <a:rPr lang="en-US" altLang="ko-KR" sz="1000" dirty="0"/>
            </a:br>
            <a:r>
              <a:rPr lang="en-US" altLang="ko-KR" sz="1000" dirty="0"/>
              <a:t>2) </a:t>
            </a:r>
            <a:r>
              <a:rPr lang="ko-KR" altLang="en-US" sz="1000" dirty="0"/>
              <a:t>전문의가 제대로 표기되어 있지 않음</a:t>
            </a:r>
            <a:r>
              <a:rPr lang="en-US" altLang="ko-KR" sz="1000" dirty="0"/>
              <a:t>.</a:t>
            </a:r>
            <a:br>
              <a:rPr lang="en-US" altLang="ko-KR" sz="1000" dirty="0"/>
            </a:br>
            <a:br>
              <a:rPr lang="en-US" altLang="ko-KR" sz="1000" dirty="0"/>
            </a:br>
            <a:r>
              <a:rPr lang="ko-KR" altLang="en-US" sz="1000" dirty="0" err="1"/>
              <a:t>대한치과의사협회</a:t>
            </a:r>
            <a:r>
              <a:rPr lang="ko-KR" altLang="en-US" sz="1000" dirty="0"/>
              <a:t>  </a:t>
            </a:r>
            <a:r>
              <a:rPr lang="en-US" altLang="ko-KR" sz="1000" dirty="0"/>
              <a:t>: </a:t>
            </a:r>
            <a:r>
              <a:rPr lang="ko-KR" altLang="en-US" sz="1000" dirty="0"/>
              <a:t>여기에는 없는 치과도 있음 </a:t>
            </a:r>
            <a:r>
              <a:rPr lang="en-US" altLang="ko-KR" sz="1000" dirty="0"/>
              <a:t>(</a:t>
            </a:r>
            <a:r>
              <a:rPr lang="ko-KR" altLang="en-US" sz="1000" dirty="0"/>
              <a:t>검색을 통해 확인함</a:t>
            </a:r>
            <a:r>
              <a:rPr lang="en-US" altLang="ko-KR" sz="1000" dirty="0"/>
              <a:t>)</a:t>
            </a:r>
            <a:br>
              <a:rPr lang="en-US" altLang="ko-KR" sz="1000" dirty="0"/>
            </a:b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519108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501E2C-3C04-488A-B041-1885AAC44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170" y="2482968"/>
            <a:ext cx="10364451" cy="1596177"/>
          </a:xfrm>
        </p:spPr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5372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438804-0DCE-4D73-B472-1C2CFC119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432" y="160673"/>
            <a:ext cx="11552680" cy="914944"/>
          </a:xfrm>
        </p:spPr>
        <p:txBody>
          <a:bodyPr/>
          <a:lstStyle/>
          <a:p>
            <a:pPr algn="l"/>
            <a:r>
              <a:rPr lang="ko-KR" altLang="en-US" dirty="0"/>
              <a:t>시스템 </a:t>
            </a:r>
            <a:r>
              <a:rPr lang="en-US" altLang="ko-KR" dirty="0"/>
              <a:t>overview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DA8437C-D2AF-4CD8-AC00-1EBD1BEC5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5144" y="5095504"/>
            <a:ext cx="2183422" cy="154578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32EEFC3-CFA5-4F0B-ABAB-2D8EC9048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2" y="2608702"/>
            <a:ext cx="1597063" cy="164059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0EA707B3-2B2D-4E09-B493-7669F3E9764A}"/>
              </a:ext>
            </a:extLst>
          </p:cNvPr>
          <p:cNvSpPr/>
          <p:nvPr/>
        </p:nvSpPr>
        <p:spPr>
          <a:xfrm>
            <a:off x="2221305" y="1548786"/>
            <a:ext cx="1575432" cy="3088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Related Words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2CCA337-A4D4-4EC6-9AF8-67124BE2FC82}"/>
              </a:ext>
            </a:extLst>
          </p:cNvPr>
          <p:cNvCxnSpPr>
            <a:cxnSpLocks/>
          </p:cNvCxnSpPr>
          <p:nvPr/>
        </p:nvCxnSpPr>
        <p:spPr>
          <a:xfrm flipV="1">
            <a:off x="1781183" y="3410892"/>
            <a:ext cx="4833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556C152-F8B4-4A78-B2AF-552B0A54D045}"/>
              </a:ext>
            </a:extLst>
          </p:cNvPr>
          <p:cNvSpPr/>
          <p:nvPr/>
        </p:nvSpPr>
        <p:spPr>
          <a:xfrm>
            <a:off x="2324332" y="2169815"/>
            <a:ext cx="1201829" cy="4755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스케일링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5345AF7-863D-40C1-95B1-D3C59F2579EF}"/>
              </a:ext>
            </a:extLst>
          </p:cNvPr>
          <p:cNvSpPr/>
          <p:nvPr/>
        </p:nvSpPr>
        <p:spPr>
          <a:xfrm>
            <a:off x="2334334" y="2984622"/>
            <a:ext cx="1201829" cy="4755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썩음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7CA6642-96A2-4763-99BB-13C59AD354BD}"/>
              </a:ext>
            </a:extLst>
          </p:cNvPr>
          <p:cNvSpPr/>
          <p:nvPr/>
        </p:nvSpPr>
        <p:spPr>
          <a:xfrm>
            <a:off x="2351693" y="3772727"/>
            <a:ext cx="1201829" cy="4755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발치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58F9A5C-D7FC-4878-9FCE-4FB13AC701F3}"/>
              </a:ext>
            </a:extLst>
          </p:cNvPr>
          <p:cNvSpPr/>
          <p:nvPr/>
        </p:nvSpPr>
        <p:spPr>
          <a:xfrm>
            <a:off x="2334334" y="4542054"/>
            <a:ext cx="1201829" cy="4755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보철물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7A33538-1FFA-448C-8CB6-6E4645AEA553}"/>
              </a:ext>
            </a:extLst>
          </p:cNvPr>
          <p:cNvSpPr/>
          <p:nvPr/>
        </p:nvSpPr>
        <p:spPr>
          <a:xfrm>
            <a:off x="4195480" y="1465152"/>
            <a:ext cx="3242383" cy="3186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Pretrained Word Embedding</a:t>
            </a:r>
            <a:endParaRPr lang="ko-KR" altLang="en-US" dirty="0"/>
          </a:p>
        </p:txBody>
      </p:sp>
      <p:pic>
        <p:nvPicPr>
          <p:cNvPr id="24" name="Picture 2" descr="Image result for word2vec">
            <a:extLst>
              <a:ext uri="{FF2B5EF4-FFF2-40B4-BE49-F238E27FC236}">
                <a16:creationId xmlns:a16="http://schemas.microsoft.com/office/drawing/2014/main" id="{AE891AC9-AD38-4CE4-AEB5-BE8A544B4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101" y="2479361"/>
            <a:ext cx="3309126" cy="2957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9E47CFA-7299-41BC-BAB6-E5198D2BA6C9}"/>
              </a:ext>
            </a:extLst>
          </p:cNvPr>
          <p:cNvCxnSpPr>
            <a:cxnSpLocks/>
          </p:cNvCxnSpPr>
          <p:nvPr/>
        </p:nvCxnSpPr>
        <p:spPr>
          <a:xfrm flipV="1">
            <a:off x="3650001" y="3410891"/>
            <a:ext cx="4833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3A64207-6EE5-4FF3-BBA6-9AA157CB378A}"/>
              </a:ext>
            </a:extLst>
          </p:cNvPr>
          <p:cNvSpPr/>
          <p:nvPr/>
        </p:nvSpPr>
        <p:spPr>
          <a:xfrm>
            <a:off x="8119989" y="2108893"/>
            <a:ext cx="1505663" cy="437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치아보철과</a:t>
            </a:r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0E2DC28-644C-48BA-BBBC-657A41C2C4CB}"/>
              </a:ext>
            </a:extLst>
          </p:cNvPr>
          <p:cNvSpPr/>
          <p:nvPr/>
        </p:nvSpPr>
        <p:spPr>
          <a:xfrm>
            <a:off x="8119989" y="2804460"/>
            <a:ext cx="1505663" cy="437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임플란트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507ED121-4D06-4257-9E7D-384F030B6771}"/>
              </a:ext>
            </a:extLst>
          </p:cNvPr>
          <p:cNvSpPr/>
          <p:nvPr/>
        </p:nvSpPr>
        <p:spPr>
          <a:xfrm>
            <a:off x="8119989" y="3473400"/>
            <a:ext cx="1505663" cy="437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충치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4BF5D0A-01EC-41EC-B9B2-F2FD001A5DA7}"/>
              </a:ext>
            </a:extLst>
          </p:cNvPr>
          <p:cNvSpPr/>
          <p:nvPr/>
        </p:nvSpPr>
        <p:spPr>
          <a:xfrm>
            <a:off x="7789130" y="1465152"/>
            <a:ext cx="2078538" cy="3854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Related Words</a:t>
            </a:r>
            <a:endParaRPr lang="ko-KR" altLang="en-US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ECC40BA7-6DBE-45F8-A199-4ED2B5F0A6EF}"/>
              </a:ext>
            </a:extLst>
          </p:cNvPr>
          <p:cNvSpPr/>
          <p:nvPr/>
        </p:nvSpPr>
        <p:spPr>
          <a:xfrm>
            <a:off x="8111025" y="4220234"/>
            <a:ext cx="1505663" cy="437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645AA8C-ED14-47B0-86CC-1ECB9F641E9D}"/>
              </a:ext>
            </a:extLst>
          </p:cNvPr>
          <p:cNvCxnSpPr>
            <a:cxnSpLocks/>
          </p:cNvCxnSpPr>
          <p:nvPr/>
        </p:nvCxnSpPr>
        <p:spPr>
          <a:xfrm flipV="1">
            <a:off x="7611974" y="3457832"/>
            <a:ext cx="2942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9F17B911-85F8-428C-B53C-1D100178F728}"/>
              </a:ext>
            </a:extLst>
          </p:cNvPr>
          <p:cNvSpPr/>
          <p:nvPr/>
        </p:nvSpPr>
        <p:spPr>
          <a:xfrm>
            <a:off x="10407282" y="4595666"/>
            <a:ext cx="1590720" cy="326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2572B830-848F-4837-968E-86C6A46CAC3C}"/>
              </a:ext>
            </a:extLst>
          </p:cNvPr>
          <p:cNvSpPr/>
          <p:nvPr/>
        </p:nvSpPr>
        <p:spPr>
          <a:xfrm>
            <a:off x="10492419" y="1357595"/>
            <a:ext cx="1420445" cy="52937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Matching</a:t>
            </a:r>
          </a:p>
          <a:p>
            <a:pPr algn="ctr"/>
            <a:r>
              <a:rPr lang="en-US" altLang="ko-KR" dirty="0"/>
              <a:t>Count</a:t>
            </a:r>
            <a:endParaRPr lang="ko-KR" altLang="en-US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FEF5635D-41D6-443A-9179-3AE3DA04F685}"/>
              </a:ext>
            </a:extLst>
          </p:cNvPr>
          <p:cNvSpPr/>
          <p:nvPr/>
        </p:nvSpPr>
        <p:spPr>
          <a:xfrm>
            <a:off x="10415541" y="2164561"/>
            <a:ext cx="1616063" cy="326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가인치과병원</a:t>
            </a:r>
            <a:endParaRPr lang="ko-KR" altLang="en-US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9A4EB12E-C578-41C3-AE42-D30614AE3CAD}"/>
              </a:ext>
            </a:extLst>
          </p:cNvPr>
          <p:cNvSpPr/>
          <p:nvPr/>
        </p:nvSpPr>
        <p:spPr>
          <a:xfrm>
            <a:off x="10407282" y="2641350"/>
            <a:ext cx="1616063" cy="326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r>
              <a:rPr lang="ko-KR" altLang="en-US" dirty="0"/>
              <a:t>치과의원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7A226B39-E09F-438B-8398-B836FAEE76C4}"/>
              </a:ext>
            </a:extLst>
          </p:cNvPr>
          <p:cNvSpPr/>
          <p:nvPr/>
        </p:nvSpPr>
        <p:spPr>
          <a:xfrm>
            <a:off x="10415541" y="3133667"/>
            <a:ext cx="1616063" cy="326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r>
              <a:rPr lang="ko-KR" altLang="en-US" dirty="0"/>
              <a:t>치과의원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0710F010-D92B-4D33-9185-12A506CCA4A0}"/>
              </a:ext>
            </a:extLst>
          </p:cNvPr>
          <p:cNvSpPr/>
          <p:nvPr/>
        </p:nvSpPr>
        <p:spPr>
          <a:xfrm>
            <a:off x="10415541" y="3638374"/>
            <a:ext cx="1590720" cy="326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E80C9DBB-394A-466D-B237-41367E42D2AC}"/>
              </a:ext>
            </a:extLst>
          </p:cNvPr>
          <p:cNvSpPr/>
          <p:nvPr/>
        </p:nvSpPr>
        <p:spPr>
          <a:xfrm>
            <a:off x="10407282" y="4109741"/>
            <a:ext cx="1590720" cy="326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69FDFF8-518C-4DAA-978D-D172FFC79C93}"/>
              </a:ext>
            </a:extLst>
          </p:cNvPr>
          <p:cNvCxnSpPr>
            <a:cxnSpLocks/>
          </p:cNvCxnSpPr>
          <p:nvPr/>
        </p:nvCxnSpPr>
        <p:spPr>
          <a:xfrm flipV="1">
            <a:off x="9866429" y="3586737"/>
            <a:ext cx="2942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8B4A12E-D3AA-4C7F-B1DE-FF2C22579E6F}"/>
              </a:ext>
            </a:extLst>
          </p:cNvPr>
          <p:cNvSpPr/>
          <p:nvPr/>
        </p:nvSpPr>
        <p:spPr>
          <a:xfrm>
            <a:off x="266823" y="1501489"/>
            <a:ext cx="1329731" cy="3854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TOPICS</a:t>
            </a:r>
            <a:endParaRPr lang="ko-KR" altLang="en-US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68E629B5-31D5-4343-8382-1728575ECCB3}"/>
              </a:ext>
            </a:extLst>
          </p:cNvPr>
          <p:cNvSpPr/>
          <p:nvPr/>
        </p:nvSpPr>
        <p:spPr>
          <a:xfrm>
            <a:off x="4909329" y="6040806"/>
            <a:ext cx="2099738" cy="37010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문의 데이터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B7CB6926-142C-4EE5-A310-B340AF87A472}"/>
              </a:ext>
            </a:extLst>
          </p:cNvPr>
          <p:cNvSpPr/>
          <p:nvPr/>
        </p:nvSpPr>
        <p:spPr>
          <a:xfrm>
            <a:off x="4915886" y="5598830"/>
            <a:ext cx="2099738" cy="4017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의사</a:t>
            </a:r>
            <a:r>
              <a:rPr lang="en-US" altLang="ko-KR" dirty="0"/>
              <a:t>, </a:t>
            </a:r>
            <a:r>
              <a:rPr lang="ko-KR" altLang="en-US" dirty="0"/>
              <a:t>병원 데이터</a:t>
            </a:r>
          </a:p>
        </p:txBody>
      </p:sp>
    </p:spTree>
    <p:extLst>
      <p:ext uri="{BB962C8B-B14F-4D97-AF65-F5344CB8AC3E}">
        <p14:creationId xmlns:p14="http://schemas.microsoft.com/office/powerpoint/2010/main" val="554681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501E2C-3C04-488A-B041-1885AAC44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170" y="2482968"/>
            <a:ext cx="10364451" cy="1596177"/>
          </a:xfrm>
        </p:spPr>
        <p:txBody>
          <a:bodyPr/>
          <a:lstStyle/>
          <a:p>
            <a:r>
              <a:rPr lang="ko-KR" altLang="en-US" dirty="0"/>
              <a:t>관련 알고리즘</a:t>
            </a:r>
          </a:p>
        </p:txBody>
      </p:sp>
    </p:spTree>
    <p:extLst>
      <p:ext uri="{BB962C8B-B14F-4D97-AF65-F5344CB8AC3E}">
        <p14:creationId xmlns:p14="http://schemas.microsoft.com/office/powerpoint/2010/main" val="2500344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95350-FC8D-4DC4-AD67-6B3B673CA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pPr algn="l"/>
            <a:r>
              <a:rPr lang="en-US" altLang="ko-KR" dirty="0"/>
              <a:t>Text rank 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61B95A-01A1-4428-A221-4611B8066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52" y="2753238"/>
            <a:ext cx="8417660" cy="19963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097DD09-4906-4925-8F74-B4B700170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52" y="5024204"/>
            <a:ext cx="9480823" cy="89973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DCDC905-F19D-4420-9D8C-D7257E5749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5103" y="456270"/>
            <a:ext cx="3807696" cy="192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624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95350-FC8D-4DC4-AD67-6B3B673CA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935" y="0"/>
            <a:ext cx="11062636" cy="1596177"/>
          </a:xfrm>
        </p:spPr>
        <p:txBody>
          <a:bodyPr/>
          <a:lstStyle/>
          <a:p>
            <a:pPr algn="l"/>
            <a:r>
              <a:rPr lang="en-US" altLang="ko-KR" dirty="0"/>
              <a:t>LSA(</a:t>
            </a:r>
            <a:r>
              <a:rPr lang="ko-KR" altLang="en-US" dirty="0"/>
              <a:t>잠재의미 분석</a:t>
            </a:r>
            <a:r>
              <a:rPr lang="en-US" altLang="ko-KR" dirty="0"/>
              <a:t>), LDA(</a:t>
            </a:r>
            <a:r>
              <a:rPr lang="ko-KR" altLang="en-US" dirty="0"/>
              <a:t>토픽 모델링</a:t>
            </a:r>
            <a:r>
              <a:rPr lang="en-US" altLang="ko-KR" dirty="0"/>
              <a:t>), word2vec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EBACA25-3FDF-42FE-952C-3205D220B298}"/>
              </a:ext>
            </a:extLst>
          </p:cNvPr>
          <p:cNvSpPr txBox="1">
            <a:spLocks/>
          </p:cNvSpPr>
          <p:nvPr/>
        </p:nvSpPr>
        <p:spPr>
          <a:xfrm>
            <a:off x="556935" y="1596177"/>
            <a:ext cx="10896466" cy="4886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- LSA</a:t>
            </a:r>
          </a:p>
          <a:p>
            <a:pPr marL="0" indent="0">
              <a:buNone/>
            </a:pPr>
            <a:r>
              <a:rPr lang="ko-KR" altLang="en-US" dirty="0"/>
              <a:t>각 단어에 </a:t>
            </a:r>
            <a:r>
              <a:rPr lang="ko-KR" altLang="en-US" dirty="0" err="1"/>
              <a:t>벡터값을</a:t>
            </a:r>
            <a:r>
              <a:rPr lang="ko-KR" altLang="en-US" dirty="0"/>
              <a:t>  부여 후 차원축소를 하여 근접한 단어끼리 주제로 묶는 방법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LDA</a:t>
            </a:r>
          </a:p>
          <a:p>
            <a:pPr marL="0" indent="0">
              <a:buNone/>
            </a:pPr>
            <a:r>
              <a:rPr lang="ko-KR" altLang="en-US" dirty="0"/>
              <a:t>확률을 바탕으로 단어가 특정 주제에 존재할 확률</a:t>
            </a:r>
            <a:r>
              <a:rPr lang="en-US" altLang="ko-KR" dirty="0"/>
              <a:t>, </a:t>
            </a:r>
            <a:r>
              <a:rPr lang="ko-KR" altLang="en-US" dirty="0"/>
              <a:t>문서에 주제가 존재할 확률을 결합해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'</a:t>
            </a:r>
            <a:r>
              <a:rPr lang="ko-KR" altLang="en-US" dirty="0" err="1"/>
              <a:t>토픽＇을</a:t>
            </a:r>
            <a:r>
              <a:rPr lang="ko-KR" altLang="en-US" dirty="0"/>
              <a:t> 추출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Word2vec</a:t>
            </a:r>
          </a:p>
          <a:p>
            <a:pPr marL="0" indent="0">
              <a:buNone/>
            </a:pPr>
            <a:r>
              <a:rPr lang="ko-KR" altLang="en-US" dirty="0"/>
              <a:t>문장</a:t>
            </a:r>
            <a:r>
              <a:rPr lang="en-US" altLang="ko-KR" dirty="0"/>
              <a:t>(</a:t>
            </a:r>
            <a:r>
              <a:rPr lang="ko-KR" altLang="en-US" dirty="0"/>
              <a:t>단어의 집합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en-US" altLang="ko-KR" dirty="0"/>
              <a:t>neural net</a:t>
            </a:r>
            <a:r>
              <a:rPr lang="ko-KR" altLang="en-US" dirty="0"/>
              <a:t>에 넣어 </a:t>
            </a:r>
            <a:r>
              <a:rPr lang="en-US" altLang="ko-KR" dirty="0"/>
              <a:t>neural net </a:t>
            </a:r>
            <a:r>
              <a:rPr lang="ko-KR" altLang="en-US" dirty="0"/>
              <a:t>이 문장 내의 단어에 벡터 값을 부여함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3080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95350-FC8D-4DC4-AD67-6B3B673CA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935" y="0"/>
            <a:ext cx="10364451" cy="1596177"/>
          </a:xfrm>
        </p:spPr>
        <p:txBody>
          <a:bodyPr/>
          <a:lstStyle/>
          <a:p>
            <a:pPr algn="l"/>
            <a:r>
              <a:rPr lang="en-US" altLang="ko-KR" dirty="0"/>
              <a:t>LDA(</a:t>
            </a:r>
            <a:r>
              <a:rPr lang="ko-KR" altLang="en-US" dirty="0"/>
              <a:t>토픽 모델링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EBACA25-3FDF-42FE-952C-3205D220B298}"/>
              </a:ext>
            </a:extLst>
          </p:cNvPr>
          <p:cNvSpPr txBox="1">
            <a:spLocks/>
          </p:cNvSpPr>
          <p:nvPr/>
        </p:nvSpPr>
        <p:spPr>
          <a:xfrm>
            <a:off x="434271" y="1408668"/>
            <a:ext cx="10896466" cy="243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dirty="0"/>
              <a:t>수많은 문서집단을 </a:t>
            </a:r>
            <a:r>
              <a:rPr lang="ko-KR" altLang="en-US" u="sng" dirty="0"/>
              <a:t>분류체계가 없는 </a:t>
            </a:r>
            <a:r>
              <a:rPr lang="ko-KR" altLang="en-US" dirty="0"/>
              <a:t>상황에서 클러스터링 하는 방법</a:t>
            </a:r>
            <a:r>
              <a:rPr lang="en-US" altLang="ko-KR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dirty="0"/>
              <a:t>각 주제별 </a:t>
            </a:r>
            <a:r>
              <a:rPr lang="en-US" altLang="ko-KR" dirty="0"/>
              <a:t>‘keyword’</a:t>
            </a:r>
            <a:r>
              <a:rPr lang="ko-KR" altLang="en-US" dirty="0"/>
              <a:t>가 나온다</a:t>
            </a:r>
            <a:r>
              <a:rPr lang="en-US" altLang="ko-KR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dirty="0"/>
              <a:t>각 </a:t>
            </a:r>
            <a:r>
              <a:rPr lang="en-US" altLang="ko-KR" dirty="0"/>
              <a:t>‘</a:t>
            </a:r>
            <a:r>
              <a:rPr lang="ko-KR" altLang="en-US" dirty="0"/>
              <a:t>문서</a:t>
            </a:r>
            <a:r>
              <a:rPr lang="en-US" altLang="ko-KR" dirty="0"/>
              <a:t>’</a:t>
            </a:r>
            <a:r>
              <a:rPr lang="ko-KR" altLang="en-US" dirty="0"/>
              <a:t>별로 </a:t>
            </a:r>
            <a:r>
              <a:rPr lang="en-US" altLang="ko-KR" dirty="0"/>
              <a:t>keyword</a:t>
            </a:r>
            <a:r>
              <a:rPr lang="ko-KR" altLang="en-US" dirty="0"/>
              <a:t>의 비중이 나온다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Ex.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8DC933-ED39-4B11-947D-BBA80C7E2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21" y="3986420"/>
            <a:ext cx="3949605" cy="203815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CBAF91D-4962-4C7C-B471-DD996BF23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124" y="3924923"/>
            <a:ext cx="3745997" cy="216366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94EB50E-074A-4F69-89CA-2FEAC840A9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4716" y="3924923"/>
            <a:ext cx="3745997" cy="216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324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438804-0DCE-4D73-B472-1C2CFC119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17" y="28375"/>
            <a:ext cx="11552680" cy="914944"/>
          </a:xfrm>
        </p:spPr>
        <p:txBody>
          <a:bodyPr/>
          <a:lstStyle/>
          <a:p>
            <a:pPr algn="l"/>
            <a:r>
              <a:rPr lang="ko-KR" altLang="en-US" dirty="0"/>
              <a:t>시스템 </a:t>
            </a:r>
            <a:r>
              <a:rPr lang="en-US" altLang="ko-KR" dirty="0"/>
              <a:t>input </a:t>
            </a:r>
            <a:r>
              <a:rPr lang="ko-KR" altLang="en-US" dirty="0"/>
              <a:t>구성</a:t>
            </a:r>
            <a:r>
              <a:rPr lang="en-US" altLang="ko-KR" dirty="0"/>
              <a:t> – </a:t>
            </a:r>
            <a:r>
              <a:rPr lang="en-US" altLang="ko-KR" dirty="0" err="1"/>
              <a:t>Lda</a:t>
            </a:r>
            <a:r>
              <a:rPr lang="en-US" altLang="ko-KR" dirty="0"/>
              <a:t> , LSA 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F256373-6290-4661-9C93-8987ECA79200}"/>
              </a:ext>
            </a:extLst>
          </p:cNvPr>
          <p:cNvSpPr txBox="1">
            <a:spLocks/>
          </p:cNvSpPr>
          <p:nvPr/>
        </p:nvSpPr>
        <p:spPr>
          <a:xfrm>
            <a:off x="1025912" y="1122193"/>
            <a:ext cx="9367025" cy="3499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0B5325E-ABA4-42FB-8E13-692393501449}"/>
              </a:ext>
            </a:extLst>
          </p:cNvPr>
          <p:cNvSpPr/>
          <p:nvPr/>
        </p:nvSpPr>
        <p:spPr>
          <a:xfrm>
            <a:off x="4452179" y="3064119"/>
            <a:ext cx="629859" cy="1654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LDA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A7964A-E3AA-45EC-A762-36ADA8376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8929" y="2626377"/>
            <a:ext cx="2112488" cy="2170069"/>
          </a:xfrm>
          <a:prstGeom prst="rect">
            <a:avLst/>
          </a:prstGeom>
        </p:spPr>
      </p:pic>
      <p:pic>
        <p:nvPicPr>
          <p:cNvPr id="11" name="내용 개체 틀 3">
            <a:extLst>
              <a:ext uri="{FF2B5EF4-FFF2-40B4-BE49-F238E27FC236}">
                <a16:creationId xmlns:a16="http://schemas.microsoft.com/office/drawing/2014/main" id="{A524888F-B6F5-4266-A0BB-6E113F9DEC1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97626" y="1635817"/>
            <a:ext cx="3496044" cy="145455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5ADA01E-DEA2-47E1-8C1D-183A95C22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568" y="3044180"/>
            <a:ext cx="3029814" cy="147738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D1D29D7-B011-40F4-BAA9-754AD2BE93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704" y="4556072"/>
            <a:ext cx="2669542" cy="2131585"/>
          </a:xfrm>
          <a:prstGeom prst="rect">
            <a:avLst/>
          </a:prstGeom>
        </p:spPr>
      </p:pic>
      <p:sp>
        <p:nvSpPr>
          <p:cNvPr id="4" name="오른쪽 중괄호 3">
            <a:extLst>
              <a:ext uri="{FF2B5EF4-FFF2-40B4-BE49-F238E27FC236}">
                <a16:creationId xmlns:a16="http://schemas.microsoft.com/office/drawing/2014/main" id="{84D6777D-4BDA-42CD-8839-1B78BD013862}"/>
              </a:ext>
            </a:extLst>
          </p:cNvPr>
          <p:cNvSpPr/>
          <p:nvPr/>
        </p:nvSpPr>
        <p:spPr>
          <a:xfrm>
            <a:off x="3693670" y="1915520"/>
            <a:ext cx="613717" cy="45892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88A468E-E6AD-43CB-9921-484006289822}"/>
              </a:ext>
            </a:extLst>
          </p:cNvPr>
          <p:cNvCxnSpPr/>
          <p:nvPr/>
        </p:nvCxnSpPr>
        <p:spPr>
          <a:xfrm>
            <a:off x="5227803" y="3846810"/>
            <a:ext cx="672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C94A9C5-1D67-489C-8B5B-3F4865723F6D}"/>
              </a:ext>
            </a:extLst>
          </p:cNvPr>
          <p:cNvSpPr/>
          <p:nvPr/>
        </p:nvSpPr>
        <p:spPr>
          <a:xfrm>
            <a:off x="5991439" y="3550039"/>
            <a:ext cx="1234566" cy="593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충치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D64659D-232F-4B66-91CB-6D2A3D1F3890}"/>
              </a:ext>
            </a:extLst>
          </p:cNvPr>
          <p:cNvSpPr/>
          <p:nvPr/>
        </p:nvSpPr>
        <p:spPr>
          <a:xfrm>
            <a:off x="5985499" y="4785515"/>
            <a:ext cx="1234566" cy="593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구강검진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C79C8D1-6E0D-4772-B5FE-68E4519B4CB4}"/>
              </a:ext>
            </a:extLst>
          </p:cNvPr>
          <p:cNvSpPr/>
          <p:nvPr/>
        </p:nvSpPr>
        <p:spPr>
          <a:xfrm>
            <a:off x="5993772" y="2232097"/>
            <a:ext cx="1234566" cy="593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치아교정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84E370B-E549-43E1-8F87-75C8FE774399}"/>
              </a:ext>
            </a:extLst>
          </p:cNvPr>
          <p:cNvSpPr/>
          <p:nvPr/>
        </p:nvSpPr>
        <p:spPr>
          <a:xfrm>
            <a:off x="5937916" y="1122219"/>
            <a:ext cx="1329731" cy="3854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TOPICS</a:t>
            </a:r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0D06054-F41F-4A34-B01A-D5552A5EC1D0}"/>
              </a:ext>
            </a:extLst>
          </p:cNvPr>
          <p:cNvCxnSpPr>
            <a:cxnSpLocks/>
          </p:cNvCxnSpPr>
          <p:nvPr/>
        </p:nvCxnSpPr>
        <p:spPr>
          <a:xfrm flipV="1">
            <a:off x="5223665" y="2973238"/>
            <a:ext cx="607792" cy="617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C09549A-7808-4049-91FA-39A8E7FCC6C7}"/>
              </a:ext>
            </a:extLst>
          </p:cNvPr>
          <p:cNvCxnSpPr>
            <a:cxnSpLocks/>
          </p:cNvCxnSpPr>
          <p:nvPr/>
        </p:nvCxnSpPr>
        <p:spPr>
          <a:xfrm>
            <a:off x="5242020" y="4138022"/>
            <a:ext cx="589437" cy="784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3553874-86CA-42C8-8B37-A53952EDEDBA}"/>
              </a:ext>
            </a:extLst>
          </p:cNvPr>
          <p:cNvCxnSpPr>
            <a:cxnSpLocks/>
          </p:cNvCxnSpPr>
          <p:nvPr/>
        </p:nvCxnSpPr>
        <p:spPr>
          <a:xfrm>
            <a:off x="7634573" y="2626377"/>
            <a:ext cx="1152869" cy="655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1A294BC-6E00-4FD7-9748-7023570E22A8}"/>
              </a:ext>
            </a:extLst>
          </p:cNvPr>
          <p:cNvCxnSpPr>
            <a:cxnSpLocks/>
          </p:cNvCxnSpPr>
          <p:nvPr/>
        </p:nvCxnSpPr>
        <p:spPr>
          <a:xfrm>
            <a:off x="7475259" y="3846810"/>
            <a:ext cx="13945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A12F410-6989-4A9F-8FEB-254FEC735F0A}"/>
              </a:ext>
            </a:extLst>
          </p:cNvPr>
          <p:cNvCxnSpPr>
            <a:cxnSpLocks/>
          </p:cNvCxnSpPr>
          <p:nvPr/>
        </p:nvCxnSpPr>
        <p:spPr>
          <a:xfrm flipV="1">
            <a:off x="7513733" y="4261715"/>
            <a:ext cx="1175942" cy="726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0BDB727F-3188-4945-9605-84DA25C197F2}"/>
              </a:ext>
            </a:extLst>
          </p:cNvPr>
          <p:cNvSpPr/>
          <p:nvPr/>
        </p:nvSpPr>
        <p:spPr>
          <a:xfrm>
            <a:off x="862606" y="1051471"/>
            <a:ext cx="2099738" cy="37010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문의 데이터</a:t>
            </a:r>
          </a:p>
        </p:txBody>
      </p:sp>
    </p:spTree>
    <p:extLst>
      <p:ext uri="{BB962C8B-B14F-4D97-AF65-F5344CB8AC3E}">
        <p14:creationId xmlns:p14="http://schemas.microsoft.com/office/powerpoint/2010/main" val="3523112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438804-0DCE-4D73-B472-1C2CFC119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432" y="160673"/>
            <a:ext cx="11552680" cy="914944"/>
          </a:xfrm>
        </p:spPr>
        <p:txBody>
          <a:bodyPr/>
          <a:lstStyle/>
          <a:p>
            <a:pPr algn="l"/>
            <a:r>
              <a:rPr lang="ko-KR" altLang="en-US" dirty="0"/>
              <a:t>시스템 </a:t>
            </a:r>
            <a:r>
              <a:rPr lang="en-US" altLang="ko-KR" dirty="0"/>
              <a:t>input </a:t>
            </a:r>
            <a:r>
              <a:rPr lang="ko-KR" altLang="en-US" dirty="0"/>
              <a:t>구성</a:t>
            </a:r>
            <a:r>
              <a:rPr lang="en-US" altLang="ko-KR" dirty="0"/>
              <a:t> – </a:t>
            </a:r>
            <a:r>
              <a:rPr lang="en-US" altLang="ko-KR" dirty="0" err="1"/>
              <a:t>Lda</a:t>
            </a:r>
            <a:r>
              <a:rPr lang="en-US" altLang="ko-KR" dirty="0"/>
              <a:t> , LSA 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A7964A-E3AA-45EC-A762-36ADA8376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62" y="2973237"/>
            <a:ext cx="1354679" cy="1391604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88A468E-E6AD-43CB-9921-484006289822}"/>
              </a:ext>
            </a:extLst>
          </p:cNvPr>
          <p:cNvCxnSpPr>
            <a:cxnSpLocks/>
          </p:cNvCxnSpPr>
          <p:nvPr/>
        </p:nvCxnSpPr>
        <p:spPr>
          <a:xfrm flipV="1">
            <a:off x="1820768" y="3141147"/>
            <a:ext cx="654803" cy="352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C94A9C5-1D67-489C-8B5B-3F4865723F6D}"/>
              </a:ext>
            </a:extLst>
          </p:cNvPr>
          <p:cNvSpPr/>
          <p:nvPr/>
        </p:nvSpPr>
        <p:spPr>
          <a:xfrm>
            <a:off x="2846959" y="3552458"/>
            <a:ext cx="1234566" cy="593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충치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84E370B-E549-43E1-8F87-75C8FE774399}"/>
              </a:ext>
            </a:extLst>
          </p:cNvPr>
          <p:cNvSpPr/>
          <p:nvPr/>
        </p:nvSpPr>
        <p:spPr>
          <a:xfrm>
            <a:off x="2821227" y="1291930"/>
            <a:ext cx="1329731" cy="3854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Topic</a:t>
            </a:r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0D06054-F41F-4A34-B01A-D5552A5EC1D0}"/>
              </a:ext>
            </a:extLst>
          </p:cNvPr>
          <p:cNvCxnSpPr>
            <a:cxnSpLocks/>
          </p:cNvCxnSpPr>
          <p:nvPr/>
        </p:nvCxnSpPr>
        <p:spPr>
          <a:xfrm flipV="1">
            <a:off x="1830004" y="3880632"/>
            <a:ext cx="6695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C09549A-7808-4049-91FA-39A8E7FCC6C7}"/>
              </a:ext>
            </a:extLst>
          </p:cNvPr>
          <p:cNvCxnSpPr>
            <a:cxnSpLocks/>
          </p:cNvCxnSpPr>
          <p:nvPr/>
        </p:nvCxnSpPr>
        <p:spPr>
          <a:xfrm>
            <a:off x="1814455" y="4261715"/>
            <a:ext cx="677926" cy="393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3553874-86CA-42C8-8B37-A53952EDEDBA}"/>
              </a:ext>
            </a:extLst>
          </p:cNvPr>
          <p:cNvCxnSpPr>
            <a:cxnSpLocks/>
          </p:cNvCxnSpPr>
          <p:nvPr/>
        </p:nvCxnSpPr>
        <p:spPr>
          <a:xfrm flipV="1">
            <a:off x="4272147" y="2743200"/>
            <a:ext cx="1016924" cy="907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1A294BC-6E00-4FD7-9748-7023570E22A8}"/>
              </a:ext>
            </a:extLst>
          </p:cNvPr>
          <p:cNvCxnSpPr>
            <a:cxnSpLocks/>
          </p:cNvCxnSpPr>
          <p:nvPr/>
        </p:nvCxnSpPr>
        <p:spPr>
          <a:xfrm>
            <a:off x="4237928" y="4022471"/>
            <a:ext cx="1058901" cy="23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A12F410-6989-4A9F-8FEB-254FEC735F0A}"/>
              </a:ext>
            </a:extLst>
          </p:cNvPr>
          <p:cNvCxnSpPr>
            <a:cxnSpLocks/>
          </p:cNvCxnSpPr>
          <p:nvPr/>
        </p:nvCxnSpPr>
        <p:spPr>
          <a:xfrm>
            <a:off x="4256504" y="4142093"/>
            <a:ext cx="1074251" cy="906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46A8C3D-AE2B-421C-9A0A-29D242D50F59}"/>
              </a:ext>
            </a:extLst>
          </p:cNvPr>
          <p:cNvSpPr/>
          <p:nvPr/>
        </p:nvSpPr>
        <p:spPr>
          <a:xfrm>
            <a:off x="303789" y="1295894"/>
            <a:ext cx="1329731" cy="3854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8D250FF-DA35-4346-932B-866832999BB5}"/>
              </a:ext>
            </a:extLst>
          </p:cNvPr>
          <p:cNvSpPr/>
          <p:nvPr/>
        </p:nvSpPr>
        <p:spPr>
          <a:xfrm>
            <a:off x="5478717" y="2326340"/>
            <a:ext cx="1234566" cy="593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스케일링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767C8E8-09A0-48C2-934F-85B1E4060513}"/>
              </a:ext>
            </a:extLst>
          </p:cNvPr>
          <p:cNvSpPr/>
          <p:nvPr/>
        </p:nvSpPr>
        <p:spPr>
          <a:xfrm>
            <a:off x="2858389" y="2743200"/>
            <a:ext cx="1234566" cy="593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F2B5A2E-4F74-4B42-9FFB-9610DF28E168}"/>
              </a:ext>
            </a:extLst>
          </p:cNvPr>
          <p:cNvSpPr/>
          <p:nvPr/>
        </p:nvSpPr>
        <p:spPr>
          <a:xfrm>
            <a:off x="5488719" y="3141147"/>
            <a:ext cx="1234566" cy="593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이가썩음</a:t>
            </a:r>
            <a:endParaRPr lang="ko-KR" altLang="en-US" dirty="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AB4B9018-34BB-4CB8-BC12-9CA464FC400B}"/>
              </a:ext>
            </a:extLst>
          </p:cNvPr>
          <p:cNvSpPr/>
          <p:nvPr/>
        </p:nvSpPr>
        <p:spPr>
          <a:xfrm>
            <a:off x="5506078" y="3929252"/>
            <a:ext cx="1234566" cy="593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발치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6A247D-37C5-4A00-A86F-EDEB7F460041}"/>
              </a:ext>
            </a:extLst>
          </p:cNvPr>
          <p:cNvSpPr/>
          <p:nvPr/>
        </p:nvSpPr>
        <p:spPr>
          <a:xfrm>
            <a:off x="5296829" y="1210722"/>
            <a:ext cx="1618346" cy="3854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Related Words</a:t>
            </a:r>
            <a:endParaRPr lang="ko-KR" altLang="en-US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CB4FE253-4059-4842-9A1E-C8A15FCA1FC8}"/>
              </a:ext>
            </a:extLst>
          </p:cNvPr>
          <p:cNvSpPr/>
          <p:nvPr/>
        </p:nvSpPr>
        <p:spPr>
          <a:xfrm>
            <a:off x="5488719" y="4698579"/>
            <a:ext cx="1234566" cy="593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보철물</a:t>
            </a:r>
            <a:endParaRPr lang="ko-KR" altLang="en-US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C093817-9F1C-47F8-B554-21E45DB86105}"/>
              </a:ext>
            </a:extLst>
          </p:cNvPr>
          <p:cNvCxnSpPr>
            <a:cxnSpLocks/>
          </p:cNvCxnSpPr>
          <p:nvPr/>
        </p:nvCxnSpPr>
        <p:spPr>
          <a:xfrm flipV="1">
            <a:off x="4237928" y="3562589"/>
            <a:ext cx="1131384" cy="318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D7E136A7-273B-4773-9CDD-0EA5C62A9C15}"/>
              </a:ext>
            </a:extLst>
          </p:cNvPr>
          <p:cNvSpPr/>
          <p:nvPr/>
        </p:nvSpPr>
        <p:spPr>
          <a:xfrm>
            <a:off x="2852674" y="4358863"/>
            <a:ext cx="1234566" cy="593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전문의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A954DF89-B063-4167-9654-9423A6D23E83}"/>
              </a:ext>
            </a:extLst>
          </p:cNvPr>
          <p:cNvSpPr/>
          <p:nvPr/>
        </p:nvSpPr>
        <p:spPr>
          <a:xfrm>
            <a:off x="8119049" y="2217455"/>
            <a:ext cx="2915083" cy="3074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Word Embedding</a:t>
            </a:r>
          </a:p>
          <a:p>
            <a:pPr algn="ctr"/>
            <a:r>
              <a:rPr lang="en-US" altLang="ko-KR" dirty="0"/>
              <a:t>(Word2Vec)</a:t>
            </a:r>
            <a:endParaRPr lang="ko-KR" altLang="en-US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3D2F21D-B36E-4BC2-8460-4D0CE64772F0}"/>
              </a:ext>
            </a:extLst>
          </p:cNvPr>
          <p:cNvCxnSpPr>
            <a:cxnSpLocks/>
          </p:cNvCxnSpPr>
          <p:nvPr/>
        </p:nvCxnSpPr>
        <p:spPr>
          <a:xfrm flipV="1">
            <a:off x="7052985" y="3442909"/>
            <a:ext cx="6695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457A1EC-A183-41DB-A4CC-7F480A915139}"/>
              </a:ext>
            </a:extLst>
          </p:cNvPr>
          <p:cNvCxnSpPr>
            <a:cxnSpLocks/>
          </p:cNvCxnSpPr>
          <p:nvPr/>
        </p:nvCxnSpPr>
        <p:spPr>
          <a:xfrm flipV="1">
            <a:off x="7081403" y="2669758"/>
            <a:ext cx="6695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B0945775-949A-431A-A9A2-568A538B4EB6}"/>
              </a:ext>
            </a:extLst>
          </p:cNvPr>
          <p:cNvCxnSpPr>
            <a:cxnSpLocks/>
          </p:cNvCxnSpPr>
          <p:nvPr/>
        </p:nvCxnSpPr>
        <p:spPr>
          <a:xfrm flipV="1">
            <a:off x="7059542" y="4261715"/>
            <a:ext cx="6695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F493362C-6BB3-439D-8818-F0C8A0494904}"/>
              </a:ext>
            </a:extLst>
          </p:cNvPr>
          <p:cNvCxnSpPr>
            <a:cxnSpLocks/>
          </p:cNvCxnSpPr>
          <p:nvPr/>
        </p:nvCxnSpPr>
        <p:spPr>
          <a:xfrm flipV="1">
            <a:off x="7052984" y="5034865"/>
            <a:ext cx="6695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그림 57">
            <a:extLst>
              <a:ext uri="{FF2B5EF4-FFF2-40B4-BE49-F238E27FC236}">
                <a16:creationId xmlns:a16="http://schemas.microsoft.com/office/drawing/2014/main" id="{EDF50ADD-CBF9-4CA1-8B27-57ECDE7CE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756" y="5550251"/>
            <a:ext cx="2258786" cy="116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084476"/>
      </p:ext>
    </p:extLst>
  </p:cSld>
  <p:clrMapOvr>
    <a:masterClrMapping/>
  </p:clrMapOvr>
</p:sld>
</file>

<file path=ppt/theme/theme1.xml><?xml version="1.0" encoding="utf-8"?>
<a:theme xmlns:a="http://schemas.openxmlformats.org/drawingml/2006/main" name="물방울">
  <a:themeElements>
    <a:clrScheme name="물방울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물방울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물방울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TM04033925[[fn=물방울]]</Template>
  <TotalTime>1191</TotalTime>
  <Words>480</Words>
  <Application>Microsoft Office PowerPoint</Application>
  <PresentationFormat>와이드스크린</PresentationFormat>
  <Paragraphs>150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Arial</vt:lpstr>
      <vt:lpstr>Tw Cen MT</vt:lpstr>
      <vt:lpstr>물방울</vt:lpstr>
      <vt:lpstr>시스템 모델 </vt:lpstr>
      <vt:lpstr>overview</vt:lpstr>
      <vt:lpstr>시스템 overview</vt:lpstr>
      <vt:lpstr>관련 알고리즘</vt:lpstr>
      <vt:lpstr>Text rank 란? </vt:lpstr>
      <vt:lpstr>LSA(잠재의미 분석), LDA(토픽 모델링), word2vec</vt:lpstr>
      <vt:lpstr>LDA(토픽 모델링)</vt:lpstr>
      <vt:lpstr>시스템 input 구성 – Lda , LSA </vt:lpstr>
      <vt:lpstr>시스템 input 구성 – Lda , LSA </vt:lpstr>
      <vt:lpstr>시스템 구성 – Word embedding</vt:lpstr>
      <vt:lpstr>시스템 output 구성 </vt:lpstr>
      <vt:lpstr>시스템 output </vt:lpstr>
      <vt:lpstr>Input method 2</vt:lpstr>
      <vt:lpstr>문제점</vt:lpstr>
      <vt:lpstr>자료조사</vt:lpstr>
      <vt:lpstr>자료 링크</vt:lpstr>
      <vt:lpstr>1. 모든 치과병원은 건강보험심사평가원에 등록되어 있는 것으로 보임. (정부기관) 2. 대부분의 치과병원은 각 블로그, 카페, 홈페이지가 있고 정보도 다양하다. 3. 대한치과의사협회에는 등록되지 않은 치과병원도 있다. (검색을 통해 확인) 4. 각 의사별로 데이터화 하는 것보다 병원별로 해야한다. (의사별로 해도 결국 병원별로 해야함) - 의사별로 데이터를 찾으려 시도하였으나 데이터가 거의 나오지 않고 오히려 병원별로 찾아야 각 의사가 어떤 사람인지 데이터를 찾기 용이했음. 5. 각 전문의 과목 별로 학회원 리스트가 있고 그나마 다른사이트보다는 정확하다. - 결국 각 병원마다 전문의가 있는지 확인해 주는 작업도 필요할 것으로 보임. 6. 논문자료 검색사이트는 많으나, 동명이인도 많아서 검색이 쉽지않아 일단 최종데이터로 고려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증상별 전문의 매칭(검색) 시스템</dc:title>
  <dc:creator>Seo Dongwook</dc:creator>
  <cp:lastModifiedBy>Seo Dongwook</cp:lastModifiedBy>
  <cp:revision>649</cp:revision>
  <dcterms:created xsi:type="dcterms:W3CDTF">2019-07-29T06:11:34Z</dcterms:created>
  <dcterms:modified xsi:type="dcterms:W3CDTF">2019-07-31T17:14:09Z</dcterms:modified>
</cp:coreProperties>
</file>