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70" r:id="rId12"/>
    <p:sldId id="276" r:id="rId13"/>
    <p:sldId id="272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D883FF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80326" autoAdjust="0"/>
  </p:normalViewPr>
  <p:slideViewPr>
    <p:cSldViewPr snapToGrid="0" snapToObjects="1">
      <p:cViewPr varScale="1">
        <p:scale>
          <a:sx n="115" d="100"/>
          <a:sy n="115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78BBC-CB8D-434B-8BA1-27D260260182}" type="datetimeFigureOut">
              <a:t>2017-02-10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73E8D-CAD7-AC49-9D2B-257FE6B88CA5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761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역사</a:t>
            </a:r>
            <a:endParaRPr lang="en-US" altLang="ko-KR" dirty="0" smtClean="0"/>
          </a:p>
          <a:p>
            <a:r>
              <a:rPr lang="ko-KR" altLang="en-US" dirty="0" smtClean="0"/>
              <a:t>알고리즘 약간은 깊이 있는 이해</a:t>
            </a:r>
            <a:endParaRPr lang="en-US" altLang="ko-KR" dirty="0" smtClean="0"/>
          </a:p>
          <a:p>
            <a:r>
              <a:rPr lang="ko-KR" altLang="en-US" dirty="0" smtClean="0"/>
              <a:t>그것을 통한 실제 구현 과 응용</a:t>
            </a:r>
            <a:endParaRPr lang="en-US" altLang="ko-KR" dirty="0" smtClean="0"/>
          </a:p>
          <a:p>
            <a:r>
              <a:rPr lang="ko-KR" altLang="en-US" dirty="0" smtClean="0"/>
              <a:t>시스템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Deep-Learning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73E8D-CAD7-AC49-9D2B-257FE6B88CA5}" type="slidenum">
              <a:rPr lang="en-US" altLang="ko-KR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96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역사</a:t>
            </a:r>
            <a:endParaRPr lang="en-US" altLang="ko-KR" dirty="0" smtClean="0"/>
          </a:p>
          <a:p>
            <a:r>
              <a:rPr lang="ko-KR" altLang="en-US" dirty="0" smtClean="0"/>
              <a:t>알고리즘 약간은 깊이 있는 이해</a:t>
            </a:r>
            <a:endParaRPr lang="en-US" altLang="ko-KR" dirty="0" smtClean="0"/>
          </a:p>
          <a:p>
            <a:r>
              <a:rPr lang="ko-KR" altLang="en-US" dirty="0" smtClean="0"/>
              <a:t>그것을 통한 실제 구현 과 응용</a:t>
            </a:r>
            <a:endParaRPr lang="en-US" altLang="ko-KR" dirty="0" smtClean="0"/>
          </a:p>
          <a:p>
            <a:r>
              <a:rPr lang="ko-KR" altLang="en-US" dirty="0" smtClean="0"/>
              <a:t>시스템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Deep-Learning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73E8D-CAD7-AC49-9D2B-257FE6B88CA5}" type="slidenum">
              <a:rPr lang="en-US" altLang="ko-KR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82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역사</a:t>
            </a:r>
            <a:endParaRPr lang="en-US" altLang="ko-KR" dirty="0" smtClean="0"/>
          </a:p>
          <a:p>
            <a:r>
              <a:rPr lang="ko-KR" altLang="en-US" dirty="0" smtClean="0"/>
              <a:t>알고리즘 약간은 깊이 있는 이해</a:t>
            </a:r>
            <a:endParaRPr lang="en-US" altLang="ko-KR" dirty="0" smtClean="0"/>
          </a:p>
          <a:p>
            <a:r>
              <a:rPr lang="ko-KR" altLang="en-US" dirty="0" smtClean="0"/>
              <a:t>그것을 통한 실제 구현 과 응용</a:t>
            </a:r>
            <a:endParaRPr lang="en-US" altLang="ko-KR" dirty="0" smtClean="0"/>
          </a:p>
          <a:p>
            <a:r>
              <a:rPr lang="ko-KR" altLang="en-US" dirty="0" smtClean="0"/>
              <a:t>시스템 </a:t>
            </a:r>
            <a:r>
              <a:rPr lang="en-US" altLang="ko-KR" dirty="0" smtClean="0"/>
              <a:t>Area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Deep-Learning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73E8D-CAD7-AC49-9D2B-257FE6B88CA5}" type="slidenum">
              <a:rPr lang="en-US" altLang="ko-KR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502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978D-978B-4FDC-ABD7-32104CF61E65}" type="datetime1">
              <a:rPr lang="ko-KR" altLang="en-US" smtClean="0"/>
              <a:t>2017-02-10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‹#›</a:t>
            </a:fld>
            <a:r>
              <a:rPr lang="en-US" altLang="ko-KR" sz="1500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/>
              <a:t>/ 24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6F6F-B1BD-4053-A307-A57A91ED66B2}" type="datetime1">
              <a:rPr lang="ko-KR" altLang="en-US" smtClean="0"/>
              <a:t>2017-02-10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‹#›</a:t>
            </a:fld>
            <a:r>
              <a:rPr lang="en-US" altLang="ko-KR" sz="1500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/>
              <a:t>/ 24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00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8C69-E3C0-4BD1-BEBB-65D5B08C648D}" type="datetime1">
              <a:rPr lang="ko-KR" altLang="en-US" smtClean="0"/>
              <a:t>2017-02-10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‹#›</a:t>
            </a:fld>
            <a:r>
              <a:rPr lang="en-US" altLang="ko-KR" sz="1500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/>
              <a:t>/ 24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59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3037" y="115330"/>
            <a:ext cx="11640065" cy="864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3037" y="1087395"/>
            <a:ext cx="11640065" cy="5089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 smtClean="0"/>
              <a:t>두 번째 수준</a:t>
            </a:r>
          </a:p>
          <a:p>
            <a:pPr lvl="2"/>
            <a:r>
              <a:rPr kumimoji="1" lang="ko-KR" altLang="en-US" dirty="0" smtClean="0"/>
              <a:t>세 </a:t>
            </a:r>
            <a:r>
              <a:rPr kumimoji="1" lang="ko-KR" altLang="en-US" dirty="0"/>
              <a:t>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1DB6-2051-4BB7-A543-502376ED5D57}" type="datetime1">
              <a:rPr lang="ko-KR" altLang="en-US" smtClean="0"/>
              <a:t>2017-02-10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‹#›</a:t>
            </a:fld>
            <a:r>
              <a:rPr lang="en-US" altLang="ko-KR" sz="1500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/>
              <a:t>/ 24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8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2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jaymin/TensorFlowLectu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ejaymin.github.io/index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unkim.github.io/ml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leejaymin/TensorFlowLecture/blob/master/4.MNIST/MNIST_Tutorial_DNN.ipyn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kumimoji="1" lang="en-US" altLang="ko-KR" sz="4800" b="1" dirty="0" smtClean="0"/>
              <a:t>Machine Learning to Deep Learning_2</a:t>
            </a:r>
            <a:endParaRPr kumimoji="1" lang="ko-KR" altLang="en-US" sz="4400" b="1" dirty="0"/>
          </a:p>
        </p:txBody>
      </p:sp>
      <p:sp>
        <p:nvSpPr>
          <p:cNvPr id="6" name="부제 2"/>
          <p:cNvSpPr>
            <a:spLocks noGrp="1"/>
          </p:cNvSpPr>
          <p:nvPr>
            <p:ph type="subTitle" idx="1"/>
          </p:nvPr>
        </p:nvSpPr>
        <p:spPr>
          <a:xfrm>
            <a:off x="1115962" y="3602038"/>
            <a:ext cx="9960077" cy="2454378"/>
          </a:xfrm>
        </p:spPr>
        <p:txBody>
          <a:bodyPr anchor="ctr">
            <a:noAutofit/>
          </a:bodyPr>
          <a:lstStyle/>
          <a:p>
            <a:r>
              <a:rPr kumimoji="1" lang="en-US" altLang="ko-KR" sz="2000" dirty="0"/>
              <a:t>Tutorial code: </a:t>
            </a:r>
            <a:r>
              <a:rPr kumimoji="1" lang="en-US" altLang="ko-KR" sz="2000" dirty="0">
                <a:hlinkClick r:id="rId3"/>
              </a:rPr>
              <a:t>https://</a:t>
            </a:r>
            <a:r>
              <a:rPr kumimoji="1" lang="en-US" altLang="ko-KR" sz="2000" dirty="0" smtClean="0">
                <a:hlinkClick r:id="rId3"/>
              </a:rPr>
              <a:t>github.com/leejaymin/TensorFlowLecture</a:t>
            </a:r>
            <a:r>
              <a:rPr kumimoji="1" lang="en-US" altLang="ko-KR" sz="2000" dirty="0" smtClean="0"/>
              <a:t>   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2017. 02. </a:t>
            </a:r>
            <a:r>
              <a:rPr kumimoji="1" lang="en-US" altLang="ko-KR" sz="2000" dirty="0" smtClean="0"/>
              <a:t>03</a:t>
            </a:r>
            <a:endParaRPr kumimoji="1" lang="en-US" altLang="ko-KR" sz="2000" dirty="0"/>
          </a:p>
          <a:p>
            <a:r>
              <a:rPr kumimoji="1" lang="en-US" altLang="ko-KR" sz="2000" dirty="0" err="1"/>
              <a:t>Jemin</a:t>
            </a:r>
            <a:r>
              <a:rPr kumimoji="1" lang="en-US" altLang="ko-KR" sz="2000" dirty="0"/>
              <a:t> Lee (leejaymin@cnu.ac.kr)</a:t>
            </a:r>
          </a:p>
          <a:p>
            <a:r>
              <a:rPr kumimoji="1" lang="en-US" altLang="ko-KR" sz="2000" dirty="0" err="1"/>
              <a:t>Hompage</a:t>
            </a:r>
            <a:r>
              <a:rPr kumimoji="1" lang="en-US" altLang="ko-KR" sz="2000" dirty="0"/>
              <a:t>: </a:t>
            </a:r>
            <a:r>
              <a:rPr kumimoji="1" lang="en-US" altLang="ko-KR" sz="2000" dirty="0">
                <a:hlinkClick r:id="rId4"/>
              </a:rPr>
              <a:t>https://</a:t>
            </a:r>
            <a:r>
              <a:rPr kumimoji="1" lang="en-US" altLang="ko-KR" sz="2000" dirty="0" smtClean="0">
                <a:hlinkClick r:id="rId4"/>
              </a:rPr>
              <a:t>leejaymin.github.io/index.html</a:t>
            </a:r>
            <a:r>
              <a:rPr kumimoji="1" lang="en-US" altLang="ko-KR" sz="2000" dirty="0" smtClean="0"/>
              <a:t>  </a:t>
            </a:r>
            <a:endParaRPr kumimoji="1"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1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6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is TensorFlow used at Google?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Recognizing Images with Inception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Voice Recognition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Smart reply in inbox by Gmail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752600"/>
            <a:ext cx="6038850" cy="16691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173610"/>
            <a:ext cx="4529138" cy="7087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194" y="4361679"/>
            <a:ext cx="3323280" cy="24804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953" y="1009650"/>
            <a:ext cx="2476500" cy="742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7953" y="2023292"/>
            <a:ext cx="4101830" cy="2338387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10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-41347" y="6211669"/>
            <a:ext cx="6802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Roboto-Regular"/>
              </a:rPr>
              <a:t>Large-Scale Deep </a:t>
            </a:r>
            <a:r>
              <a:rPr lang="en-US" altLang="ko-KR" dirty="0" smtClean="0">
                <a:solidFill>
                  <a:srgbClr val="000000"/>
                </a:solidFill>
                <a:latin typeface="Roboto-Regular"/>
              </a:rPr>
              <a:t>Learning With TensorFlow, </a:t>
            </a:r>
          </a:p>
          <a:p>
            <a:r>
              <a:rPr lang="en-US" altLang="ko-KR" dirty="0" err="1" smtClean="0">
                <a:solidFill>
                  <a:srgbClr val="000000"/>
                </a:solidFill>
                <a:latin typeface="Roboto-Regular"/>
              </a:rPr>
              <a:t>JeffDean</a:t>
            </a:r>
            <a:r>
              <a:rPr lang="en-US" altLang="ko-KR" dirty="0" smtClean="0">
                <a:solidFill>
                  <a:srgbClr val="000000"/>
                </a:solidFill>
                <a:latin typeface="Roboto-Regular"/>
              </a:rPr>
              <a:t>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94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16163"/>
            <a:ext cx="9144000" cy="2387600"/>
          </a:xfrm>
        </p:spPr>
        <p:txBody>
          <a:bodyPr anchor="ctr">
            <a:normAutofit/>
          </a:bodyPr>
          <a:lstStyle/>
          <a:p>
            <a:r>
              <a:rPr kumimoji="1" lang="ko-KR" altLang="en-US" sz="4400" b="1" dirty="0" smtClean="0"/>
              <a:t>실습</a:t>
            </a:r>
            <a:r>
              <a:rPr kumimoji="1" lang="en-US" altLang="ko-KR" sz="4400" b="1" dirty="0" smtClean="0"/>
              <a:t>: Basic TensorFlow</a:t>
            </a:r>
            <a:endParaRPr kumimoji="1" lang="ko-KR" altLang="en-US" sz="44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11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8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Graph, Node, Edge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13037" y="1087395"/>
            <a:ext cx="11640065" cy="533003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선언부와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실행부가</a:t>
            </a:r>
            <a:r>
              <a:rPr lang="ko-KR" altLang="en-US" dirty="0" smtClean="0"/>
              <a:t> 다름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앞으로 어떻게 동작 할 것이다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라는 계획을 </a:t>
            </a:r>
            <a:r>
              <a:rPr lang="en-US" altLang="ko-KR" dirty="0" smtClean="0"/>
              <a:t>Graph</a:t>
            </a:r>
            <a:r>
              <a:rPr lang="ko-KR" altLang="en-US" dirty="0" smtClean="0"/>
              <a:t>로 표현한 것이 </a:t>
            </a:r>
            <a:r>
              <a:rPr lang="en-US" altLang="ko-KR" dirty="0" smtClean="0"/>
              <a:t>TensorFlow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Operation: </a:t>
            </a:r>
            <a:r>
              <a:rPr lang="ko-KR" altLang="en-US" dirty="0" smtClean="0"/>
              <a:t>동작을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Node: Operation </a:t>
            </a:r>
            <a:r>
              <a:rPr lang="ko-KR" altLang="en-US" dirty="0" smtClean="0"/>
              <a:t>정의 포함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Edge: node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node</a:t>
            </a:r>
            <a:r>
              <a:rPr lang="ko-KR" altLang="en-US" dirty="0" smtClean="0"/>
              <a:t>를 연결함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/>
              <a:t>코드 위치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0.2.Basic/Basic </a:t>
            </a:r>
            <a:r>
              <a:rPr lang="en-US" altLang="ko-KR" dirty="0" err="1" smtClean="0">
                <a:solidFill>
                  <a:srgbClr val="FF0000"/>
                </a:solidFill>
              </a:rPr>
              <a:t>Tutorial.ipynb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1026" name="Picture 2" descr="https://camo.githubusercontent.com/460f85a1776e2e0b15e602fad470b8aa7a0a4a88/687474703a2f2f692e696d6775722e636f6d2f39744164523464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45" y="1947618"/>
            <a:ext cx="6894310" cy="40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12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86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316163"/>
            <a:ext cx="9144000" cy="2387600"/>
          </a:xfrm>
        </p:spPr>
        <p:txBody>
          <a:bodyPr anchor="ctr">
            <a:normAutofit/>
          </a:bodyPr>
          <a:lstStyle/>
          <a:p>
            <a:r>
              <a:rPr kumimoji="1" lang="ko-KR" altLang="en-US" sz="4400" b="1" dirty="0" smtClean="0"/>
              <a:t>실습</a:t>
            </a:r>
            <a:r>
              <a:rPr kumimoji="1" lang="en-US" altLang="ko-KR" sz="4400" b="1" dirty="0" smtClean="0"/>
              <a:t>2: MNIST</a:t>
            </a:r>
            <a:endParaRPr kumimoji="1" lang="ko-KR" altLang="en-US" sz="44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13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3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08" y="494433"/>
            <a:ext cx="9691774" cy="574953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14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35288" y="6540675"/>
            <a:ext cx="6871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3"/>
              </a:rPr>
              <a:t>출처</a:t>
            </a:r>
            <a:r>
              <a:rPr lang="en-US" altLang="ko-KR" dirty="0" smtClean="0">
                <a:hlinkClick r:id="rId3"/>
              </a:rPr>
              <a:t>: </a:t>
            </a:r>
            <a:r>
              <a:rPr lang="ko-KR" altLang="en-US" dirty="0" smtClean="0">
                <a:hlinkClick r:id="rId3"/>
              </a:rPr>
              <a:t>모두를 위한 머신러닝 시즌</a:t>
            </a:r>
            <a:r>
              <a:rPr lang="en-US" altLang="ko-KR" dirty="0" smtClean="0">
                <a:hlinkClick r:id="rId3"/>
              </a:rPr>
              <a:t>1, </a:t>
            </a:r>
            <a:r>
              <a:rPr lang="ko-KR" altLang="en-US" dirty="0" smtClean="0">
                <a:hlinkClick r:id="rId3"/>
              </a:rPr>
              <a:t>김성훈 교수님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41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91" y="532100"/>
            <a:ext cx="9532087" cy="514549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15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5288" y="6488668"/>
            <a:ext cx="6871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Coursera, Machine Learning, Andrew 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29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Diagnosing bias vs. variance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High Bias problem == </a:t>
            </a:r>
            <a:r>
              <a:rPr lang="en-US" altLang="ko-KR" dirty="0" err="1" smtClean="0"/>
              <a:t>underfitting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High variance problem == overfitting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8" y="2185987"/>
            <a:ext cx="10320965" cy="417036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16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735288" y="6488668"/>
            <a:ext cx="6871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Coursera, Machine Learning, Andrew 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07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24" y="197080"/>
            <a:ext cx="10994491" cy="615926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17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35288" y="6488668"/>
            <a:ext cx="6871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Coursera, Machine Learning, Andrew 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228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 curves[1/3]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0" y="885953"/>
            <a:ext cx="9980699" cy="553147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18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5288" y="6488668"/>
            <a:ext cx="6871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Coursera, Machine Learning, Andrew 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2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</a:t>
            </a:r>
            <a:r>
              <a:rPr lang="en-US" altLang="ko-KR" dirty="0" smtClean="0"/>
              <a:t>curves[2/3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04" y="1048198"/>
            <a:ext cx="9361256" cy="567898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19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5288" y="6487227"/>
            <a:ext cx="6871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Coursera, Machine Learning, Andrew 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10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13037" y="115330"/>
            <a:ext cx="11640065" cy="533063"/>
          </a:xfrm>
        </p:spPr>
        <p:txBody>
          <a:bodyPr>
            <a:normAutofit/>
          </a:bodyPr>
          <a:lstStyle/>
          <a:p>
            <a:r>
              <a:rPr lang="en-US" altLang="ko-KR" sz="3000" dirty="0" smtClean="0">
                <a:solidFill>
                  <a:srgbClr val="FFC000"/>
                </a:solidFill>
              </a:rPr>
              <a:t>Table of Contents</a:t>
            </a:r>
            <a:endParaRPr lang="ko-KR" altLang="en-US" sz="3000" dirty="0">
              <a:solidFill>
                <a:srgbClr val="FFC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13037" y="648393"/>
            <a:ext cx="11640065" cy="607308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b="1" dirty="0" smtClean="0">
                <a:solidFill>
                  <a:schemeClr val="bg1">
                    <a:lumMod val="75000"/>
                  </a:schemeClr>
                </a:solidFill>
              </a:rPr>
              <a:t>Fundamental Machine Learning (1</a:t>
            </a:r>
            <a:r>
              <a:rPr lang="ko-KR" altLang="en-US" sz="1800" b="1" dirty="0" smtClean="0">
                <a:solidFill>
                  <a:schemeClr val="bg1">
                    <a:lumMod val="75000"/>
                  </a:schemeClr>
                </a:solidFill>
              </a:rPr>
              <a:t>일차</a:t>
            </a:r>
            <a:r>
              <a:rPr lang="en-US" altLang="ko-KR" sz="1800" b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altLang="ko-KR" sz="1800" b="1" dirty="0" smtClean="0">
                <a:solidFill>
                  <a:schemeClr val="bg1">
                    <a:lumMod val="75000"/>
                  </a:schemeClr>
                </a:solidFill>
              </a:rPr>
              <a:t>Linear Regression: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</a:rPr>
              <a:t>Gradient Descent Algorithm (optimization)</a:t>
            </a:r>
          </a:p>
          <a:p>
            <a:pPr lvl="1">
              <a:lnSpc>
                <a:spcPct val="160000"/>
              </a:lnSpc>
            </a:pPr>
            <a:r>
              <a:rPr lang="en-US" altLang="ko-KR" sz="1800" b="1" dirty="0" smtClean="0">
                <a:solidFill>
                  <a:schemeClr val="bg1">
                    <a:lumMod val="75000"/>
                  </a:schemeClr>
                </a:solidFill>
              </a:rPr>
              <a:t>Logistic Regression (Single Neuron=Perceptron):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</a:rPr>
              <a:t> Sigmoid (Logistic function), Convexity, </a:t>
            </a:r>
            <a:b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</a:rPr>
              <a:t>Cross Entropy, Decision Boundary</a:t>
            </a:r>
          </a:p>
          <a:p>
            <a:pPr lvl="1">
              <a:lnSpc>
                <a:spcPct val="160000"/>
              </a:lnSpc>
            </a:pPr>
            <a:r>
              <a:rPr lang="en-US" altLang="ko-KR" sz="1800" b="1" dirty="0" smtClean="0">
                <a:solidFill>
                  <a:schemeClr val="bg1">
                    <a:lumMod val="75000"/>
                  </a:schemeClr>
                </a:solidFill>
              </a:rPr>
              <a:t>Multiple Perceptron (Hidden Layer):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</a:rPr>
              <a:t>Backpropagation algorithm</a:t>
            </a:r>
          </a:p>
          <a:p>
            <a:pPr>
              <a:lnSpc>
                <a:spcPct val="160000"/>
              </a:lnSpc>
            </a:pPr>
            <a:r>
              <a:rPr lang="en-US" altLang="ko-KR" sz="1800" b="1" dirty="0" smtClean="0">
                <a:solidFill>
                  <a:schemeClr val="bg1">
                    <a:lumMod val="75000"/>
                  </a:schemeClr>
                </a:solidFill>
              </a:rPr>
              <a:t>Deep Neural Network Breakthrough (2-3</a:t>
            </a:r>
            <a:r>
              <a:rPr lang="ko-KR" altLang="en-US" sz="1800" b="1" dirty="0" smtClean="0">
                <a:solidFill>
                  <a:schemeClr val="bg1">
                    <a:lumMod val="75000"/>
                  </a:schemeClr>
                </a:solidFill>
              </a:rPr>
              <a:t>일차</a:t>
            </a:r>
            <a:r>
              <a:rPr lang="en-US" altLang="ko-KR" sz="1800" b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altLang="ko-KR" sz="1800" b="1" dirty="0" smtClean="0">
                <a:solidFill>
                  <a:schemeClr val="bg1">
                    <a:lumMod val="75000"/>
                  </a:schemeClr>
                </a:solidFill>
              </a:rPr>
              <a:t>Rebirth of Neural Network, renamed DNN</a:t>
            </a:r>
          </a:p>
          <a:p>
            <a:pPr lvl="1">
              <a:lnSpc>
                <a:spcPct val="160000"/>
              </a:lnSpc>
            </a:pPr>
            <a:r>
              <a:rPr lang="en-US" altLang="ko-KR" sz="1800" b="1" dirty="0" smtClean="0"/>
              <a:t>TensorFlow Basic</a:t>
            </a:r>
          </a:p>
          <a:p>
            <a:pPr lvl="1">
              <a:lnSpc>
                <a:spcPct val="160000"/>
              </a:lnSpc>
            </a:pPr>
            <a:r>
              <a:rPr lang="en-US" altLang="ko-KR" sz="1800" b="1" dirty="0" smtClean="0"/>
              <a:t>DNN, </a:t>
            </a:r>
            <a:r>
              <a:rPr lang="en-US" altLang="ko-KR" sz="1800" b="1" dirty="0" err="1" smtClean="0"/>
              <a:t>ReLU</a:t>
            </a:r>
            <a:r>
              <a:rPr lang="en-US" altLang="ko-KR" sz="1800" b="1" dirty="0" smtClean="0"/>
              <a:t>, Pre-training, Dropout</a:t>
            </a:r>
          </a:p>
          <a:p>
            <a:pPr lvl="1">
              <a:lnSpc>
                <a:spcPct val="160000"/>
              </a:lnSpc>
            </a:pPr>
            <a:r>
              <a:rPr lang="en-US" altLang="ko-KR" sz="1800" b="1" dirty="0" smtClean="0"/>
              <a:t>Convolutional Neural Network (CNN)</a:t>
            </a:r>
          </a:p>
          <a:p>
            <a:pPr>
              <a:lnSpc>
                <a:spcPct val="160000"/>
              </a:lnSpc>
            </a:pPr>
            <a:r>
              <a:rPr lang="en-US" altLang="ko-KR" sz="1800" b="1" dirty="0" smtClean="0">
                <a:solidFill>
                  <a:srgbClr val="0070C0"/>
                </a:solidFill>
              </a:rPr>
              <a:t>How to apply DNN into real world problem (4</a:t>
            </a:r>
            <a:r>
              <a:rPr lang="ko-KR" altLang="en-US" sz="1800" b="1" dirty="0" smtClean="0">
                <a:solidFill>
                  <a:srgbClr val="0070C0"/>
                </a:solidFill>
              </a:rPr>
              <a:t>일차</a:t>
            </a:r>
            <a:r>
              <a:rPr lang="en-US" altLang="ko-KR" sz="1800" b="1" dirty="0" smtClean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altLang="ko-KR" sz="1800" b="1" dirty="0" smtClean="0"/>
              <a:t>Use-case: </a:t>
            </a:r>
            <a:r>
              <a:rPr lang="en-US" altLang="ko-KR" sz="1800" dirty="0" err="1" smtClean="0"/>
              <a:t>smarttention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2016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2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76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</a:t>
            </a:r>
            <a:r>
              <a:rPr lang="en-US" altLang="ko-KR" dirty="0" smtClean="0"/>
              <a:t>curves[3/3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980304"/>
            <a:ext cx="9731433" cy="548237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20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5288" y="6540675"/>
            <a:ext cx="6871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Coursera, Machine Learning, Andrew 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666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Summarized bias vs. variance</a:t>
            </a:r>
            <a:endParaRPr lang="ko-KR" altLang="en-US" dirty="0"/>
          </a:p>
        </p:txBody>
      </p:sp>
      <p:pic>
        <p:nvPicPr>
          <p:cNvPr id="1026" name="Picture 2" descr="https://cdn-images-1.medium.com/max/1000/1*zdo7nS9Onpo-iYb4jJTr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7" y="1130706"/>
            <a:ext cx="4715886" cy="281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000/1*WtdQD4xpEpNO4ClJBwsOt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557" y="1064178"/>
            <a:ext cx="4928697" cy="280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mages-1.medium.com/max/1000/1*9rFztXyPMvDWenUEbsr7n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283" y="4023360"/>
            <a:ext cx="4826548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21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6075144"/>
            <a:ext cx="6871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Coursera, Machine Learning, </a:t>
            </a:r>
            <a:endParaRPr lang="en-US" altLang="ko-KR" dirty="0" smtClean="0"/>
          </a:p>
          <a:p>
            <a:r>
              <a:rPr lang="en-US" altLang="ko-KR" dirty="0" smtClean="0"/>
              <a:t>Andrew </a:t>
            </a:r>
            <a:r>
              <a:rPr lang="en-US" altLang="ko-KR" dirty="0" smtClean="0"/>
              <a:t>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500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666750"/>
            <a:ext cx="10734675" cy="55245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22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35288" y="6487227"/>
            <a:ext cx="6871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Coursera, Machine Learning, Andrew 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5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코드 위치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rgbClr val="FF0000"/>
                </a:solidFill>
                <a:hlinkClick r:id="rId2"/>
              </a:rPr>
              <a:t>github.com/leejaymin/TensorFlowLecture/blob/master/4.MNIST/MNIST_Tutorial_DNN.ipynb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444" y="0"/>
            <a:ext cx="9221091" cy="50339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23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97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037" y="1087394"/>
            <a:ext cx="11640065" cy="526895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기본적인 </a:t>
            </a:r>
            <a:r>
              <a:rPr lang="en-US" altLang="ko-KR" dirty="0" smtClean="0"/>
              <a:t>MLP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One</a:t>
            </a:r>
            <a:r>
              <a:rPr lang="ko-KR" altLang="en-US" dirty="0"/>
              <a:t> </a:t>
            </a:r>
            <a:r>
              <a:rPr lang="en-US" altLang="ko-KR" dirty="0" smtClean="0"/>
              <a:t>hidden layer</a:t>
            </a:r>
          </a:p>
          <a:p>
            <a:pPr lvl="1"/>
            <a:r>
              <a:rPr lang="en-US" altLang="ko-KR" dirty="0" smtClean="0"/>
              <a:t>Testing accuracy: ~92%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/>
              <a:t>11-layer </a:t>
            </a:r>
            <a:r>
              <a:rPr lang="en-US" altLang="ko-KR" dirty="0" smtClean="0"/>
              <a:t>MLP with </a:t>
            </a:r>
            <a:r>
              <a:rPr lang="en-US" altLang="ko-KR" dirty="0" err="1" smtClean="0"/>
              <a:t>ReLU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ReLU</a:t>
            </a:r>
            <a:r>
              <a:rPr lang="en-US" altLang="ko-KR" dirty="0" smtClean="0"/>
              <a:t>, Sigmoid,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/>
              <a:t>Testing accuracy: </a:t>
            </a:r>
            <a:r>
              <a:rPr lang="en-US" altLang="ko-KR" dirty="0" smtClean="0"/>
              <a:t>~97%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Pre-training </a:t>
            </a:r>
            <a:r>
              <a:rPr lang="en-US" altLang="ko-KR" dirty="0"/>
              <a:t>and </a:t>
            </a:r>
            <a:r>
              <a:rPr lang="en-US" altLang="ko-KR" dirty="0" smtClean="0"/>
              <a:t>Dropout</a:t>
            </a:r>
          </a:p>
          <a:p>
            <a:pPr lvl="1"/>
            <a:r>
              <a:rPr lang="en-US" altLang="ko-KR" dirty="0" smtClean="0"/>
              <a:t>Xavier </a:t>
            </a:r>
            <a:r>
              <a:rPr lang="en-US" altLang="ko-KR" dirty="0" err="1" smtClean="0"/>
              <a:t>init.</a:t>
            </a:r>
            <a:r>
              <a:rPr lang="en-US" altLang="ko-KR" dirty="0" smtClean="0"/>
              <a:t> and new regularization</a:t>
            </a:r>
          </a:p>
          <a:p>
            <a:pPr lvl="1"/>
            <a:r>
              <a:rPr lang="en-US" altLang="ko-KR" dirty="0"/>
              <a:t>Testing accuracy: </a:t>
            </a:r>
            <a:r>
              <a:rPr lang="en-US" altLang="ko-KR" dirty="0" smtClean="0"/>
              <a:t>~99%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Convolutional Neural Network</a:t>
            </a:r>
          </a:p>
          <a:p>
            <a:pPr lvl="1"/>
            <a:r>
              <a:rPr lang="en-US" altLang="ko-KR" dirty="0"/>
              <a:t>Testing accuracy</a:t>
            </a:r>
            <a:r>
              <a:rPr lang="en-US" altLang="ko-KR" dirty="0" smtClean="0"/>
              <a:t>: ?%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24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0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 Framework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7" y="874842"/>
            <a:ext cx="9978119" cy="583826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3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14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TensorFlow 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32" y="862418"/>
            <a:ext cx="5632237" cy="31587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261" y="772555"/>
            <a:ext cx="4681580" cy="33548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649" y="4176474"/>
            <a:ext cx="4959573" cy="2596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839" y="66289"/>
            <a:ext cx="1819275" cy="657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63299"/>
            <a:ext cx="5026615" cy="24229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6615" y="4244151"/>
            <a:ext cx="2152823" cy="104827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755775" y="3873730"/>
            <a:ext cx="1022465" cy="232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523318" y="6188372"/>
            <a:ext cx="2233352" cy="232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105804" y="4688378"/>
            <a:ext cx="825731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333018" y="5189913"/>
            <a:ext cx="720437" cy="188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4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45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904875"/>
            <a:ext cx="8982075" cy="50482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5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380509" y="6417543"/>
            <a:ext cx="6802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Roboto-Regular"/>
              </a:rPr>
              <a:t>Large-Scale Deep </a:t>
            </a:r>
            <a:r>
              <a:rPr lang="en-US" altLang="ko-KR" dirty="0" smtClean="0">
                <a:solidFill>
                  <a:srgbClr val="000000"/>
                </a:solidFill>
                <a:latin typeface="Roboto-Regular"/>
              </a:rPr>
              <a:t>Learning With TensorFlow, </a:t>
            </a:r>
            <a:r>
              <a:rPr lang="en-US" altLang="ko-KR" dirty="0" err="1" smtClean="0">
                <a:solidFill>
                  <a:srgbClr val="000000"/>
                </a:solidFill>
                <a:latin typeface="Roboto-Regular"/>
              </a:rPr>
              <a:t>JeffDean</a:t>
            </a:r>
            <a:r>
              <a:rPr lang="en-US" altLang="ko-KR" dirty="0" smtClean="0">
                <a:solidFill>
                  <a:srgbClr val="000000"/>
                </a:solidFill>
                <a:latin typeface="Roboto-Regular"/>
              </a:rPr>
              <a:t>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84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93" y="1552309"/>
            <a:ext cx="8743950" cy="3438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94455"/>
            <a:ext cx="3529013" cy="1457854"/>
          </a:xfrm>
          <a:prstGeom prst="rect">
            <a:avLst/>
          </a:prstGeom>
        </p:spPr>
      </p:pic>
      <p:pic>
        <p:nvPicPr>
          <p:cNvPr id="1026" name="Picture 2" descr="https://camo.githubusercontent.com/460f85a1776e2e0b15e602fad470b8aa7a0a4a88/687474703a2f2f692e696d6775722e636f6d2f397441645234642e706e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18" y="3712322"/>
            <a:ext cx="5103408" cy="30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6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80509" y="6417543"/>
            <a:ext cx="6802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Roboto-Regular"/>
              </a:rPr>
              <a:t>Large-Scale Deep </a:t>
            </a:r>
            <a:r>
              <a:rPr lang="en-US" altLang="ko-KR" dirty="0" smtClean="0">
                <a:solidFill>
                  <a:srgbClr val="000000"/>
                </a:solidFill>
                <a:latin typeface="Roboto-Regular"/>
              </a:rPr>
              <a:t>Learning With TensorFlow, </a:t>
            </a:r>
            <a:r>
              <a:rPr lang="en-US" altLang="ko-KR" dirty="0" err="1" smtClean="0">
                <a:solidFill>
                  <a:srgbClr val="000000"/>
                </a:solidFill>
                <a:latin typeface="Roboto-Regular"/>
              </a:rPr>
              <a:t>JeffDean</a:t>
            </a:r>
            <a:r>
              <a:rPr lang="en-US" altLang="ko-KR" dirty="0" smtClean="0">
                <a:solidFill>
                  <a:srgbClr val="000000"/>
                </a:solidFill>
                <a:latin typeface="Roboto-Regular"/>
              </a:rPr>
              <a:t>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82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762000"/>
            <a:ext cx="10462599" cy="52197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7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80509" y="6417543"/>
            <a:ext cx="6802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Roboto-Regular"/>
              </a:rPr>
              <a:t>Large-Scale Deep </a:t>
            </a:r>
            <a:r>
              <a:rPr lang="en-US" altLang="ko-KR" dirty="0" smtClean="0">
                <a:solidFill>
                  <a:srgbClr val="000000"/>
                </a:solidFill>
                <a:latin typeface="Roboto-Regular"/>
              </a:rPr>
              <a:t>Learning With TensorFlow, </a:t>
            </a:r>
            <a:r>
              <a:rPr lang="en-US" altLang="ko-KR" dirty="0" err="1" smtClean="0">
                <a:solidFill>
                  <a:srgbClr val="000000"/>
                </a:solidFill>
                <a:latin typeface="Roboto-Regular"/>
              </a:rPr>
              <a:t>JeffDean</a:t>
            </a:r>
            <a:r>
              <a:rPr lang="en-US" altLang="ko-KR" dirty="0" smtClean="0">
                <a:solidFill>
                  <a:srgbClr val="000000"/>
                </a:solidFill>
                <a:latin typeface="Roboto-Regular"/>
              </a:rPr>
              <a:t>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9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495425"/>
            <a:ext cx="7791450" cy="38671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8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80509" y="6417543"/>
            <a:ext cx="6802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Roboto-Regular"/>
              </a:rPr>
              <a:t>Large-Scale Deep </a:t>
            </a:r>
            <a:r>
              <a:rPr lang="en-US" altLang="ko-KR" dirty="0" smtClean="0">
                <a:solidFill>
                  <a:srgbClr val="000000"/>
                </a:solidFill>
                <a:latin typeface="Roboto-Regular"/>
              </a:rPr>
              <a:t>Learning With TensorFlow, </a:t>
            </a:r>
            <a:r>
              <a:rPr lang="en-US" altLang="ko-KR" dirty="0" err="1" smtClean="0">
                <a:solidFill>
                  <a:srgbClr val="000000"/>
                </a:solidFill>
                <a:latin typeface="Roboto-Regular"/>
              </a:rPr>
              <a:t>JeffDean</a:t>
            </a:r>
            <a:r>
              <a:rPr lang="en-US" altLang="ko-KR" dirty="0" smtClean="0">
                <a:solidFill>
                  <a:srgbClr val="000000"/>
                </a:solidFill>
                <a:latin typeface="Roboto-Regular"/>
              </a:rPr>
              <a:t>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84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Portable &amp; Scalable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690687"/>
            <a:ext cx="8858250" cy="34766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74800-9143-F045-81E6-1834C05913E3}" type="slidenum">
              <a:rPr lang="en-US" altLang="ko-KR" sz="1500" smtClean="0">
                <a:solidFill>
                  <a:srgbClr val="0070C0"/>
                </a:solidFill>
              </a:rPr>
              <a:pPr/>
              <a:t>9</a:t>
            </a:fld>
            <a:r>
              <a:rPr lang="en-US" altLang="ko-KR" sz="1500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/ 24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80509" y="6417543"/>
            <a:ext cx="6802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Roboto-Regular"/>
              </a:rPr>
              <a:t>Large-Scale Deep </a:t>
            </a:r>
            <a:r>
              <a:rPr lang="en-US" altLang="ko-KR" dirty="0" smtClean="0">
                <a:solidFill>
                  <a:srgbClr val="000000"/>
                </a:solidFill>
                <a:latin typeface="Roboto-Regular"/>
              </a:rPr>
              <a:t>Learning With TensorFlow, </a:t>
            </a:r>
            <a:r>
              <a:rPr lang="en-US" altLang="ko-KR" dirty="0" err="1" smtClean="0">
                <a:solidFill>
                  <a:srgbClr val="000000"/>
                </a:solidFill>
                <a:latin typeface="Roboto-Regular"/>
              </a:rPr>
              <a:t>JeffDean</a:t>
            </a:r>
            <a:r>
              <a:rPr lang="en-US" altLang="ko-KR" dirty="0" smtClean="0">
                <a:solidFill>
                  <a:srgbClr val="000000"/>
                </a:solidFill>
                <a:latin typeface="Roboto-Regular"/>
              </a:rPr>
              <a:t> 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9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30296</TotalTime>
  <Words>463</Words>
  <Application>Microsoft Office PowerPoint</Application>
  <PresentationFormat>와이드스크린</PresentationFormat>
  <Paragraphs>135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Roboto-Regular</vt:lpstr>
      <vt:lpstr>맑은 고딕</vt:lpstr>
      <vt:lpstr>Arial</vt:lpstr>
      <vt:lpstr>Wingdings</vt:lpstr>
      <vt:lpstr>Office 테마</vt:lpstr>
      <vt:lpstr>Machine Learning to Deep Learning_2</vt:lpstr>
      <vt:lpstr>Table of Contents</vt:lpstr>
      <vt:lpstr>Deep Learning Framework</vt:lpstr>
      <vt:lpstr>왜 TensorFlow 인가?</vt:lpstr>
      <vt:lpstr>PowerPoint 프레젠테이션</vt:lpstr>
      <vt:lpstr>PowerPoint 프레젠테이션</vt:lpstr>
      <vt:lpstr>PowerPoint 프레젠테이션</vt:lpstr>
      <vt:lpstr>Architecture</vt:lpstr>
      <vt:lpstr>Portable &amp; Scalable</vt:lpstr>
      <vt:lpstr>How is TensorFlow used at Google?</vt:lpstr>
      <vt:lpstr>실습: Basic TensorFlow</vt:lpstr>
      <vt:lpstr>Graph, Node, Edge</vt:lpstr>
      <vt:lpstr>실습2: MNIST</vt:lpstr>
      <vt:lpstr>PowerPoint 프레젠테이션</vt:lpstr>
      <vt:lpstr>PowerPoint 프레젠테이션</vt:lpstr>
      <vt:lpstr>Diagnosing bias vs. variance</vt:lpstr>
      <vt:lpstr>PowerPoint 프레젠테이션</vt:lpstr>
      <vt:lpstr>Learning curves[1/3]</vt:lpstr>
      <vt:lpstr>Learning curves[2/3]</vt:lpstr>
      <vt:lpstr>Learning curves[3/3]</vt:lpstr>
      <vt:lpstr>Summarized bias vs. variance</vt:lpstr>
      <vt:lpstr>PowerPoint 프레젠테이션</vt:lpstr>
      <vt:lpstr>PowerPoint 프레젠테이션</vt:lpstr>
      <vt:lpstr>구현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Learn</dc:title>
  <dc:creator>Microsoft Office User</dc:creator>
  <cp:lastModifiedBy>justin</cp:lastModifiedBy>
  <cp:revision>230</cp:revision>
  <cp:lastPrinted>2016-10-11T08:39:14Z</cp:lastPrinted>
  <dcterms:created xsi:type="dcterms:W3CDTF">2016-09-20T08:08:28Z</dcterms:created>
  <dcterms:modified xsi:type="dcterms:W3CDTF">2017-02-10T06:41:47Z</dcterms:modified>
</cp:coreProperties>
</file>