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e63d92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e63d92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e63d92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e63d92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e63d92e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e63d92e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e63d92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e63d92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3e63d92e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3e63d92e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e63d92e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e63d92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e63d92e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e63d92e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e63d92e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e63d92e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lang="ko" sz="3050">
                <a:highlight>
                  <a:srgbClr val="FFFFFF"/>
                </a:highlight>
              </a:rPr>
              <a:t>정규화 목적</a:t>
            </a:r>
            <a:endParaRPr sz="3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4294967295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685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r>
              <a:rPr lang="ko" sz="2150">
                <a:solidFill>
                  <a:schemeClr val="dk1"/>
                </a:solidFill>
                <a:highlight>
                  <a:srgbClr val="FFFFFF"/>
                </a:highlight>
              </a:rPr>
              <a:t>중복을 배제하여 삽입, 삭제, 갱신 이상의 발생을 방지</a:t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5125" lvl="0" marL="685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r>
              <a:rPr lang="ko" sz="2150">
                <a:solidFill>
                  <a:schemeClr val="dk1"/>
                </a:solidFill>
                <a:highlight>
                  <a:srgbClr val="FFFFFF"/>
                </a:highlight>
              </a:rPr>
              <a:t>각 릴레이션에 중복된 종속성을 여러개의 릴레이션에 분할</a:t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5125" lvl="0" marL="685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r>
              <a:rPr lang="ko" sz="2150">
                <a:solidFill>
                  <a:schemeClr val="dk1"/>
                </a:solidFill>
                <a:highlight>
                  <a:srgbClr val="FFFFFF"/>
                </a:highlight>
              </a:rPr>
              <a:t>어떠한 릴레이션이라도 데이터베이스 내에서 표현 가능하게 함</a:t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5125" lvl="0" marL="685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r>
              <a:rPr lang="ko" sz="2150">
                <a:solidFill>
                  <a:schemeClr val="dk1"/>
                </a:solidFill>
                <a:highlight>
                  <a:srgbClr val="FFFFFF"/>
                </a:highlight>
              </a:rPr>
              <a:t>데이터 삽입 시 릴레이션을 재구성할 필요성 감</a:t>
            </a:r>
            <a:r>
              <a:rPr lang="ko" sz="2150">
                <a:solidFill>
                  <a:schemeClr val="dk1"/>
                </a:solidFill>
                <a:highlight>
                  <a:srgbClr val="FFFFFF"/>
                </a:highlight>
              </a:rPr>
              <a:t>소</a:t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5125" lvl="0" marL="685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r>
              <a:rPr lang="ko" sz="2150">
                <a:solidFill>
                  <a:schemeClr val="dk1"/>
                </a:solidFill>
                <a:highlight>
                  <a:srgbClr val="FFFFFF"/>
                </a:highlight>
              </a:rPr>
              <a:t>효과적인 검색 알고리즘을 생성 가능</a:t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5025"/>
            <a:ext cx="8839199" cy="36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1 정규화 (1NF)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도메인이 원자값이어야한다.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위 테이블은 1NF를 만족하고 있다.ㅣ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2 정규화 (2NF)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1NF를 만족한 상태의 테이블의 부분적 함수 종속을 제거해야 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즉 완전 함수 종속이 되도록 해야 한다.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1. 학생번호 &lt;-&gt; 학생이름 + 주소 + 학과는 종속 관계가 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17300" l="0" r="0" t="0"/>
          <a:stretch/>
        </p:blipFill>
        <p:spPr>
          <a:xfrm>
            <a:off x="4572000" y="1859823"/>
            <a:ext cx="4263550" cy="25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2 정규화 (2NF)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2. 학과 &lt;-&gt; 학과사무실 종속 관계가 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4. 강좌이름 &lt;-&gt; 강의실 종속 관계가 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38" y="1529488"/>
            <a:ext cx="18002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3. 학생번호, 강좌이름 &lt;-&gt; 성적 종속 관계가 있다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913" y="1529500"/>
            <a:ext cx="19907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538" y="3422363"/>
            <a:ext cx="17430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2NF 만족한 상태의 테이블의 이행적 함수 종속을 제거해야 한다.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이행적 함수 종속: A→B 이고 B→C 일 때 A→C 인 관계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ko"/>
              <a:t>2NF를 만족한 상태의 위 테이블들은 3NF를 만족하고 있다.</a:t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3 정규화 (3NF)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ERD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1625638"/>
            <a:ext cx="50863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00" y="2571750"/>
            <a:ext cx="66389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0" y="3490375"/>
            <a:ext cx="74485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INNER JOIN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