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56" r:id="rId2"/>
    <p:sldId id="372" r:id="rId3"/>
    <p:sldId id="374" r:id="rId4"/>
    <p:sldId id="375" r:id="rId5"/>
    <p:sldId id="400" r:id="rId6"/>
    <p:sldId id="401" r:id="rId7"/>
    <p:sldId id="383" r:id="rId8"/>
    <p:sldId id="388" r:id="rId9"/>
    <p:sldId id="389" r:id="rId10"/>
    <p:sldId id="402" r:id="rId11"/>
    <p:sldId id="393" r:id="rId12"/>
    <p:sldId id="394" r:id="rId13"/>
    <p:sldId id="395" r:id="rId14"/>
    <p:sldId id="396" r:id="rId15"/>
    <p:sldId id="397" r:id="rId16"/>
    <p:sldId id="398" r:id="rId17"/>
    <p:sldId id="406" r:id="rId18"/>
    <p:sldId id="399" r:id="rId19"/>
    <p:sldId id="40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3FF"/>
    <a:srgbClr val="292934"/>
    <a:srgbClr val="314CB1"/>
    <a:srgbClr val="37FFFF"/>
    <a:srgbClr val="99CCFF"/>
    <a:srgbClr val="93A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5" autoAdjust="0"/>
    <p:restoredTop sz="98344" autoAdjust="0"/>
  </p:normalViewPr>
  <p:slideViewPr>
    <p:cSldViewPr>
      <p:cViewPr varScale="1">
        <p:scale>
          <a:sx n="42" d="100"/>
          <a:sy n="42" d="100"/>
        </p:scale>
        <p:origin x="134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26931-A65E-4E11-9841-E048154747B2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A951B-111B-46B8-B1FF-AD6F071F7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45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A951B-111B-46B8-B1FF-AD6F071F797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98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A951B-111B-46B8-B1FF-AD6F071F797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98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A951B-111B-46B8-B1FF-AD6F071F797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98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A951B-111B-46B8-B1FF-AD6F071F797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98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A951B-111B-46B8-B1FF-AD6F071F797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98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A951B-111B-46B8-B1FF-AD6F071F797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98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A951B-111B-46B8-B1FF-AD6F071F797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98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A951B-111B-46B8-B1FF-AD6F071F797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98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A951B-111B-46B8-B1FF-AD6F071F797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98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A951B-111B-46B8-B1FF-AD6F071F797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9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A951B-111B-46B8-B1FF-AD6F071F797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98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A951B-111B-46B8-B1FF-AD6F071F797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98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A951B-111B-46B8-B1FF-AD6F071F797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98183"/>
      </p:ext>
    </p:extLst>
  </p:cSld>
  <p:clrMapOvr>
    <a:masterClrMapping/>
  </p:clrMapOvr>
</p:notes>
</file>

<file path=ppt/notesSlides/notesSlide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슬라이드 이미지 개체 틀 1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1143000" y="685800"/>
                <a:ext cx="4572000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슬라이드 노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0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/>
              <a:p>
                <a:pPr marL="0" indent="0" latinLnBrk="0">
                  <a:buFontTx/>
                  <a:buNone/>
                </a:pPr>
                <a:fld id="{B9320F77-B9A0-41C5-862A-B4B631284C64}" type="slidenum">
                  <a:rPr lang="ko-KR" altLang="en-US"/>
                  <a:t>6</a:t>
                </a:fld>
                <a:endParaRPr lang="ko-KR" altLang="en-US"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A951B-111B-46B8-B1FF-AD6F071F797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98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A951B-111B-46B8-B1FF-AD6F071F797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98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A951B-111B-46B8-B1FF-AD6F071F797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98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A951B-111B-46B8-B1FF-AD6F071F797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9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F629-5E15-4970-BB60-46D2BDAF8D1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B671-85D7-4C60-B3A8-04A64B38D5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F629-5E15-4970-BB60-46D2BDAF8D1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B671-85D7-4C60-B3A8-04A64B38D5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F629-5E15-4970-BB60-46D2BDAF8D1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B671-85D7-4C60-B3A8-04A64B38D5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F629-5E15-4970-BB60-46D2BDAF8D1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B671-85D7-4C60-B3A8-04A64B38D5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F629-5E15-4970-BB60-46D2BDAF8D1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B671-85D7-4C60-B3A8-04A64B38D5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F629-5E15-4970-BB60-46D2BDAF8D1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B671-85D7-4C60-B3A8-04A64B38D5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F629-5E15-4970-BB60-46D2BDAF8D1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B671-85D7-4C60-B3A8-04A64B38D5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F629-5E15-4970-BB60-46D2BDAF8D1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B671-85D7-4C60-B3A8-04A64B38D5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F629-5E15-4970-BB60-46D2BDAF8D1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B671-85D7-4C60-B3A8-04A64B38D58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F629-5E15-4970-BB60-46D2BDAF8D1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B671-85D7-4C60-B3A8-04A64B38D5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F629-5E15-4970-BB60-46D2BDAF8D1E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1B671-85D7-4C60-B3A8-04A64B38D5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691B671-85D7-4C60-B3A8-04A64B38D5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35EF629-5E15-4970-BB60-46D2BDAF8D1E}" type="datetimeFigureOut">
              <a:rPr lang="ko-KR" altLang="en-US" smtClean="0"/>
              <a:t>2020-12-14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128792" cy="648072"/>
          </a:xfrm>
        </p:spPr>
        <p:txBody>
          <a:bodyPr>
            <a:noAutofit/>
          </a:bodyPr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P15 </a:t>
            </a:r>
            <a:r>
              <a:rPr lang="ko-KR" altLang="en-US" sz="32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딥러닝</a:t>
            </a:r>
            <a:r>
              <a:rPr lang="ko-KR" altLang="en-US" sz="32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팀 프로젝트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436096" y="5469031"/>
            <a:ext cx="2808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HY강B" panose="02030600000101010101" pitchFamily="18" charset="-127"/>
                <a:ea typeface="HY강B" panose="02030600000101010101" pitchFamily="18" charset="-127"/>
              </a:rPr>
              <a:t>고</a:t>
            </a:r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**</a:t>
            </a:r>
            <a:b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ko-KR" altLang="en-US" sz="2400" dirty="0">
                <a:latin typeface="HY강B" panose="02030600000101010101" pitchFamily="18" charset="-127"/>
                <a:ea typeface="HY강B" panose="02030600000101010101" pitchFamily="18" charset="-127"/>
              </a:rPr>
              <a:t>박</a:t>
            </a:r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**</a:t>
            </a:r>
            <a:b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ko-KR" altLang="en-US" sz="2400" dirty="0">
                <a:latin typeface="HY강B" panose="02030600000101010101" pitchFamily="18" charset="-127"/>
                <a:ea typeface="HY강B" panose="02030600000101010101" pitchFamily="18" charset="-127"/>
              </a:rPr>
              <a:t>송인용</a:t>
            </a:r>
          </a:p>
        </p:txBody>
      </p:sp>
    </p:spTree>
    <p:extLst>
      <p:ext uri="{BB962C8B-B14F-4D97-AF65-F5344CB8AC3E}">
        <p14:creationId xmlns:p14="http://schemas.microsoft.com/office/powerpoint/2010/main" val="3718938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705" y="188595"/>
            <a:ext cx="5256530" cy="738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28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크롤링</a:t>
            </a:r>
            <a:r>
              <a:rPr lang="ko-KR" altLang="en-US" sz="2800" b="1" dirty="0">
                <a:latin typeface="HY강B" panose="02030600000101010101" pitchFamily="18" charset="-127"/>
                <a:ea typeface="HY강B" panose="02030600000101010101" pitchFamily="18" charset="-127"/>
              </a:rPr>
              <a:t> 과정 및 데이터 시각화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27630" y="1113790"/>
            <a:ext cx="3096260" cy="50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Amazon Book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크롤링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결과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6" name="그림 7" descr="C:/Users/User/AppData/Roaming/PolarisOffice/ETemp/1700_19120544/fImage20367194991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1905000"/>
            <a:ext cx="3573780" cy="4347845"/>
          </a:xfrm>
          <a:prstGeom prst="rect">
            <a:avLst/>
          </a:prstGeom>
          <a:noFill/>
        </p:spPr>
      </p:pic>
      <p:pic>
        <p:nvPicPr>
          <p:cNvPr id="7" name="그림 8" descr="C:/Users/User/AppData/Roaming/PolarisOffice/ETemp/1700_19120544/fImage56275219535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0" y="1978025"/>
            <a:ext cx="4241165" cy="41776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2145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179705" y="188595"/>
            <a:ext cx="5257165" cy="638123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800" b="1" dirty="0">
                <a:latin typeface="HY강B" charset="0"/>
                <a:ea typeface="HY강B" charset="0"/>
              </a:rPr>
              <a:t>4. </a:t>
            </a:r>
            <a:r>
              <a:rPr lang="ko-KR" altLang="en-US" sz="2800" b="1" dirty="0">
                <a:latin typeface="HY강B" charset="0"/>
                <a:ea typeface="HY강B" charset="0"/>
              </a:rPr>
              <a:t>신경망 모델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23528" y="1772816"/>
            <a:ext cx="7848872" cy="77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지능형시스템 프로젝트를 통해 만들어진 모델과 정확한 비교와 평가를 위해 지난 프로젝트를 위해 만든 훈련용 데이터와 테스트용 베스트 셀러 데이터를 가져와 사용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7544" y="1095127"/>
            <a:ext cx="2133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HY강B" panose="02030600000101010101" pitchFamily="18" charset="-127"/>
                <a:ea typeface="HY강B" panose="02030600000101010101" pitchFamily="18" charset="-127"/>
              </a:rPr>
              <a:t>훈련용 데이터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86D045-479A-46D8-AF86-2F9FDE9BFE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3" t="-1046" r="72608"/>
          <a:stretch/>
        </p:blipFill>
        <p:spPr>
          <a:xfrm>
            <a:off x="278035" y="3573016"/>
            <a:ext cx="2421757" cy="28803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808287" y="4163596"/>
            <a:ext cx="53641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지난 프로젝트 때는 각 제목을 최대 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2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개의 토큰으로 이루어진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n-gram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으로 변환하여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casual_tokenize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같은 의미 없는 </a:t>
            </a: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구분자를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제거해주는 토큰 </a:t>
            </a: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생성기를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사용하였어도 상당수 필요 없는 토큰도 많이 생성되었음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7544" y="2930265"/>
            <a:ext cx="3672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HY강B" panose="02030600000101010101" pitchFamily="18" charset="-127"/>
                <a:ea typeface="HY강B" panose="02030600000101010101" pitchFamily="18" charset="-127"/>
              </a:rPr>
              <a:t>이전 프로젝트와의 비교</a:t>
            </a:r>
          </a:p>
        </p:txBody>
      </p:sp>
    </p:spTree>
    <p:extLst>
      <p:ext uri="{BB962C8B-B14F-4D97-AF65-F5344CB8AC3E}">
        <p14:creationId xmlns:p14="http://schemas.microsoft.com/office/powerpoint/2010/main" val="33658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4750" y="1052736"/>
            <a:ext cx="57081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HY강B" panose="02030600000101010101" pitchFamily="18" charset="-127"/>
                <a:ea typeface="HY강B" panose="02030600000101010101" pitchFamily="18" charset="-127"/>
              </a:rPr>
              <a:t>이전 프로젝트와의 비교</a:t>
            </a:r>
            <a:r>
              <a:rPr lang="en-US" altLang="ko-KR" sz="2400" dirty="0"/>
              <a:t>(word2vec </a:t>
            </a:r>
            <a:r>
              <a:rPr lang="ko-KR" altLang="en-US" sz="2400" dirty="0"/>
              <a:t>사용</a:t>
            </a:r>
            <a:r>
              <a:rPr lang="en-US" altLang="ko-KR" sz="2400" dirty="0"/>
              <a:t>)</a:t>
            </a:r>
            <a:endParaRPr lang="ko-KR" altLang="en-US" sz="2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179705" y="188595"/>
            <a:ext cx="5257165" cy="638123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800" b="1" dirty="0">
                <a:latin typeface="HY강B" charset="0"/>
                <a:ea typeface="HY강B" charset="0"/>
              </a:rPr>
              <a:t>4. </a:t>
            </a:r>
            <a:r>
              <a:rPr lang="ko-KR" altLang="en-US" sz="2800" b="1" dirty="0">
                <a:latin typeface="HY강B" charset="0"/>
                <a:ea typeface="HY강B" charset="0"/>
              </a:rPr>
              <a:t>신경망 모델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03D77E3-028E-4AD2-9053-C241F85B0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5" y="1730969"/>
            <a:ext cx="3888239" cy="3094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171496-AA4B-4CFE-8DC3-D1B0489B28A8}"/>
              </a:ext>
            </a:extLst>
          </p:cNvPr>
          <p:cNvSpPr txBox="1"/>
          <p:nvPr/>
        </p:nvSpPr>
        <p:spPr>
          <a:xfrm>
            <a:off x="179705" y="5206047"/>
            <a:ext cx="81367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이번 프로젝트에서는 특화된 단어 벡터 모형을 만들어 사용하였고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단어 벡터에 포함되지 않는 토큰을 제거하여 의미 없는 토큰을 상당 부분 줄일 수 있었습니다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왼쪽 사진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: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단어 벡터에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‘data’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라는 단어를 넣었을 때 연관성이 높은 단어 목록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오른쪽 사진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단어 벡터에 없는 단어들은 제거하는 코드  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6E1C68E-57A1-4D47-BD22-F60458481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700808"/>
            <a:ext cx="424847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53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4750" y="1052736"/>
            <a:ext cx="4269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HY강B" panose="02030600000101010101" pitchFamily="18" charset="-127"/>
                <a:ea typeface="HY강B" panose="02030600000101010101" pitchFamily="18" charset="-127"/>
              </a:rPr>
              <a:t>이전 프로젝트와의 비교</a:t>
            </a:r>
            <a:r>
              <a:rPr lang="en-US" altLang="ko-KR" sz="2400" dirty="0"/>
              <a:t>(</a:t>
            </a:r>
            <a:r>
              <a:rPr lang="ko-KR" altLang="en-US" sz="2400" dirty="0"/>
              <a:t>모델</a:t>
            </a:r>
            <a:r>
              <a:rPr lang="en-US" altLang="ko-KR" sz="2400" dirty="0"/>
              <a:t>)</a:t>
            </a:r>
            <a:endParaRPr lang="ko-KR" altLang="en-US" sz="2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>
            <a:off x="179705" y="188595"/>
            <a:ext cx="5257165" cy="638123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800" b="1" dirty="0">
                <a:latin typeface="HY강B" charset="0"/>
                <a:ea typeface="HY강B" charset="0"/>
              </a:rPr>
              <a:t>4. </a:t>
            </a:r>
            <a:r>
              <a:rPr lang="ko-KR" altLang="en-US" sz="2800" b="1" dirty="0">
                <a:latin typeface="HY강B" charset="0"/>
                <a:ea typeface="HY강B" charset="0"/>
              </a:rPr>
              <a:t>신경망 모델</a:t>
            </a:r>
          </a:p>
        </p:txBody>
      </p:sp>
      <p:pic>
        <p:nvPicPr>
          <p:cNvPr id="4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EE4DE8D4-13F6-4BC5-8B7D-051F50B95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7272807" cy="2305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185C8D-1CD4-4B31-8BF3-2598B28F9967}"/>
              </a:ext>
            </a:extLst>
          </p:cNvPr>
          <p:cNvSpPr txBox="1"/>
          <p:nvPr/>
        </p:nvSpPr>
        <p:spPr>
          <a:xfrm>
            <a:off x="539552" y="4653136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NLTK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라이브러리를 활용해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Tf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-IDF,SVD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같은 차원 축소 모델들을 활용해 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단어의 빈도수에 따른 자연어 처리 모델 제작</a:t>
            </a:r>
          </a:p>
        </p:txBody>
      </p:sp>
    </p:spTree>
    <p:extLst>
      <p:ext uri="{BB962C8B-B14F-4D97-AF65-F5344CB8AC3E}">
        <p14:creationId xmlns:p14="http://schemas.microsoft.com/office/powerpoint/2010/main" val="3352453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179705" y="188595"/>
            <a:ext cx="5257165" cy="638123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800" b="1" dirty="0">
                <a:latin typeface="HY강B" charset="0"/>
                <a:ea typeface="HY강B" charset="0"/>
              </a:rPr>
              <a:t>4. </a:t>
            </a:r>
            <a:r>
              <a:rPr lang="ko-KR" altLang="en-US" sz="2800" b="1" dirty="0">
                <a:latin typeface="HY강B" charset="0"/>
                <a:ea typeface="HY강B" charset="0"/>
              </a:rPr>
              <a:t>신경망 모델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84750" y="1052736"/>
            <a:ext cx="3618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HY강B" panose="02030600000101010101" pitchFamily="18" charset="-127"/>
                <a:ea typeface="HY강B" panose="02030600000101010101" pitchFamily="18" charset="-127"/>
              </a:rPr>
              <a:t>전 프로젝트와 비교</a:t>
            </a:r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2400" dirty="0">
                <a:latin typeface="HY강B" panose="02030600000101010101" pitchFamily="18" charset="-127"/>
                <a:ea typeface="HY강B" panose="02030600000101010101" pitchFamily="18" charset="-127"/>
              </a:rPr>
              <a:t>결과</a:t>
            </a:r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ko-KR" altLang="en-US" sz="2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4" name="내용 개체 틀 7" descr="테이블이(가) 표시된 사진&#10;&#10;자동 생성된 설명">
            <a:extLst>
              <a:ext uri="{FF2B5EF4-FFF2-40B4-BE49-F238E27FC236}">
                <a16:creationId xmlns:a16="http://schemas.microsoft.com/office/drawing/2014/main" id="{63DE2E8D-7AD2-4F59-9020-2BB5E7099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086708"/>
            <a:ext cx="4392488" cy="2638436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06836ADF-BF2C-4855-8A64-119D0AA3F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5" y="2086708"/>
            <a:ext cx="3672215" cy="26384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3528" y="5241974"/>
            <a:ext cx="78847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 다중 </a:t>
            </a: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라벨링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처리를 했지만 훈련용으로 사용한 입력 데이터가 조금만 달라져도 모델이 추측하는 값이 크게 달라져버리는 등 초기의 프로젝트 목적대로 모델이 제대로 동작하지 않음</a:t>
            </a:r>
          </a:p>
        </p:txBody>
      </p:sp>
    </p:spTree>
    <p:extLst>
      <p:ext uri="{BB962C8B-B14F-4D97-AF65-F5344CB8AC3E}">
        <p14:creationId xmlns:p14="http://schemas.microsoft.com/office/powerpoint/2010/main" val="3352453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179705" y="188595"/>
            <a:ext cx="5257165" cy="638123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800" b="1" dirty="0">
                <a:latin typeface="HY강B" charset="0"/>
                <a:ea typeface="HY강B" charset="0"/>
              </a:rPr>
              <a:t>4. </a:t>
            </a:r>
            <a:r>
              <a:rPr lang="ko-KR" altLang="en-US" sz="2800" b="1" dirty="0">
                <a:latin typeface="HY강B" charset="0"/>
                <a:ea typeface="HY강B" charset="0"/>
              </a:rPr>
              <a:t>신경망 모델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84750" y="1052736"/>
            <a:ext cx="4309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HY강B" panose="02030600000101010101" pitchFamily="18" charset="-127"/>
                <a:ea typeface="HY강B" panose="02030600000101010101" pitchFamily="18" charset="-127"/>
              </a:rPr>
              <a:t>전 프로젝트와 비교</a:t>
            </a:r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(CNN </a:t>
            </a:r>
            <a:r>
              <a:rPr lang="ko-KR" altLang="en-US" sz="2400" dirty="0">
                <a:latin typeface="HY강B" panose="02030600000101010101" pitchFamily="18" charset="-127"/>
                <a:ea typeface="HY강B" panose="02030600000101010101" pitchFamily="18" charset="-127"/>
              </a:rPr>
              <a:t>사용</a:t>
            </a:r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ko-KR" altLang="en-US" sz="2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4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90C23EC0-8EF8-4224-ADE9-87A679E31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97" y="1628800"/>
            <a:ext cx="7764593" cy="432048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25999" y="6093296"/>
            <a:ext cx="6742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케라스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라이브러리를 활용하여 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CNN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를 이용한 자연어 처리 모델을 구축</a:t>
            </a:r>
          </a:p>
        </p:txBody>
      </p:sp>
    </p:spTree>
    <p:extLst>
      <p:ext uri="{BB962C8B-B14F-4D97-AF65-F5344CB8AC3E}">
        <p14:creationId xmlns:p14="http://schemas.microsoft.com/office/powerpoint/2010/main" val="3352453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179705" y="188595"/>
            <a:ext cx="5257165" cy="638123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800" b="1" dirty="0">
                <a:latin typeface="HY강B" charset="0"/>
                <a:ea typeface="HY강B" charset="0"/>
              </a:rPr>
              <a:t>4. </a:t>
            </a:r>
            <a:r>
              <a:rPr lang="ko-KR" altLang="en-US" sz="2800" b="1" dirty="0">
                <a:latin typeface="HY강B" charset="0"/>
                <a:ea typeface="HY강B" charset="0"/>
              </a:rPr>
              <a:t>신경망 모델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84750" y="1052736"/>
            <a:ext cx="3618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HY강B" panose="02030600000101010101" pitchFamily="18" charset="-127"/>
                <a:ea typeface="HY강B" panose="02030600000101010101" pitchFamily="18" charset="-127"/>
              </a:rPr>
              <a:t>전 프로젝트와 비교</a:t>
            </a:r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2400" dirty="0">
                <a:latin typeface="HY강B" panose="02030600000101010101" pitchFamily="18" charset="-127"/>
                <a:ea typeface="HY강B" panose="02030600000101010101" pitchFamily="18" charset="-127"/>
              </a:rPr>
              <a:t>결과</a:t>
            </a:r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ko-KR" altLang="en-US" sz="2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4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B0149299-B43B-4330-BE07-75E6CB1AF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6" y="1844824"/>
            <a:ext cx="4486532" cy="474070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004048" y="2920876"/>
            <a:ext cx="2987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Word2vec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벡터를 이용해 프로젝트와 의미 없는 토큰을 제거하여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훈련용 데이터가 달라져도 모델의 예측 값은 크게 바뀌지 않았고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다중 </a:t>
            </a: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라벨링으로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분석도 개선되었음을 확인 가능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453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179705" y="188595"/>
            <a:ext cx="5257165" cy="638123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800" b="1" dirty="0">
                <a:latin typeface="HY강B" charset="0"/>
                <a:ea typeface="HY강B" charset="0"/>
              </a:rPr>
              <a:t>5. </a:t>
            </a:r>
            <a:r>
              <a:rPr lang="ko-KR" altLang="en-US" sz="2800" b="1" dirty="0">
                <a:latin typeface="HY강B" charset="0"/>
                <a:ea typeface="HY강B" charset="0"/>
              </a:rPr>
              <a:t>시연영상</a:t>
            </a:r>
          </a:p>
        </p:txBody>
      </p:sp>
    </p:spTree>
    <p:extLst>
      <p:ext uri="{BB962C8B-B14F-4D97-AF65-F5344CB8AC3E}">
        <p14:creationId xmlns:p14="http://schemas.microsoft.com/office/powerpoint/2010/main" val="825094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179705" y="188595"/>
            <a:ext cx="5257165" cy="638123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800" b="1" dirty="0">
                <a:latin typeface="HY강B" charset="0"/>
                <a:ea typeface="HY강B" charset="0"/>
              </a:rPr>
              <a:t>5. </a:t>
            </a:r>
            <a:r>
              <a:rPr lang="ko-KR" altLang="en-US" sz="2800" b="1" dirty="0">
                <a:latin typeface="HY강B" charset="0"/>
                <a:ea typeface="HY강B" charset="0"/>
              </a:rPr>
              <a:t>프로젝트 개선점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8C1E1272-EBDB-47D8-92B4-2248AEE9E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80728"/>
            <a:ext cx="5040561" cy="33123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23528" y="4730368"/>
            <a:ext cx="7848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&lt;Word2vec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의 </a:t>
            </a: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어휘량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증가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&gt;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프로젝트의 시간상 주로 책의 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description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위주로만 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word2vec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를 만들어 사용하였는데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아직 학습량의 부족으로 일부 프로그래밍 언어를 구별하지 못하고 있었음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-&gt;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StackOverFlow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같은 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IT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사이트에서 대량의 데이터를 </a:t>
            </a: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크롤링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해 학습시키면 개선시킬 수 있음</a:t>
            </a:r>
          </a:p>
        </p:txBody>
      </p:sp>
    </p:spTree>
    <p:extLst>
      <p:ext uri="{BB962C8B-B14F-4D97-AF65-F5344CB8AC3E}">
        <p14:creationId xmlns:p14="http://schemas.microsoft.com/office/powerpoint/2010/main" val="3352453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179705" y="188595"/>
            <a:ext cx="5257165" cy="560153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400" b="1" dirty="0">
                <a:latin typeface="HY강B" charset="0"/>
                <a:ea typeface="HY강B" charset="0"/>
              </a:rPr>
              <a:t>6. </a:t>
            </a:r>
            <a:r>
              <a:rPr lang="ko-KR" altLang="en-US" sz="2400" b="1" dirty="0">
                <a:latin typeface="HY강B" charset="0"/>
                <a:ea typeface="HY강B" charset="0"/>
              </a:rPr>
              <a:t>프로젝트</a:t>
            </a:r>
            <a:r>
              <a:rPr lang="en-US" altLang="ko-KR" sz="2400" b="1" dirty="0">
                <a:latin typeface="HY강B" charset="0"/>
                <a:ea typeface="HY강B" charset="0"/>
              </a:rPr>
              <a:t> </a:t>
            </a:r>
            <a:r>
              <a:rPr lang="ko-KR" altLang="en-US" sz="2400" b="1" dirty="0">
                <a:latin typeface="HY강B" charset="0"/>
                <a:ea typeface="HY강B" charset="0"/>
              </a:rPr>
              <a:t>의의</a:t>
            </a:r>
          </a:p>
        </p:txBody>
      </p:sp>
      <p:pic>
        <p:nvPicPr>
          <p:cNvPr id="3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B0149299-B43B-4330-BE07-75E6CB1AF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3672408" cy="5256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5C070E-E0AF-4EAC-BA8B-B03BEEEECA02}"/>
              </a:ext>
            </a:extLst>
          </p:cNvPr>
          <p:cNvSpPr txBox="1"/>
          <p:nvPr/>
        </p:nvSpPr>
        <p:spPr>
          <a:xfrm>
            <a:off x="4139952" y="1367562"/>
            <a:ext cx="39604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이번 프로젝트에서는 간소화된 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Word2vec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와 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CNN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모델을 만들어 프로젝트를 진행했고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지능형 프로젝트의 모델로는 해결하지 못하는 문제를 해결할 수 있었습니다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모델의 훈련이나 데이터의 양이 제한되었지만 성능이 개선되는 것을 확인할 수 있었고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신경망을 활용한 딥러닝 학습의 잠재력을 알 수 있었습니다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앞으로 더 많은 데이터를 확보하고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, RNN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같은 다른 신경망 모델을 구현해 성능을 비교해보면서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자연어 처리 프로젝트를 발전시킬 수 있도록 노력하겠습니다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47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D5F0D15-F1DF-478A-977A-7D8B3AEA4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967160"/>
            <a:ext cx="5400600" cy="733648"/>
          </a:xfrm>
        </p:spPr>
        <p:txBody>
          <a:bodyPr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&lt;IT</a:t>
            </a:r>
            <a:r>
              <a:rPr lang="ko-KR" altLang="en-US" sz="2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서적 분석을 통한 기술 유행 파악</a:t>
            </a:r>
            <a:r>
              <a:rPr lang="en-US" altLang="ko-KR" sz="2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&gt;</a:t>
            </a:r>
            <a:r>
              <a:rPr lang="ko-KR" altLang="en-US" sz="2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9512" y="188640"/>
            <a:ext cx="28803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강B" panose="02030600000101010101" pitchFamily="18" charset="-127"/>
                <a:ea typeface="HY강B" panose="02030600000101010101" pitchFamily="18" charset="-127"/>
              </a:rPr>
              <a:t>1. </a:t>
            </a:r>
            <a:r>
              <a:rPr lang="ko-KR" altLang="en-US" sz="2800" b="1" dirty="0">
                <a:latin typeface="HY강B" panose="02030600000101010101" pitchFamily="18" charset="-127"/>
                <a:ea typeface="HY강B" panose="02030600000101010101" pitchFamily="18" charset="-127"/>
              </a:rPr>
              <a:t>아이디어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45427" y="2100286"/>
            <a:ext cx="76109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-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지능형 시스템 프로젝트에서 자연어 처리 기술을 이용해 가장 많은 관심을 받고 있는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IT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서적을 분석하여 현재 가장 인기 있는 프로그래밍 언어나 기술을 알아보고자 하였으나 모델의 분류 성능이 기대치에 미치지 못했기에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딥러닝을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통해 자연어처리 모델을 개선한 후 지능형시스템 프로젝트와의 결과를 비교하여 모델의 분류 성능이 얼마나 향상되었는지 파악하는 것을 목표로 프로젝트를 진행했습니다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89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705" y="2196557"/>
            <a:ext cx="8172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&gt;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고원준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&amp;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박지수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- </a:t>
            </a:r>
            <a:r>
              <a:rPr lang="ko-KR" altLang="en-US" sz="2000" dirty="0" err="1">
                <a:latin typeface="HY강B" panose="02030600000101010101" pitchFamily="18" charset="-127"/>
                <a:ea typeface="HY강B" panose="02030600000101010101" pitchFamily="18" charset="-127"/>
              </a:rPr>
              <a:t>크롤링하여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 데이터 검색 및 발표자료 제작</a:t>
            </a:r>
            <a:b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&gt;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송인용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- </a:t>
            </a:r>
            <a:r>
              <a:rPr lang="ko-KR" altLang="en-US" sz="2000" dirty="0">
                <a:latin typeface="HY강B" panose="02030600000101010101" pitchFamily="18" charset="-127"/>
                <a:ea typeface="HY강B" panose="02030600000101010101" pitchFamily="18" charset="-127"/>
              </a:rPr>
              <a:t>책 제목을 주제에 맞게 분류모델 개발 및 시연 영상 제작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9512" y="188640"/>
            <a:ext cx="28803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sz="2800" b="1" dirty="0">
                <a:latin typeface="HY강B" panose="02030600000101010101" pitchFamily="18" charset="-127"/>
                <a:ea typeface="HY강B" panose="02030600000101010101" pitchFamily="18" charset="-127"/>
              </a:rPr>
              <a:t>팀원 역할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43755" y="6266815"/>
            <a:ext cx="3689350" cy="461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 </a:t>
            </a:r>
            <a:r>
              <a:rPr lang="en-US" altLang="ko-KR" sz="1200" dirty="0"/>
              <a:t>*</a:t>
            </a:r>
            <a:r>
              <a:rPr lang="ko-KR" altLang="en-US" sz="1200" dirty="0" err="1"/>
              <a:t>크롤링이란</a:t>
            </a:r>
            <a:r>
              <a:rPr lang="en-US" altLang="ko-KR" sz="1200" dirty="0"/>
              <a:t>? </a:t>
            </a:r>
          </a:p>
          <a:p>
            <a:r>
              <a:rPr lang="en-US" altLang="ko-KR" sz="1200" dirty="0"/>
              <a:t>-&gt; </a:t>
            </a:r>
            <a:r>
              <a:rPr lang="ko-KR" altLang="en-US" sz="1200" dirty="0"/>
              <a:t>웹 페이지를 가져와서 데이터를 추출해 내는 행위</a:t>
            </a:r>
          </a:p>
        </p:txBody>
      </p:sp>
    </p:spTree>
    <p:extLst>
      <p:ext uri="{BB962C8B-B14F-4D97-AF65-F5344CB8AC3E}">
        <p14:creationId xmlns:p14="http://schemas.microsoft.com/office/powerpoint/2010/main" val="230657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48AB75-96B2-4333-BF90-B25C9EFFF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764704"/>
            <a:ext cx="3102578" cy="2232248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E346F39-1895-4658-AB5D-9EE866A1E430}"/>
              </a:ext>
            </a:extLst>
          </p:cNvPr>
          <p:cNvSpPr txBox="1">
            <a:spLocks/>
          </p:cNvSpPr>
          <p:nvPr/>
        </p:nvSpPr>
        <p:spPr>
          <a:xfrm>
            <a:off x="755576" y="1897062"/>
            <a:ext cx="2592288" cy="88386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ko-KR" sz="4400" dirty="0">
                <a:latin typeface="HY강B" panose="02030600000101010101" pitchFamily="18" charset="-127"/>
                <a:ea typeface="HY강B" panose="02030600000101010101" pitchFamily="18" charset="-127"/>
              </a:rPr>
              <a:t>Selenium </a:t>
            </a:r>
          </a:p>
          <a:p>
            <a:pPr marL="0" indent="0" algn="ctr">
              <a:buFont typeface="Arial" pitchFamily="34" charset="0"/>
              <a:buNone/>
            </a:pPr>
            <a:endParaRPr lang="en-US" altLang="ko-KR" sz="18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3103800"/>
            <a:ext cx="7567074" cy="210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&gt;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테스트 스크립트 언어를 학습할 필요 없이 기능 테스트를 만들기 위한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플레이백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도구를 제공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&gt;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프로그래밍 언어들에서 테스트를 작성하기 위한 테스트 도메인 특화 언어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Selenese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를 제공</a:t>
            </a: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179705" y="188595"/>
            <a:ext cx="5705475" cy="7378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800" b="1" dirty="0">
                <a:latin typeface="HY강B" charset="0"/>
                <a:ea typeface="HY강B" charset="0"/>
              </a:rPr>
              <a:t>3. </a:t>
            </a:r>
            <a:r>
              <a:rPr lang="ko-KR" altLang="en-US" sz="2800" b="1" dirty="0" err="1">
                <a:latin typeface="HY강B" charset="0"/>
                <a:ea typeface="HY강B" charset="0"/>
              </a:rPr>
              <a:t>크롤링</a:t>
            </a:r>
            <a:r>
              <a:rPr lang="ko-KR" altLang="en-US" sz="2800" b="1" dirty="0">
                <a:latin typeface="HY강B" charset="0"/>
                <a:ea typeface="HY강B" charset="0"/>
              </a:rPr>
              <a:t> 과정 및 데이터 시각화</a:t>
            </a:r>
          </a:p>
        </p:txBody>
      </p:sp>
    </p:spTree>
    <p:extLst>
      <p:ext uri="{BB962C8B-B14F-4D97-AF65-F5344CB8AC3E}">
        <p14:creationId xmlns:p14="http://schemas.microsoft.com/office/powerpoint/2010/main" val="230657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3292931" y="2088515"/>
            <a:ext cx="5023485" cy="29991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dirty="0">
                <a:latin typeface="HY강B" charset="0"/>
                <a:ea typeface="HY강B" charset="0"/>
              </a:rPr>
              <a:t>- </a:t>
            </a:r>
            <a:r>
              <a:rPr lang="en-US" altLang="ko-KR" dirty="0" err="1">
                <a:latin typeface="HY강B" charset="0"/>
                <a:ea typeface="HY강B" charset="0"/>
              </a:rPr>
              <a:t>Packt</a:t>
            </a:r>
            <a:r>
              <a:rPr lang="ko-KR" altLang="ko-KR" dirty="0">
                <a:latin typeface="HY강B" charset="0"/>
                <a:ea typeface="HY강B" charset="0"/>
              </a:rPr>
              <a:t>,</a:t>
            </a:r>
            <a:r>
              <a:rPr lang="ko-KR" altLang="en-US" dirty="0">
                <a:latin typeface="HY강B" charset="0"/>
                <a:ea typeface="HY강B" charset="0"/>
              </a:rPr>
              <a:t> </a:t>
            </a:r>
            <a:r>
              <a:rPr lang="en-US" altLang="ko-KR" dirty="0">
                <a:latin typeface="HY강B" charset="0"/>
                <a:ea typeface="HY강B" charset="0"/>
              </a:rPr>
              <a:t>Amazon</a:t>
            </a:r>
            <a:r>
              <a:rPr lang="ko-KR" altLang="ko-KR" dirty="0">
                <a:latin typeface="HY강B" charset="0"/>
                <a:ea typeface="HY강B" charset="0"/>
              </a:rPr>
              <a:t>, Oreilly 등의</a:t>
            </a:r>
            <a:r>
              <a:rPr lang="ko-KR" altLang="en-US" dirty="0">
                <a:latin typeface="HY강B" charset="0"/>
                <a:ea typeface="HY강B" charset="0"/>
              </a:rPr>
              <a:t> 사이트에서 </a:t>
            </a:r>
            <a:r>
              <a:rPr lang="ko-KR" altLang="en-US" dirty="0" err="1">
                <a:latin typeface="HY강B" charset="0"/>
                <a:ea typeface="HY강B" charset="0"/>
              </a:rPr>
              <a:t>크롤링하여</a:t>
            </a:r>
            <a:r>
              <a:rPr lang="ko-KR" altLang="en-US" dirty="0">
                <a:latin typeface="HY강B" charset="0"/>
                <a:ea typeface="HY강B" charset="0"/>
              </a:rPr>
              <a:t> 얻은 책 목록 데이터.</a:t>
            </a: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dirty="0">
              <a:latin typeface="HY강B" charset="0"/>
              <a:ea typeface="HY강B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>
                <a:latin typeface="HY강B" charset="0"/>
                <a:ea typeface="HY강B" charset="0"/>
              </a:rPr>
              <a:t>- </a:t>
            </a:r>
            <a:r>
              <a:rPr lang="ko-KR" altLang="ko-KR" dirty="0">
                <a:latin typeface="HY강B" charset="0"/>
                <a:ea typeface="HY강B" charset="0"/>
              </a:rPr>
              <a:t>선정된 데이터 중</a:t>
            </a:r>
            <a:r>
              <a:rPr lang="ko-KR" altLang="en-US" dirty="0">
                <a:latin typeface="HY강B" charset="0"/>
                <a:ea typeface="HY강B" charset="0"/>
              </a:rPr>
              <a:t> 분류기준에 맞지 않는 데이터를 제외한 주제를 라벨로 사용.</a:t>
            </a: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dirty="0">
                <a:latin typeface="HY강B" charset="0"/>
                <a:ea typeface="HY강B" charset="0"/>
              </a:rPr>
              <a:t>(다른 주제와 분야가 겹쳐 오히려 정확도를 낮추는 경우)</a:t>
            </a:r>
          </a:p>
        </p:txBody>
      </p:sp>
      <p:sp>
        <p:nvSpPr>
          <p:cNvPr id="5" name="직사각형 4"/>
          <p:cNvSpPr>
            <a:spLocks/>
          </p:cNvSpPr>
          <p:nvPr/>
        </p:nvSpPr>
        <p:spPr>
          <a:xfrm>
            <a:off x="179705" y="188595"/>
            <a:ext cx="5715635" cy="7378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800" b="1">
                <a:latin typeface="HY강B" charset="0"/>
                <a:ea typeface="HY강B" charset="0"/>
              </a:rPr>
              <a:t>3. </a:t>
            </a:r>
            <a:r>
              <a:rPr lang="ko-KR" altLang="en-US" sz="2800" b="1">
                <a:latin typeface="HY강B" charset="0"/>
                <a:ea typeface="HY강B" charset="0"/>
              </a:rPr>
              <a:t>크롤링 과정 및 데이터 시각화</a:t>
            </a:r>
          </a:p>
        </p:txBody>
      </p:sp>
      <p:pic>
        <p:nvPicPr>
          <p:cNvPr id="7" name="그림 2" descr="C:/Users/User/AppData/Roaming/PolarisOffice/ETemp/1700_19120544/fImage20367189991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" y="1786255"/>
            <a:ext cx="3115310" cy="37960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649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>
            <a:off x="769620" y="4556125"/>
            <a:ext cx="7312025" cy="1753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>
                <a:latin typeface="HY강B" charset="0"/>
                <a:ea typeface="HY강B" charset="0"/>
              </a:rPr>
              <a:t>- </a:t>
            </a:r>
            <a:r>
              <a:rPr lang="ko-KR" altLang="en-US">
                <a:latin typeface="HY강B" charset="0"/>
                <a:ea typeface="HY강B" charset="0"/>
              </a:rPr>
              <a:t>도서 제목에 맞는 설명을 추가.</a:t>
            </a: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>
              <a:latin typeface="HY강B" charset="0"/>
              <a:ea typeface="HY강B" charset="0"/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>
                <a:latin typeface="HY강B" charset="0"/>
                <a:ea typeface="HY강B" charset="0"/>
              </a:rPr>
              <a:t>- </a:t>
            </a:r>
            <a:r>
              <a:rPr lang="ko-KR" altLang="en-US">
                <a:latin typeface="HY강B" charset="0"/>
                <a:ea typeface="HY강B" charset="0"/>
              </a:rPr>
              <a:t>모델의 정확도를 향상시키기 위해 추가적으로 </a:t>
            </a:r>
            <a:r>
              <a:rPr lang="ko-KR" altLang="ko-KR">
                <a:latin typeface="HY강B" charset="0"/>
                <a:ea typeface="HY강B" charset="0"/>
              </a:rPr>
              <a:t>여러 사이트의</a:t>
            </a:r>
            <a:r>
              <a:rPr lang="ko-KR" altLang="en-US">
                <a:latin typeface="HY강B" charset="0"/>
                <a:ea typeface="HY강B" charset="0"/>
              </a:rPr>
              <a:t> 데이터를 크롤링하여 주제에 맞게 전처리 후 훈련용 데이터로 사용.</a:t>
            </a:r>
          </a:p>
        </p:txBody>
      </p:sp>
      <p:sp>
        <p:nvSpPr>
          <p:cNvPr id="5" name="Rect 0"/>
          <p:cNvSpPr>
            <a:spLocks/>
          </p:cNvSpPr>
          <p:nvPr/>
        </p:nvSpPr>
        <p:spPr>
          <a:xfrm>
            <a:off x="179705" y="188595"/>
            <a:ext cx="5715635" cy="7378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sz="2800" b="1">
                <a:latin typeface="HY강B" charset="0"/>
                <a:ea typeface="HY강B" charset="0"/>
              </a:rPr>
              <a:t>3. </a:t>
            </a:r>
            <a:r>
              <a:rPr lang="ko-KR" altLang="en-US" sz="2800" b="1">
                <a:latin typeface="HY강B" charset="0"/>
                <a:ea typeface="HY강B" charset="0"/>
              </a:rPr>
              <a:t>크롤링 과정 및 데이터 시각화</a:t>
            </a:r>
          </a:p>
        </p:txBody>
      </p:sp>
      <p:pic>
        <p:nvPicPr>
          <p:cNvPr id="7" name="그림 3" descr="C:/Users/User/AppData/Roaming/PolarisOffice/ETemp/1700_19120544/fImage56275219035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" y="1220470"/>
            <a:ext cx="7842885" cy="31502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471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188640"/>
            <a:ext cx="52565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28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크롤링</a:t>
            </a:r>
            <a:r>
              <a:rPr lang="ko-KR" altLang="en-US" sz="2800" b="1" dirty="0">
                <a:latin typeface="HY강B" panose="02030600000101010101" pitchFamily="18" charset="-127"/>
                <a:ea typeface="HY강B" panose="02030600000101010101" pitchFamily="18" charset="-127"/>
              </a:rPr>
              <a:t> 과정 및 데이터 시각화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4D20B4-2294-411E-85E0-0184694F2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268761"/>
            <a:ext cx="4320480" cy="228581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04048" y="2132856"/>
            <a:ext cx="3096344" cy="8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Packt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사이트에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Browse All &gt; All Books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순으로 접속 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24D8E8B7-21B0-4604-ADDA-22A56C891106}"/>
              </a:ext>
            </a:extLst>
          </p:cNvPr>
          <p:cNvSpPr txBox="1">
            <a:spLocks/>
          </p:cNvSpPr>
          <p:nvPr/>
        </p:nvSpPr>
        <p:spPr>
          <a:xfrm>
            <a:off x="6881748" y="8300889"/>
            <a:ext cx="1285710" cy="242726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latin typeface="휴먼모음T" panose="02030504000101010101" pitchFamily="18" charset="-127"/>
                <a:ea typeface="휴먼모음T" panose="02030504000101010101" pitchFamily="18" charset="-127"/>
              </a:rPr>
              <a:t>서적의 카테고리 별로 서적의 데이터 중 제목을 읽어와 저장</a:t>
            </a:r>
            <a:r>
              <a:rPr lang="en-US" altLang="ko-KR" sz="200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492943-CF4F-43AC-BD33-2C609DA18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861048"/>
            <a:ext cx="1772728" cy="27363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45BD6C-E490-4AB0-B5DD-4BEEACA73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240" y="3861048"/>
            <a:ext cx="2547752" cy="2736304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24D8E8B7-21B0-4604-ADDA-22A56C891106}"/>
              </a:ext>
            </a:extLst>
          </p:cNvPr>
          <p:cNvSpPr txBox="1">
            <a:spLocks/>
          </p:cNvSpPr>
          <p:nvPr/>
        </p:nvSpPr>
        <p:spPr>
          <a:xfrm>
            <a:off x="4788024" y="4725144"/>
            <a:ext cx="3384376" cy="10801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lnSpc>
                <a:spcPct val="160000"/>
              </a:lnSpc>
              <a:buNone/>
            </a:pPr>
            <a:r>
              <a:rPr lang="ko-KR" altLang="en-US" sz="1800" dirty="0">
                <a:latin typeface="HY강B" panose="02030600000101010101" pitchFamily="18" charset="-127"/>
                <a:ea typeface="HY강B" panose="02030600000101010101" pitchFamily="18" charset="-127"/>
              </a:rPr>
              <a:t>서적의 카테고리 별로 서적의 데이터 중 제목을 읽어와 저장</a:t>
            </a:r>
            <a:endParaRPr lang="en-US" sz="18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12160" y="1300698"/>
            <a:ext cx="9989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HY강B" panose="02030600000101010101" pitchFamily="18" charset="-127"/>
                <a:ea typeface="HY강B" panose="02030600000101010101" pitchFamily="18" charset="-127"/>
              </a:rPr>
              <a:t>&lt;</a:t>
            </a:r>
            <a:r>
              <a:rPr lang="en-US" altLang="ko-KR" sz="20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Packt</a:t>
            </a:r>
            <a:r>
              <a:rPr lang="en-US" altLang="ko-KR" sz="2000" b="1" dirty="0">
                <a:latin typeface="HY강B" panose="02030600000101010101" pitchFamily="18" charset="-127"/>
                <a:ea typeface="HY강B" panose="02030600000101010101" pitchFamily="18" charset="-127"/>
              </a:rPr>
              <a:t>&gt;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0693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188640"/>
            <a:ext cx="52565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28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크롤링</a:t>
            </a:r>
            <a:r>
              <a:rPr lang="ko-KR" altLang="en-US" sz="2800" b="1" dirty="0">
                <a:latin typeface="HY강B" panose="02030600000101010101" pitchFamily="18" charset="-127"/>
                <a:ea typeface="HY강B" panose="02030600000101010101" pitchFamily="18" charset="-127"/>
              </a:rPr>
              <a:t> 과정 및 데이터 시각화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27784" y="1113594"/>
            <a:ext cx="3096344" cy="44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Packt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Book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크롤링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결과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6" name="그림 5" descr="C:/Users/User/AppData/Roaming/PolarisOffice/ETemp/1700_19120544/fImage9018192991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2073910"/>
            <a:ext cx="3157364" cy="4050030"/>
          </a:xfrm>
          <a:prstGeom prst="rect">
            <a:avLst/>
          </a:prstGeom>
          <a:noFill/>
        </p:spPr>
      </p:pic>
      <p:pic>
        <p:nvPicPr>
          <p:cNvPr id="7" name="그림 6" descr="C:/Users/User/AppData/Roaming/PolarisOffice/ETemp/1700_19120544/fImage43905719335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106930"/>
            <a:ext cx="5184575" cy="3983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905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188640"/>
            <a:ext cx="52565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sz="28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크롤링</a:t>
            </a:r>
            <a:r>
              <a:rPr lang="ko-KR" altLang="en-US" sz="2800" b="1" dirty="0">
                <a:latin typeface="HY강B" panose="02030600000101010101" pitchFamily="18" charset="-127"/>
                <a:ea typeface="HY강B" panose="02030600000101010101" pitchFamily="18" charset="-127"/>
              </a:rPr>
              <a:t> 과정 및 데이터 시각화</a:t>
            </a:r>
          </a:p>
        </p:txBody>
      </p:sp>
      <p:sp>
        <p:nvSpPr>
          <p:cNvPr id="5" name="화살표: 오른쪽 9">
            <a:extLst>
              <a:ext uri="{FF2B5EF4-FFF2-40B4-BE49-F238E27FC236}">
                <a16:creationId xmlns:a16="http://schemas.microsoft.com/office/drawing/2014/main" id="{C2FEBC93-363F-4D1F-A4C7-80BB82E803A0}"/>
              </a:ext>
            </a:extLst>
          </p:cNvPr>
          <p:cNvSpPr/>
          <p:nvPr/>
        </p:nvSpPr>
        <p:spPr>
          <a:xfrm>
            <a:off x="3635896" y="2149029"/>
            <a:ext cx="720080" cy="703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4812" y="3888883"/>
            <a:ext cx="7797588" cy="404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Amazon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의 카테고리 부분에서 컴퓨터 프로그래밍에 관련된 서적을 찾아서</a:t>
            </a:r>
          </a:p>
        </p:txBody>
      </p:sp>
      <p:pic>
        <p:nvPicPr>
          <p:cNvPr id="1026" name="Picture 2" descr="C:\Users\User\Desktop\q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12" y="1667570"/>
            <a:ext cx="2973052" cy="204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ws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67570"/>
            <a:ext cx="3528641" cy="204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41AAA8-39E3-4DAC-AA28-1335D7939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812" y="4581128"/>
            <a:ext cx="3898794" cy="208823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788024" y="5356666"/>
            <a:ext cx="3168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서적의 카테고리 별로 서적의 데이터 중 제목을 읽어와 저장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258820" y="1084674"/>
            <a:ext cx="1313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HY강B" panose="02030600000101010101" pitchFamily="18" charset="-127"/>
                <a:ea typeface="HY강B" panose="02030600000101010101" pitchFamily="18" charset="-127"/>
              </a:rPr>
              <a:t>&lt;Amazon&gt;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9052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12584</TotalTime>
  <Words>688</Words>
  <Application>Microsoft Office PowerPoint</Application>
  <PresentationFormat>화면 슬라이드 쇼(4:3)</PresentationFormat>
  <Paragraphs>87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HY강B</vt:lpstr>
      <vt:lpstr>맑은 고딕</vt:lpstr>
      <vt:lpstr>휴먼모음T</vt:lpstr>
      <vt:lpstr>Arial</vt:lpstr>
      <vt:lpstr>Calibri</vt:lpstr>
      <vt:lpstr>Cambria</vt:lpstr>
      <vt:lpstr>근접</vt:lpstr>
      <vt:lpstr>PowerPoint 프레젠테이션</vt:lpstr>
      <vt:lpstr>&lt;IT 서적 분석을 통한 기술 유행 파악&gt;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[학부생]송인용</cp:lastModifiedBy>
  <cp:revision>1075</cp:revision>
  <dcterms:created xsi:type="dcterms:W3CDTF">2020-05-07T02:49:51Z</dcterms:created>
  <dcterms:modified xsi:type="dcterms:W3CDTF">2020-12-14T08:50:09Z</dcterms:modified>
</cp:coreProperties>
</file>