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8" r:id="rId3"/>
    <p:sldId id="424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82" r:id="rId12"/>
    <p:sldId id="483" r:id="rId13"/>
    <p:sldId id="492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49" r:id="rId23"/>
    <p:sldId id="478" r:id="rId24"/>
    <p:sldId id="479" r:id="rId25"/>
    <p:sldId id="452" r:id="rId26"/>
    <p:sldId id="453" r:id="rId27"/>
    <p:sldId id="454" r:id="rId28"/>
    <p:sldId id="455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6" autoAdjust="0"/>
    <p:restoredTop sz="94660" autoAdjust="0"/>
  </p:normalViewPr>
  <p:slideViewPr>
    <p:cSldViewPr snapToGrid="0">
      <p:cViewPr varScale="1">
        <p:scale>
          <a:sx n="160" d="100"/>
          <a:sy n="160" d="100"/>
        </p:scale>
        <p:origin x="9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7" d="100"/>
        <a:sy n="1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C1D86-3882-474F-9F97-26EEAB9CAB31}" type="slidenum">
              <a:rPr lang="en-US"/>
              <a:pPr/>
              <a:t>10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605D1-1103-0C4F-BAE3-0088EF832EEB}" type="slidenum">
              <a:rPr lang="en-US"/>
              <a:pPr/>
              <a:t>11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8616F-52E2-9B4D-BBD0-389CF75ACD91}" type="slidenum">
              <a:rPr lang="en-US"/>
              <a:pPr/>
              <a:t>12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2E3B8-DFC3-6C4E-8F48-6D6DC57141E2}" type="slidenum">
              <a:rPr lang="en-US"/>
              <a:pPr/>
              <a:t>13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15604-13B7-3147-B1F6-95A9D0766F2E}" type="slidenum">
              <a:rPr lang="en-US"/>
              <a:pPr/>
              <a:t>14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E4B07-CD44-204E-8044-570B36F6EC85}" type="slidenum">
              <a:rPr lang="en-US"/>
              <a:pPr/>
              <a:t>15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A3095-9AC3-1241-9BEC-6063FE18EF63}" type="slidenum">
              <a:rPr lang="en-US"/>
              <a:pPr/>
              <a:t>16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D7B5D-F210-954E-98DB-627C63673FD7}" type="slidenum">
              <a:rPr lang="en-US"/>
              <a:pPr/>
              <a:t>17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3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A915A-293E-F64E-8322-7937AA8AEEFD}" type="slidenum">
              <a:rPr lang="en-US"/>
              <a:pPr/>
              <a:t>18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7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F50D-68AC-D946-B2D5-AA8BC441D798}" type="slidenum">
              <a:rPr lang="en-US"/>
              <a:pPr/>
              <a:t>19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C5111-F3CC-184E-A874-21F210EB1C13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5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DFB90-0C0C-C849-A5B9-15348A3BDC13}" type="slidenum">
              <a:rPr lang="en-US"/>
              <a:pPr/>
              <a:t>20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81797-F46E-0543-AF65-CC428F382B26}" type="slidenum">
              <a:rPr lang="en-US"/>
              <a:pPr/>
              <a:t>22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78701-D818-A841-BFDE-D3C054EDFFD5}" type="slidenum">
              <a:rPr lang="en-US"/>
              <a:pPr/>
              <a:t>23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70D3D-13CE-8141-9463-72102F36F64E}" type="slidenum">
              <a:rPr lang="en-US"/>
              <a:pPr/>
              <a:t>24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70" y="4409759"/>
            <a:ext cx="5598160" cy="41792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299AE-A0FC-294F-9B80-7C9A0538A01C}" type="slidenum">
              <a:rPr lang="en-US"/>
              <a:pPr/>
              <a:t>25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70" y="4409759"/>
            <a:ext cx="5598160" cy="41792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38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7793C-CEEE-7B4F-BA97-B4E065CF441B}" type="slidenum">
              <a:rPr lang="en-US"/>
              <a:pPr/>
              <a:t>26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70" y="4409759"/>
            <a:ext cx="5598160" cy="41792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9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E3B1A-4D70-764A-8BD6-8EF45D368C8A}" type="slidenum">
              <a:rPr lang="en-US"/>
              <a:pPr/>
              <a:t>27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70" y="4409759"/>
            <a:ext cx="5598160" cy="41792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6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1FAED-BF2A-FE40-96C2-1600F9F8DC4A}" type="slidenum">
              <a:rPr lang="en-US"/>
              <a:pPr/>
              <a:t>28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70" y="4409759"/>
            <a:ext cx="5598160" cy="41792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679FB-8252-404E-9506-D830D0CB3107}" type="slidenum">
              <a:rPr lang="en-US"/>
              <a:pPr/>
              <a:t>3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1146A-DE8C-F148-B3D5-D039A895AA48}" type="slidenum">
              <a:rPr lang="en-US"/>
              <a:pPr/>
              <a:t>4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798D-2A3C-0749-BEF2-19BBB7C994E8}" type="slidenum">
              <a:rPr lang="en-US"/>
              <a:pPr/>
              <a:t>5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2E3B8-DFC3-6C4E-8F48-6D6DC57141E2}" type="slidenum">
              <a:rPr lang="en-US"/>
              <a:pPr/>
              <a:t>6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5F829-57FE-8D4F-8811-6102AE185FB5}" type="slidenum">
              <a:rPr lang="en-US"/>
              <a:pPr/>
              <a:t>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345FB-DA3D-0C4C-AAA9-A6361A770908}" type="slidenum">
              <a:rPr lang="en-US"/>
              <a:pPr/>
              <a:t>8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2E2F-E420-4943-980D-B2BC7E8C1BA5}" type="slidenum">
              <a:rPr lang="en-US"/>
              <a:pPr/>
              <a:t>9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8441661E-E3B3-DB40-9435-6668C8FE9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ED4A-D20E-C14D-966F-FF1764548D91}" type="slidenum">
              <a:rPr lang="en-US"/>
              <a:pPr/>
              <a:t>10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  <a:sym typeface="Symbol" pitchFamily="-107" charset="2"/>
              </a:rPr>
              <a:t>E.g:</a:t>
            </a:r>
            <a:r>
              <a:rPr lang="en-US">
                <a:sym typeface="Symbol" pitchFamily="-107" charset="2"/>
              </a:rPr>
              <a:t> X = lottery earnings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1/15.000.000 probability to win a 16.000.000 prize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Possible values:</a:t>
            </a:r>
            <a:endParaRPr lang="en-US">
              <a:solidFill>
                <a:srgbClr val="DD0111"/>
              </a:solidFill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Probability to win 0:</a:t>
            </a:r>
            <a:endParaRPr lang="en-US">
              <a:solidFill>
                <a:srgbClr val="DD0111"/>
              </a:solidFill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endParaRPr lang="en-US">
              <a:solidFill>
                <a:srgbClr val="DD0111"/>
              </a:solidFill>
              <a:sym typeface="Symbol" pitchFamily="-107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>
                <a:sym typeface="Symbol" pitchFamily="-107" charset="2"/>
              </a:rPr>
              <a:t>E[X] = </a:t>
            </a:r>
          </a:p>
        </p:txBody>
      </p:sp>
      <p:graphicFrame>
        <p:nvGraphicFramePr>
          <p:cNvPr id="45875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6738" y="3770313"/>
          <a:ext cx="5486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7" name="Equation" r:id="rId4" imgW="3060360" imgH="419040" progId="Equation.3">
                  <p:embed/>
                </p:oleObj>
              </mc:Choice>
              <mc:Fallback>
                <p:oleObj name="Equation" r:id="rId4" imgW="3060360" imgH="419040" progId="Equation.3">
                  <p:embed/>
                  <p:pic>
                    <p:nvPicPr>
                      <p:cNvPr id="458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770313"/>
                        <a:ext cx="5486400" cy="749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3675739" y="2316735"/>
            <a:ext cx="30812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0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and </a:t>
            </a:r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16.000.000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4132939" y="2842198"/>
            <a:ext cx="28456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1 - 1/15.000.000</a:t>
            </a:r>
          </a:p>
        </p:txBody>
      </p:sp>
    </p:spTree>
    <p:extLst>
      <p:ext uri="{BB962C8B-B14F-4D97-AF65-F5344CB8AC3E}">
        <p14:creationId xmlns:p14="http://schemas.microsoft.com/office/powerpoint/2010/main" val="30768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/>
      <p:bldP spid="4587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E9B-ED67-B143-9B18-7DB247392E2F}" type="slidenum">
              <a:rPr lang="en-US"/>
              <a:pPr/>
              <a:t>11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242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Given a sample space S and an event </a:t>
            </a:r>
            <a:r>
              <a:rPr lang="en-US" sz="2400" i="1" dirty="0"/>
              <a:t>A</a:t>
            </a:r>
            <a:r>
              <a:rPr lang="en-US" sz="2400" dirty="0"/>
              <a:t>, we define the </a:t>
            </a:r>
            <a:r>
              <a:rPr lang="en-US" sz="2400" b="1" i="1" dirty="0"/>
              <a:t>indicator random variable</a:t>
            </a:r>
            <a:r>
              <a:rPr lang="en-US" sz="2400" dirty="0"/>
              <a:t> I{A} associated with A: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I{A} = 	1 	if A occurs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/>
              <a:t>			0 	if A does not occur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expected value of an indicator random variable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X</a:t>
            </a:r>
            <a:r>
              <a:rPr lang="en-US" sz="2400" baseline="-25000" dirty="0"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is:     </a:t>
            </a:r>
            <a:r>
              <a:rPr lang="en-US" sz="2400" b="1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E[X</a:t>
            </a:r>
            <a:r>
              <a:rPr lang="en-US" sz="2400" b="1" baseline="-250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A</a:t>
            </a:r>
            <a:r>
              <a:rPr lang="en-US" sz="2400" b="1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] = </a:t>
            </a:r>
            <a:r>
              <a:rPr lang="en-US" sz="2400" b="1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400" b="1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{A}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Proof:    E[X</a:t>
            </a:r>
            <a:r>
              <a:rPr lang="en-US" sz="2400" baseline="-25000" dirty="0"/>
              <a:t>A</a:t>
            </a:r>
            <a:r>
              <a:rPr lang="en-US" sz="2400" dirty="0"/>
              <a:t>] = E[I{A}] =</a:t>
            </a:r>
          </a:p>
        </p:txBody>
      </p:sp>
      <p:sp>
        <p:nvSpPr>
          <p:cNvPr id="460804" name="AutoShape 4"/>
          <p:cNvSpPr>
            <a:spLocks/>
          </p:cNvSpPr>
          <p:nvPr/>
        </p:nvSpPr>
        <p:spPr bwMode="auto">
          <a:xfrm>
            <a:off x="2117725" y="2493963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4224338" y="5204368"/>
            <a:ext cx="3028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×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Pr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{A} + 0 ×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Pr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{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Ā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}</a:t>
            </a: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7140575" y="5204368"/>
            <a:ext cx="11737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=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Pr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{A}</a:t>
            </a:r>
          </a:p>
        </p:txBody>
      </p:sp>
    </p:spTree>
    <p:extLst>
      <p:ext uri="{BB962C8B-B14F-4D97-AF65-F5344CB8AC3E}">
        <p14:creationId xmlns:p14="http://schemas.microsoft.com/office/powerpoint/2010/main" val="16878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5" grpId="0"/>
      <p:bldP spid="4608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7BC-9CC5-8447-A2CA-902B8CF5F6D5}" type="slidenum">
              <a:rPr lang="en-US"/>
              <a:pPr/>
              <a:t>12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7792" cy="5076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Determine the expected number of heads obtained when flipping a coin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Space of possible values: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Random variable Y: takes on the values H and T, each with </a:t>
            </a:r>
            <a:r>
              <a:rPr lang="en-US" sz="1800" dirty="0">
                <a:solidFill>
                  <a:srgbClr val="DD0111"/>
                </a:solidFill>
              </a:rPr>
              <a:t>probability ½</a:t>
            </a:r>
          </a:p>
          <a:p>
            <a:pPr lvl="1">
              <a:lnSpc>
                <a:spcPct val="110000"/>
              </a:lnSpc>
            </a:pPr>
            <a:endParaRPr lang="en-US" sz="1800" dirty="0">
              <a:solidFill>
                <a:srgbClr val="DD011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/>
              <a:t>Indicator random variable X</a:t>
            </a:r>
            <a:r>
              <a:rPr lang="en-US" sz="2000" baseline="-25000" dirty="0"/>
              <a:t>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the coin coming up heads (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Y = H</a:t>
            </a:r>
            <a:r>
              <a:rPr lang="en-US" sz="2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Counts the number of heads obtain in the flip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X</a:t>
            </a:r>
            <a:r>
              <a:rPr lang="en-US" sz="1800" baseline="-25000" dirty="0"/>
              <a:t>H</a:t>
            </a:r>
            <a:r>
              <a:rPr lang="en-US" sz="1800" dirty="0"/>
              <a:t> = I {Y = H} = 	1 	if Y = H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800" dirty="0"/>
              <a:t>				0 	if Y = 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The expected number of heads obtained in one flip of the coin is: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/>
              <a:t>	E[X</a:t>
            </a:r>
            <a:r>
              <a:rPr lang="en-US" sz="2000" baseline="-25000" dirty="0"/>
              <a:t>H</a:t>
            </a:r>
            <a:r>
              <a:rPr lang="en-US" sz="2000" dirty="0"/>
              <a:t>] = E [I {Y = H}] =</a:t>
            </a:r>
          </a:p>
        </p:txBody>
      </p:sp>
      <p:sp>
        <p:nvSpPr>
          <p:cNvPr id="462852" name="AutoShape 4"/>
          <p:cNvSpPr>
            <a:spLocks/>
          </p:cNvSpPr>
          <p:nvPr/>
        </p:nvSpPr>
        <p:spPr bwMode="auto">
          <a:xfrm>
            <a:off x="2971800" y="4103621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3978275" y="1949450"/>
            <a:ext cx="11811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>
                <a:solidFill>
                  <a:srgbClr val="DD0111"/>
                </a:solidFill>
              </a:rPr>
              <a:t>S = {H, T}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3278189" y="5191395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-107" charset="2"/>
              </a:rPr>
              <a:t>×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-107" charset="2"/>
              </a:rPr>
              <a:t>Pr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-107" charset="2"/>
              </a:rPr>
              <a:t>{Y = H} + 0 ×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-107" charset="2"/>
              </a:rPr>
              <a:t>Pr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-107" charset="2"/>
              </a:rPr>
              <a:t>{Y = T} =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Symbol" pitchFamily="-107" charset="2"/>
              </a:rPr>
              <a:t>= 1 × ½ + 0 × ½ = ½</a:t>
            </a:r>
          </a:p>
        </p:txBody>
      </p:sp>
    </p:spTree>
    <p:extLst>
      <p:ext uri="{BB962C8B-B14F-4D97-AF65-F5344CB8AC3E}">
        <p14:creationId xmlns:p14="http://schemas.microsoft.com/office/powerpoint/2010/main" val="187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animBg="1"/>
      <p:bldP spid="462853" grpId="0"/>
      <p:bldP spid="4628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9513"/>
            <a:ext cx="5711825" cy="40481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Alg.: PARTITION</a:t>
            </a:r>
            <a:r>
              <a:rPr lang="en-US" sz="2400" i="1"/>
              <a:t>(A, p, r)</a:t>
            </a:r>
          </a:p>
          <a:p>
            <a:pPr lvl="1">
              <a:buFontTx/>
              <a:buNone/>
            </a:pPr>
            <a:r>
              <a:rPr lang="en-US">
                <a:latin typeface="Comic Sans MS" pitchFamily="-107" charset="0"/>
              </a:rPr>
              <a:t>x ← A[r]</a:t>
            </a:r>
          </a:p>
          <a:p>
            <a:pPr lvl="1">
              <a:buFontTx/>
              <a:buNone/>
            </a:pPr>
            <a:r>
              <a:rPr lang="en-US">
                <a:latin typeface="Comic Sans MS" pitchFamily="-107" charset="0"/>
              </a:rPr>
              <a:t>i ← p - 1</a:t>
            </a:r>
          </a:p>
          <a:p>
            <a:pPr lvl="1">
              <a:buFontTx/>
              <a:buNone/>
            </a:pPr>
            <a:r>
              <a:rPr lang="en-US" b="1"/>
              <a:t>for </a:t>
            </a:r>
            <a:r>
              <a:rPr lang="en-US">
                <a:latin typeface="Comic Sans MS" pitchFamily="-107" charset="0"/>
              </a:rPr>
              <a:t>j ← p</a:t>
            </a:r>
            <a:r>
              <a:rPr lang="en-US"/>
              <a:t> </a:t>
            </a:r>
            <a:r>
              <a:rPr lang="en-US" b="1"/>
              <a:t>to </a:t>
            </a:r>
            <a:r>
              <a:rPr lang="en-US">
                <a:latin typeface="Comic Sans MS" pitchFamily="-107" charset="0"/>
              </a:rPr>
              <a:t>r - 1</a:t>
            </a:r>
          </a:p>
          <a:p>
            <a:pPr lvl="1">
              <a:buFontTx/>
              <a:buNone/>
            </a:pPr>
            <a:r>
              <a:rPr lang="en-US" b="1"/>
              <a:t>	  do if </a:t>
            </a:r>
            <a:r>
              <a:rPr lang="en-US">
                <a:latin typeface="Comic Sans MS" pitchFamily="-107" charset="0"/>
              </a:rPr>
              <a:t>A[ j ] ≤ x</a:t>
            </a:r>
          </a:p>
          <a:p>
            <a:pPr lvl="1">
              <a:buFontTx/>
              <a:buNone/>
            </a:pPr>
            <a:r>
              <a:rPr lang="en-US" b="1"/>
              <a:t>		        then </a:t>
            </a:r>
            <a:r>
              <a:rPr lang="en-US">
                <a:latin typeface="Comic Sans MS" pitchFamily="-107" charset="0"/>
              </a:rPr>
              <a:t>i ← i + 1</a:t>
            </a:r>
          </a:p>
          <a:p>
            <a:pPr lvl="1">
              <a:buFontTx/>
              <a:buNone/>
            </a:pPr>
            <a:r>
              <a:rPr lang="en-US"/>
              <a:t>			     exchange </a:t>
            </a:r>
            <a:r>
              <a:rPr lang="en-US">
                <a:latin typeface="Comic Sans MS" pitchFamily="-107" charset="0"/>
              </a:rPr>
              <a:t>A[i]</a:t>
            </a:r>
            <a:r>
              <a:rPr lang="en-US"/>
              <a:t> ↔ </a:t>
            </a:r>
            <a:r>
              <a:rPr lang="en-US">
                <a:latin typeface="Comic Sans MS" pitchFamily="-107" charset="0"/>
              </a:rPr>
              <a:t>A[j]</a:t>
            </a:r>
          </a:p>
          <a:p>
            <a:pPr lvl="1">
              <a:buFontTx/>
              <a:buNone/>
            </a:pPr>
            <a:r>
              <a:rPr lang="en-US"/>
              <a:t>exchange </a:t>
            </a:r>
            <a:r>
              <a:rPr lang="en-US">
                <a:latin typeface="Comic Sans MS" pitchFamily="-107" charset="0"/>
              </a:rPr>
              <a:t>A[i + 1]</a:t>
            </a:r>
            <a:r>
              <a:rPr lang="en-US"/>
              <a:t> ↔ </a:t>
            </a:r>
            <a:r>
              <a:rPr lang="en-US">
                <a:latin typeface="Comic Sans MS" pitchFamily="-107" charset="0"/>
              </a:rPr>
              <a:t>A[r]</a:t>
            </a:r>
          </a:p>
          <a:p>
            <a:pPr lvl="1">
              <a:buFontTx/>
              <a:buNone/>
            </a:pPr>
            <a:r>
              <a:rPr lang="en-US" b="1"/>
              <a:t>return </a:t>
            </a:r>
            <a:r>
              <a:rPr lang="en-US">
                <a:latin typeface="Comic Sans MS" pitchFamily="-107" charset="0"/>
              </a:rPr>
              <a:t>i + 1</a:t>
            </a:r>
            <a:endParaRPr lang="en-US"/>
          </a:p>
        </p:txBody>
      </p:sp>
      <p:sp>
        <p:nvSpPr>
          <p:cNvPr id="450564" name="AutoShape 4"/>
          <p:cNvSpPr>
            <a:spLocks/>
          </p:cNvSpPr>
          <p:nvPr/>
        </p:nvSpPr>
        <p:spPr bwMode="auto">
          <a:xfrm>
            <a:off x="4806950" y="1708150"/>
            <a:ext cx="88900" cy="733425"/>
          </a:xfrm>
          <a:prstGeom prst="rightBrace">
            <a:avLst>
              <a:gd name="adj1" fmla="val 6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5114925" y="187007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O(1) - constant</a:t>
            </a:r>
          </a:p>
        </p:txBody>
      </p:sp>
      <p:sp>
        <p:nvSpPr>
          <p:cNvPr id="450566" name="AutoShape 6"/>
          <p:cNvSpPr>
            <a:spLocks/>
          </p:cNvSpPr>
          <p:nvPr/>
        </p:nvSpPr>
        <p:spPr bwMode="auto">
          <a:xfrm>
            <a:off x="5934075" y="2593975"/>
            <a:ext cx="96838" cy="1738313"/>
          </a:xfrm>
          <a:prstGeom prst="rightBrace">
            <a:avLst>
              <a:gd name="adj1" fmla="val 149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67" name="AutoShape 7"/>
          <p:cNvSpPr>
            <a:spLocks/>
          </p:cNvSpPr>
          <p:nvPr/>
        </p:nvSpPr>
        <p:spPr bwMode="auto">
          <a:xfrm>
            <a:off x="4852988" y="4414838"/>
            <a:ext cx="88900" cy="733425"/>
          </a:xfrm>
          <a:prstGeom prst="rightBrace">
            <a:avLst>
              <a:gd name="adj1" fmla="val 6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5160963" y="4576763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O(1) - constant</a:t>
            </a:r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>
            <a:off x="4043363" y="3167063"/>
            <a:ext cx="2220912" cy="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6354763" y="2951163"/>
            <a:ext cx="2858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Number of comparisons</a:t>
            </a:r>
          </a:p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between the pivot and </a:t>
            </a:r>
          </a:p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the other elements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582613" y="5257800"/>
            <a:ext cx="778986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Need to compute the </a:t>
            </a:r>
            <a:r>
              <a:rPr lang="en-US" sz="24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total number of comparisons</a:t>
            </a:r>
            <a:r>
              <a:rPr lang="en-US" sz="2400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performed</a:t>
            </a:r>
            <a:r>
              <a:rPr lang="en-US" sz="2400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in all calls to PARTITION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 animBg="1"/>
      <p:bldP spid="450565" grpId="0"/>
      <p:bldP spid="450566" grpId="0" animBg="1"/>
      <p:bldP spid="450567" grpId="0" animBg="1"/>
      <p:bldP spid="450568" grpId="0"/>
      <p:bldP spid="450569" grpId="0" animBg="1"/>
      <p:bldP spid="450570" grpId="0"/>
      <p:bldP spid="4505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540C-2F0C-9F4F-8BB4-8776C5C3EB4F}" type="slidenum">
              <a:rPr lang="en-US"/>
              <a:pPr/>
              <a:t>14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Number of Comparisons in PARTITION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419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Need to compute the </a:t>
            </a:r>
            <a:r>
              <a:rPr lang="en-US" b="1">
                <a:solidFill>
                  <a:srgbClr val="CC0000"/>
                </a:solidFill>
              </a:rPr>
              <a:t>total number of comparisons</a:t>
            </a:r>
            <a:r>
              <a:rPr lang="en-US"/>
              <a:t> performed </a:t>
            </a:r>
            <a:r>
              <a:rPr lang="en-US" b="1">
                <a:solidFill>
                  <a:srgbClr val="CC0000"/>
                </a:solidFill>
              </a:rPr>
              <a:t>in all calls to PARTITION</a:t>
            </a:r>
          </a:p>
          <a:p>
            <a:pPr>
              <a:lnSpc>
                <a:spcPct val="140000"/>
              </a:lnSpc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/>
              <a:t> = I {z</a:t>
            </a:r>
            <a:r>
              <a:rPr lang="en-US" baseline="-25000"/>
              <a:t>i</a:t>
            </a:r>
            <a:r>
              <a:rPr lang="en-US"/>
              <a:t> is compared to z</a:t>
            </a:r>
            <a:r>
              <a:rPr lang="en-US" baseline="-25000"/>
              <a:t>j</a:t>
            </a:r>
            <a:r>
              <a:rPr lang="en-US"/>
              <a:t> }</a:t>
            </a:r>
          </a:p>
          <a:p>
            <a:pPr lvl="1">
              <a:lnSpc>
                <a:spcPct val="140000"/>
              </a:lnSpc>
            </a:pPr>
            <a:r>
              <a:rPr lang="en-US"/>
              <a:t>For any comparison during the entire execution of the algorithm, not just during one call to PARTITION</a:t>
            </a:r>
          </a:p>
        </p:txBody>
      </p:sp>
    </p:spTree>
    <p:extLst>
      <p:ext uri="{BB962C8B-B14F-4D97-AF65-F5344CB8AC3E}">
        <p14:creationId xmlns:p14="http://schemas.microsoft.com/office/powerpoint/2010/main" val="13865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0BBB-D78C-3740-8005-36462CF47E2F}" type="slidenum">
              <a:rPr lang="en-US"/>
              <a:pPr/>
              <a:t>15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When Do We Compare Two Elements?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2708275"/>
            <a:ext cx="8229600" cy="3660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Rename the elements of A as z</a:t>
            </a:r>
            <a:r>
              <a:rPr lang="en-US" baseline="-25000"/>
              <a:t>1</a:t>
            </a:r>
            <a:r>
              <a:rPr lang="en-US"/>
              <a:t>, z</a:t>
            </a:r>
            <a:r>
              <a:rPr lang="en-US" baseline="-25000"/>
              <a:t>2</a:t>
            </a:r>
            <a:r>
              <a:rPr lang="en-US"/>
              <a:t>, . . . , z</a:t>
            </a:r>
            <a:r>
              <a:rPr lang="en-US" baseline="-25000"/>
              <a:t>n</a:t>
            </a:r>
            <a:r>
              <a:rPr lang="en-US"/>
              <a:t>, with z</a:t>
            </a:r>
            <a:r>
              <a:rPr lang="en-US" baseline="-25000"/>
              <a:t>i</a:t>
            </a:r>
            <a:r>
              <a:rPr lang="en-US"/>
              <a:t> being the i-th smallest element</a:t>
            </a:r>
          </a:p>
          <a:p>
            <a:pPr>
              <a:lnSpc>
                <a:spcPct val="150000"/>
              </a:lnSpc>
            </a:pPr>
            <a:r>
              <a:rPr lang="en-US"/>
              <a:t>Define the set Z</a:t>
            </a:r>
            <a:r>
              <a:rPr lang="en-US" baseline="-25000"/>
              <a:t>ij</a:t>
            </a:r>
            <a:r>
              <a:rPr lang="en-US"/>
              <a:t> = {z</a:t>
            </a:r>
            <a:r>
              <a:rPr lang="en-US" baseline="-25000"/>
              <a:t>i</a:t>
            </a:r>
            <a:r>
              <a:rPr lang="en-US"/>
              <a:t> , z</a:t>
            </a:r>
            <a:r>
              <a:rPr lang="en-US" baseline="-25000"/>
              <a:t>i+1</a:t>
            </a:r>
            <a:r>
              <a:rPr lang="en-US"/>
              <a:t>, . . . , z</a:t>
            </a:r>
            <a:r>
              <a:rPr lang="en-US" baseline="-25000"/>
              <a:t>j</a:t>
            </a:r>
            <a:r>
              <a:rPr lang="en-US"/>
              <a:t> } the set of elements between z</a:t>
            </a:r>
            <a:r>
              <a:rPr lang="en-US" baseline="-25000"/>
              <a:t>i</a:t>
            </a:r>
            <a:r>
              <a:rPr lang="en-US"/>
              <a:t> and z</a:t>
            </a:r>
            <a:r>
              <a:rPr lang="en-US" baseline="-25000"/>
              <a:t>j</a:t>
            </a:r>
            <a:r>
              <a:rPr lang="en-US"/>
              <a:t>, inclusive</a:t>
            </a:r>
          </a:p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5888038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5473700" y="1598613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060950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4648200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4233863" y="1598613"/>
            <a:ext cx="414337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3821113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66954" name="Rectangle 10"/>
          <p:cNvSpPr>
            <a:spLocks noChangeArrowheads="1"/>
          </p:cNvSpPr>
          <p:nvPr/>
        </p:nvSpPr>
        <p:spPr bwMode="auto">
          <a:xfrm>
            <a:off x="3406775" y="1598613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2994025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66956" name="Line 12"/>
          <p:cNvSpPr>
            <a:spLocks noChangeShapeType="1"/>
          </p:cNvSpPr>
          <p:nvPr/>
        </p:nvSpPr>
        <p:spPr bwMode="auto">
          <a:xfrm>
            <a:off x="5473700" y="1598613"/>
            <a:ext cx="1588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6297613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-107" charset="0"/>
              </a:rPr>
              <a:t>7</a:t>
            </a:r>
          </a:p>
        </p:txBody>
      </p:sp>
      <p:sp>
        <p:nvSpPr>
          <p:cNvPr id="466958" name="Line 14"/>
          <p:cNvSpPr>
            <a:spLocks noChangeShapeType="1"/>
          </p:cNvSpPr>
          <p:nvPr/>
        </p:nvSpPr>
        <p:spPr bwMode="auto">
          <a:xfrm>
            <a:off x="6300788" y="1492250"/>
            <a:ext cx="1587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2579688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466960" name="Group 16"/>
          <p:cNvGrpSpPr>
            <a:grpSpLocks/>
          </p:cNvGrpSpPr>
          <p:nvPr/>
        </p:nvGrpSpPr>
        <p:grpSpPr bwMode="auto">
          <a:xfrm>
            <a:off x="2589213" y="1220788"/>
            <a:ext cx="4143375" cy="368300"/>
            <a:chOff x="1631" y="769"/>
            <a:chExt cx="2610" cy="232"/>
          </a:xfrm>
        </p:grpSpPr>
        <p:sp>
          <p:nvSpPr>
            <p:cNvPr id="466961" name="Text Box 17"/>
            <p:cNvSpPr txBox="1">
              <a:spLocks noChangeArrowheads="1"/>
            </p:cNvSpPr>
            <p:nvPr/>
          </p:nvSpPr>
          <p:spPr bwMode="auto">
            <a:xfrm>
              <a:off x="3210" y="7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66962" name="Text Box 18"/>
            <p:cNvSpPr txBox="1">
              <a:spLocks noChangeArrowheads="1"/>
            </p:cNvSpPr>
            <p:nvPr/>
          </p:nvSpPr>
          <p:spPr bwMode="auto">
            <a:xfrm>
              <a:off x="1631" y="76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66963" name="Text Box 19"/>
            <p:cNvSpPr txBox="1">
              <a:spLocks noChangeArrowheads="1"/>
            </p:cNvSpPr>
            <p:nvPr/>
          </p:nvSpPr>
          <p:spPr bwMode="auto">
            <a:xfrm>
              <a:off x="1894" y="7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9</a:t>
              </a:r>
              <a:endParaRPr lang="en-US"/>
            </a:p>
          </p:txBody>
        </p:sp>
        <p:sp>
          <p:nvSpPr>
            <p:cNvPr id="466964" name="Text Box 20"/>
            <p:cNvSpPr txBox="1">
              <a:spLocks noChangeArrowheads="1"/>
            </p:cNvSpPr>
            <p:nvPr/>
          </p:nvSpPr>
          <p:spPr bwMode="auto">
            <a:xfrm>
              <a:off x="2157" y="7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8</a:t>
              </a:r>
              <a:endParaRPr lang="en-US"/>
            </a:p>
          </p:txBody>
        </p:sp>
        <p:sp>
          <p:nvSpPr>
            <p:cNvPr id="466965" name="Text Box 21"/>
            <p:cNvSpPr txBox="1">
              <a:spLocks noChangeArrowheads="1"/>
            </p:cNvSpPr>
            <p:nvPr/>
          </p:nvSpPr>
          <p:spPr bwMode="auto">
            <a:xfrm>
              <a:off x="2683" y="7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466966" name="Text Box 22"/>
            <p:cNvSpPr txBox="1">
              <a:spLocks noChangeArrowheads="1"/>
            </p:cNvSpPr>
            <p:nvPr/>
          </p:nvSpPr>
          <p:spPr bwMode="auto">
            <a:xfrm>
              <a:off x="2420" y="76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66967" name="Text Box 23"/>
            <p:cNvSpPr txBox="1">
              <a:spLocks noChangeArrowheads="1"/>
            </p:cNvSpPr>
            <p:nvPr/>
          </p:nvSpPr>
          <p:spPr bwMode="auto">
            <a:xfrm>
              <a:off x="2947" y="7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66968" name="Text Box 24"/>
            <p:cNvSpPr txBox="1">
              <a:spLocks noChangeArrowheads="1"/>
            </p:cNvSpPr>
            <p:nvPr/>
          </p:nvSpPr>
          <p:spPr bwMode="auto">
            <a:xfrm>
              <a:off x="3473" y="770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466969" name="Text Box 25"/>
            <p:cNvSpPr txBox="1">
              <a:spLocks noChangeArrowheads="1"/>
            </p:cNvSpPr>
            <p:nvPr/>
          </p:nvSpPr>
          <p:spPr bwMode="auto">
            <a:xfrm>
              <a:off x="3680" y="770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10</a:t>
              </a:r>
              <a:endParaRPr lang="en-US"/>
            </a:p>
          </p:txBody>
        </p:sp>
        <p:sp>
          <p:nvSpPr>
            <p:cNvPr id="466970" name="Text Box 26"/>
            <p:cNvSpPr txBox="1">
              <a:spLocks noChangeArrowheads="1"/>
            </p:cNvSpPr>
            <p:nvPr/>
          </p:nvSpPr>
          <p:spPr bwMode="auto">
            <a:xfrm>
              <a:off x="4000" y="769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7</a:t>
              </a:r>
              <a:endParaRPr lang="en-US"/>
            </a:p>
          </p:txBody>
        </p:sp>
      </p:grpSp>
      <p:grpSp>
        <p:nvGrpSpPr>
          <p:cNvPr id="466971" name="Group 27"/>
          <p:cNvGrpSpPr>
            <a:grpSpLocks/>
          </p:cNvGrpSpPr>
          <p:nvPr/>
        </p:nvGrpSpPr>
        <p:grpSpPr bwMode="auto">
          <a:xfrm>
            <a:off x="1243013" y="2105027"/>
            <a:ext cx="7531100" cy="523876"/>
            <a:chOff x="783" y="1326"/>
            <a:chExt cx="4744" cy="330"/>
          </a:xfrm>
        </p:grpSpPr>
        <p:sp>
          <p:nvSpPr>
            <p:cNvPr id="466972" name="Text Box 28"/>
            <p:cNvSpPr txBox="1">
              <a:spLocks noChangeArrowheads="1"/>
            </p:cNvSpPr>
            <p:nvPr/>
          </p:nvSpPr>
          <p:spPr bwMode="auto">
            <a:xfrm>
              <a:off x="783" y="1326"/>
              <a:ext cx="2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latin typeface="Century Gothic" charset="0"/>
                  <a:ea typeface="Century Gothic" charset="0"/>
                  <a:cs typeface="Century Gothic" charset="0"/>
                </a:rPr>
                <a:t>Z</a:t>
              </a:r>
              <a:r>
                <a:rPr lang="en-US" sz="2800" baseline="-25000" dirty="0">
                  <a:latin typeface="Century Gothic" charset="0"/>
                  <a:ea typeface="Century Gothic" charset="0"/>
                  <a:cs typeface="Century Gothic" charset="0"/>
                </a:rPr>
                <a:t>1,6</a:t>
              </a:r>
              <a:r>
                <a:rPr lang="en-US" sz="2800" dirty="0">
                  <a:latin typeface="Century Gothic" charset="0"/>
                  <a:ea typeface="Century Gothic" charset="0"/>
                  <a:cs typeface="Century Gothic" charset="0"/>
                </a:rPr>
                <a:t>= {1, 2, 3, 4, 5, 6}</a:t>
              </a:r>
            </a:p>
          </p:txBody>
        </p:sp>
        <p:sp>
          <p:nvSpPr>
            <p:cNvPr id="466973" name="Text Box 29"/>
            <p:cNvSpPr txBox="1">
              <a:spLocks noChangeArrowheads="1"/>
            </p:cNvSpPr>
            <p:nvPr/>
          </p:nvSpPr>
          <p:spPr bwMode="auto">
            <a:xfrm>
              <a:off x="3824" y="1326"/>
              <a:ext cx="17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Z</a:t>
              </a:r>
              <a:r>
                <a:rPr lang="en-US" sz="2800" baseline="-25000">
                  <a:latin typeface="Century Gothic" charset="0"/>
                  <a:ea typeface="Century Gothic" charset="0"/>
                  <a:cs typeface="Century Gothic" charset="0"/>
                </a:rPr>
                <a:t>8,10</a:t>
              </a:r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 = {8, 9, 10}</a:t>
              </a:r>
            </a:p>
          </p:txBody>
        </p:sp>
        <p:sp>
          <p:nvSpPr>
            <p:cNvPr id="466974" name="Text Box 30"/>
            <p:cNvSpPr txBox="1">
              <a:spLocks noChangeArrowheads="1"/>
            </p:cNvSpPr>
            <p:nvPr/>
          </p:nvSpPr>
          <p:spPr bwMode="auto">
            <a:xfrm>
              <a:off x="3064" y="1326"/>
              <a:ext cx="40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latin typeface="Century Gothic" charset="0"/>
                  <a:ea typeface="Century Gothic" charset="0"/>
                  <a:cs typeface="Century Gothic" charset="0"/>
                </a:rPr>
                <a:t>{7}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8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93A3-671F-FF4D-87EF-12E57A4D5667}" type="slidenum">
              <a:rPr lang="en-US"/>
              <a:pPr/>
              <a:t>16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r>
              <a:rPr lang="en-US" sz="3600"/>
              <a:t>When Do We Compare Elements </a:t>
            </a:r>
            <a:r>
              <a:rPr lang="en-US" sz="3600" dirty="0" err="1"/>
              <a:t>z</a:t>
            </a:r>
            <a:r>
              <a:rPr lang="en-US" sz="3600" baseline="-25000" dirty="0" err="1"/>
              <a:t>i</a:t>
            </a:r>
            <a:r>
              <a:rPr lang="en-US" sz="3600" dirty="0"/>
              <a:t>, </a:t>
            </a:r>
            <a:r>
              <a:rPr lang="en-US" sz="3600" dirty="0" err="1"/>
              <a:t>z</a:t>
            </a:r>
            <a:r>
              <a:rPr lang="en-US" sz="3600" baseline="-25000" dirty="0" err="1"/>
              <a:t>j</a:t>
            </a:r>
            <a:r>
              <a:rPr lang="en-US" sz="3600" dirty="0"/>
              <a:t>?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2708275"/>
            <a:ext cx="8229600" cy="3660775"/>
          </a:xfrm>
        </p:spPr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If pivot x chosen such as: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baseline="-25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&lt; x &lt;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and </a:t>
            </a:r>
            <a:r>
              <a:rPr lang="en-US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will never be compared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If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baseline="-25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or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is the pivot</a:t>
            </a:r>
          </a:p>
          <a:p>
            <a:pPr lvl="1"/>
            <a:r>
              <a:rPr lang="en-US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baseline="-250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and </a:t>
            </a:r>
            <a:r>
              <a:rPr lang="en-US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will be compared </a:t>
            </a:r>
          </a:p>
          <a:p>
            <a:pPr lvl="1"/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only if one of them is chosen as pivot before any other element in range </a:t>
            </a:r>
            <a:r>
              <a:rPr lang="en-US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to </a:t>
            </a:r>
            <a:r>
              <a:rPr lang="en-US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baseline="-25000" dirty="0" err="1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Only the pivot is compared with elements in both sets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5888038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5473700" y="1598613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5060950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4648200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69000" name="Rectangle 8"/>
          <p:cNvSpPr>
            <a:spLocks noChangeArrowheads="1"/>
          </p:cNvSpPr>
          <p:nvPr/>
        </p:nvSpPr>
        <p:spPr bwMode="auto">
          <a:xfrm>
            <a:off x="4233863" y="1598613"/>
            <a:ext cx="414337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69001" name="Rectangle 9"/>
          <p:cNvSpPr>
            <a:spLocks noChangeArrowheads="1"/>
          </p:cNvSpPr>
          <p:nvPr/>
        </p:nvSpPr>
        <p:spPr bwMode="auto">
          <a:xfrm>
            <a:off x="3821113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69002" name="Rectangle 10"/>
          <p:cNvSpPr>
            <a:spLocks noChangeArrowheads="1"/>
          </p:cNvSpPr>
          <p:nvPr/>
        </p:nvSpPr>
        <p:spPr bwMode="auto">
          <a:xfrm>
            <a:off x="3406775" y="1598613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69003" name="Rectangle 11"/>
          <p:cNvSpPr>
            <a:spLocks noChangeArrowheads="1"/>
          </p:cNvSpPr>
          <p:nvPr/>
        </p:nvSpPr>
        <p:spPr bwMode="auto">
          <a:xfrm>
            <a:off x="2994025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69004" name="Line 12"/>
          <p:cNvSpPr>
            <a:spLocks noChangeShapeType="1"/>
          </p:cNvSpPr>
          <p:nvPr/>
        </p:nvSpPr>
        <p:spPr bwMode="auto">
          <a:xfrm>
            <a:off x="5473700" y="1598613"/>
            <a:ext cx="1588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005" name="Rectangle 13"/>
          <p:cNvSpPr>
            <a:spLocks noChangeArrowheads="1"/>
          </p:cNvSpPr>
          <p:nvPr/>
        </p:nvSpPr>
        <p:spPr bwMode="auto">
          <a:xfrm>
            <a:off x="6297613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latin typeface="Comic Sans MS" pitchFamily="-107" charset="0"/>
              </a:rPr>
              <a:t>7</a:t>
            </a:r>
          </a:p>
        </p:txBody>
      </p:sp>
      <p:sp>
        <p:nvSpPr>
          <p:cNvPr id="469006" name="Line 14"/>
          <p:cNvSpPr>
            <a:spLocks noChangeShapeType="1"/>
          </p:cNvSpPr>
          <p:nvPr/>
        </p:nvSpPr>
        <p:spPr bwMode="auto">
          <a:xfrm>
            <a:off x="6300788" y="1492250"/>
            <a:ext cx="1587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2579688" y="15986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5095875" y="12223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69009" name="Text Box 17"/>
          <p:cNvSpPr txBox="1">
            <a:spLocks noChangeArrowheads="1"/>
          </p:cNvSpPr>
          <p:nvPr/>
        </p:nvSpPr>
        <p:spPr bwMode="auto">
          <a:xfrm>
            <a:off x="2589213" y="122078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69010" name="Text Box 18"/>
          <p:cNvSpPr txBox="1">
            <a:spLocks noChangeArrowheads="1"/>
          </p:cNvSpPr>
          <p:nvPr/>
        </p:nvSpPr>
        <p:spPr bwMode="auto">
          <a:xfrm>
            <a:off x="3006725" y="12223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9</a:t>
            </a:r>
            <a:endParaRPr lang="en-US"/>
          </a:p>
        </p:txBody>
      </p: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3424238" y="12223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469012" name="Text Box 20"/>
          <p:cNvSpPr txBox="1">
            <a:spLocks noChangeArrowheads="1"/>
          </p:cNvSpPr>
          <p:nvPr/>
        </p:nvSpPr>
        <p:spPr bwMode="auto">
          <a:xfrm>
            <a:off x="4259263" y="12223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469013" name="Text Box 21"/>
          <p:cNvSpPr txBox="1">
            <a:spLocks noChangeArrowheads="1"/>
          </p:cNvSpPr>
          <p:nvPr/>
        </p:nvSpPr>
        <p:spPr bwMode="auto">
          <a:xfrm>
            <a:off x="3841750" y="122078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4678363" y="12223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469015" name="Text Box 23"/>
          <p:cNvSpPr txBox="1">
            <a:spLocks noChangeArrowheads="1"/>
          </p:cNvSpPr>
          <p:nvPr/>
        </p:nvSpPr>
        <p:spPr bwMode="auto">
          <a:xfrm>
            <a:off x="5513388" y="122237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469016" name="Text Box 24"/>
          <p:cNvSpPr txBox="1">
            <a:spLocks noChangeArrowheads="1"/>
          </p:cNvSpPr>
          <p:nvPr/>
        </p:nvSpPr>
        <p:spPr bwMode="auto">
          <a:xfrm>
            <a:off x="5842000" y="1222375"/>
            <a:ext cx="466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10</a:t>
            </a:r>
            <a:endParaRPr lang="en-US"/>
          </a:p>
        </p:txBody>
      </p:sp>
      <p:sp>
        <p:nvSpPr>
          <p:cNvPr id="469017" name="Text Box 25"/>
          <p:cNvSpPr txBox="1">
            <a:spLocks noChangeArrowheads="1"/>
          </p:cNvSpPr>
          <p:nvPr/>
        </p:nvSpPr>
        <p:spPr bwMode="auto">
          <a:xfrm>
            <a:off x="6350000" y="122078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469018" name="Text Box 26"/>
          <p:cNvSpPr txBox="1">
            <a:spLocks noChangeArrowheads="1"/>
          </p:cNvSpPr>
          <p:nvPr/>
        </p:nvSpPr>
        <p:spPr bwMode="auto">
          <a:xfrm>
            <a:off x="1243013" y="2105025"/>
            <a:ext cx="3895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sz="2800" baseline="-25000" dirty="0">
                <a:latin typeface="Century Gothic" charset="0"/>
                <a:ea typeface="Century Gothic" charset="0"/>
                <a:cs typeface="Century Gothic" charset="0"/>
              </a:rPr>
              <a:t>1,6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= {1, 2, 3, 4, 5, 6}</a:t>
            </a:r>
          </a:p>
        </p:txBody>
      </p:sp>
      <p:sp>
        <p:nvSpPr>
          <p:cNvPr id="469019" name="Text Box 27"/>
          <p:cNvSpPr txBox="1">
            <a:spLocks noChangeArrowheads="1"/>
          </p:cNvSpPr>
          <p:nvPr/>
        </p:nvSpPr>
        <p:spPr bwMode="auto">
          <a:xfrm>
            <a:off x="6070600" y="2105025"/>
            <a:ext cx="2703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sz="2800" baseline="-25000">
                <a:latin typeface="Century Gothic" charset="0"/>
                <a:ea typeface="Century Gothic" charset="0"/>
                <a:cs typeface="Century Gothic" charset="0"/>
              </a:rPr>
              <a:t>8,10</a:t>
            </a:r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 = {8, 9, 10}</a:t>
            </a:r>
          </a:p>
        </p:txBody>
      </p:sp>
      <p:sp>
        <p:nvSpPr>
          <p:cNvPr id="469020" name="Text Box 28"/>
          <p:cNvSpPr txBox="1">
            <a:spLocks noChangeArrowheads="1"/>
          </p:cNvSpPr>
          <p:nvPr/>
        </p:nvSpPr>
        <p:spPr bwMode="auto">
          <a:xfrm>
            <a:off x="4864100" y="2105025"/>
            <a:ext cx="636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{7}</a:t>
            </a:r>
          </a:p>
        </p:txBody>
      </p:sp>
    </p:spTree>
    <p:extLst>
      <p:ext uri="{BB962C8B-B14F-4D97-AF65-F5344CB8AC3E}">
        <p14:creationId xmlns:p14="http://schemas.microsoft.com/office/powerpoint/2010/main" val="17906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588D-FF37-1144-824F-D7C1908C6C7D}" type="slidenum">
              <a:rPr lang="en-US"/>
              <a:pPr/>
              <a:t>17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Number of Comparisons in PARTITION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During the entire run of Quicksort each pair of elements is compared at most once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Elements are compared only to the pivot element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Since the pivot is never included in future calls to PARTITION, it is never compared to any other element</a:t>
            </a:r>
          </a:p>
        </p:txBody>
      </p:sp>
    </p:spTree>
    <p:extLst>
      <p:ext uri="{BB962C8B-B14F-4D97-AF65-F5344CB8AC3E}">
        <p14:creationId xmlns:p14="http://schemas.microsoft.com/office/powerpoint/2010/main" val="46777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249A-C609-094B-B93F-1536221512EA}" type="slidenum">
              <a:rPr lang="en-US"/>
              <a:pPr/>
              <a:t>18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Number of Comparisons in PARTITION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33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pair of elements can be compared at most once</a:t>
            </a:r>
          </a:p>
          <a:p>
            <a:pPr lvl="1">
              <a:lnSpc>
                <a:spcPct val="90000"/>
              </a:lnSpc>
            </a:pPr>
            <a:r>
              <a:rPr lang="en-US"/>
              <a:t>X</a:t>
            </a:r>
            <a:r>
              <a:rPr lang="en-US" baseline="-25000"/>
              <a:t>ij</a:t>
            </a:r>
            <a:r>
              <a:rPr lang="en-US"/>
              <a:t> = I {z</a:t>
            </a:r>
            <a:r>
              <a:rPr lang="en-US" baseline="-25000"/>
              <a:t>i</a:t>
            </a:r>
            <a:r>
              <a:rPr lang="en-US"/>
              <a:t> is compared to z</a:t>
            </a:r>
            <a:r>
              <a:rPr lang="en-US" baseline="-25000"/>
              <a:t>j</a:t>
            </a:r>
            <a:r>
              <a:rPr lang="en-US"/>
              <a:t> }</a:t>
            </a:r>
          </a:p>
        </p:txBody>
      </p:sp>
      <p:grpSp>
        <p:nvGrpSpPr>
          <p:cNvPr id="473092" name="Group 4"/>
          <p:cNvGrpSpPr>
            <a:grpSpLocks/>
          </p:cNvGrpSpPr>
          <p:nvPr/>
        </p:nvGrpSpPr>
        <p:grpSpPr bwMode="auto">
          <a:xfrm>
            <a:off x="2278063" y="3851275"/>
            <a:ext cx="4013200" cy="2651125"/>
            <a:chOff x="1435" y="2426"/>
            <a:chExt cx="2528" cy="1670"/>
          </a:xfrm>
        </p:grpSpPr>
        <p:graphicFrame>
          <p:nvGraphicFramePr>
            <p:cNvPr id="473093" name="Object 5"/>
            <p:cNvGraphicFramePr>
              <a:graphicFrameLocks noChangeAspect="1"/>
            </p:cNvGraphicFramePr>
            <p:nvPr/>
          </p:nvGraphicFramePr>
          <p:xfrm>
            <a:off x="2750" y="2426"/>
            <a:ext cx="574" cy="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55" name="Equation" r:id="rId4" imgW="317160" imgH="444240" progId="Equation.3">
                    <p:embed/>
                  </p:oleObj>
                </mc:Choice>
                <mc:Fallback>
                  <p:oleObj name="Equation" r:id="rId4" imgW="3171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2426"/>
                          <a:ext cx="574" cy="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094" name="Object 6"/>
            <p:cNvGraphicFramePr>
              <a:graphicFrameLocks noChangeAspect="1"/>
            </p:cNvGraphicFramePr>
            <p:nvPr/>
          </p:nvGraphicFramePr>
          <p:xfrm>
            <a:off x="1435" y="2607"/>
            <a:ext cx="879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56" name="Equation" r:id="rId6" imgW="304560" imgH="152280" progId="Equation.3">
                    <p:embed/>
                  </p:oleObj>
                </mc:Choice>
                <mc:Fallback>
                  <p:oleObj name="Equation" r:id="rId6" imgW="304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2607"/>
                          <a:ext cx="879" cy="4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3441" y="350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096" name="Rectangle 8"/>
            <p:cNvSpPr>
              <a:spLocks noChangeArrowheads="1"/>
            </p:cNvSpPr>
            <p:nvPr/>
          </p:nvSpPr>
          <p:spPr bwMode="auto">
            <a:xfrm>
              <a:off x="3180" y="3507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097" name="Rectangle 9"/>
            <p:cNvSpPr>
              <a:spLocks noChangeArrowheads="1"/>
            </p:cNvSpPr>
            <p:nvPr/>
          </p:nvSpPr>
          <p:spPr bwMode="auto">
            <a:xfrm>
              <a:off x="2920" y="350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098" name="Rectangle 10"/>
            <p:cNvSpPr>
              <a:spLocks noChangeArrowheads="1"/>
            </p:cNvSpPr>
            <p:nvPr/>
          </p:nvSpPr>
          <p:spPr bwMode="auto">
            <a:xfrm>
              <a:off x="2660" y="350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099" name="Rectangle 11"/>
            <p:cNvSpPr>
              <a:spLocks noChangeArrowheads="1"/>
            </p:cNvSpPr>
            <p:nvPr/>
          </p:nvSpPr>
          <p:spPr bwMode="auto">
            <a:xfrm>
              <a:off x="2399" y="3507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100" name="Rectangle 12"/>
            <p:cNvSpPr>
              <a:spLocks noChangeArrowheads="1"/>
            </p:cNvSpPr>
            <p:nvPr/>
          </p:nvSpPr>
          <p:spPr bwMode="auto">
            <a:xfrm>
              <a:off x="2139" y="350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101" name="Rectangle 13"/>
            <p:cNvSpPr>
              <a:spLocks noChangeArrowheads="1"/>
            </p:cNvSpPr>
            <p:nvPr/>
          </p:nvSpPr>
          <p:spPr bwMode="auto">
            <a:xfrm>
              <a:off x="1878" y="3507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102" name="Rectangle 14"/>
            <p:cNvSpPr>
              <a:spLocks noChangeArrowheads="1"/>
            </p:cNvSpPr>
            <p:nvPr/>
          </p:nvSpPr>
          <p:spPr bwMode="auto">
            <a:xfrm>
              <a:off x="1618" y="350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3103" name="Line 15"/>
            <p:cNvSpPr>
              <a:spLocks noChangeShapeType="1"/>
            </p:cNvSpPr>
            <p:nvPr/>
          </p:nvSpPr>
          <p:spPr bwMode="auto">
            <a:xfrm>
              <a:off x="3180" y="3507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104" name="Rectangle 16"/>
            <p:cNvSpPr>
              <a:spLocks noChangeArrowheads="1"/>
            </p:cNvSpPr>
            <p:nvPr/>
          </p:nvSpPr>
          <p:spPr bwMode="auto">
            <a:xfrm>
              <a:off x="3699" y="3507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  <a:latin typeface="Comic Sans MS" pitchFamily="-107" charset="0"/>
              </a:endParaRPr>
            </a:p>
          </p:txBody>
        </p:sp>
        <p:sp>
          <p:nvSpPr>
            <p:cNvPr id="473105" name="Text Box 17"/>
            <p:cNvSpPr txBox="1">
              <a:spLocks noChangeArrowheads="1"/>
            </p:cNvSpPr>
            <p:nvPr/>
          </p:nvSpPr>
          <p:spPr bwMode="auto">
            <a:xfrm>
              <a:off x="1670" y="3243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</a:p>
          </p:txBody>
        </p:sp>
        <p:sp>
          <p:nvSpPr>
            <p:cNvPr id="473106" name="Line 18"/>
            <p:cNvSpPr>
              <a:spLocks noChangeShapeType="1"/>
            </p:cNvSpPr>
            <p:nvPr/>
          </p:nvSpPr>
          <p:spPr bwMode="auto">
            <a:xfrm>
              <a:off x="1877" y="3361"/>
              <a:ext cx="1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107" name="Text Box 19"/>
            <p:cNvSpPr txBox="1">
              <a:spLocks noChangeArrowheads="1"/>
            </p:cNvSpPr>
            <p:nvPr/>
          </p:nvSpPr>
          <p:spPr bwMode="auto">
            <a:xfrm>
              <a:off x="3392" y="3240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n-1</a:t>
              </a:r>
            </a:p>
          </p:txBody>
        </p:sp>
        <p:sp>
          <p:nvSpPr>
            <p:cNvPr id="473108" name="Text Box 20"/>
            <p:cNvSpPr txBox="1">
              <a:spLocks noChangeArrowheads="1"/>
            </p:cNvSpPr>
            <p:nvPr/>
          </p:nvSpPr>
          <p:spPr bwMode="auto">
            <a:xfrm>
              <a:off x="1843" y="3865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i+1</a:t>
              </a:r>
            </a:p>
          </p:txBody>
        </p:sp>
        <p:sp>
          <p:nvSpPr>
            <p:cNvPr id="473109" name="Line 21"/>
            <p:cNvSpPr>
              <a:spLocks noChangeShapeType="1"/>
            </p:cNvSpPr>
            <p:nvPr/>
          </p:nvSpPr>
          <p:spPr bwMode="auto">
            <a:xfrm>
              <a:off x="2207" y="3992"/>
              <a:ext cx="1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110" name="Text Box 22"/>
            <p:cNvSpPr txBox="1">
              <a:spLocks noChangeArrowheads="1"/>
            </p:cNvSpPr>
            <p:nvPr/>
          </p:nvSpPr>
          <p:spPr bwMode="auto">
            <a:xfrm>
              <a:off x="3758" y="3861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n</a:t>
              </a:r>
            </a:p>
          </p:txBody>
        </p:sp>
        <p:graphicFrame>
          <p:nvGraphicFramePr>
            <p:cNvPr id="473111" name="Object 23"/>
            <p:cNvGraphicFramePr>
              <a:graphicFrameLocks noChangeAspect="1"/>
            </p:cNvGraphicFramePr>
            <p:nvPr/>
          </p:nvGraphicFramePr>
          <p:xfrm>
            <a:off x="2268" y="2437"/>
            <a:ext cx="528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57" name="Equation" r:id="rId8" imgW="291960" imgH="431640" progId="Equation.3">
                    <p:embed/>
                  </p:oleObj>
                </mc:Choice>
                <mc:Fallback>
                  <p:oleObj name="Equation" r:id="rId8" imgW="291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2437"/>
                          <a:ext cx="528" cy="7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3112" name="Object 24"/>
            <p:cNvGraphicFramePr>
              <a:graphicFrameLocks noChangeAspect="1"/>
            </p:cNvGraphicFramePr>
            <p:nvPr/>
          </p:nvGraphicFramePr>
          <p:xfrm>
            <a:off x="3277" y="2541"/>
            <a:ext cx="641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58" name="Equation" r:id="rId10" imgW="228600" imgH="241200" progId="Equation.3">
                    <p:embed/>
                  </p:oleObj>
                </mc:Choice>
                <mc:Fallback>
                  <p:oleObj name="Equation" r:id="rId10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2541"/>
                          <a:ext cx="641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113" name="Rectangle 25"/>
          <p:cNvSpPr>
            <a:spLocks noChangeArrowheads="1"/>
          </p:cNvSpPr>
          <p:nvPr/>
        </p:nvSpPr>
        <p:spPr bwMode="auto">
          <a:xfrm>
            <a:off x="350838" y="2686050"/>
            <a:ext cx="82296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Define X as the total number of comparisons performed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99004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86E6-59B2-D249-8E83-0E407B41BF08}" type="slidenum">
              <a:rPr lang="en-US"/>
              <a:pPr/>
              <a:t>19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Number of Comparisons in PARTITION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 is an indicator random variable</a:t>
            </a:r>
          </a:p>
          <a:p>
            <a:pPr lvl="1"/>
            <a:r>
              <a:rPr lang="en-US"/>
              <a:t>Compute the </a:t>
            </a:r>
            <a:r>
              <a:rPr lang="en-US" b="1">
                <a:solidFill>
                  <a:srgbClr val="CC0000"/>
                </a:solidFill>
              </a:rPr>
              <a:t>expected value</a:t>
            </a:r>
          </a:p>
        </p:txBody>
      </p:sp>
      <p:graphicFrame>
        <p:nvGraphicFramePr>
          <p:cNvPr id="47514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4350" y="2532063"/>
          <a:ext cx="15938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79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532063"/>
                        <a:ext cx="1593850" cy="654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4303713" y="3394075"/>
            <a:ext cx="18421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by linearity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of expectation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2011363" y="4781550"/>
            <a:ext cx="3587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the expectation of X</a:t>
            </a:r>
            <a:r>
              <a:rPr lang="en-US" baseline="-25000">
                <a:latin typeface="Century Gothic" charset="0"/>
                <a:ea typeface="Century Gothic" charset="0"/>
                <a:cs typeface="Century Gothic" charset="0"/>
              </a:rPr>
              <a:t>ij</a:t>
            </a: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 is equal to the probability of the event </a:t>
            </a:r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“z</a:t>
            </a:r>
            <a:r>
              <a:rPr lang="en-US" baseline="-250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 is compared to z</a:t>
            </a:r>
            <a:r>
              <a:rPr lang="en-US" baseline="-250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”</a:t>
            </a:r>
          </a:p>
        </p:txBody>
      </p:sp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2112963" y="2336800"/>
          <a:ext cx="2119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0" name="Equation" r:id="rId6" imgW="990360" imgH="482400" progId="Equation.3">
                  <p:embed/>
                </p:oleObj>
              </mc:Choice>
              <mc:Fallback>
                <p:oleObj name="Equation" r:id="rId6" imgW="990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336800"/>
                        <a:ext cx="2119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4229100" y="2378075"/>
          <a:ext cx="2098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1" name="Equation" r:id="rId8" imgW="927000" imgH="444240" progId="Equation.3">
                  <p:embed/>
                </p:oleObj>
              </mc:Choice>
              <mc:Fallback>
                <p:oleObj name="Equation" r:id="rId8" imgW="927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378075"/>
                        <a:ext cx="20986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1778000" y="3938588"/>
          <a:ext cx="36877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2" name="Equation" r:id="rId10" imgW="2044440" imgH="444240" progId="Equation.3">
                  <p:embed/>
                </p:oleObj>
              </mc:Choice>
              <mc:Fallback>
                <p:oleObj name="Equation" r:id="rId10" imgW="2044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938588"/>
                        <a:ext cx="368776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/>
      <p:bldP spid="4751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Quicksort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Randomly permute the elements of the input array before sorting</a:t>
            </a:r>
          </a:p>
          <a:p>
            <a:pPr>
              <a:lnSpc>
                <a:spcPct val="150000"/>
              </a:lnSpc>
            </a:pPr>
            <a:r>
              <a:rPr lang="en-US"/>
              <a:t>Modify the PARTITION procedure</a:t>
            </a:r>
          </a:p>
          <a:p>
            <a:pPr lvl="1">
              <a:lnSpc>
                <a:spcPct val="150000"/>
              </a:lnSpc>
            </a:pPr>
            <a:r>
              <a:rPr lang="en-US"/>
              <a:t>First we exchange element </a:t>
            </a:r>
            <a:r>
              <a:rPr lang="en-US">
                <a:latin typeface="Comic Sans MS" pitchFamily="-107" charset="0"/>
              </a:rPr>
              <a:t>A[p]</a:t>
            </a:r>
            <a:r>
              <a:rPr lang="en-US"/>
              <a:t> with an element chosen at random from </a:t>
            </a:r>
            <a:r>
              <a:rPr lang="en-US">
                <a:latin typeface="Comic Sans MS" pitchFamily="-107" charset="0"/>
              </a:rPr>
              <a:t>A[p…r]</a:t>
            </a:r>
          </a:p>
          <a:p>
            <a:pPr lvl="1">
              <a:lnSpc>
                <a:spcPct val="150000"/>
              </a:lnSpc>
            </a:pPr>
            <a:r>
              <a:rPr lang="en-US"/>
              <a:t>Now the pivot element </a:t>
            </a:r>
            <a:r>
              <a:rPr lang="en-US">
                <a:latin typeface="Comic Sans MS" pitchFamily="-107" charset="0"/>
              </a:rPr>
              <a:t>x = A[p]</a:t>
            </a:r>
            <a:r>
              <a:rPr lang="en-US"/>
              <a:t> is equally likely to be any one of the original </a:t>
            </a:r>
            <a:r>
              <a:rPr lang="en-US">
                <a:latin typeface="Comic Sans MS" pitchFamily="-107" charset="0"/>
              </a:rPr>
              <a:t>r – p + 1</a:t>
            </a:r>
            <a:r>
              <a:rPr lang="en-US"/>
              <a:t> elements of the subarray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8A99-0168-6140-AD69-EDCD557DEBBB}" type="slidenum">
              <a:rPr lang="en-US"/>
              <a:pPr/>
              <a:t>20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Number of Comparisons in PARTITION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3525838"/>
            <a:ext cx="8229600" cy="655637"/>
          </a:xfrm>
        </p:spPr>
        <p:txBody>
          <a:bodyPr/>
          <a:lstStyle/>
          <a:p>
            <a:pPr lvl="1">
              <a:lnSpc>
                <a:spcPct val="110000"/>
              </a:lnSpc>
              <a:buFontTx/>
              <a:buNone/>
            </a:pPr>
            <a:r>
              <a:rPr lang="en-US" sz="2800" dirty="0"/>
              <a:t>		= </a:t>
            </a:r>
            <a:r>
              <a:rPr lang="en-US" sz="2800" dirty="0">
                <a:sym typeface="Symbol" pitchFamily="-107" charset="2"/>
              </a:rPr>
              <a:t>1/( j -  </a:t>
            </a:r>
            <a:r>
              <a:rPr lang="en-US" sz="2800" dirty="0" err="1">
                <a:sym typeface="Symbol" pitchFamily="-107" charset="2"/>
              </a:rPr>
              <a:t>i</a:t>
            </a:r>
            <a:r>
              <a:rPr lang="en-US" sz="2800" dirty="0">
                <a:sym typeface="Symbol" pitchFamily="-107" charset="2"/>
              </a:rPr>
              <a:t> + 1) + 1/( j -  </a:t>
            </a:r>
            <a:r>
              <a:rPr lang="en-US" sz="2800" dirty="0" err="1">
                <a:sym typeface="Symbol" pitchFamily="-107" charset="2"/>
              </a:rPr>
              <a:t>i</a:t>
            </a:r>
            <a:r>
              <a:rPr lang="en-US" sz="2800" dirty="0">
                <a:sym typeface="Symbol" pitchFamily="-107" charset="2"/>
              </a:rPr>
              <a:t> + 1) = 2/( j -  </a:t>
            </a:r>
            <a:r>
              <a:rPr lang="en-US" sz="2800" dirty="0" err="1">
                <a:sym typeface="Symbol" pitchFamily="-107" charset="2"/>
              </a:rPr>
              <a:t>i</a:t>
            </a:r>
            <a:r>
              <a:rPr lang="en-US" sz="2800" dirty="0">
                <a:sym typeface="Symbol" pitchFamily="-107" charset="2"/>
              </a:rPr>
              <a:t> + 1)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020763" y="1308100"/>
            <a:ext cx="3900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sz="32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is compared to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sz="32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endParaRPr lang="en-US" sz="3200" baseline="-250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401763" y="2100263"/>
            <a:ext cx="64107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sz="3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is the first pivot chosen from Z</a:t>
            </a:r>
            <a:r>
              <a:rPr lang="en-US" sz="3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ij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5035550" y="1389063"/>
            <a:ext cx="3706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=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447675" y="1338263"/>
            <a:ext cx="631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Pr</a:t>
            </a:r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4798542" y="1338263"/>
            <a:ext cx="311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882650" y="2130425"/>
            <a:ext cx="631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Pr{</a:t>
            </a:r>
          </a:p>
        </p:txBody>
      </p:sp>
      <p:sp>
        <p:nvSpPr>
          <p:cNvPr id="477195" name="Rectangle 11"/>
          <p:cNvSpPr>
            <a:spLocks noChangeArrowheads="1"/>
          </p:cNvSpPr>
          <p:nvPr/>
        </p:nvSpPr>
        <p:spPr bwMode="auto">
          <a:xfrm>
            <a:off x="1401763" y="2855913"/>
            <a:ext cx="63738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z</a:t>
            </a:r>
            <a:r>
              <a:rPr lang="en-US" sz="3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j 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is the first pivot chosen from Z</a:t>
            </a:r>
            <a:r>
              <a:rPr lang="en-US" sz="32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ij</a:t>
            </a:r>
          </a:p>
        </p:txBody>
      </p:sp>
      <p:sp>
        <p:nvSpPr>
          <p:cNvPr id="477196" name="Rectangle 12"/>
          <p:cNvSpPr>
            <a:spLocks noChangeArrowheads="1"/>
          </p:cNvSpPr>
          <p:nvPr/>
        </p:nvSpPr>
        <p:spPr bwMode="auto">
          <a:xfrm>
            <a:off x="876300" y="2886075"/>
            <a:ext cx="631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Pr{</a:t>
            </a:r>
          </a:p>
        </p:txBody>
      </p:sp>
      <p:sp>
        <p:nvSpPr>
          <p:cNvPr id="477198" name="Text Box 14"/>
          <p:cNvSpPr txBox="1">
            <a:spLocks noChangeArrowheads="1"/>
          </p:cNvSpPr>
          <p:nvPr/>
        </p:nvSpPr>
        <p:spPr bwMode="auto">
          <a:xfrm>
            <a:off x="7664450" y="2589213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OR</a:t>
            </a:r>
          </a:p>
        </p:txBody>
      </p:sp>
      <p:sp>
        <p:nvSpPr>
          <p:cNvPr id="477199" name="Rectangle 15"/>
          <p:cNvSpPr>
            <a:spLocks noChangeArrowheads="1"/>
          </p:cNvSpPr>
          <p:nvPr/>
        </p:nvSpPr>
        <p:spPr bwMode="auto">
          <a:xfrm>
            <a:off x="7759700" y="2585059"/>
            <a:ext cx="37061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+</a:t>
            </a:r>
          </a:p>
        </p:txBody>
      </p:sp>
      <p:sp>
        <p:nvSpPr>
          <p:cNvPr id="477200" name="Rectangle 16"/>
          <p:cNvSpPr>
            <a:spLocks noChangeArrowheads="1"/>
          </p:cNvSpPr>
          <p:nvPr/>
        </p:nvSpPr>
        <p:spPr bwMode="auto">
          <a:xfrm>
            <a:off x="458788" y="4327525"/>
            <a:ext cx="827405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There are j –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+ 1 elements between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z</a:t>
            </a:r>
            <a:r>
              <a:rPr lang="en-US" sz="28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and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z</a:t>
            </a:r>
            <a:r>
              <a:rPr lang="en-US" sz="28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j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  <a:sym typeface="Symbol" pitchFamily="-107" charset="2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Pivot is chosen randomly and independently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FontTx/>
              <a:buChar char="–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The probability that any particular element is the first one chosen is 1/( j - 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+ 1)</a:t>
            </a:r>
          </a:p>
        </p:txBody>
      </p:sp>
      <p:sp>
        <p:nvSpPr>
          <p:cNvPr id="477194" name="Rectangle 10"/>
          <p:cNvSpPr>
            <a:spLocks noChangeArrowheads="1"/>
          </p:cNvSpPr>
          <p:nvPr/>
        </p:nvSpPr>
        <p:spPr bwMode="auto">
          <a:xfrm>
            <a:off x="7649489" y="2130425"/>
            <a:ext cx="311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477197" name="Rectangle 13"/>
          <p:cNvSpPr>
            <a:spLocks noChangeArrowheads="1"/>
          </p:cNvSpPr>
          <p:nvPr/>
        </p:nvSpPr>
        <p:spPr bwMode="auto">
          <a:xfrm>
            <a:off x="7643139" y="2886075"/>
            <a:ext cx="311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  <p:bldP spid="477191" grpId="0"/>
      <p:bldP spid="477192" grpId="0"/>
      <p:bldP spid="477193" grpId="0"/>
      <p:bldP spid="477196" grpId="0"/>
      <p:bldP spid="477199" grpId="0" animBg="1"/>
      <p:bldP spid="477194" grpId="0"/>
      <p:bldP spid="4771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B080-CEC6-BD41-BE58-E3700651AE22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3600"/>
              <a:t>Number of Comparisons in PARTITION</a:t>
            </a:r>
          </a:p>
        </p:txBody>
      </p:sp>
      <p:graphicFrame>
        <p:nvGraphicFramePr>
          <p:cNvPr id="9011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63625" y="2214563"/>
          <a:ext cx="26400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7" name="Equation" r:id="rId3" imgW="1434960" imgH="444240" progId="Equation.3">
                  <p:embed/>
                </p:oleObj>
              </mc:Choice>
              <mc:Fallback>
                <p:oleObj name="Equation" r:id="rId3" imgW="1434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214563"/>
                        <a:ext cx="264001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4738" y="3133725"/>
          <a:ext cx="22129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8" name="Equation" r:id="rId5" imgW="1193760" imgH="431640" progId="Equation.3">
                  <p:embed/>
                </p:oleObj>
              </mc:Choice>
              <mc:Fallback>
                <p:oleObj name="Equation" r:id="rId5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133725"/>
                        <a:ext cx="22129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7213" y="4022725"/>
          <a:ext cx="1263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9" name="Equation" r:id="rId7" imgW="634680" imgH="431640" progId="Equation.3">
                  <p:embed/>
                </p:oleObj>
              </mc:Choice>
              <mc:Fallback>
                <p:oleObj name="Equation" r:id="rId7" imgW="634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022725"/>
                        <a:ext cx="1263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827213" y="4987925"/>
          <a:ext cx="15097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0" name="Equation" r:id="rId9" imgW="787320" imgH="431640" progId="Equation.3">
                  <p:embed/>
                </p:oleObj>
              </mc:Choice>
              <mc:Fallback>
                <p:oleObj name="Equation" r:id="rId9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987925"/>
                        <a:ext cx="150971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1827213" y="5927725"/>
          <a:ext cx="16335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1" name="Equation" r:id="rId11" imgW="698400" imgH="203040" progId="Equation.3">
                  <p:embed/>
                </p:oleObj>
              </mc:Choice>
              <mc:Fallback>
                <p:oleObj name="Equation" r:id="rId11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5927725"/>
                        <a:ext cx="16335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3736975" y="2524125"/>
            <a:ext cx="32976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Change variable: k =  j –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613150" y="5768975"/>
            <a:ext cx="524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Expected running time of Quicksort using RANDOMIZED-PARTITION is 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O(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nlgn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)</a:t>
            </a:r>
          </a:p>
        </p:txBody>
      </p:sp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1065213" y="1462088"/>
          <a:ext cx="43180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2" name="Equation" r:id="rId13" imgW="2400120" imgH="444240" progId="Equation.3">
                  <p:embed/>
                </p:oleObj>
              </mc:Choice>
              <mc:Fallback>
                <p:oleObj name="Equation" r:id="rId13" imgW="2400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462088"/>
                        <a:ext cx="43180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452438" y="1174750"/>
            <a:ext cx="54713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Expected number of comparisons in PARTITION:</a:t>
            </a: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5365750" y="3152775"/>
          <a:ext cx="18954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3" name="Equation" r:id="rId15" imgW="952200" imgH="431640" progId="Equation.3">
                  <p:embed/>
                </p:oleObj>
              </mc:Choice>
              <mc:Fallback>
                <p:oleObj name="Equation" r:id="rId15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152775"/>
                        <a:ext cx="18954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3727450" y="3387725"/>
            <a:ext cx="178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We have that:</a:t>
            </a:r>
            <a:endParaRPr lang="en-US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3727450" y="4249701"/>
            <a:ext cx="178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We have that:</a:t>
            </a:r>
            <a:endParaRPr lang="en-US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graphicFrame>
        <p:nvGraphicFramePr>
          <p:cNvPr id="90133" name="Object 21"/>
          <p:cNvGraphicFramePr>
            <a:graphicFrameLocks noChangeAspect="1"/>
          </p:cNvGraphicFramePr>
          <p:nvPr>
            <p:extLst/>
          </p:nvPr>
        </p:nvGraphicFramePr>
        <p:xfrm>
          <a:off x="5437188" y="4014751"/>
          <a:ext cx="18208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4" name="Equation" r:id="rId17" imgW="914400" imgH="431640" progId="Equation.3">
                  <p:embed/>
                </p:oleObj>
              </mc:Choice>
              <mc:Fallback>
                <p:oleObj name="Equation" r:id="rId17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4014751"/>
                        <a:ext cx="182086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6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5" grpId="0"/>
      <p:bldP spid="90126" grpId="0"/>
      <p:bldP spid="90131" grpId="0"/>
      <p:bldP spid="901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1250"/>
            <a:ext cx="8443912" cy="4975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General Selection Problem: 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select the </a:t>
            </a:r>
            <a:r>
              <a:rPr lang="en-US">
                <a:latin typeface="Comic Sans MS" pitchFamily="-107" charset="0"/>
                <a:sym typeface="Symbol" pitchFamily="-107" charset="2"/>
              </a:rPr>
              <a:t>i-th</a:t>
            </a:r>
            <a:r>
              <a:rPr lang="en-US">
                <a:sym typeface="Symbol" pitchFamily="-107" charset="2"/>
              </a:rPr>
              <a:t> smallest element form a set of </a:t>
            </a:r>
            <a:r>
              <a:rPr lang="en-US">
                <a:latin typeface="Comic Sans MS" pitchFamily="-107" charset="0"/>
                <a:sym typeface="Symbol" pitchFamily="-107" charset="2"/>
              </a:rPr>
              <a:t>n</a:t>
            </a:r>
            <a:r>
              <a:rPr lang="en-US">
                <a:sym typeface="Symbol" pitchFamily="-107" charset="2"/>
              </a:rPr>
              <a:t> distinct numbers</a:t>
            </a:r>
          </a:p>
          <a:p>
            <a:pPr lvl="1">
              <a:lnSpc>
                <a:spcPct val="120000"/>
              </a:lnSpc>
            </a:pPr>
            <a:r>
              <a:rPr lang="en-US"/>
              <a:t>that element is larger than exactly </a:t>
            </a:r>
            <a:r>
              <a:rPr lang="en-US">
                <a:latin typeface="Comic Sans MS" pitchFamily="-107" charset="0"/>
              </a:rPr>
              <a:t>i - 1</a:t>
            </a:r>
            <a:r>
              <a:rPr lang="en-US"/>
              <a:t> other elements </a:t>
            </a:r>
          </a:p>
          <a:p>
            <a:pPr>
              <a:lnSpc>
                <a:spcPct val="120000"/>
              </a:lnSpc>
            </a:pPr>
            <a:r>
              <a:rPr lang="en-US"/>
              <a:t>The selection problem can be solved in </a:t>
            </a:r>
            <a:r>
              <a:rPr lang="en-US">
                <a:latin typeface="Comic Sans MS" pitchFamily="-107" charset="0"/>
              </a:rPr>
              <a:t>O(nlgn)</a:t>
            </a:r>
            <a:r>
              <a:rPr lang="en-US" i="1"/>
              <a:t> </a:t>
            </a:r>
            <a:r>
              <a:rPr lang="en-US"/>
              <a:t>time</a:t>
            </a:r>
          </a:p>
          <a:p>
            <a:pPr lvl="1">
              <a:lnSpc>
                <a:spcPct val="120000"/>
              </a:lnSpc>
            </a:pPr>
            <a:r>
              <a:rPr lang="en-US"/>
              <a:t>Sort the numbers using an </a:t>
            </a:r>
            <a:r>
              <a:rPr lang="en-US">
                <a:latin typeface="Comic Sans MS" pitchFamily="-107" charset="0"/>
              </a:rPr>
              <a:t>O(nlgn)</a:t>
            </a:r>
            <a:r>
              <a:rPr lang="en-US"/>
              <a:t>-time algorithm, such as merge sort</a:t>
            </a:r>
          </a:p>
          <a:p>
            <a:pPr lvl="1">
              <a:lnSpc>
                <a:spcPct val="120000"/>
              </a:lnSpc>
            </a:pPr>
            <a:r>
              <a:rPr lang="en-US"/>
              <a:t>Then return the </a:t>
            </a:r>
            <a:r>
              <a:rPr lang="en-US">
                <a:latin typeface="Comic Sans MS" pitchFamily="-107" charset="0"/>
              </a:rPr>
              <a:t>i-</a:t>
            </a:r>
            <a:r>
              <a:rPr lang="en-US"/>
              <a:t>th element in the sorted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Medians and Order Statistics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8362" cy="533876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 dirty="0">
                <a:latin typeface="Monotype Corsiva" pitchFamily="-107" charset="0"/>
              </a:rPr>
              <a:t> The </a:t>
            </a:r>
            <a:r>
              <a:rPr lang="en-US" dirty="0" err="1">
                <a:latin typeface="Monotype Corsiva" pitchFamily="-107" charset="0"/>
              </a:rPr>
              <a:t>i-th</a:t>
            </a:r>
            <a:r>
              <a:rPr lang="en-US" dirty="0">
                <a:latin typeface="Monotype Corsiva" pitchFamily="-107" charset="0"/>
              </a:rPr>
              <a:t> </a:t>
            </a:r>
            <a:r>
              <a:rPr lang="en-US" b="1" dirty="0">
                <a:latin typeface="Monotype Corsiva" pitchFamily="-107" charset="0"/>
              </a:rPr>
              <a:t>order statistic</a:t>
            </a:r>
            <a:r>
              <a:rPr lang="en-US" dirty="0">
                <a:latin typeface="Monotype Corsiva" pitchFamily="-107" charset="0"/>
              </a:rPr>
              <a:t> of a set of n elements is the </a:t>
            </a:r>
            <a:r>
              <a:rPr lang="en-US" dirty="0" err="1">
                <a:latin typeface="Monotype Corsiva" pitchFamily="-107" charset="0"/>
              </a:rPr>
              <a:t>i-th</a:t>
            </a:r>
            <a:r>
              <a:rPr lang="en-US" dirty="0">
                <a:latin typeface="Monotype Corsiva" pitchFamily="-107" charset="0"/>
              </a:rPr>
              <a:t> smallest element.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1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The minimum of a set of elements: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The first order statistic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= 1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The maximum of a set of elements: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The n-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th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order statistic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= n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The median is the “halfway point” of the set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= (n+1)/2, is unique when n is odd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=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⎣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(n+1)/2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⎦ = n/2 (lower median) and ⎡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(n+1)/2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⎤ = n/2+1 (upper median), when n is even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8</a:t>
            </a:r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Minimum or Maximum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19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Alg.: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MINIMUM(A,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	min ← A[1]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	for </a:t>
            </a:r>
            <a:r>
              <a:rPr lang="en-US" sz="2400" dirty="0" err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← 2 to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	      do if min &gt; A[</a:t>
            </a:r>
            <a:r>
              <a:rPr lang="en-US" sz="2400" dirty="0" err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		        then min ← A[</a:t>
            </a:r>
            <a:r>
              <a:rPr lang="en-US" sz="2400" dirty="0" err="1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	return min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How many comparisons are needed?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n – 1: each element, except the minimum, must be compared to a smaller element at least once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The same number of comparisons are needed to find the maximum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The algorithm is </a:t>
            </a:r>
            <a:r>
              <a:rPr lang="en-US" sz="20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optimal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with respect to the number of comparisons performed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Min, Max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33239" cy="54149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Find min and max independently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Use n – 1 comparisons for each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⇒ total of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2n – 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However, we can do better: at most </a:t>
            </a:r>
            <a:r>
              <a:rPr lang="en-US" sz="2400" b="1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3n/2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 comparisons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Process elements in pairs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Maintain the minimum and maximum of elements seen so far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Don’t compare each element to the minimum and maximum separately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Compare the elements of a pair to each other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Compare the larger element to the maximum so far, and compare the smaller element to the minimum so far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This leads to only 3 comparisons for every 2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01130" cy="906462"/>
          </a:xfrm>
        </p:spPr>
        <p:txBody>
          <a:bodyPr/>
          <a:lstStyle/>
          <a:p>
            <a:r>
              <a:rPr lang="en-US"/>
              <a:t>Analysis of Simultaneous Min, Max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Setting up initial values: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omic Sans MS" pitchFamily="-107" charset="0"/>
              </a:rPr>
              <a:t>n</a:t>
            </a:r>
            <a:r>
              <a:rPr lang="en-US" sz="2000"/>
              <a:t> is odd: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omic Sans MS" pitchFamily="-107" charset="0"/>
              </a:rPr>
              <a:t>n</a:t>
            </a:r>
            <a:r>
              <a:rPr lang="en-US" sz="2000"/>
              <a:t> is even:</a:t>
            </a:r>
          </a:p>
          <a:p>
            <a:pPr lvl="1">
              <a:lnSpc>
                <a:spcPct val="150000"/>
              </a:lnSpc>
            </a:pPr>
            <a:endParaRPr lang="en-US" sz="2000" b="1"/>
          </a:p>
          <a:p>
            <a:pPr>
              <a:lnSpc>
                <a:spcPct val="150000"/>
              </a:lnSpc>
            </a:pPr>
            <a:r>
              <a:rPr lang="en-US" sz="2400"/>
              <a:t>Total number of comparisons: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omic Sans MS" pitchFamily="-107" charset="0"/>
              </a:rPr>
              <a:t>n</a:t>
            </a:r>
            <a:r>
              <a:rPr lang="en-US" sz="2000"/>
              <a:t> is odd: we do </a:t>
            </a:r>
            <a:r>
              <a:rPr lang="en-US" sz="2000">
                <a:latin typeface="Comic Sans MS" pitchFamily="-107" charset="0"/>
              </a:rPr>
              <a:t>3(n-1)/2 </a:t>
            </a:r>
            <a:r>
              <a:rPr lang="en-US" sz="2000"/>
              <a:t>comparisons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omic Sans MS" pitchFamily="-107" charset="0"/>
              </a:rPr>
              <a:t>n</a:t>
            </a:r>
            <a:r>
              <a:rPr lang="en-US" sz="2000" i="1"/>
              <a:t> </a:t>
            </a:r>
            <a:r>
              <a:rPr lang="en-US" sz="2000"/>
              <a:t>is even: we do 1 initial comparison + </a:t>
            </a:r>
            <a:r>
              <a:rPr lang="en-US" sz="2000">
                <a:latin typeface="Comic Sans MS" pitchFamily="-107" charset="0"/>
              </a:rPr>
              <a:t>3(n-2)/2</a:t>
            </a:r>
            <a:r>
              <a:rPr lang="en-US" sz="2000"/>
              <a:t> more comparisons = </a:t>
            </a:r>
            <a:r>
              <a:rPr lang="en-US" sz="2000">
                <a:latin typeface="Comic Sans MS" pitchFamily="-107" charset="0"/>
              </a:rPr>
              <a:t>3n/2 - 2</a:t>
            </a:r>
            <a:r>
              <a:rPr lang="en-US" sz="2000"/>
              <a:t> comparisons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2292350" y="1827213"/>
            <a:ext cx="52790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set both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min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and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max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to the first element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2393950" y="2444750"/>
            <a:ext cx="6216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compare the first two elements, assign the smallest one to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min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and the largest one to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max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/>
      <p:bldP spid="4853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Simultaneous Min, Max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4584700"/>
          </a:xfrm>
        </p:spPr>
        <p:txBody>
          <a:bodyPr/>
          <a:lstStyle/>
          <a:p>
            <a:pPr marL="533400" indent="-533400">
              <a:lnSpc>
                <a:spcPct val="200000"/>
              </a:lnSpc>
            </a:pPr>
            <a:r>
              <a:rPr lang="en-US" sz="2400" dirty="0"/>
              <a:t>n = 5 (odd), array A = {2, 7, 1, 3, 4}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sz="2000" dirty="0"/>
              <a:t>Set </a:t>
            </a:r>
            <a:r>
              <a:rPr lang="en-US" sz="2000" b="1" dirty="0"/>
              <a:t>min</a:t>
            </a:r>
            <a:r>
              <a:rPr lang="en-US" sz="2000" dirty="0"/>
              <a:t> = </a:t>
            </a:r>
            <a:r>
              <a:rPr lang="en-US" sz="2000" b="1" dirty="0"/>
              <a:t>max</a:t>
            </a:r>
            <a:r>
              <a:rPr lang="en-US" sz="2000" dirty="0"/>
              <a:t> = 2 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sz="2000" dirty="0"/>
              <a:t>Compare elements in pairs:</a:t>
            </a:r>
          </a:p>
          <a:p>
            <a:pPr marL="1295400" lvl="2" indent="-381000">
              <a:lnSpc>
                <a:spcPct val="200000"/>
              </a:lnSpc>
              <a:buFontTx/>
              <a:buChar char="–"/>
            </a:pPr>
            <a:r>
              <a:rPr lang="en-US" sz="1800" dirty="0"/>
              <a:t>1 &lt; 7 </a:t>
            </a:r>
            <a:r>
              <a:rPr lang="en-US" sz="1800" dirty="0">
                <a:sym typeface="Symbol" pitchFamily="-107" charset="2"/>
              </a:rPr>
              <a:t>⇒ compare 1 with </a:t>
            </a:r>
            <a:r>
              <a:rPr lang="en-US" sz="1800" b="1" dirty="0">
                <a:sym typeface="Symbol" pitchFamily="-107" charset="2"/>
              </a:rPr>
              <a:t>min</a:t>
            </a:r>
            <a:r>
              <a:rPr lang="en-US" sz="1800" dirty="0">
                <a:sym typeface="Symbol" pitchFamily="-107" charset="2"/>
              </a:rPr>
              <a:t> and 7 with </a:t>
            </a:r>
            <a:r>
              <a:rPr lang="en-US" sz="1800" b="1" dirty="0">
                <a:sym typeface="Symbol" pitchFamily="-107" charset="2"/>
              </a:rPr>
              <a:t>max</a:t>
            </a:r>
            <a:r>
              <a:rPr lang="en-US" sz="1800" dirty="0">
                <a:sym typeface="Symbol" pitchFamily="-107" charset="2"/>
              </a:rPr>
              <a:t> 			 ⇒ </a:t>
            </a:r>
            <a:r>
              <a:rPr lang="en-US" sz="1800" b="1" dirty="0">
                <a:sym typeface="Symbol" pitchFamily="-107" charset="2"/>
              </a:rPr>
              <a:t>min</a:t>
            </a:r>
            <a:r>
              <a:rPr lang="en-US" sz="1800" dirty="0">
                <a:sym typeface="Symbol" pitchFamily="-107" charset="2"/>
              </a:rPr>
              <a:t> = 1, </a:t>
            </a:r>
            <a:r>
              <a:rPr lang="en-US" sz="1800" b="1" dirty="0">
                <a:sym typeface="Symbol" pitchFamily="-107" charset="2"/>
              </a:rPr>
              <a:t>max</a:t>
            </a:r>
            <a:r>
              <a:rPr lang="en-US" sz="1800" dirty="0">
                <a:sym typeface="Symbol" pitchFamily="-107" charset="2"/>
              </a:rPr>
              <a:t> = 7</a:t>
            </a:r>
          </a:p>
          <a:p>
            <a:pPr marL="1295400" lvl="2" indent="-381000">
              <a:lnSpc>
                <a:spcPct val="200000"/>
              </a:lnSpc>
              <a:buFontTx/>
              <a:buChar char="–"/>
            </a:pPr>
            <a:r>
              <a:rPr lang="en-US" sz="1800" dirty="0">
                <a:sym typeface="Symbol" pitchFamily="-107" charset="2"/>
              </a:rPr>
              <a:t>3 &lt; 4 ⇒ compare 3 with </a:t>
            </a:r>
            <a:r>
              <a:rPr lang="en-US" sz="1800" b="1" dirty="0">
                <a:sym typeface="Symbol" pitchFamily="-107" charset="2"/>
              </a:rPr>
              <a:t>min</a:t>
            </a:r>
            <a:r>
              <a:rPr lang="en-US" sz="1800" dirty="0">
                <a:sym typeface="Symbol" pitchFamily="-107" charset="2"/>
              </a:rPr>
              <a:t> and 4 with </a:t>
            </a:r>
            <a:r>
              <a:rPr lang="en-US" sz="1800" b="1" dirty="0">
                <a:sym typeface="Symbol" pitchFamily="-107" charset="2"/>
              </a:rPr>
              <a:t>max</a:t>
            </a:r>
            <a:r>
              <a:rPr lang="en-US" sz="1800" dirty="0">
                <a:sym typeface="Symbol" pitchFamily="-107" charset="2"/>
              </a:rPr>
              <a:t> 			 ⇒ </a:t>
            </a:r>
            <a:r>
              <a:rPr lang="en-US" sz="1800" b="1" dirty="0">
                <a:sym typeface="Symbol" pitchFamily="-107" charset="2"/>
              </a:rPr>
              <a:t>min</a:t>
            </a:r>
            <a:r>
              <a:rPr lang="en-US" sz="1800" dirty="0">
                <a:sym typeface="Symbol" pitchFamily="-107" charset="2"/>
              </a:rPr>
              <a:t> = 1, </a:t>
            </a:r>
            <a:r>
              <a:rPr lang="en-US" sz="1800" b="1" dirty="0">
                <a:sym typeface="Symbol" pitchFamily="-107" charset="2"/>
              </a:rPr>
              <a:t>max</a:t>
            </a:r>
            <a:r>
              <a:rPr lang="en-US" sz="1800" dirty="0">
                <a:sym typeface="Symbol" pitchFamily="-107" charset="2"/>
              </a:rPr>
              <a:t> = 7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450975" y="5899150"/>
            <a:ext cx="527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We performed: 3(n-1)/2 = 6 comparisons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53723" y="3594100"/>
            <a:ext cx="2017713" cy="941388"/>
            <a:chOff x="4032" y="2264"/>
            <a:chExt cx="1271" cy="593"/>
          </a:xfrm>
        </p:grpSpPr>
        <p:sp>
          <p:nvSpPr>
            <p:cNvPr id="487430" name="AutoShape 6"/>
            <p:cNvSpPr>
              <a:spLocks/>
            </p:cNvSpPr>
            <p:nvPr/>
          </p:nvSpPr>
          <p:spPr bwMode="auto">
            <a:xfrm>
              <a:off x="4032" y="2264"/>
              <a:ext cx="79" cy="593"/>
            </a:xfrm>
            <a:prstGeom prst="rightBrace">
              <a:avLst>
                <a:gd name="adj1" fmla="val 625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87431" name="Text Box 7"/>
            <p:cNvSpPr txBox="1">
              <a:spLocks noChangeArrowheads="1"/>
            </p:cNvSpPr>
            <p:nvPr/>
          </p:nvSpPr>
          <p:spPr bwMode="auto">
            <a:xfrm>
              <a:off x="4173" y="2406"/>
              <a:ext cx="11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 comparisons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80707" y="4791075"/>
            <a:ext cx="1990724" cy="941388"/>
            <a:chOff x="4049" y="3018"/>
            <a:chExt cx="1254" cy="593"/>
          </a:xfrm>
        </p:grpSpPr>
        <p:sp>
          <p:nvSpPr>
            <p:cNvPr id="487433" name="AutoShape 9"/>
            <p:cNvSpPr>
              <a:spLocks/>
            </p:cNvSpPr>
            <p:nvPr/>
          </p:nvSpPr>
          <p:spPr bwMode="auto">
            <a:xfrm>
              <a:off x="4049" y="3018"/>
              <a:ext cx="79" cy="593"/>
            </a:xfrm>
            <a:prstGeom prst="rightBrace">
              <a:avLst>
                <a:gd name="adj1" fmla="val 625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87434" name="Text Box 10"/>
            <p:cNvSpPr txBox="1">
              <a:spLocks noChangeArrowheads="1"/>
            </p:cNvSpPr>
            <p:nvPr/>
          </p:nvSpPr>
          <p:spPr bwMode="auto">
            <a:xfrm>
              <a:off x="4173" y="3180"/>
              <a:ext cx="11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 comparisons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Simultaneous Min, Max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200000"/>
              </a:lnSpc>
            </a:pPr>
            <a:r>
              <a:rPr lang="en-US" sz="2000" dirty="0"/>
              <a:t>n = 6 (even), array A = {2, 5, 3, 7, 1, 4}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sz="1800" dirty="0"/>
              <a:t>Compare 2 with 5: 2 &lt; 5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sz="1800" dirty="0"/>
              <a:t>Set </a:t>
            </a:r>
            <a:r>
              <a:rPr lang="en-US" sz="1800" b="1" dirty="0"/>
              <a:t>min =</a:t>
            </a:r>
            <a:r>
              <a:rPr lang="en-US" sz="1800" dirty="0"/>
              <a:t> 2, </a:t>
            </a:r>
            <a:r>
              <a:rPr lang="en-US" sz="1800" b="1" dirty="0"/>
              <a:t>max</a:t>
            </a:r>
            <a:r>
              <a:rPr lang="en-US" sz="1800" dirty="0"/>
              <a:t> = 5 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sz="1800" dirty="0"/>
              <a:t>Compare elements in pairs:</a:t>
            </a:r>
          </a:p>
          <a:p>
            <a:pPr marL="1295400" lvl="2" indent="-381000">
              <a:lnSpc>
                <a:spcPct val="200000"/>
              </a:lnSpc>
              <a:buFontTx/>
              <a:buChar char="–"/>
            </a:pPr>
            <a:r>
              <a:rPr lang="en-US" sz="1600" dirty="0"/>
              <a:t>3 &lt; 7 </a:t>
            </a:r>
            <a:r>
              <a:rPr lang="en-US" sz="1600" dirty="0">
                <a:sym typeface="Symbol" pitchFamily="-107" charset="2"/>
              </a:rPr>
              <a:t>⇒ compare 3 with </a:t>
            </a:r>
            <a:r>
              <a:rPr lang="en-US" sz="1600" b="1" dirty="0">
                <a:sym typeface="Symbol" pitchFamily="-107" charset="2"/>
              </a:rPr>
              <a:t>min</a:t>
            </a:r>
            <a:r>
              <a:rPr lang="en-US" sz="1600" dirty="0">
                <a:sym typeface="Symbol" pitchFamily="-107" charset="2"/>
              </a:rPr>
              <a:t> and 7 with </a:t>
            </a:r>
            <a:r>
              <a:rPr lang="en-US" sz="1600" b="1" dirty="0">
                <a:sym typeface="Symbol" pitchFamily="-107" charset="2"/>
              </a:rPr>
              <a:t>max</a:t>
            </a:r>
            <a:r>
              <a:rPr lang="en-US" sz="1600" dirty="0">
                <a:sym typeface="Symbol" pitchFamily="-107" charset="2"/>
              </a:rPr>
              <a:t> 			                	⇒ </a:t>
            </a:r>
            <a:r>
              <a:rPr lang="en-US" sz="1600" b="1" dirty="0">
                <a:sym typeface="Symbol" pitchFamily="-107" charset="2"/>
              </a:rPr>
              <a:t>min</a:t>
            </a:r>
            <a:r>
              <a:rPr lang="en-US" sz="1600" dirty="0">
                <a:sym typeface="Symbol" pitchFamily="-107" charset="2"/>
              </a:rPr>
              <a:t> = 2, </a:t>
            </a:r>
            <a:r>
              <a:rPr lang="en-US" sz="1600" b="1" dirty="0">
                <a:sym typeface="Symbol" pitchFamily="-107" charset="2"/>
              </a:rPr>
              <a:t>max</a:t>
            </a:r>
            <a:r>
              <a:rPr lang="en-US" sz="1600" dirty="0">
                <a:sym typeface="Symbol" pitchFamily="-107" charset="2"/>
              </a:rPr>
              <a:t> = 7</a:t>
            </a:r>
          </a:p>
          <a:p>
            <a:pPr marL="1295400" lvl="2" indent="-381000">
              <a:lnSpc>
                <a:spcPct val="200000"/>
              </a:lnSpc>
              <a:buFontTx/>
              <a:buChar char="–"/>
            </a:pPr>
            <a:r>
              <a:rPr lang="en-US" sz="1600" dirty="0">
                <a:sym typeface="Symbol" pitchFamily="-107" charset="2"/>
              </a:rPr>
              <a:t>1 &lt; 4 ⇒ compare 1 with </a:t>
            </a:r>
            <a:r>
              <a:rPr lang="en-US" sz="1600" b="1" dirty="0">
                <a:sym typeface="Symbol" pitchFamily="-107" charset="2"/>
              </a:rPr>
              <a:t>min</a:t>
            </a:r>
            <a:r>
              <a:rPr lang="en-US" sz="1600" dirty="0">
                <a:sym typeface="Symbol" pitchFamily="-107" charset="2"/>
              </a:rPr>
              <a:t> and 4 with </a:t>
            </a:r>
            <a:r>
              <a:rPr lang="en-US" sz="1600" b="1" dirty="0">
                <a:sym typeface="Symbol" pitchFamily="-107" charset="2"/>
              </a:rPr>
              <a:t>max</a:t>
            </a:r>
            <a:r>
              <a:rPr lang="en-US" sz="1600" dirty="0">
                <a:sym typeface="Symbol" pitchFamily="-107" charset="2"/>
              </a:rPr>
              <a:t> 			 	⇒ </a:t>
            </a:r>
            <a:r>
              <a:rPr lang="en-US" sz="1600" b="1" dirty="0">
                <a:sym typeface="Symbol" pitchFamily="-107" charset="2"/>
              </a:rPr>
              <a:t>min</a:t>
            </a:r>
            <a:r>
              <a:rPr lang="en-US" sz="1600" dirty="0">
                <a:sym typeface="Symbol" pitchFamily="-107" charset="2"/>
              </a:rPr>
              <a:t> = 1, </a:t>
            </a:r>
            <a:r>
              <a:rPr lang="en-US" sz="1600" b="1" dirty="0">
                <a:sym typeface="Symbol" pitchFamily="-107" charset="2"/>
              </a:rPr>
              <a:t>max</a:t>
            </a:r>
            <a:r>
              <a:rPr lang="en-US" sz="1600" dirty="0">
                <a:sym typeface="Symbol" pitchFamily="-107" charset="2"/>
              </a:rPr>
              <a:t> = 7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1450975" y="5899150"/>
            <a:ext cx="527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We performed: 3n/2 - 2 = 7 comparisons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46665" y="3765550"/>
            <a:ext cx="2017713" cy="941388"/>
            <a:chOff x="3780" y="2372"/>
            <a:chExt cx="1271" cy="593"/>
          </a:xfrm>
        </p:grpSpPr>
        <p:sp>
          <p:nvSpPr>
            <p:cNvPr id="489478" name="AutoShape 6"/>
            <p:cNvSpPr>
              <a:spLocks/>
            </p:cNvSpPr>
            <p:nvPr/>
          </p:nvSpPr>
          <p:spPr bwMode="auto">
            <a:xfrm>
              <a:off x="3780" y="2372"/>
              <a:ext cx="79" cy="593"/>
            </a:xfrm>
            <a:prstGeom prst="rightBrace">
              <a:avLst>
                <a:gd name="adj1" fmla="val 625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89479" name="Text Box 7"/>
            <p:cNvSpPr txBox="1">
              <a:spLocks noChangeArrowheads="1"/>
            </p:cNvSpPr>
            <p:nvPr/>
          </p:nvSpPr>
          <p:spPr bwMode="auto">
            <a:xfrm>
              <a:off x="3921" y="2514"/>
              <a:ext cx="11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 comparisons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73651" y="4962525"/>
            <a:ext cx="1990724" cy="941388"/>
            <a:chOff x="3797" y="3126"/>
            <a:chExt cx="1254" cy="593"/>
          </a:xfrm>
        </p:grpSpPr>
        <p:sp>
          <p:nvSpPr>
            <p:cNvPr id="489481" name="AutoShape 9"/>
            <p:cNvSpPr>
              <a:spLocks/>
            </p:cNvSpPr>
            <p:nvPr/>
          </p:nvSpPr>
          <p:spPr bwMode="auto">
            <a:xfrm>
              <a:off x="3797" y="3126"/>
              <a:ext cx="79" cy="593"/>
            </a:xfrm>
            <a:prstGeom prst="rightBrace">
              <a:avLst>
                <a:gd name="adj1" fmla="val 625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89482" name="Text Box 10"/>
            <p:cNvSpPr txBox="1">
              <a:spLocks noChangeArrowheads="1"/>
            </p:cNvSpPr>
            <p:nvPr/>
          </p:nvSpPr>
          <p:spPr bwMode="auto">
            <a:xfrm>
              <a:off x="3921" y="3288"/>
              <a:ext cx="11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3 comparisons</a:t>
              </a:r>
            </a:p>
          </p:txBody>
        </p:sp>
      </p:grpSp>
      <p:sp>
        <p:nvSpPr>
          <p:cNvPr id="489483" name="Text Box 11"/>
          <p:cNvSpPr txBox="1">
            <a:spLocks noChangeArrowheads="1"/>
          </p:cNvSpPr>
          <p:nvPr/>
        </p:nvSpPr>
        <p:spPr bwMode="auto">
          <a:xfrm>
            <a:off x="6347191" y="2133600"/>
            <a:ext cx="1704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 comparison</a:t>
            </a:r>
          </a:p>
        </p:txBody>
      </p:sp>
      <p:sp>
        <p:nvSpPr>
          <p:cNvPr id="489484" name="AutoShape 12"/>
          <p:cNvSpPr>
            <a:spLocks/>
          </p:cNvSpPr>
          <p:nvPr/>
        </p:nvSpPr>
        <p:spPr bwMode="auto">
          <a:xfrm>
            <a:off x="6042060" y="2124075"/>
            <a:ext cx="88900" cy="350838"/>
          </a:xfrm>
          <a:prstGeom prst="rightBrace">
            <a:avLst>
              <a:gd name="adj1" fmla="val 328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83" grpId="0"/>
      <p:bldP spid="4894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 6, 7, 8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Way to PARTITION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3" y="1143000"/>
            <a:ext cx="8416925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Given an array </a:t>
            </a:r>
            <a:r>
              <a:rPr lang="en-US" sz="2400" dirty="0">
                <a:latin typeface="Comic Sans MS" pitchFamily="-107" charset="0"/>
              </a:rPr>
              <a:t>A</a:t>
            </a:r>
            <a:r>
              <a:rPr lang="en-US" sz="2400" dirty="0"/>
              <a:t>, partition the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array into the following </a:t>
            </a:r>
            <a:r>
              <a:rPr lang="en-US" sz="2400" dirty="0" err="1"/>
              <a:t>subarrays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pivot element </a:t>
            </a:r>
            <a:r>
              <a:rPr lang="en-US" sz="2000" dirty="0">
                <a:latin typeface="Comic Sans MS" pitchFamily="-107" charset="0"/>
              </a:rPr>
              <a:t>x = A[q]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Subarray</a:t>
            </a:r>
            <a:r>
              <a:rPr lang="en-US" sz="2000" dirty="0"/>
              <a:t> </a:t>
            </a:r>
            <a:r>
              <a:rPr lang="en-US" sz="2000" dirty="0">
                <a:latin typeface="Comic Sans MS" pitchFamily="-107" charset="0"/>
              </a:rPr>
              <a:t>A[p..q-1] </a:t>
            </a:r>
            <a:r>
              <a:rPr lang="en-US" sz="2000" dirty="0"/>
              <a:t>such that each element of </a:t>
            </a:r>
            <a:r>
              <a:rPr lang="en-US" sz="2000" dirty="0">
                <a:latin typeface="Comic Sans MS" pitchFamily="-107" charset="0"/>
              </a:rPr>
              <a:t>A[p..q-1]</a:t>
            </a:r>
            <a:r>
              <a:rPr lang="en-US" sz="2000" dirty="0"/>
              <a:t> is smaller than or equal to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(the pivot)</a:t>
            </a:r>
            <a:endParaRPr lang="en-US" sz="2000" dirty="0">
              <a:latin typeface="Comic Sans MS" pitchFamily="-107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/>
              <a:t>Subarray</a:t>
            </a:r>
            <a:r>
              <a:rPr lang="en-US" sz="2000" dirty="0"/>
              <a:t> </a:t>
            </a:r>
            <a:r>
              <a:rPr lang="en-US" sz="2000" dirty="0">
                <a:latin typeface="Comic Sans MS" pitchFamily="-107" charset="0"/>
              </a:rPr>
              <a:t>A[q+1..r]</a:t>
            </a:r>
            <a:r>
              <a:rPr lang="en-US" sz="2000" dirty="0"/>
              <a:t>, such that each element of </a:t>
            </a:r>
            <a:r>
              <a:rPr lang="en-US" sz="2000" dirty="0">
                <a:latin typeface="Comic Sans MS" pitchFamily="-107" charset="0"/>
              </a:rPr>
              <a:t>A[p..q+1]</a:t>
            </a:r>
            <a:r>
              <a:rPr lang="en-US" sz="2000" dirty="0"/>
              <a:t> is strictly greater than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(the pivot)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Note: the pivot element is not included in any of the two </a:t>
            </a:r>
            <a:r>
              <a:rPr lang="en-US" sz="2400" dirty="0" err="1"/>
              <a:t>subarrays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38750" y="1111250"/>
            <a:ext cx="3905250" cy="2443163"/>
            <a:chOff x="3012" y="883"/>
            <a:chExt cx="2460" cy="1539"/>
          </a:xfrm>
        </p:grpSpPr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4882" y="1459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4621" y="1459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1" name="Rectangle 7"/>
            <p:cNvSpPr>
              <a:spLocks noChangeArrowheads="1"/>
            </p:cNvSpPr>
            <p:nvPr/>
          </p:nvSpPr>
          <p:spPr bwMode="auto">
            <a:xfrm>
              <a:off x="4361" y="1459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2" name="Rectangle 8"/>
            <p:cNvSpPr>
              <a:spLocks noChangeArrowheads="1"/>
            </p:cNvSpPr>
            <p:nvPr/>
          </p:nvSpPr>
          <p:spPr bwMode="auto">
            <a:xfrm>
              <a:off x="4101" y="1459"/>
              <a:ext cx="260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840" y="1459"/>
              <a:ext cx="261" cy="267"/>
            </a:xfrm>
            <a:prstGeom prst="rect">
              <a:avLst/>
            </a:prstGeom>
            <a:solidFill>
              <a:srgbClr val="96969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3580" y="1459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5" name="Rectangle 11"/>
            <p:cNvSpPr>
              <a:spLocks noChangeArrowheads="1"/>
            </p:cNvSpPr>
            <p:nvPr/>
          </p:nvSpPr>
          <p:spPr bwMode="auto">
            <a:xfrm>
              <a:off x="3319" y="1459"/>
              <a:ext cx="261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6" name="Rectangle 12"/>
            <p:cNvSpPr>
              <a:spLocks noChangeArrowheads="1"/>
            </p:cNvSpPr>
            <p:nvPr/>
          </p:nvSpPr>
          <p:spPr bwMode="auto">
            <a:xfrm>
              <a:off x="3059" y="1459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4621" y="1459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18" name="AutoShape 14"/>
            <p:cNvSpPr>
              <a:spLocks/>
            </p:cNvSpPr>
            <p:nvPr/>
          </p:nvSpPr>
          <p:spPr bwMode="auto">
            <a:xfrm rot="5400000">
              <a:off x="3378" y="775"/>
              <a:ext cx="107" cy="804"/>
            </a:xfrm>
            <a:prstGeom prst="leftBrace">
              <a:avLst>
                <a:gd name="adj1" fmla="val 62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19" name="AutoShape 15"/>
            <p:cNvSpPr>
              <a:spLocks/>
            </p:cNvSpPr>
            <p:nvPr/>
          </p:nvSpPr>
          <p:spPr bwMode="auto">
            <a:xfrm rot="5400000">
              <a:off x="4182" y="787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012" y="883"/>
              <a:ext cx="8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A[p…i] ≤ x</a:t>
              </a:r>
            </a:p>
          </p:txBody>
        </p:sp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3870" y="883"/>
              <a:ext cx="11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A[i+1…j-1] &gt; x</a:t>
              </a:r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3076" y="11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3620" y="1186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</a:rPr>
                <a:t>i</a:t>
              </a: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3840" y="1186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i+1</a:t>
              </a: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5178" y="1177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7526" name="Text Box 22"/>
            <p:cNvSpPr txBox="1">
              <a:spLocks noChangeArrowheads="1"/>
            </p:cNvSpPr>
            <p:nvPr/>
          </p:nvSpPr>
          <p:spPr bwMode="auto">
            <a:xfrm>
              <a:off x="4300" y="117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j-1</a:t>
              </a:r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3840" y="1386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28" name="Line 24"/>
            <p:cNvSpPr>
              <a:spLocks noChangeShapeType="1"/>
            </p:cNvSpPr>
            <p:nvPr/>
          </p:nvSpPr>
          <p:spPr bwMode="auto">
            <a:xfrm>
              <a:off x="4620" y="1392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>
              <a:off x="5140" y="1459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7530" name="Line 26"/>
            <p:cNvSpPr>
              <a:spLocks noChangeShapeType="1"/>
            </p:cNvSpPr>
            <p:nvPr/>
          </p:nvSpPr>
          <p:spPr bwMode="auto">
            <a:xfrm>
              <a:off x="5142" y="1392"/>
              <a:ext cx="0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31" name="AutoShape 27"/>
            <p:cNvSpPr>
              <a:spLocks/>
            </p:cNvSpPr>
            <p:nvPr/>
          </p:nvSpPr>
          <p:spPr bwMode="auto">
            <a:xfrm rot="-5400000">
              <a:off x="4824" y="1639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32" name="Text Box 28"/>
            <p:cNvSpPr txBox="1">
              <a:spLocks noChangeArrowheads="1"/>
            </p:cNvSpPr>
            <p:nvPr/>
          </p:nvSpPr>
          <p:spPr bwMode="auto">
            <a:xfrm>
              <a:off x="4560" y="1951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unknown</a:t>
              </a:r>
            </a:p>
          </p:txBody>
        </p:sp>
        <p:sp>
          <p:nvSpPr>
            <p:cNvPr id="277533" name="Text Box 29"/>
            <p:cNvSpPr txBox="1">
              <a:spLocks noChangeArrowheads="1"/>
            </p:cNvSpPr>
            <p:nvPr/>
          </p:nvSpPr>
          <p:spPr bwMode="auto">
            <a:xfrm>
              <a:off x="5052" y="2191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pivot</a:t>
              </a:r>
            </a:p>
          </p:txBody>
        </p:sp>
        <p:sp>
          <p:nvSpPr>
            <p:cNvPr id="277534" name="Line 30"/>
            <p:cNvSpPr>
              <a:spLocks noChangeShapeType="1"/>
            </p:cNvSpPr>
            <p:nvPr/>
          </p:nvSpPr>
          <p:spPr bwMode="auto">
            <a:xfrm flipV="1">
              <a:off x="5280" y="1807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35" name="Text Box 31"/>
            <p:cNvSpPr txBox="1">
              <a:spLocks noChangeArrowheads="1"/>
            </p:cNvSpPr>
            <p:nvPr/>
          </p:nvSpPr>
          <p:spPr bwMode="auto">
            <a:xfrm>
              <a:off x="4675" y="116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rgbClr val="DD0111"/>
                  </a:solidFill>
                </a:rPr>
                <a:t>j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Quicksort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39825"/>
            <a:ext cx="8564563" cy="42370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Alg. :</a:t>
            </a:r>
            <a:r>
              <a:rPr lang="en-US"/>
              <a:t> RANDOMIZED-QUICKSORT</a:t>
            </a:r>
            <a:r>
              <a:rPr lang="en-US">
                <a:latin typeface="Comic Sans MS" pitchFamily="-107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/>
              <a:t>		if </a:t>
            </a:r>
            <a:r>
              <a:rPr lang="en-US">
                <a:latin typeface="Comic Sans MS" pitchFamily="-107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/>
              <a:t>		then </a:t>
            </a:r>
            <a:r>
              <a:rPr lang="en-US">
                <a:latin typeface="Comic Sans MS" pitchFamily="-107" charset="0"/>
              </a:rPr>
              <a:t>q ←</a:t>
            </a:r>
            <a:r>
              <a:rPr lang="en-US"/>
              <a:t> RANDOMIZED-PARTITION</a:t>
            </a:r>
            <a:r>
              <a:rPr lang="en-US">
                <a:latin typeface="Comic Sans MS" pitchFamily="-107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/>
              <a:t>			RANDOMIZED-QUICKSORT</a:t>
            </a:r>
            <a:r>
              <a:rPr lang="en-US">
                <a:latin typeface="Comic Sans MS" pitchFamily="-107" charset="0"/>
              </a:rPr>
              <a:t>(A, p, </a:t>
            </a:r>
            <a:r>
              <a:rPr lang="en-US">
                <a:solidFill>
                  <a:srgbClr val="CC0000"/>
                </a:solidFill>
                <a:latin typeface="Comic Sans MS" pitchFamily="-107" charset="0"/>
              </a:rPr>
              <a:t>q - 1</a:t>
            </a:r>
            <a:r>
              <a:rPr lang="en-US">
                <a:latin typeface="Comic Sans MS" pitchFamily="-107" charset="0"/>
              </a:rPr>
              <a:t>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/>
              <a:t>			RANDOMIZED-QUICKSORT</a:t>
            </a:r>
            <a:r>
              <a:rPr lang="en-US">
                <a:latin typeface="Comic Sans MS" pitchFamily="-107" charset="0"/>
              </a:rPr>
              <a:t>(A, </a:t>
            </a:r>
            <a:r>
              <a:rPr lang="en-US">
                <a:solidFill>
                  <a:srgbClr val="CC0000"/>
                </a:solidFill>
                <a:latin typeface="Comic Sans MS" pitchFamily="-107" charset="0"/>
              </a:rPr>
              <a:t>q + 1</a:t>
            </a:r>
            <a:r>
              <a:rPr lang="en-US">
                <a:latin typeface="Comic Sans MS" pitchFamily="-107" charset="0"/>
              </a:rPr>
              <a:t>, r)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639763" y="5583238"/>
            <a:ext cx="80200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DD0111"/>
                </a:solidFill>
                <a:latin typeface="Comic Sans MS" pitchFamily="-107" charset="0"/>
              </a:rPr>
              <a:t>The pivot is no longer included in any of the subarrays!!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48514" name="AutoShape 2"/>
          <p:cNvSpPr>
            <a:spLocks noChangeArrowheads="1"/>
          </p:cNvSpPr>
          <p:nvPr/>
        </p:nvSpPr>
        <p:spPr bwMode="auto">
          <a:xfrm>
            <a:off x="1073150" y="2921000"/>
            <a:ext cx="7580313" cy="596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59800" cy="906462"/>
          </a:xfrm>
        </p:spPr>
        <p:txBody>
          <a:bodyPr/>
          <a:lstStyle/>
          <a:p>
            <a:r>
              <a:rPr lang="en-US"/>
              <a:t>Analysis of Randomized Quicksort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5900" y="1306513"/>
            <a:ext cx="8564563" cy="491648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7" charset="0"/>
              </a:rPr>
              <a:t>Alg. :</a:t>
            </a:r>
            <a:r>
              <a:rPr lang="en-US" dirty="0"/>
              <a:t> RANDOMIZED-QUICKSORT</a:t>
            </a:r>
            <a:r>
              <a:rPr lang="en-US" dirty="0">
                <a:latin typeface="Comic Sans MS" pitchFamily="-107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b="1" dirty="0"/>
              <a:t>		if </a:t>
            </a:r>
            <a:r>
              <a:rPr lang="en-US" dirty="0">
                <a:latin typeface="Comic Sans MS" pitchFamily="-107" charset="0"/>
              </a:rPr>
              <a:t>p &lt; 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b="1" dirty="0"/>
              <a:t>		then </a:t>
            </a:r>
            <a:r>
              <a:rPr lang="en-US" dirty="0">
                <a:latin typeface="Comic Sans MS" pitchFamily="-107" charset="0"/>
              </a:rPr>
              <a:t>q ←</a:t>
            </a:r>
            <a:r>
              <a:rPr lang="en-US" dirty="0"/>
              <a:t> RANDOMIZED-PARTITION</a:t>
            </a:r>
            <a:r>
              <a:rPr lang="en-US" dirty="0">
                <a:latin typeface="Comic Sans MS" pitchFamily="-107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	RANDOMIZED-QUICKSORT</a:t>
            </a:r>
            <a:r>
              <a:rPr lang="en-US" dirty="0">
                <a:latin typeface="Comic Sans MS" pitchFamily="-107" charset="0"/>
              </a:rPr>
              <a:t>(A, p, q - 1)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	RANDOMIZED-QUICKSORT</a:t>
            </a:r>
            <a:r>
              <a:rPr lang="en-US" dirty="0">
                <a:latin typeface="Comic Sans MS" pitchFamily="-107" charset="0"/>
              </a:rPr>
              <a:t>(A, q + 1, r)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3881438" y="1919288"/>
            <a:ext cx="501967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The running time of Quicksort is dominated by PARTITION !!</a:t>
            </a:r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466725" y="4946650"/>
            <a:ext cx="40179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PARTITION is called at most n times</a:t>
            </a:r>
          </a:p>
        </p:txBody>
      </p:sp>
      <p:sp>
        <p:nvSpPr>
          <p:cNvPr id="448519" name="Freeform 7"/>
          <p:cNvSpPr>
            <a:spLocks/>
          </p:cNvSpPr>
          <p:nvPr/>
        </p:nvSpPr>
        <p:spPr bwMode="auto">
          <a:xfrm>
            <a:off x="685800" y="3597275"/>
            <a:ext cx="463550" cy="1300163"/>
          </a:xfrm>
          <a:custGeom>
            <a:avLst/>
            <a:gdLst/>
            <a:ahLst/>
            <a:cxnLst>
              <a:cxn ang="0">
                <a:pos x="111" y="819"/>
              </a:cxn>
              <a:cxn ang="0">
                <a:pos x="30" y="419"/>
              </a:cxn>
              <a:cxn ang="0">
                <a:pos x="292" y="0"/>
              </a:cxn>
            </a:cxnLst>
            <a:rect l="0" t="0" r="r" b="b"/>
            <a:pathLst>
              <a:path w="292" h="819">
                <a:moveTo>
                  <a:pt x="111" y="819"/>
                </a:moveTo>
                <a:cubicBezTo>
                  <a:pt x="55" y="687"/>
                  <a:pt x="0" y="555"/>
                  <a:pt x="30" y="419"/>
                </a:cubicBezTo>
                <a:cubicBezTo>
                  <a:pt x="60" y="283"/>
                  <a:pt x="176" y="141"/>
                  <a:pt x="292" y="0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520" name="Text Box 8"/>
          <p:cNvSpPr txBox="1">
            <a:spLocks noChangeArrowheads="1"/>
          </p:cNvSpPr>
          <p:nvPr/>
        </p:nvSpPr>
        <p:spPr bwMode="auto">
          <a:xfrm>
            <a:off x="536575" y="5838825"/>
            <a:ext cx="4979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(at each call a pivot is selected and never again included in future calls)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nimBg="1"/>
      <p:bldP spid="448517" grpId="0"/>
      <p:bldP spid="448518" grpId="0"/>
      <p:bldP spid="4485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9513"/>
            <a:ext cx="5711825" cy="40481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Alg.: PARTITION</a:t>
            </a:r>
            <a:r>
              <a:rPr lang="en-US" sz="2400" i="1"/>
              <a:t>(A, p, r)</a:t>
            </a:r>
          </a:p>
          <a:p>
            <a:pPr lvl="1">
              <a:buFontTx/>
              <a:buNone/>
            </a:pPr>
            <a:r>
              <a:rPr lang="en-US">
                <a:latin typeface="Comic Sans MS" pitchFamily="-107" charset="0"/>
              </a:rPr>
              <a:t>x ← A[r]</a:t>
            </a:r>
          </a:p>
          <a:p>
            <a:pPr lvl="1">
              <a:buFontTx/>
              <a:buNone/>
            </a:pPr>
            <a:r>
              <a:rPr lang="en-US">
                <a:latin typeface="Comic Sans MS" pitchFamily="-107" charset="0"/>
              </a:rPr>
              <a:t>i ← p - 1</a:t>
            </a:r>
          </a:p>
          <a:p>
            <a:pPr lvl="1">
              <a:buFontTx/>
              <a:buNone/>
            </a:pPr>
            <a:r>
              <a:rPr lang="en-US" b="1"/>
              <a:t>for </a:t>
            </a:r>
            <a:r>
              <a:rPr lang="en-US">
                <a:latin typeface="Comic Sans MS" pitchFamily="-107" charset="0"/>
              </a:rPr>
              <a:t>j ← p</a:t>
            </a:r>
            <a:r>
              <a:rPr lang="en-US"/>
              <a:t> </a:t>
            </a:r>
            <a:r>
              <a:rPr lang="en-US" b="1"/>
              <a:t>to </a:t>
            </a:r>
            <a:r>
              <a:rPr lang="en-US">
                <a:latin typeface="Comic Sans MS" pitchFamily="-107" charset="0"/>
              </a:rPr>
              <a:t>r - 1</a:t>
            </a:r>
          </a:p>
          <a:p>
            <a:pPr lvl="1">
              <a:buFontTx/>
              <a:buNone/>
            </a:pPr>
            <a:r>
              <a:rPr lang="en-US" b="1"/>
              <a:t>	  do if </a:t>
            </a:r>
            <a:r>
              <a:rPr lang="en-US">
                <a:latin typeface="Comic Sans MS" pitchFamily="-107" charset="0"/>
              </a:rPr>
              <a:t>A[ j ] ≤ x</a:t>
            </a:r>
          </a:p>
          <a:p>
            <a:pPr lvl="1">
              <a:buFontTx/>
              <a:buNone/>
            </a:pPr>
            <a:r>
              <a:rPr lang="en-US" b="1"/>
              <a:t>		        then </a:t>
            </a:r>
            <a:r>
              <a:rPr lang="en-US">
                <a:latin typeface="Comic Sans MS" pitchFamily="-107" charset="0"/>
              </a:rPr>
              <a:t>i ← i + 1</a:t>
            </a:r>
          </a:p>
          <a:p>
            <a:pPr lvl="1">
              <a:buFontTx/>
              <a:buNone/>
            </a:pPr>
            <a:r>
              <a:rPr lang="en-US"/>
              <a:t>			     exchange </a:t>
            </a:r>
            <a:r>
              <a:rPr lang="en-US">
                <a:latin typeface="Comic Sans MS" pitchFamily="-107" charset="0"/>
              </a:rPr>
              <a:t>A[i]</a:t>
            </a:r>
            <a:r>
              <a:rPr lang="en-US"/>
              <a:t> ↔ </a:t>
            </a:r>
            <a:r>
              <a:rPr lang="en-US">
                <a:latin typeface="Comic Sans MS" pitchFamily="-107" charset="0"/>
              </a:rPr>
              <a:t>A[j]</a:t>
            </a:r>
          </a:p>
          <a:p>
            <a:pPr lvl="1">
              <a:buFontTx/>
              <a:buNone/>
            </a:pPr>
            <a:r>
              <a:rPr lang="en-US"/>
              <a:t>exchange </a:t>
            </a:r>
            <a:r>
              <a:rPr lang="en-US">
                <a:latin typeface="Comic Sans MS" pitchFamily="-107" charset="0"/>
              </a:rPr>
              <a:t>A[i + 1]</a:t>
            </a:r>
            <a:r>
              <a:rPr lang="en-US"/>
              <a:t> ↔ </a:t>
            </a:r>
            <a:r>
              <a:rPr lang="en-US">
                <a:latin typeface="Comic Sans MS" pitchFamily="-107" charset="0"/>
              </a:rPr>
              <a:t>A[r]</a:t>
            </a:r>
          </a:p>
          <a:p>
            <a:pPr lvl="1">
              <a:buFontTx/>
              <a:buNone/>
            </a:pPr>
            <a:r>
              <a:rPr lang="en-US" b="1"/>
              <a:t>return </a:t>
            </a:r>
            <a:r>
              <a:rPr lang="en-US">
                <a:latin typeface="Comic Sans MS" pitchFamily="-107" charset="0"/>
              </a:rPr>
              <a:t>i + 1</a:t>
            </a:r>
            <a:endParaRPr lang="en-US"/>
          </a:p>
        </p:txBody>
      </p:sp>
      <p:sp>
        <p:nvSpPr>
          <p:cNvPr id="450564" name="AutoShape 4"/>
          <p:cNvSpPr>
            <a:spLocks/>
          </p:cNvSpPr>
          <p:nvPr/>
        </p:nvSpPr>
        <p:spPr bwMode="auto">
          <a:xfrm>
            <a:off x="4806950" y="1708150"/>
            <a:ext cx="88900" cy="733425"/>
          </a:xfrm>
          <a:prstGeom prst="rightBrace">
            <a:avLst>
              <a:gd name="adj1" fmla="val 6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5114925" y="187007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O(1) - constant</a:t>
            </a:r>
          </a:p>
        </p:txBody>
      </p:sp>
      <p:sp>
        <p:nvSpPr>
          <p:cNvPr id="450566" name="AutoShape 6"/>
          <p:cNvSpPr>
            <a:spLocks/>
          </p:cNvSpPr>
          <p:nvPr/>
        </p:nvSpPr>
        <p:spPr bwMode="auto">
          <a:xfrm>
            <a:off x="5934075" y="2593975"/>
            <a:ext cx="96838" cy="1738313"/>
          </a:xfrm>
          <a:prstGeom prst="rightBrace">
            <a:avLst>
              <a:gd name="adj1" fmla="val 1495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67" name="AutoShape 7"/>
          <p:cNvSpPr>
            <a:spLocks/>
          </p:cNvSpPr>
          <p:nvPr/>
        </p:nvSpPr>
        <p:spPr bwMode="auto">
          <a:xfrm>
            <a:off x="4852988" y="4414838"/>
            <a:ext cx="88900" cy="733425"/>
          </a:xfrm>
          <a:prstGeom prst="rightBrace">
            <a:avLst>
              <a:gd name="adj1" fmla="val 6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5160963" y="4576763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O(1) - constant</a:t>
            </a:r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>
            <a:off x="4043363" y="3167063"/>
            <a:ext cx="2220912" cy="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6354763" y="2951163"/>
            <a:ext cx="2858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Number of comparisons</a:t>
            </a:r>
          </a:p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between the pivot and </a:t>
            </a:r>
          </a:p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the other elements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582613" y="5257800"/>
            <a:ext cx="778986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Need to compute the </a:t>
            </a:r>
            <a:r>
              <a:rPr lang="en-US" sz="24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total number of comparisons</a:t>
            </a:r>
            <a:r>
              <a:rPr lang="en-US" sz="2400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performed</a:t>
            </a:r>
            <a:r>
              <a:rPr lang="en-US" sz="2400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in all calls to PARTITION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 animBg="1"/>
      <p:bldP spid="450565" grpId="0"/>
      <p:bldP spid="450566" grpId="0" animBg="1"/>
      <p:bldP spid="450567" grpId="0" animBg="1"/>
      <p:bldP spid="450568" grpId="0"/>
      <p:bldP spid="450569" grpId="0" animBg="1"/>
      <p:bldP spid="450570" grpId="0"/>
      <p:bldP spid="4505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2766-7373-4F45-9487-71F32D0D8A95}" type="slidenum">
              <a:rPr lang="en-US"/>
              <a:pPr/>
              <a:t>7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9406647" cy="906462"/>
          </a:xfrm>
        </p:spPr>
        <p:txBody>
          <a:bodyPr/>
          <a:lstStyle/>
          <a:p>
            <a:r>
              <a:rPr lang="en-US"/>
              <a:t>Random Variables and Expectation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2325" cy="491648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>
                <a:latin typeface="Monotype Corsiva" pitchFamily="-107" charset="0"/>
              </a:rPr>
              <a:t> </a:t>
            </a:r>
            <a:r>
              <a:rPr lang="en-US" b="1">
                <a:latin typeface="Monotype Corsiva" pitchFamily="-107" charset="0"/>
              </a:rPr>
              <a:t>(Discrete) random variable X</a:t>
            </a:r>
            <a:r>
              <a:rPr lang="en-US">
                <a:latin typeface="Monotype Corsiva" pitchFamily="-107" charset="0"/>
              </a:rPr>
              <a:t>: a function from a sample space S to the real numbers.</a:t>
            </a:r>
          </a:p>
          <a:p>
            <a:pPr lvl="1">
              <a:lnSpc>
                <a:spcPct val="130000"/>
              </a:lnSpc>
            </a:pPr>
            <a:r>
              <a:rPr lang="en-US"/>
              <a:t>It associates a real number with each possible outcome of an experiment</a:t>
            </a:r>
          </a:p>
          <a:p>
            <a:pPr lvl="1">
              <a:lnSpc>
                <a:spcPct val="130000"/>
              </a:lnSpc>
            </a:pPr>
            <a:endParaRPr lang="en-US"/>
          </a:p>
          <a:p>
            <a:pPr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E.g.:</a:t>
            </a:r>
            <a:r>
              <a:rPr lang="en-US"/>
              <a:t> X = face of one fair dice</a:t>
            </a:r>
          </a:p>
          <a:p>
            <a:pPr lvl="1">
              <a:lnSpc>
                <a:spcPct val="120000"/>
              </a:lnSpc>
            </a:pPr>
            <a:r>
              <a:rPr lang="en-US"/>
              <a:t>Possible values:</a:t>
            </a:r>
          </a:p>
          <a:p>
            <a:pPr lvl="1">
              <a:lnSpc>
                <a:spcPct val="120000"/>
              </a:lnSpc>
            </a:pPr>
            <a:r>
              <a:rPr lang="en-US"/>
              <a:t>Probability to take any of the values:  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477234" y="4595001"/>
            <a:ext cx="224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{1, 2, 3, 4, 5, 6}</a:t>
            </a:r>
          </a:p>
        </p:txBody>
      </p:sp>
      <p:sp>
        <p:nvSpPr>
          <p:cNvPr id="452613" name="Text Box 5"/>
          <p:cNvSpPr txBox="1">
            <a:spLocks noChangeArrowheads="1"/>
          </p:cNvSpPr>
          <p:nvPr/>
        </p:nvSpPr>
        <p:spPr bwMode="auto">
          <a:xfrm>
            <a:off x="6553200" y="5091113"/>
            <a:ext cx="659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907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/>
      <p:bldP spid="452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0443-9D96-E443-A86D-CF913AF3B559}" type="slidenum">
              <a:rPr lang="en-US"/>
              <a:pPr/>
              <a:t>8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9241277" cy="906462"/>
          </a:xfrm>
        </p:spPr>
        <p:txBody>
          <a:bodyPr/>
          <a:lstStyle/>
          <a:p>
            <a:r>
              <a:rPr lang="en-US"/>
              <a:t>Random Variables and Expectation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2325" cy="53038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Expected value (expectation, mean) of a discrete random variable X is: 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E[X] = </a:t>
            </a:r>
            <a:r>
              <a:rPr lang="el-GR" dirty="0">
                <a:latin typeface="Comic Sans MS" pitchFamily="-107" charset="0"/>
              </a:rPr>
              <a:t>Σ</a:t>
            </a:r>
            <a:r>
              <a:rPr lang="en-US" baseline="-25000" dirty="0">
                <a:latin typeface="Comic Sans MS" pitchFamily="-107" charset="0"/>
              </a:rPr>
              <a:t>x</a:t>
            </a:r>
            <a:r>
              <a:rPr lang="en-US" dirty="0">
                <a:latin typeface="Comic Sans MS" pitchFamily="-107" charset="0"/>
              </a:rPr>
              <a:t> x </a:t>
            </a:r>
            <a:r>
              <a:rPr lang="en-US" dirty="0" err="1">
                <a:latin typeface="Comic Sans MS" pitchFamily="-107" charset="0"/>
              </a:rPr>
              <a:t>Pr</a:t>
            </a:r>
            <a:r>
              <a:rPr lang="en-US" dirty="0">
                <a:latin typeface="Comic Sans MS" pitchFamily="-107" charset="0"/>
              </a:rPr>
              <a:t>{X = x}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“Average” over all possible values of random variable X</a:t>
            </a:r>
          </a:p>
          <a:p>
            <a:pPr lvl="1">
              <a:lnSpc>
                <a:spcPct val="130000"/>
              </a:lnSpc>
            </a:pPr>
            <a:endParaRPr lang="en-US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3200" dirty="0">
                <a:solidFill>
                  <a:srgbClr val="DD0111"/>
                </a:solidFill>
                <a:latin typeface="Monotype Corsiva" pitchFamily="-107" charset="0"/>
              </a:rPr>
              <a:t>E.g.:</a:t>
            </a:r>
            <a:r>
              <a:rPr lang="en-US" sz="3200" dirty="0"/>
              <a:t> X = face of one fair dice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800" dirty="0"/>
              <a:t>E[X] = 1×</a:t>
            </a:r>
            <a:r>
              <a:rPr lang="en-US" sz="2800" dirty="0">
                <a:sym typeface="Symbol" pitchFamily="-107" charset="2"/>
              </a:rPr>
              <a:t>1/6 + 2×1/6 + 3×1/6 + 4×1/6 + 5×1/6 + 6×1/6 = 3.5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8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446F-6C18-A845-8E9C-37644BAF9630}" type="slidenum">
              <a:rPr lang="en-US"/>
              <a:pPr/>
              <a:t>9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4962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  <a:ea typeface="Arial" pitchFamily="-107" charset="0"/>
                <a:cs typeface="Arial" pitchFamily="-107" charset="0"/>
              </a:rPr>
              <a:t>E.g.: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flipping two coins: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Arial" pitchFamily="-107" charset="0"/>
                <a:cs typeface="Arial" pitchFamily="-107" charset="0"/>
              </a:rPr>
              <a:t>Earn $3 for each head, lose $2 for each tail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Arial" pitchFamily="-107" charset="0"/>
                <a:cs typeface="Arial" pitchFamily="-107" charset="0"/>
              </a:rPr>
              <a:t>X: random variable representing your earnings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Arial" pitchFamily="-107" charset="0"/>
                <a:cs typeface="Arial" pitchFamily="-107" charset="0"/>
              </a:rPr>
              <a:t>Three possible values for variable X: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ea typeface="Arial" pitchFamily="-107" charset="0"/>
                <a:cs typeface="Arial" pitchFamily="-107" charset="0"/>
              </a:rPr>
              <a:t>2 heads </a:t>
            </a:r>
            <a:r>
              <a:rPr lang="en-US" sz="1800" dirty="0">
                <a:ea typeface="Arial" pitchFamily="-107" charset="0"/>
                <a:cs typeface="Arial" pitchFamily="-107" charset="0"/>
                <a:sym typeface="Symbol" pitchFamily="-107" charset="2"/>
              </a:rPr>
              <a:t>⇒</a:t>
            </a:r>
            <a:r>
              <a:rPr lang="en-US" sz="1800" dirty="0">
                <a:ea typeface="Arial" pitchFamily="-107" charset="0"/>
                <a:cs typeface="Arial" pitchFamily="-107" charset="0"/>
              </a:rPr>
              <a:t> x = $3 + $3 = $6, </a:t>
            </a:r>
            <a:r>
              <a:rPr lang="en-US" sz="1800" dirty="0" err="1">
                <a:ea typeface="Arial" pitchFamily="-107" charset="0"/>
                <a:cs typeface="Arial" pitchFamily="-107" charset="0"/>
              </a:rPr>
              <a:t>Pr</a:t>
            </a:r>
            <a:r>
              <a:rPr lang="en-US" sz="1800" dirty="0">
                <a:ea typeface="Arial" pitchFamily="-107" charset="0"/>
                <a:cs typeface="Arial" pitchFamily="-107" charset="0"/>
              </a:rPr>
              <a:t>{</a:t>
            </a:r>
            <a:r>
              <a:rPr lang="en-US" sz="1800" dirty="0">
                <a:ea typeface="Arial" pitchFamily="-107" charset="0"/>
                <a:cs typeface="Arial" pitchFamily="-107" charset="0"/>
                <a:sym typeface="Symbol" pitchFamily="-107" charset="2"/>
              </a:rPr>
              <a:t>2 H’s} = ¼	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ea typeface="Arial" pitchFamily="-107" charset="0"/>
                <a:cs typeface="Arial" pitchFamily="-107" charset="0"/>
              </a:rPr>
              <a:t>2 tails </a:t>
            </a:r>
            <a:r>
              <a:rPr lang="en-US" sz="1800" dirty="0">
                <a:ea typeface="Arial" pitchFamily="-107" charset="0"/>
                <a:cs typeface="Arial" pitchFamily="-107" charset="0"/>
                <a:sym typeface="Symbol" pitchFamily="-107" charset="2"/>
              </a:rPr>
              <a:t>⇒ </a:t>
            </a:r>
            <a:r>
              <a:rPr lang="en-US" sz="1800" dirty="0">
                <a:ea typeface="Arial" pitchFamily="-107" charset="0"/>
                <a:cs typeface="Arial" pitchFamily="-107" charset="0"/>
              </a:rPr>
              <a:t>x = -$2 - $2 = -$4, </a:t>
            </a:r>
            <a:r>
              <a:rPr lang="en-US" sz="1800" dirty="0" err="1">
                <a:ea typeface="Arial" pitchFamily="-107" charset="0"/>
                <a:cs typeface="Arial" pitchFamily="-107" charset="0"/>
              </a:rPr>
              <a:t>Pr</a:t>
            </a:r>
            <a:r>
              <a:rPr lang="en-US" sz="1800" dirty="0">
                <a:ea typeface="Arial" pitchFamily="-107" charset="0"/>
                <a:cs typeface="Arial" pitchFamily="-107" charset="0"/>
              </a:rPr>
              <a:t>{2 T’s} = ¼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ea typeface="Arial" pitchFamily="-107" charset="0"/>
                <a:cs typeface="Arial" pitchFamily="-107" charset="0"/>
              </a:rPr>
              <a:t>1 head, 1 tail </a:t>
            </a:r>
            <a:r>
              <a:rPr lang="en-US" sz="1800" dirty="0">
                <a:ea typeface="Arial" pitchFamily="-107" charset="0"/>
                <a:cs typeface="Arial" pitchFamily="-107" charset="0"/>
                <a:sym typeface="Symbol" pitchFamily="-107" charset="2"/>
              </a:rPr>
              <a:t>⇒ </a:t>
            </a:r>
            <a:r>
              <a:rPr lang="en-US" sz="1800" dirty="0">
                <a:ea typeface="Arial" pitchFamily="-107" charset="0"/>
                <a:cs typeface="Arial" pitchFamily="-107" charset="0"/>
              </a:rPr>
              <a:t>x = $3 - $2 = $1, </a:t>
            </a:r>
            <a:r>
              <a:rPr lang="en-US" sz="1800" dirty="0" err="1">
                <a:ea typeface="Arial" pitchFamily="-107" charset="0"/>
                <a:cs typeface="Arial" pitchFamily="-107" charset="0"/>
              </a:rPr>
              <a:t>Pr</a:t>
            </a:r>
            <a:r>
              <a:rPr lang="en-US" sz="1800" dirty="0">
                <a:ea typeface="Arial" pitchFamily="-107" charset="0"/>
                <a:cs typeface="Arial" pitchFamily="-107" charset="0"/>
              </a:rPr>
              <a:t>{</a:t>
            </a:r>
            <a:r>
              <a:rPr lang="en-US" sz="1800" dirty="0">
                <a:ea typeface="Arial" pitchFamily="-107" charset="0"/>
                <a:cs typeface="Arial" pitchFamily="-107" charset="0"/>
                <a:sym typeface="Symbol" pitchFamily="-107" charset="2"/>
              </a:rPr>
              <a:t>1 H, 1 T} = ½ </a:t>
            </a:r>
            <a:endParaRPr lang="en-US" sz="1800" dirty="0">
              <a:ea typeface="Arial" pitchFamily="-107" charset="0"/>
              <a:cs typeface="Arial" pitchFamily="-107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Arial" pitchFamily="-107" charset="0"/>
                <a:cs typeface="Arial" pitchFamily="-107" charset="0"/>
              </a:rPr>
              <a:t>The expected value of X is: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pitchFamily="-107" charset="0"/>
                <a:cs typeface="Arial" pitchFamily="-107" charset="0"/>
              </a:rPr>
              <a:t>E[X] = 6</a:t>
            </a:r>
            <a:r>
              <a:rPr lang="en-US" sz="2000" dirty="0">
                <a:ea typeface="Arial" pitchFamily="-107" charset="0"/>
                <a:cs typeface="Arial" pitchFamily="-107" charset="0"/>
                <a:sym typeface="Symbol" pitchFamily="-107" charset="2"/>
              </a:rPr>
              <a:t> × </a:t>
            </a:r>
            <a:r>
              <a:rPr lang="en-US" sz="2000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Pr</a:t>
            </a:r>
            <a:r>
              <a:rPr lang="en-US" sz="2000" dirty="0">
                <a:ea typeface="Arial" pitchFamily="-107" charset="0"/>
                <a:cs typeface="Arial" pitchFamily="-107" charset="0"/>
                <a:sym typeface="Symbol" pitchFamily="-107" charset="2"/>
              </a:rPr>
              <a:t>{2 H’s} + 1× </a:t>
            </a:r>
            <a:r>
              <a:rPr lang="en-US" sz="2000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Pr</a:t>
            </a:r>
            <a:r>
              <a:rPr lang="en-US" sz="2000" dirty="0">
                <a:ea typeface="Arial" pitchFamily="-107" charset="0"/>
                <a:cs typeface="Arial" pitchFamily="-107" charset="0"/>
                <a:sym typeface="Symbol" pitchFamily="-107" charset="2"/>
              </a:rPr>
              <a:t>{1 H, 1 T} – 4 × </a:t>
            </a:r>
            <a:r>
              <a:rPr lang="en-US" sz="2000" dirty="0" err="1">
                <a:ea typeface="Arial" pitchFamily="-107" charset="0"/>
                <a:cs typeface="Arial" pitchFamily="-107" charset="0"/>
                <a:sym typeface="Symbol" pitchFamily="-107" charset="2"/>
              </a:rPr>
              <a:t>Pr</a:t>
            </a:r>
            <a:r>
              <a:rPr lang="en-US" sz="2000" dirty="0">
                <a:ea typeface="Arial" pitchFamily="-107" charset="0"/>
                <a:cs typeface="Arial" pitchFamily="-107" charset="0"/>
                <a:sym typeface="Symbol" pitchFamily="-107" charset="2"/>
              </a:rPr>
              <a:t>{2 T’s}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pitchFamily="-107" charset="0"/>
                <a:cs typeface="Arial" pitchFamily="-107" charset="0"/>
                <a:sym typeface="Symbol" pitchFamily="-107" charset="2"/>
              </a:rPr>
              <a:t>		 = 6 × ¼ + 1 × ½ - 4 × ¼ = 1</a:t>
            </a:r>
          </a:p>
        </p:txBody>
      </p:sp>
    </p:spTree>
    <p:extLst>
      <p:ext uri="{BB962C8B-B14F-4D97-AF65-F5344CB8AC3E}">
        <p14:creationId xmlns:p14="http://schemas.microsoft.com/office/powerpoint/2010/main" val="24335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1898</Words>
  <Application>Microsoft Macintosh PowerPoint</Application>
  <PresentationFormat>On-screen Show (4:3)</PresentationFormat>
  <Paragraphs>387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Randomizing Quicksort</vt:lpstr>
      <vt:lpstr>Another Way to PARTITION</vt:lpstr>
      <vt:lpstr>Randomized Quicksort</vt:lpstr>
      <vt:lpstr>Analysis of Randomized Quicksort</vt:lpstr>
      <vt:lpstr>PARTITION</vt:lpstr>
      <vt:lpstr>Random Variables and Expectation</vt:lpstr>
      <vt:lpstr>Random Variables and Expectation</vt:lpstr>
      <vt:lpstr>Example</vt:lpstr>
      <vt:lpstr>More Examples</vt:lpstr>
      <vt:lpstr>Indicator Random Variables</vt:lpstr>
      <vt:lpstr>Example</vt:lpstr>
      <vt:lpstr>PARTITION</vt:lpstr>
      <vt:lpstr>Number of Comparisons in PARTITION</vt:lpstr>
      <vt:lpstr>When Do We Compare Two Elements?</vt:lpstr>
      <vt:lpstr>When Do We Compare Elements zi, zj?</vt:lpstr>
      <vt:lpstr>Number of Comparisons in PARTITION</vt:lpstr>
      <vt:lpstr>Number of Comparisons in PARTITION</vt:lpstr>
      <vt:lpstr>Number of Comparisons in PARTITION</vt:lpstr>
      <vt:lpstr>Number of Comparisons in PARTITION</vt:lpstr>
      <vt:lpstr>Number of Comparisons in PARTITION</vt:lpstr>
      <vt:lpstr>Selection</vt:lpstr>
      <vt:lpstr>Medians and Order Statistics</vt:lpstr>
      <vt:lpstr>Finding Minimum or Maximum</vt:lpstr>
      <vt:lpstr>Simultaneous Min, Max</vt:lpstr>
      <vt:lpstr>Analysis of Simultaneous Min, Max</vt:lpstr>
      <vt:lpstr>Example: Simultaneous Min, Max</vt:lpstr>
      <vt:lpstr>Example: Simultaneous Min, Max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670</cp:revision>
  <cp:lastPrinted>2018-09-20T17:12:33Z</cp:lastPrinted>
  <dcterms:created xsi:type="dcterms:W3CDTF">2011-01-18T17:28:39Z</dcterms:created>
  <dcterms:modified xsi:type="dcterms:W3CDTF">2018-09-20T21:53:09Z</dcterms:modified>
</cp:coreProperties>
</file>