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4" r:id="rId4"/>
    <p:sldId id="275" r:id="rId5"/>
    <p:sldId id="262" r:id="rId6"/>
    <p:sldId id="267" r:id="rId7"/>
    <p:sldId id="268" r:id="rId8"/>
    <p:sldId id="270" r:id="rId9"/>
    <p:sldId id="271" r:id="rId10"/>
    <p:sldId id="269" r:id="rId11"/>
    <p:sldId id="272" r:id="rId12"/>
    <p:sldId id="273" r:id="rId13"/>
    <p:sldId id="276" r:id="rId14"/>
    <p:sldId id="27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78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052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67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345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11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78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42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08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05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4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74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15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3323771"/>
          </a:xfrm>
          <a:prstGeom prst="rect">
            <a:avLst/>
          </a:prstGeom>
          <a:solidFill>
            <a:srgbClr val="7880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 smtClean="0">
                <a:solidFill>
                  <a:prstClr val="white"/>
                </a:solidFill>
              </a:rPr>
              <a:t>음성 인식 프로젝트</a:t>
            </a:r>
            <a:endParaRPr lang="en-US" altLang="ko-KR" sz="4800" b="1" i="1" kern="0" dirty="0">
              <a:solidFill>
                <a:prstClr val="white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577783" y="4771505"/>
            <a:ext cx="1557904" cy="519675"/>
          </a:xfrm>
          <a:prstGeom prst="roundRect">
            <a:avLst>
              <a:gd name="adj" fmla="val 50000"/>
            </a:avLst>
          </a:prstGeom>
          <a:solidFill>
            <a:srgbClr val="5AC9B8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이름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9302805" y="4871259"/>
            <a:ext cx="10548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 err="1" smtClean="0">
                <a:solidFill>
                  <a:srgbClr val="78808D"/>
                </a:solidFill>
              </a:rPr>
              <a:t>송정현</a:t>
            </a:r>
            <a:endParaRPr lang="ko-KR" altLang="en-US" sz="1400" b="1" dirty="0">
              <a:solidFill>
                <a:srgbClr val="7880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79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126919" y="25774"/>
            <a:ext cx="593816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solidFill>
                  <a:srgbClr val="78808D"/>
                </a:solidFill>
              </a:rPr>
              <a:t>모델 구성</a:t>
            </a:r>
            <a:endParaRPr lang="ko-KR" altLang="en-US" sz="6600" kern="0" dirty="0">
              <a:solidFill>
                <a:srgbClr val="78808D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218" y="1658272"/>
            <a:ext cx="7685420" cy="509658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218" y="950068"/>
            <a:ext cx="7685420" cy="60015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04" y="3141819"/>
            <a:ext cx="9742516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8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126919" y="25774"/>
            <a:ext cx="593816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solidFill>
                  <a:srgbClr val="78808D"/>
                </a:solidFill>
              </a:rPr>
              <a:t>모델 구성</a:t>
            </a:r>
            <a:endParaRPr lang="ko-KR" altLang="en-US" sz="6600" kern="0" dirty="0">
              <a:solidFill>
                <a:srgbClr val="78808D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59" y="1214857"/>
            <a:ext cx="9326879" cy="500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3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126919" y="25774"/>
            <a:ext cx="593816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solidFill>
                  <a:srgbClr val="78808D"/>
                </a:solidFill>
              </a:rPr>
              <a:t>모델 구성</a:t>
            </a:r>
            <a:endParaRPr lang="ko-KR" altLang="en-US" sz="6600" kern="0" dirty="0">
              <a:solidFill>
                <a:srgbClr val="78808D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167" y="1263535"/>
            <a:ext cx="8711737" cy="483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1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126919" y="25774"/>
            <a:ext cx="5938160" cy="1419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6600" kern="0" dirty="0" smtClean="0">
                <a:solidFill>
                  <a:srgbClr val="78808D"/>
                </a:solidFill>
              </a:rPr>
              <a:t>최종 결과 </a:t>
            </a:r>
            <a:endParaRPr lang="ko-KR" altLang="en-US" sz="6600" kern="0" dirty="0">
              <a:solidFill>
                <a:srgbClr val="78808D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133" y="1445265"/>
            <a:ext cx="2829320" cy="285790"/>
          </a:xfrm>
          <a:prstGeom prst="rect">
            <a:avLst/>
          </a:prstGeom>
        </p:spPr>
      </p:pic>
      <p:pic>
        <p:nvPicPr>
          <p:cNvPr id="4" name="bandicam 2020-06-18 00-44-51-380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1302" y="1445265"/>
            <a:ext cx="5251874" cy="4703602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6076168" y="1920240"/>
            <a:ext cx="4605250" cy="422862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Api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활용하자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61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감사합니다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90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126918" y="536792"/>
            <a:ext cx="593816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 smtClean="0">
                <a:solidFill>
                  <a:srgbClr val="78808D"/>
                </a:solidFill>
              </a:rPr>
              <a:t>Speech to text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879857"/>
              </p:ext>
            </p:extLst>
          </p:nvPr>
        </p:nvGraphicFramePr>
        <p:xfrm>
          <a:off x="690110" y="1823785"/>
          <a:ext cx="5804345" cy="3540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407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" dirty="0" smtClean="0">
                          <a:solidFill>
                            <a:srgbClr val="5AC9B8"/>
                          </a:solidFill>
                        </a:rPr>
                        <a:t>60^</a:t>
                      </a:r>
                      <a:endParaRPr lang="ko-KR" altLang="en-US" sz="100" dirty="0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5AC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AC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6444579" y="1917534"/>
            <a:ext cx="5425996" cy="3447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80" y="2160308"/>
            <a:ext cx="5344930" cy="2830352"/>
          </a:xfrm>
          <a:prstGeom prst="rect">
            <a:avLst/>
          </a:prstGeom>
        </p:spPr>
      </p:pic>
      <p:sp>
        <p:nvSpPr>
          <p:cNvPr id="11" name="자유형 10"/>
          <p:cNvSpPr/>
          <p:nvPr/>
        </p:nvSpPr>
        <p:spPr>
          <a:xfrm rot="16200000">
            <a:off x="9450214" y="1890713"/>
            <a:ext cx="2127723" cy="2127724"/>
          </a:xfrm>
          <a:custGeom>
            <a:avLst/>
            <a:gdLst>
              <a:gd name="connsiteX0" fmla="*/ 2127723 w 2127723"/>
              <a:gd name="connsiteY0" fmla="*/ 0 h 2127724"/>
              <a:gd name="connsiteX1" fmla="*/ 2120217 w 2127723"/>
              <a:gd name="connsiteY1" fmla="*/ 148649 h 2127724"/>
              <a:gd name="connsiteX2" fmla="*/ 148648 w 2127723"/>
              <a:gd name="connsiteY2" fmla="*/ 2120218 h 2127724"/>
              <a:gd name="connsiteX3" fmla="*/ 0 w 2127723"/>
              <a:gd name="connsiteY3" fmla="*/ 2127724 h 2127724"/>
              <a:gd name="connsiteX4" fmla="*/ 0 w 2127723"/>
              <a:gd name="connsiteY4" fmla="*/ 810255 h 2127724"/>
              <a:gd name="connsiteX5" fmla="*/ 13945 w 2127723"/>
              <a:gd name="connsiteY5" fmla="*/ 809551 h 2127724"/>
              <a:gd name="connsiteX6" fmla="*/ 809551 w 2127723"/>
              <a:gd name="connsiteY6" fmla="*/ 13945 h 2127724"/>
              <a:gd name="connsiteX7" fmla="*/ 810255 w 2127723"/>
              <a:gd name="connsiteY7" fmla="*/ 0 h 2127724"/>
              <a:gd name="connsiteX8" fmla="*/ 2127723 w 2127723"/>
              <a:gd name="connsiteY8" fmla="*/ 0 h 2127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7723" h="2127724">
                <a:moveTo>
                  <a:pt x="2127723" y="0"/>
                </a:moveTo>
                <a:lnTo>
                  <a:pt x="2120217" y="148649"/>
                </a:lnTo>
                <a:cubicBezTo>
                  <a:pt x="2014644" y="1188202"/>
                  <a:pt x="1188201" y="2014646"/>
                  <a:pt x="148648" y="2120218"/>
                </a:cubicBezTo>
                <a:lnTo>
                  <a:pt x="0" y="2127724"/>
                </a:lnTo>
                <a:lnTo>
                  <a:pt x="0" y="810255"/>
                </a:lnTo>
                <a:lnTo>
                  <a:pt x="13945" y="809551"/>
                </a:lnTo>
                <a:cubicBezTo>
                  <a:pt x="433445" y="766948"/>
                  <a:pt x="766948" y="433445"/>
                  <a:pt x="809551" y="13945"/>
                </a:cubicBezTo>
                <a:lnTo>
                  <a:pt x="810255" y="0"/>
                </a:lnTo>
                <a:lnTo>
                  <a:pt x="2127723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161925" cap="rnd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 rot="16200000">
            <a:off x="7054791" y="1888212"/>
            <a:ext cx="2127723" cy="2127723"/>
          </a:xfrm>
          <a:custGeom>
            <a:avLst/>
            <a:gdLst>
              <a:gd name="connsiteX0" fmla="*/ 2127723 w 2127723"/>
              <a:gd name="connsiteY0" fmla="*/ 2127723 h 2127723"/>
              <a:gd name="connsiteX1" fmla="*/ 810255 w 2127723"/>
              <a:gd name="connsiteY1" fmla="*/ 2127723 h 2127723"/>
              <a:gd name="connsiteX2" fmla="*/ 809551 w 2127723"/>
              <a:gd name="connsiteY2" fmla="*/ 2113778 h 2127723"/>
              <a:gd name="connsiteX3" fmla="*/ 13945 w 2127723"/>
              <a:gd name="connsiteY3" fmla="*/ 1318172 h 2127723"/>
              <a:gd name="connsiteX4" fmla="*/ 0 w 2127723"/>
              <a:gd name="connsiteY4" fmla="*/ 1317467 h 2127723"/>
              <a:gd name="connsiteX5" fmla="*/ 0 w 2127723"/>
              <a:gd name="connsiteY5" fmla="*/ 0 h 2127723"/>
              <a:gd name="connsiteX6" fmla="*/ 148648 w 2127723"/>
              <a:gd name="connsiteY6" fmla="*/ 7507 h 2127723"/>
              <a:gd name="connsiteX7" fmla="*/ 2120217 w 2127723"/>
              <a:gd name="connsiteY7" fmla="*/ 1979076 h 2127723"/>
              <a:gd name="connsiteX8" fmla="*/ 2127723 w 2127723"/>
              <a:gd name="connsiteY8" fmla="*/ 2127723 h 2127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7723" h="2127723">
                <a:moveTo>
                  <a:pt x="2127723" y="2127723"/>
                </a:moveTo>
                <a:lnTo>
                  <a:pt x="810255" y="2127723"/>
                </a:lnTo>
                <a:lnTo>
                  <a:pt x="809551" y="2113778"/>
                </a:lnTo>
                <a:cubicBezTo>
                  <a:pt x="766948" y="1694277"/>
                  <a:pt x="433445" y="1360774"/>
                  <a:pt x="13945" y="1318172"/>
                </a:cubicBezTo>
                <a:lnTo>
                  <a:pt x="0" y="1317467"/>
                </a:lnTo>
                <a:lnTo>
                  <a:pt x="0" y="0"/>
                </a:lnTo>
                <a:lnTo>
                  <a:pt x="148648" y="7507"/>
                </a:lnTo>
                <a:cubicBezTo>
                  <a:pt x="1188201" y="113079"/>
                  <a:pt x="2014645" y="939523"/>
                  <a:pt x="2120217" y="1979076"/>
                </a:cubicBezTo>
                <a:lnTo>
                  <a:pt x="2127723" y="2127723"/>
                </a:lnTo>
                <a:close/>
              </a:path>
            </a:pathLst>
          </a:custGeom>
          <a:solidFill>
            <a:srgbClr val="95C4BC"/>
          </a:solidFill>
          <a:ln w="161925" cap="rnd">
            <a:solidFill>
              <a:srgbClr val="95C4B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 rot="16200000">
            <a:off x="7029853" y="4300684"/>
            <a:ext cx="2127723" cy="2127723"/>
          </a:xfrm>
          <a:custGeom>
            <a:avLst/>
            <a:gdLst>
              <a:gd name="connsiteX0" fmla="*/ 2127723 w 2127723"/>
              <a:gd name="connsiteY0" fmla="*/ 0 h 2127723"/>
              <a:gd name="connsiteX1" fmla="*/ 2127723 w 2127723"/>
              <a:gd name="connsiteY1" fmla="*/ 1317467 h 2127723"/>
              <a:gd name="connsiteX2" fmla="*/ 2113778 w 2127723"/>
              <a:gd name="connsiteY2" fmla="*/ 1318172 h 2127723"/>
              <a:gd name="connsiteX3" fmla="*/ 1318172 w 2127723"/>
              <a:gd name="connsiteY3" fmla="*/ 2113778 h 2127723"/>
              <a:gd name="connsiteX4" fmla="*/ 1317468 w 2127723"/>
              <a:gd name="connsiteY4" fmla="*/ 2127723 h 2127723"/>
              <a:gd name="connsiteX5" fmla="*/ 0 w 2127723"/>
              <a:gd name="connsiteY5" fmla="*/ 2127723 h 2127723"/>
              <a:gd name="connsiteX6" fmla="*/ 7506 w 2127723"/>
              <a:gd name="connsiteY6" fmla="*/ 1979076 h 2127723"/>
              <a:gd name="connsiteX7" fmla="*/ 1979075 w 2127723"/>
              <a:gd name="connsiteY7" fmla="*/ 7507 h 2127723"/>
              <a:gd name="connsiteX8" fmla="*/ 2127723 w 2127723"/>
              <a:gd name="connsiteY8" fmla="*/ 0 h 2127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7723" h="2127723">
                <a:moveTo>
                  <a:pt x="2127723" y="0"/>
                </a:moveTo>
                <a:lnTo>
                  <a:pt x="2127723" y="1317467"/>
                </a:lnTo>
                <a:lnTo>
                  <a:pt x="2113778" y="1318172"/>
                </a:lnTo>
                <a:cubicBezTo>
                  <a:pt x="1694278" y="1360774"/>
                  <a:pt x="1360775" y="1694277"/>
                  <a:pt x="1318172" y="2113778"/>
                </a:cubicBezTo>
                <a:lnTo>
                  <a:pt x="1317468" y="2127723"/>
                </a:lnTo>
                <a:lnTo>
                  <a:pt x="0" y="2127723"/>
                </a:lnTo>
                <a:lnTo>
                  <a:pt x="7506" y="1979076"/>
                </a:lnTo>
                <a:cubicBezTo>
                  <a:pt x="113078" y="939523"/>
                  <a:pt x="939522" y="113079"/>
                  <a:pt x="1979075" y="7507"/>
                </a:cubicBezTo>
                <a:lnTo>
                  <a:pt x="2127723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161925" cap="rnd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 rot="16200000">
            <a:off x="9450214" y="4300683"/>
            <a:ext cx="2127723" cy="2127724"/>
          </a:xfrm>
          <a:custGeom>
            <a:avLst/>
            <a:gdLst>
              <a:gd name="connsiteX0" fmla="*/ 2127723 w 2127723"/>
              <a:gd name="connsiteY0" fmla="*/ 810255 h 2127724"/>
              <a:gd name="connsiteX1" fmla="*/ 2127723 w 2127723"/>
              <a:gd name="connsiteY1" fmla="*/ 2127724 h 2127724"/>
              <a:gd name="connsiteX2" fmla="*/ 1979075 w 2127723"/>
              <a:gd name="connsiteY2" fmla="*/ 2120218 h 2127724"/>
              <a:gd name="connsiteX3" fmla="*/ 7506 w 2127723"/>
              <a:gd name="connsiteY3" fmla="*/ 148649 h 2127724"/>
              <a:gd name="connsiteX4" fmla="*/ 0 w 2127723"/>
              <a:gd name="connsiteY4" fmla="*/ 0 h 2127724"/>
              <a:gd name="connsiteX5" fmla="*/ 1317468 w 2127723"/>
              <a:gd name="connsiteY5" fmla="*/ 0 h 2127724"/>
              <a:gd name="connsiteX6" fmla="*/ 1318172 w 2127723"/>
              <a:gd name="connsiteY6" fmla="*/ 13945 h 2127724"/>
              <a:gd name="connsiteX7" fmla="*/ 2113778 w 2127723"/>
              <a:gd name="connsiteY7" fmla="*/ 809551 h 2127724"/>
              <a:gd name="connsiteX8" fmla="*/ 2127723 w 2127723"/>
              <a:gd name="connsiteY8" fmla="*/ 810255 h 2127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7723" h="2127724">
                <a:moveTo>
                  <a:pt x="2127723" y="810255"/>
                </a:moveTo>
                <a:lnTo>
                  <a:pt x="2127723" y="2127724"/>
                </a:lnTo>
                <a:lnTo>
                  <a:pt x="1979075" y="2120218"/>
                </a:lnTo>
                <a:cubicBezTo>
                  <a:pt x="939522" y="2014646"/>
                  <a:pt x="113078" y="1188202"/>
                  <a:pt x="7506" y="148649"/>
                </a:cubicBezTo>
                <a:lnTo>
                  <a:pt x="0" y="0"/>
                </a:lnTo>
                <a:lnTo>
                  <a:pt x="1317468" y="0"/>
                </a:lnTo>
                <a:lnTo>
                  <a:pt x="1318172" y="13945"/>
                </a:lnTo>
                <a:cubicBezTo>
                  <a:pt x="1360775" y="433445"/>
                  <a:pt x="1694278" y="766948"/>
                  <a:pt x="2113778" y="809551"/>
                </a:cubicBezTo>
                <a:lnTo>
                  <a:pt x="2127723" y="810255"/>
                </a:lnTo>
                <a:close/>
              </a:path>
            </a:pathLst>
          </a:custGeom>
          <a:solidFill>
            <a:srgbClr val="95C4BC"/>
          </a:solidFill>
          <a:ln w="161925" cap="rnd">
            <a:solidFill>
              <a:srgbClr val="95C4B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298526" y="2952073"/>
            <a:ext cx="159037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네비게이션</a:t>
            </a:r>
            <a:endParaRPr lang="en-US" altLang="ko-KR" sz="1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742850" y="2822798"/>
            <a:ext cx="159037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구글 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시리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98526" y="4990660"/>
            <a:ext cx="159037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네이버 클로버</a:t>
            </a:r>
            <a:endParaRPr lang="en-US" altLang="ko-KR" sz="1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692974" y="5077820"/>
            <a:ext cx="1590376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녹음 기능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710978" y="3855101"/>
            <a:ext cx="11608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활용처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207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26045" y="-34471"/>
            <a:ext cx="593816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 smtClean="0">
                <a:solidFill>
                  <a:srgbClr val="78808D"/>
                </a:solidFill>
              </a:rPr>
              <a:t>wav</a:t>
            </a:r>
            <a:endParaRPr lang="ko-KR" altLang="en-US" sz="6600" kern="0" dirty="0">
              <a:solidFill>
                <a:srgbClr val="78808D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088" y="1055716"/>
            <a:ext cx="4829695" cy="4613564"/>
          </a:xfrm>
          <a:prstGeom prst="ellipse">
            <a:avLst/>
          </a:prstGeom>
          <a:solidFill>
            <a:srgbClr val="7880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229449" y="1055716"/>
            <a:ext cx="4743351" cy="4613564"/>
          </a:xfrm>
          <a:prstGeom prst="ellipse">
            <a:avLst/>
          </a:prstGeom>
          <a:solidFill>
            <a:srgbClr val="5AC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prstClr val="white"/>
                </a:solidFill>
              </a:rPr>
              <a:t>Mp</a:t>
            </a:r>
            <a:r>
              <a:rPr lang="en-US" altLang="ko-KR" b="1" dirty="0" smtClean="0">
                <a:solidFill>
                  <a:prstClr val="white"/>
                </a:solidFill>
              </a:rPr>
              <a:t>3:</a:t>
            </a:r>
            <a:r>
              <a:rPr lang="ko-KR" altLang="en-US" b="1" dirty="0" smtClean="0">
                <a:solidFill>
                  <a:prstClr val="white"/>
                </a:solidFill>
              </a:rPr>
              <a:t>손실된 데이터를 사용</a:t>
            </a:r>
            <a:endParaRPr lang="en-US" altLang="ko-KR" b="1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prstClr val="white"/>
                </a:solidFill>
              </a:rPr>
              <a:t>Wav: </a:t>
            </a:r>
            <a:r>
              <a:rPr lang="ko-KR" altLang="en-US" b="1" dirty="0" err="1" smtClean="0">
                <a:solidFill>
                  <a:prstClr val="white"/>
                </a:solidFill>
              </a:rPr>
              <a:t>무손실</a:t>
            </a:r>
            <a:r>
              <a:rPr lang="ko-KR" altLang="en-US" b="1" dirty="0" smtClean="0">
                <a:solidFill>
                  <a:prstClr val="white"/>
                </a:solidFill>
              </a:rPr>
              <a:t> 데이터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987" y="2290602"/>
            <a:ext cx="3219899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08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Sampling rate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239986" cy="4351338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오디오 신호는 시간에 따라 변하므로 진폭을 연속적으로 나타낸다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아날로그 신호는 무한한 수의 샘플을 가지고 있기 </a:t>
            </a:r>
            <a:r>
              <a:rPr lang="ko-KR" altLang="en-US" sz="1800" dirty="0" err="1" smtClean="0"/>
              <a:t>떄문에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r>
              <a:rPr lang="ko-KR" altLang="en-US" sz="1800" dirty="0" smtClean="0"/>
              <a:t>아날로그 신호를 디지털 신호로 변환하여 작업하여야 한다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샘플링은 아날로그 신호에서 초당 특정 수의 샘플을 디지털 신호로 변환합니다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샘플링 속도가 높을수록 손실이 적다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627" y="1825625"/>
            <a:ext cx="3753374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26045" y="-34471"/>
            <a:ext cx="593816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solidFill>
                  <a:srgbClr val="78808D"/>
                </a:solidFill>
              </a:rPr>
              <a:t>사용 모듈</a:t>
            </a:r>
            <a:endParaRPr lang="ko-KR" altLang="en-US" sz="6600" kern="0" dirty="0">
              <a:solidFill>
                <a:srgbClr val="78808D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013040"/>
              </p:ext>
            </p:extLst>
          </p:nvPr>
        </p:nvGraphicFramePr>
        <p:xfrm>
          <a:off x="1325599" y="2876302"/>
          <a:ext cx="9739053" cy="3712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2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6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1684">
                <a:tc>
                  <a:txBody>
                    <a:bodyPr/>
                    <a:lstStyle/>
                    <a:p>
                      <a:pPr lvl="0"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err="1" smtClean="0">
                          <a:solidFill>
                            <a:srgbClr val="78808D"/>
                          </a:solidFill>
                        </a:rPr>
                        <a:t>librosa</a:t>
                      </a:r>
                      <a:endParaRPr lang="en-US" altLang="ko-KR" sz="14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시각화</a:t>
                      </a: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스펙트럼 등</a:t>
                      </a: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),</a:t>
                      </a:r>
                      <a:r>
                        <a:rPr lang="en-US" altLang="ko-KR" sz="1200" baseline="0" dirty="0" smtClean="0">
                          <a:solidFill>
                            <a:srgbClr val="78808D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rgbClr val="78808D"/>
                          </a:solidFill>
                        </a:rPr>
                        <a:t>오디오 읽기 지원</a:t>
                      </a:r>
                      <a:endParaRPr lang="ko-KR" altLang="en-US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7880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음악 및 오디오 분석을 위한 </a:t>
                      </a:r>
                      <a:r>
                        <a:rPr kumimoji="0" lang="en-US" altLang="ko-KR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7880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Python </a:t>
                      </a:r>
                      <a:r>
                        <a:rPr kumimoji="0" lang="ko-KR" altLang="en-US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7880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패키지 입니다</a:t>
                      </a:r>
                      <a:r>
                        <a:rPr kumimoji="0" lang="en-US" altLang="ko-KR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7880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7880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음악 정보 검색 시스템을 만드는 데 필요한 빌딩 블록을 제공합니다</a:t>
                      </a:r>
                      <a:r>
                        <a:rPr kumimoji="0" lang="en-US" altLang="ko-KR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7880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6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78808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 smtClean="0">
                          <a:solidFill>
                            <a:srgbClr val="78808D"/>
                          </a:solidFill>
                        </a:rPr>
                        <a:t>Scipy.io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Import </a:t>
                      </a:r>
                      <a:r>
                        <a:rPr lang="en-US" altLang="ko-KR" sz="1200" dirty="0" err="1" smtClean="0">
                          <a:solidFill>
                            <a:srgbClr val="78808D"/>
                          </a:solidFill>
                        </a:rPr>
                        <a:t>wavefile</a:t>
                      </a:r>
                      <a:endParaRPr lang="ko-KR" altLang="en-US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7880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Wav</a:t>
                      </a:r>
                      <a:r>
                        <a:rPr kumimoji="0" lang="ko-KR" altLang="en-US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7880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파일 열기</a:t>
                      </a:r>
                      <a:r>
                        <a:rPr kumimoji="0" lang="en-US" altLang="ko-KR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7880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05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7880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numpy</a:t>
                      </a:r>
                      <a:r>
                        <a:rPr kumimoji="0" lang="en-US" altLang="ko-KR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7880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7880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배열을 </a:t>
                      </a:r>
                      <a:r>
                        <a:rPr kumimoji="0" lang="en-US" altLang="ko-KR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7880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wav </a:t>
                      </a:r>
                      <a:r>
                        <a:rPr kumimoji="0" lang="ko-KR" altLang="en-US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7880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파일로 작성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err="1" smtClean="0">
                          <a:solidFill>
                            <a:srgbClr val="78808D"/>
                          </a:solidFill>
                        </a:rPr>
                        <a:t>Os</a:t>
                      </a:r>
                      <a:endParaRPr lang="en-US" altLang="ko-KR" sz="14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디렉터리 위치 변경</a:t>
                      </a: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리스트 반환</a:t>
                      </a:r>
                      <a:r>
                        <a:rPr lang="en-US" altLang="ko-KR" sz="1200" dirty="0" smtClean="0">
                          <a:solidFill>
                            <a:srgbClr val="78808D"/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생성 </a:t>
                      </a:r>
                      <a:r>
                        <a:rPr lang="ko-KR" altLang="en-US" sz="1200" dirty="0" err="1" smtClean="0">
                          <a:solidFill>
                            <a:srgbClr val="78808D"/>
                          </a:solidFill>
                        </a:rPr>
                        <a:t>삭제등</a:t>
                      </a:r>
                      <a:endParaRPr lang="ko-KR" altLang="en-US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7880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운영체제에서 제공되는 여러 기능을 </a:t>
                      </a:r>
                      <a:r>
                        <a:rPr kumimoji="0" lang="ko-KR" altLang="en-US" sz="105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7880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파이썬에서</a:t>
                      </a:r>
                      <a:r>
                        <a:rPr kumimoji="0" lang="ko-KR" altLang="en-US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7880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수행 가능하게 해준다</a:t>
                      </a:r>
                      <a:r>
                        <a:rPr kumimoji="0" lang="en-US" altLang="ko-KR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7880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6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78808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 err="1" smtClean="0">
                          <a:solidFill>
                            <a:srgbClr val="78808D"/>
                          </a:solidFill>
                        </a:rPr>
                        <a:t>Ipython.display</a:t>
                      </a:r>
                      <a:endParaRPr lang="en-US" altLang="ko-KR" sz="11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78808D"/>
                          </a:solidFill>
                        </a:rPr>
                        <a:t>Ipython</a:t>
                      </a:r>
                      <a:r>
                        <a:rPr lang="ko-KR" altLang="en-US" sz="1200" dirty="0" smtClean="0">
                          <a:solidFill>
                            <a:srgbClr val="78808D"/>
                          </a:solidFill>
                        </a:rPr>
                        <a:t>의 시각화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7880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디스플레이 도구를 위해 사용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err="1" smtClean="0">
                          <a:solidFill>
                            <a:srgbClr val="78808D"/>
                          </a:solidFill>
                        </a:rPr>
                        <a:t>LabelEncoder</a:t>
                      </a:r>
                      <a:endParaRPr lang="en-US" altLang="ko-KR" sz="1400" b="1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7880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라벨을 정규화</a:t>
                      </a:r>
                      <a:r>
                        <a:rPr kumimoji="0" lang="en-US" altLang="ko-KR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7880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7880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레이블 </a:t>
                      </a:r>
                      <a:r>
                        <a:rPr kumimoji="0" lang="ko-KR" altLang="en-US" sz="105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78808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인코딩</a:t>
                      </a:r>
                      <a:endParaRPr kumimoji="0" lang="ko-KR" altLang="en-US" sz="6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78808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200" dirty="0" smtClean="0">
                        <a:solidFill>
                          <a:srgbClr val="78808D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615665"/>
              </p:ext>
            </p:extLst>
          </p:nvPr>
        </p:nvGraphicFramePr>
        <p:xfrm>
          <a:off x="1325598" y="3997872"/>
          <a:ext cx="9181535" cy="656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1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67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" b="0" dirty="0" smtClean="0">
                          <a:solidFill>
                            <a:srgbClr val="5AC9B8"/>
                          </a:solidFill>
                        </a:rPr>
                        <a:t>60^</a:t>
                      </a:r>
                      <a:endParaRPr lang="ko-KR" altLang="en-US" sz="100" b="0" dirty="0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5AC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AC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AC9B8">
                        <a:alpha val="2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48448"/>
              </p:ext>
            </p:extLst>
          </p:nvPr>
        </p:nvGraphicFramePr>
        <p:xfrm>
          <a:off x="1325598" y="5303519"/>
          <a:ext cx="9181535" cy="63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1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5924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5AC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AC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AC9B8">
                        <a:alpha val="2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598" y="781778"/>
            <a:ext cx="9739054" cy="209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2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126919" y="25774"/>
            <a:ext cx="593816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solidFill>
                  <a:srgbClr val="78808D"/>
                </a:solidFill>
              </a:rPr>
              <a:t>데이터 웨이브 폼 시각화</a:t>
            </a:r>
            <a:endParaRPr lang="ko-KR" altLang="en-US" sz="6600" kern="0" dirty="0">
              <a:solidFill>
                <a:srgbClr val="78808D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38" y="1147156"/>
            <a:ext cx="9518149" cy="478813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23" y="1580892"/>
            <a:ext cx="11850754" cy="36962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02" y="1571366"/>
            <a:ext cx="11793596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7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126919" y="25774"/>
            <a:ext cx="593816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solidFill>
                  <a:srgbClr val="78808D"/>
                </a:solidFill>
              </a:rPr>
              <a:t>데이터 웨이브 폼 시각화</a:t>
            </a:r>
            <a:endParaRPr lang="ko-KR" altLang="en-US" sz="6600" kern="0" dirty="0">
              <a:solidFill>
                <a:srgbClr val="78808D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94" y="1283147"/>
            <a:ext cx="10324407" cy="50677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605624"/>
            <a:ext cx="12192000" cy="358024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597" y="5379362"/>
            <a:ext cx="1692100" cy="76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1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126919" y="25774"/>
            <a:ext cx="593816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solidFill>
                  <a:srgbClr val="78808D"/>
                </a:solidFill>
              </a:rPr>
              <a:t>데이터 전처리</a:t>
            </a:r>
            <a:endParaRPr lang="ko-KR" altLang="en-US" sz="6600" kern="0" dirty="0">
              <a:solidFill>
                <a:srgbClr val="78808D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78" y="842023"/>
            <a:ext cx="11101642" cy="3615150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545178" y="4702136"/>
            <a:ext cx="11122429" cy="161266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리샘플링</a:t>
            </a:r>
            <a:endParaRPr lang="en-US" altLang="ko-KR" dirty="0"/>
          </a:p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초 미만의 짧은 음성 제거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619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126919" y="25774"/>
            <a:ext cx="593816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solidFill>
                  <a:srgbClr val="78808D"/>
                </a:solidFill>
              </a:rPr>
              <a:t>모델 구성</a:t>
            </a:r>
            <a:endParaRPr lang="ko-KR" altLang="en-US" sz="6600" kern="0" dirty="0">
              <a:solidFill>
                <a:srgbClr val="78808D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51" y="1182519"/>
            <a:ext cx="10390909" cy="498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2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185</Words>
  <Application>Microsoft Office PowerPoint</Application>
  <PresentationFormat>와이드스크린</PresentationFormat>
  <Paragraphs>52</Paragraphs>
  <Slides>14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휴먼매직체</vt:lpstr>
      <vt:lpstr>Arial</vt:lpstr>
      <vt:lpstr>7_Office 테마</vt:lpstr>
      <vt:lpstr>PowerPoint 프레젠테이션</vt:lpstr>
      <vt:lpstr>PowerPoint 프레젠테이션</vt:lpstr>
      <vt:lpstr>PowerPoint 프레젠테이션</vt:lpstr>
      <vt:lpstr>Sampling rate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thdwjd7899@naver.com</cp:lastModifiedBy>
  <cp:revision>17</cp:revision>
  <dcterms:created xsi:type="dcterms:W3CDTF">2020-05-10T05:16:49Z</dcterms:created>
  <dcterms:modified xsi:type="dcterms:W3CDTF">2020-06-18T00:44:50Z</dcterms:modified>
</cp:coreProperties>
</file>