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312" r:id="rId3"/>
    <p:sldId id="334" r:id="rId4"/>
    <p:sldId id="336" r:id="rId5"/>
    <p:sldId id="337" r:id="rId6"/>
    <p:sldId id="338" r:id="rId7"/>
    <p:sldId id="340" r:id="rId8"/>
    <p:sldId id="339" r:id="rId9"/>
    <p:sldId id="335" r:id="rId10"/>
    <p:sldId id="329" r:id="rId11"/>
    <p:sldId id="332" r:id="rId12"/>
    <p:sldId id="310" r:id="rId13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2018-08-28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156" y="1279287"/>
            <a:ext cx="4605433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4F63454-76CF-4C50-B628-CD5609710C9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advClick="0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A05819-79F2-4807-9A69-EB1A0A5F452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advClick="0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B0554FE-EDC9-4EF5-9D05-E8C27B400DE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advClick="0"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v-SE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v-SE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F213016-29E0-474B-BC1E-90F928017E6F}" type="slidenum">
              <a:rPr kumimoji="0" lang="sv-SE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sv-SE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advClick="0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54E7AD-F9AB-4441-991E-B84107DFCC5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advClick="0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3384A4-7338-4494-A7D1-6AEDE8A2F8D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advClick="0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25B42DA-9858-4BD3-845F-3AD4E874545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advClick="0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26D4D19-DC4D-437E-BA25-9A5D97B41F0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advClick="0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1A107C-261F-4799-BD9C-4A869C6DAA2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advClick="0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E5CBE1-97C1-433F-AD3C-1D90441D67ED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advClick="0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F0003E4-1101-4362-962F-97180DFFA45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advClick="0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A7AA24-F201-4C7D-8DD9-2005242402C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advClick="0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624840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9F5DA2-108B-468E-8B11-2EB416E00B9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838200"/>
            <a:ext cx="9144000" cy="7620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FFFF00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advClick="0">
    <p:zoom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LukeMondy/lithospheric_modelling_recip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ctrTitle"/>
          </p:nvPr>
        </p:nvSpPr>
        <p:spPr>
          <a:xfrm>
            <a:off x="102870" y="2205470"/>
            <a:ext cx="8915400" cy="84807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4000" dirty="0" smtClean="0"/>
              <a:t>岩石圈伸展与下地壳物理属性的关系</a:t>
            </a:r>
            <a:endParaRPr lang="zh-CN" altLang="en-US" sz="4000" kern="1200" dirty="0"/>
          </a:p>
        </p:txBody>
      </p:sp>
      <p:pic>
        <p:nvPicPr>
          <p:cNvPr id="15364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88" y="74613"/>
            <a:ext cx="719137" cy="7191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360170" y="3873689"/>
            <a:ext cx="6400800" cy="2794000"/>
          </a:xfrm>
        </p:spPr>
        <p:txBody>
          <a:bodyPr vert="horz" wrap="square" lIns="91440" tIns="45720" rIns="91440" bIns="45720" anchor="t"/>
          <a:lstStyle/>
          <a:p>
            <a:pPr eaLnBrk="1" hangingPunct="1"/>
            <a:endParaRPr lang="en-US" altLang="zh-CN" kern="12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kern="1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宋珏琛</a:t>
            </a:r>
            <a:endParaRPr lang="en-US" altLang="zh-CN" kern="12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/>
            <a:endParaRPr lang="en-US" altLang="zh-CN" kern="12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1800" kern="12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2018</a:t>
            </a:r>
            <a:r>
              <a:rPr lang="zh-CN" altLang="en-US" sz="1800" kern="12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年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1800" kern="12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月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r>
              <a:rPr lang="zh-CN" altLang="en-US" sz="1800" kern="12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日</a:t>
            </a:r>
            <a:endParaRPr lang="en-US" altLang="zh-CN" sz="1800" kern="1200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848" y="1755798"/>
            <a:ext cx="86565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zh-CN" altLang="en-US" dirty="0">
                <a:solidFill>
                  <a:schemeClr val="bg1"/>
                </a:solidFill>
              </a:rPr>
              <a:t>浅层地壳的伸展方式和深部地壳</a:t>
            </a:r>
            <a:r>
              <a:rPr lang="zh-CN" altLang="en-US" dirty="0" smtClean="0">
                <a:solidFill>
                  <a:schemeClr val="bg1"/>
                </a:solidFill>
              </a:rPr>
              <a:t>的</a:t>
            </a:r>
            <a:r>
              <a:rPr lang="zh-CN" altLang="en-US" dirty="0">
                <a:solidFill>
                  <a:schemeClr val="bg1"/>
                </a:solidFill>
              </a:rPr>
              <a:t>运移</a:t>
            </a:r>
            <a:r>
              <a:rPr lang="zh-CN" altLang="en-US" dirty="0" smtClean="0">
                <a:solidFill>
                  <a:srgbClr val="FF0000"/>
                </a:solidFill>
              </a:rPr>
              <a:t>路径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</a:rPr>
              <a:t>幅度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zh-CN" altLang="en-US" dirty="0">
                <a:solidFill>
                  <a:srgbClr val="FF0000"/>
                </a:solidFill>
              </a:rPr>
              <a:t>流速</a:t>
            </a:r>
            <a:r>
              <a:rPr lang="zh-CN" altLang="en-US" dirty="0">
                <a:solidFill>
                  <a:schemeClr val="bg1"/>
                </a:solidFill>
              </a:rPr>
              <a:t>是通过深部地壳粘度动态联系起来的，密度在高粘度深部地壳的实验中起着重要的</a:t>
            </a:r>
            <a:r>
              <a:rPr lang="zh-CN" altLang="en-US" dirty="0" smtClean="0">
                <a:solidFill>
                  <a:schemeClr val="bg1"/>
                </a:solidFill>
              </a:rPr>
              <a:t>作用；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2.</a:t>
            </a:r>
            <a:r>
              <a:rPr lang="zh-CN" altLang="en-US" dirty="0" smtClean="0">
                <a:solidFill>
                  <a:schemeClr val="bg1"/>
                </a:solidFill>
              </a:rPr>
              <a:t>岩石圈伸展过程中，内部流体垂向上运移速率存在差异。靠近</a:t>
            </a:r>
            <a:r>
              <a:rPr lang="zh-CN" altLang="en-US" dirty="0">
                <a:solidFill>
                  <a:schemeClr val="bg1"/>
                </a:solidFill>
              </a:rPr>
              <a:t>穹隆中心（薄弱点）运移速率大，两侧运移速率</a:t>
            </a:r>
            <a:r>
              <a:rPr lang="zh-CN" altLang="en-US" dirty="0" smtClean="0">
                <a:solidFill>
                  <a:schemeClr val="bg1"/>
                </a:solidFill>
              </a:rPr>
              <a:t>低；在</a:t>
            </a:r>
            <a:r>
              <a:rPr lang="zh-CN" altLang="en-US" dirty="0">
                <a:solidFill>
                  <a:schemeClr val="bg1"/>
                </a:solidFill>
              </a:rPr>
              <a:t>一定的应力条件下，流体粘度越低，流体运移的范围（通道）越窄，横向上速率变化越</a:t>
            </a:r>
            <a:r>
              <a:rPr lang="zh-CN" altLang="en-US" dirty="0" smtClean="0">
                <a:solidFill>
                  <a:schemeClr val="bg1"/>
                </a:solidFill>
              </a:rPr>
              <a:t>大；在</a:t>
            </a:r>
            <a:r>
              <a:rPr lang="zh-CN" altLang="en-US" dirty="0">
                <a:solidFill>
                  <a:schemeClr val="bg1"/>
                </a:solidFill>
              </a:rPr>
              <a:t>相同的条件下，高密度流体底部运移速率最大，低密度流体顶部运移速率</a:t>
            </a:r>
            <a:r>
              <a:rPr lang="zh-CN" altLang="en-US" dirty="0" smtClean="0">
                <a:solidFill>
                  <a:schemeClr val="bg1"/>
                </a:solidFill>
              </a:rPr>
              <a:t>最大。在横向</a:t>
            </a:r>
            <a:r>
              <a:rPr lang="zh-CN" altLang="en-US" dirty="0">
                <a:solidFill>
                  <a:schemeClr val="bg1"/>
                </a:solidFill>
              </a:rPr>
              <a:t>上，越靠近穹隆中心（薄弱点）运移速率越低，两侧运移速率高</a:t>
            </a:r>
            <a:r>
              <a:rPr lang="zh-CN" altLang="en-US" dirty="0" smtClean="0">
                <a:solidFill>
                  <a:schemeClr val="bg1"/>
                </a:solidFill>
              </a:rPr>
              <a:t>；流体</a:t>
            </a:r>
            <a:r>
              <a:rPr lang="zh-CN" altLang="en-US" dirty="0">
                <a:solidFill>
                  <a:schemeClr val="bg1"/>
                </a:solidFill>
              </a:rPr>
              <a:t>运移至莫霍面附近受垂向流影响较大，横向上速率变化大</a:t>
            </a:r>
            <a:r>
              <a:rPr lang="zh-CN" altLang="en-US" dirty="0" smtClean="0">
                <a:solidFill>
                  <a:schemeClr val="bg1"/>
                </a:solidFill>
              </a:rPr>
              <a:t>；密度</a:t>
            </a:r>
            <a:r>
              <a:rPr lang="zh-CN" altLang="en-US" dirty="0">
                <a:solidFill>
                  <a:schemeClr val="bg1"/>
                </a:solidFill>
              </a:rPr>
              <a:t>变化对流体横向运移影响较小，主要还是受粘度大小控制</a:t>
            </a:r>
            <a:r>
              <a:rPr lang="zh-CN" altLang="en-US" dirty="0" smtClean="0">
                <a:solidFill>
                  <a:schemeClr val="bg1"/>
                </a:solidFill>
              </a:rPr>
              <a:t>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3.</a:t>
            </a:r>
            <a:r>
              <a:rPr lang="zh-CN" altLang="en-US" dirty="0" smtClean="0">
                <a:solidFill>
                  <a:schemeClr val="bg1"/>
                </a:solidFill>
              </a:rPr>
              <a:t>岩石圈伸展条件下掘进产生的穹隆存在三种模式，受控于下地壳粘度与密度的差异；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8848" y="66502"/>
            <a:ext cx="1415772" cy="7312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kern="1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四、结论</a:t>
            </a:r>
            <a:endParaRPr lang="zh-CN" altLang="zh-CN" sz="2400" kern="1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76067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58849" y="1295827"/>
            <a:ext cx="86565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参考文献：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Korchinski</a:t>
            </a:r>
            <a:r>
              <a:rPr lang="en-US" altLang="zh-CN" dirty="0">
                <a:solidFill>
                  <a:schemeClr val="bg1"/>
                </a:solidFill>
              </a:rPr>
              <a:t> M, Rey P F, </a:t>
            </a:r>
            <a:r>
              <a:rPr lang="en-US" altLang="zh-CN" dirty="0" err="1">
                <a:solidFill>
                  <a:schemeClr val="bg1"/>
                </a:solidFill>
              </a:rPr>
              <a:t>Mondy</a:t>
            </a:r>
            <a:r>
              <a:rPr lang="en-US" altLang="zh-CN" dirty="0">
                <a:solidFill>
                  <a:schemeClr val="bg1"/>
                </a:solidFill>
              </a:rPr>
              <a:t> L, et al. Numerical investigation of deep-crust behavior under lithospheric extension[J]. Tectonophysics, 2018, 726:137-146.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56903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533" y="74613"/>
            <a:ext cx="719137" cy="7191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124354" y="2387311"/>
            <a:ext cx="7403927" cy="19389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60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感谢聆听</a:t>
            </a:r>
            <a:endParaRPr lang="en-US" altLang="zh-CN" sz="60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zh-CN" altLang="en-US" sz="60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请老师批评指正！</a:t>
            </a:r>
            <a:endParaRPr lang="zh-CN" altLang="en-US" sz="60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847363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24193" y="3045014"/>
            <a:ext cx="83958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本文所使用软件</a:t>
            </a:r>
            <a:r>
              <a:rPr lang="zh-CN" altLang="en-US" dirty="0" smtClean="0">
                <a:solidFill>
                  <a:schemeClr val="bg1"/>
                </a:solidFill>
              </a:rPr>
              <a:t>为</a:t>
            </a:r>
            <a:r>
              <a:rPr lang="en-US" altLang="zh-CN" dirty="0" smtClean="0">
                <a:solidFill>
                  <a:schemeClr val="bg1"/>
                </a:solidFill>
              </a:rPr>
              <a:t>Underworld v2.0 </a:t>
            </a:r>
            <a:r>
              <a:rPr lang="zh-CN" altLang="en-US" dirty="0" smtClean="0">
                <a:solidFill>
                  <a:schemeClr val="bg1"/>
                </a:solidFill>
              </a:rPr>
              <a:t>，该软件由悉尼大学的</a:t>
            </a:r>
            <a:r>
              <a:rPr lang="en-US" altLang="zh-CN" dirty="0" smtClean="0">
                <a:solidFill>
                  <a:schemeClr val="bg1"/>
                </a:solidFill>
              </a:rPr>
              <a:t>Luke </a:t>
            </a:r>
            <a:r>
              <a:rPr lang="en-US" altLang="zh-CN" dirty="0" err="1" smtClean="0">
                <a:solidFill>
                  <a:schemeClr val="bg1"/>
                </a:solidFill>
              </a:rPr>
              <a:t>Mondy</a:t>
            </a:r>
            <a:r>
              <a:rPr lang="zh-CN" altLang="en-US" dirty="0" smtClean="0">
                <a:solidFill>
                  <a:schemeClr val="bg1"/>
                </a:solidFill>
              </a:rPr>
              <a:t>等人</a:t>
            </a:r>
            <a:r>
              <a:rPr lang="zh-CN" altLang="en-US" dirty="0">
                <a:solidFill>
                  <a:schemeClr val="bg1"/>
                </a:solidFill>
              </a:rPr>
              <a:t>开发制作</a:t>
            </a:r>
            <a:r>
              <a:rPr lang="zh-CN" altLang="en-US" dirty="0" smtClean="0">
                <a:solidFill>
                  <a:schemeClr val="bg1"/>
                </a:solidFill>
              </a:rPr>
              <a:t>，是一个开源的软件，可以快速扫描数据和进行三维</a:t>
            </a:r>
            <a:r>
              <a:rPr lang="zh-CN" altLang="en-US" dirty="0">
                <a:solidFill>
                  <a:schemeClr val="bg1"/>
                </a:solidFill>
              </a:rPr>
              <a:t>重建</a:t>
            </a:r>
            <a:r>
              <a:rPr lang="zh-CN" altLang="en-US" dirty="0" smtClean="0">
                <a:solidFill>
                  <a:schemeClr val="bg1"/>
                </a:solidFill>
              </a:rPr>
              <a:t>对象。最初用于解决水</a:t>
            </a:r>
            <a:r>
              <a:rPr lang="zh-CN" altLang="en-US" dirty="0">
                <a:solidFill>
                  <a:schemeClr val="bg1"/>
                </a:solidFill>
              </a:rPr>
              <a:t>下物体的数据采集、处理和重建相关的复杂</a:t>
            </a:r>
            <a:r>
              <a:rPr lang="zh-CN" altLang="en-US" dirty="0" smtClean="0">
                <a:solidFill>
                  <a:schemeClr val="bg1"/>
                </a:solidFill>
              </a:rPr>
              <a:t>问题。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在本文用于地壳及地幔中流体运移的研究，作者利用岩石圈模型代码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en-US" altLang="zh-CN" dirty="0">
                <a:solidFill>
                  <a:schemeClr val="bg1"/>
                </a:solidFill>
              </a:rPr>
              <a:t>LMR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</a:rPr>
              <a:t> 建立起岩石圈构造形变与时间等参数的函数关系，同时包括</a:t>
            </a:r>
            <a:r>
              <a:rPr lang="zh-CN" altLang="en-US" dirty="0">
                <a:solidFill>
                  <a:schemeClr val="bg1"/>
                </a:solidFill>
              </a:rPr>
              <a:t>应力和温度相关的</a:t>
            </a:r>
            <a:r>
              <a:rPr lang="zh-CN" altLang="en-US" dirty="0" smtClean="0">
                <a:solidFill>
                  <a:schemeClr val="bg1"/>
                </a:solidFill>
              </a:rPr>
              <a:t>流变学和部分熔融的过程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软件</a:t>
            </a:r>
            <a:r>
              <a:rPr lang="zh-CN" altLang="en-US" dirty="0">
                <a:solidFill>
                  <a:schemeClr val="bg1"/>
                </a:solidFill>
              </a:rPr>
              <a:t>下载地址：</a:t>
            </a:r>
            <a:r>
              <a:rPr lang="en-US" altLang="zh-CN" dirty="0">
                <a:solidFill>
                  <a:schemeClr val="bg1"/>
                </a:solidFill>
                <a:hlinkClick r:id="rId2"/>
              </a:rPr>
              <a:t>https://github.com/LukeMondy/lithospheric_modelling_recipe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625" y="0"/>
            <a:ext cx="2108269" cy="7312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kern="1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一、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软件介绍</a:t>
            </a:r>
            <a:endParaRPr lang="zh-CN" altLang="zh-CN" sz="2400" kern="1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778" y="1501959"/>
            <a:ext cx="4080684" cy="124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5596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26761" y="1140465"/>
            <a:ext cx="839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1.</a:t>
            </a:r>
            <a:r>
              <a:rPr lang="zh-CN" altLang="en-US" dirty="0" smtClean="0">
                <a:solidFill>
                  <a:schemeClr val="bg1"/>
                </a:solidFill>
              </a:rPr>
              <a:t>建立地壳</a:t>
            </a: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</a:rPr>
              <a:t>地幔地质模型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7" y="3301405"/>
            <a:ext cx="8193910" cy="297188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3625" y="0"/>
            <a:ext cx="2108269" cy="7312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kern="1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二、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方法概述</a:t>
            </a:r>
            <a:endParaRPr lang="zh-CN" altLang="zh-CN" sz="2400" kern="1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6982" y="1666937"/>
            <a:ext cx="83958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LMR</a:t>
            </a:r>
            <a:r>
              <a:rPr lang="zh-CN" altLang="en-US" dirty="0" smtClean="0">
                <a:solidFill>
                  <a:schemeClr val="bg1"/>
                </a:solidFill>
              </a:rPr>
              <a:t>模型水平长度为</a:t>
            </a:r>
            <a:r>
              <a:rPr lang="en-US" altLang="zh-CN" dirty="0" smtClean="0">
                <a:solidFill>
                  <a:schemeClr val="bg1"/>
                </a:solidFill>
              </a:rPr>
              <a:t>360km</a:t>
            </a:r>
            <a:r>
              <a:rPr lang="zh-CN" altLang="en-US" dirty="0" smtClean="0">
                <a:solidFill>
                  <a:schemeClr val="bg1"/>
                </a:solidFill>
              </a:rPr>
              <a:t>纵向长度为</a:t>
            </a:r>
            <a:r>
              <a:rPr lang="en-US" altLang="zh-CN" dirty="0" smtClean="0">
                <a:solidFill>
                  <a:schemeClr val="bg1"/>
                </a:solidFill>
              </a:rPr>
              <a:t>160km</a:t>
            </a:r>
            <a:r>
              <a:rPr lang="zh-CN" altLang="en-US" dirty="0" smtClean="0">
                <a:solidFill>
                  <a:schemeClr val="bg1"/>
                </a:solidFill>
              </a:rPr>
              <a:t>，纵向上分为</a:t>
            </a:r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r>
              <a:rPr lang="zh-CN" altLang="en-US" dirty="0" smtClean="0">
                <a:solidFill>
                  <a:schemeClr val="bg1"/>
                </a:solidFill>
              </a:rPr>
              <a:t>层，从上到下依次为：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空气层（</a:t>
            </a:r>
            <a:r>
              <a:rPr lang="en-US" altLang="zh-CN" dirty="0" smtClean="0">
                <a:solidFill>
                  <a:schemeClr val="bg1"/>
                </a:solidFill>
              </a:rPr>
              <a:t>10km</a:t>
            </a:r>
            <a:r>
              <a:rPr lang="zh-CN" altLang="en-US" dirty="0" smtClean="0">
                <a:solidFill>
                  <a:schemeClr val="bg1"/>
                </a:solidFill>
              </a:rPr>
              <a:t>）、上地壳（</a:t>
            </a:r>
            <a:r>
              <a:rPr lang="en-US" altLang="zh-CN" dirty="0" smtClean="0">
                <a:solidFill>
                  <a:schemeClr val="bg1"/>
                </a:solidFill>
              </a:rPr>
              <a:t>20km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r>
              <a:rPr lang="zh-CN" altLang="en-US" dirty="0" smtClean="0">
                <a:solidFill>
                  <a:schemeClr val="bg1"/>
                </a:solidFill>
              </a:rPr>
              <a:t>、下地壳（</a:t>
            </a:r>
            <a:r>
              <a:rPr lang="en-US" altLang="zh-CN" dirty="0" smtClean="0">
                <a:solidFill>
                  <a:schemeClr val="bg1"/>
                </a:solidFill>
              </a:rPr>
              <a:t>40km</a:t>
            </a:r>
            <a:r>
              <a:rPr lang="zh-CN" altLang="en-US" dirty="0" smtClean="0">
                <a:solidFill>
                  <a:schemeClr val="bg1"/>
                </a:solidFill>
              </a:rPr>
              <a:t>）、岩石圈地幔（</a:t>
            </a:r>
            <a:r>
              <a:rPr lang="en-US" altLang="zh-CN" dirty="0" smtClean="0">
                <a:solidFill>
                  <a:schemeClr val="bg1"/>
                </a:solidFill>
              </a:rPr>
              <a:t>40km</a:t>
            </a:r>
            <a:r>
              <a:rPr lang="zh-CN" altLang="en-US" dirty="0" smtClean="0">
                <a:solidFill>
                  <a:schemeClr val="bg1"/>
                </a:solidFill>
              </a:rPr>
              <a:t>）、软流圈（</a:t>
            </a:r>
            <a:r>
              <a:rPr lang="en-US" altLang="zh-CN" dirty="0" smtClean="0">
                <a:solidFill>
                  <a:schemeClr val="bg1"/>
                </a:solidFill>
              </a:rPr>
              <a:t>50km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r>
              <a:rPr lang="zh-CN" altLang="en-US" dirty="0" smtClean="0">
                <a:solidFill>
                  <a:schemeClr val="bg1"/>
                </a:solidFill>
              </a:rPr>
              <a:t>。通过改变</a:t>
            </a:r>
            <a:r>
              <a:rPr lang="zh-CN" altLang="en-US" dirty="0">
                <a:solidFill>
                  <a:schemeClr val="bg1"/>
                </a:solidFill>
              </a:rPr>
              <a:t>深部地壳的</a:t>
            </a:r>
            <a:r>
              <a:rPr lang="zh-CN" altLang="en-US" dirty="0">
                <a:solidFill>
                  <a:srgbClr val="FF0000"/>
                </a:solidFill>
              </a:rPr>
              <a:t>粘度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密度</a:t>
            </a:r>
            <a:r>
              <a:rPr lang="zh-CN" altLang="en-US" dirty="0" smtClean="0">
                <a:solidFill>
                  <a:schemeClr val="bg1"/>
                </a:solidFill>
              </a:rPr>
              <a:t>，进行</a:t>
            </a:r>
            <a:r>
              <a:rPr lang="zh-CN" altLang="en-US" dirty="0">
                <a:solidFill>
                  <a:schemeClr val="bg1"/>
                </a:solidFill>
              </a:rPr>
              <a:t>了一系列二维岩石圈扩展数值实验</a:t>
            </a:r>
            <a:r>
              <a:rPr lang="zh-CN" altLang="en-US" dirty="0" smtClean="0">
                <a:solidFill>
                  <a:schemeClr val="bg1"/>
                </a:solidFill>
              </a:rPr>
              <a:t>，探求粘度</a:t>
            </a:r>
            <a:r>
              <a:rPr lang="zh-CN" altLang="en-US" dirty="0">
                <a:solidFill>
                  <a:schemeClr val="bg1"/>
                </a:solidFill>
              </a:rPr>
              <a:t>、应变速率和应力之间的一阶关系，</a:t>
            </a:r>
            <a:r>
              <a:rPr lang="zh-CN" altLang="en-US" dirty="0" smtClean="0">
                <a:solidFill>
                  <a:schemeClr val="bg1"/>
                </a:solidFill>
              </a:rPr>
              <a:t>观察地壳成分差异对岩石圈伸展的影响。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716887" y="4062104"/>
            <a:ext cx="798022" cy="473826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851236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3625" y="0"/>
            <a:ext cx="2108269" cy="7312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kern="1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二、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方法概述</a:t>
            </a:r>
            <a:endParaRPr lang="zh-CN" altLang="zh-CN" sz="2400" kern="1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5" y="1662544"/>
            <a:ext cx="8943513" cy="417691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 bwMode="auto">
          <a:xfrm>
            <a:off x="4347556" y="2344189"/>
            <a:ext cx="798022" cy="15794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6761" y="1140465"/>
            <a:ext cx="839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模型流变参数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90410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3625" y="0"/>
            <a:ext cx="2108269" cy="7312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kern="1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成图分析</a:t>
            </a:r>
            <a:endParaRPr lang="zh-CN" altLang="zh-CN" sz="2400" kern="1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8448" y="954326"/>
            <a:ext cx="839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模型</a:t>
            </a:r>
            <a:r>
              <a:rPr lang="en-US" altLang="zh-CN" dirty="0" smtClean="0">
                <a:solidFill>
                  <a:schemeClr val="bg1"/>
                </a:solidFill>
              </a:rPr>
              <a:t>a</a:t>
            </a:r>
            <a:r>
              <a:rPr lang="zh-CN" altLang="en-US" dirty="0" smtClean="0">
                <a:solidFill>
                  <a:schemeClr val="bg1"/>
                </a:solidFill>
              </a:rPr>
              <a:t>：快速伸展：</a:t>
            </a:r>
            <a:r>
              <a:rPr lang="en-US" altLang="zh-CN" dirty="0" smtClean="0">
                <a:solidFill>
                  <a:schemeClr val="bg1"/>
                </a:solidFill>
              </a:rPr>
              <a:t>2cm yr</a:t>
            </a:r>
            <a:r>
              <a:rPr lang="en-US" altLang="zh-CN" baseline="30000" dirty="0" smtClean="0">
                <a:solidFill>
                  <a:schemeClr val="bg1"/>
                </a:solidFill>
              </a:rPr>
              <a:t>-1</a:t>
            </a:r>
            <a:r>
              <a:rPr lang="zh-CN" altLang="en-US" dirty="0" smtClean="0">
                <a:solidFill>
                  <a:schemeClr val="bg1"/>
                </a:solidFill>
              </a:rPr>
              <a:t>；</a:t>
            </a:r>
            <a:r>
              <a:rPr lang="zh-CN" altLang="en-US" dirty="0">
                <a:solidFill>
                  <a:schemeClr val="bg1"/>
                </a:solidFill>
              </a:rPr>
              <a:t>模型</a:t>
            </a:r>
            <a:r>
              <a:rPr lang="en-US" altLang="zh-CN" dirty="0">
                <a:solidFill>
                  <a:schemeClr val="bg1"/>
                </a:solidFill>
              </a:rPr>
              <a:t>b</a:t>
            </a:r>
            <a:r>
              <a:rPr lang="zh-CN" altLang="en-US" dirty="0">
                <a:solidFill>
                  <a:schemeClr val="bg1"/>
                </a:solidFill>
              </a:rPr>
              <a:t>：慢速伸展：</a:t>
            </a:r>
            <a:r>
              <a:rPr lang="en-US" altLang="zh-CN" dirty="0">
                <a:solidFill>
                  <a:schemeClr val="bg1"/>
                </a:solidFill>
              </a:rPr>
              <a:t>0.2cm </a:t>
            </a:r>
            <a:r>
              <a:rPr lang="en-US" altLang="zh-CN" dirty="0" smtClean="0">
                <a:solidFill>
                  <a:schemeClr val="bg1"/>
                </a:solidFill>
              </a:rPr>
              <a:t>yr</a:t>
            </a:r>
            <a:r>
              <a:rPr lang="en-US" altLang="zh-CN" baseline="30000" dirty="0" smtClean="0">
                <a:solidFill>
                  <a:schemeClr val="bg1"/>
                </a:solidFill>
              </a:rPr>
              <a:t>-1</a:t>
            </a:r>
            <a:endParaRPr lang="en-US" altLang="zh-CN" baseline="300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50" y="2182830"/>
            <a:ext cx="7793308" cy="435097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18448" y="1379228"/>
            <a:ext cx="839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28% extension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</a:rPr>
              <a:t>5Ma</a:t>
            </a:r>
            <a:r>
              <a:rPr lang="zh-CN" altLang="en-US" dirty="0" smtClean="0">
                <a:solidFill>
                  <a:schemeClr val="bg1"/>
                </a:solidFill>
              </a:rPr>
              <a:t>（快速）；</a:t>
            </a:r>
            <a:r>
              <a:rPr lang="en-US" altLang="zh-CN" dirty="0" smtClean="0">
                <a:solidFill>
                  <a:schemeClr val="bg1"/>
                </a:solidFill>
              </a:rPr>
              <a:t>50Ma</a:t>
            </a:r>
            <a:r>
              <a:rPr lang="zh-CN" altLang="en-US" dirty="0" smtClean="0">
                <a:solidFill>
                  <a:schemeClr val="bg1"/>
                </a:solidFill>
              </a:rPr>
              <a:t>（慢速）</a:t>
            </a:r>
            <a:endParaRPr lang="en-US" altLang="zh-CN" baseline="30000" dirty="0" smtClean="0">
              <a:solidFill>
                <a:schemeClr val="bg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 flipH="1">
            <a:off x="499633" y="2394065"/>
            <a:ext cx="298390" cy="5597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直接连接符 10"/>
          <p:cNvCxnSpPr/>
          <p:nvPr/>
        </p:nvCxnSpPr>
        <p:spPr bwMode="auto">
          <a:xfrm flipH="1">
            <a:off x="499633" y="2953789"/>
            <a:ext cx="282633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直接连接符 11"/>
          <p:cNvCxnSpPr/>
          <p:nvPr/>
        </p:nvCxnSpPr>
        <p:spPr bwMode="auto">
          <a:xfrm flipH="1" flipV="1">
            <a:off x="499633" y="2953789"/>
            <a:ext cx="282634" cy="55695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文本框 13"/>
          <p:cNvSpPr txBox="1"/>
          <p:nvPr/>
        </p:nvSpPr>
        <p:spPr>
          <a:xfrm>
            <a:off x="7602" y="2704472"/>
            <a:ext cx="641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aseline="30000" dirty="0">
                <a:solidFill>
                  <a:schemeClr val="bg1"/>
                </a:solidFill>
              </a:rPr>
              <a:t>粘度</a:t>
            </a:r>
            <a:endParaRPr lang="en-US" altLang="zh-CN" sz="3600" baseline="30000" dirty="0" smtClean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-277" y="3739648"/>
            <a:ext cx="641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aseline="30000" dirty="0" smtClean="0">
                <a:solidFill>
                  <a:schemeClr val="bg1"/>
                </a:solidFill>
              </a:rPr>
              <a:t>密度</a:t>
            </a:r>
            <a:endParaRPr lang="en-US" altLang="zh-CN" sz="3600" baseline="30000" dirty="0" smtClean="0">
              <a:solidFill>
                <a:schemeClr val="bg1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 bwMode="auto">
          <a:xfrm flipH="1">
            <a:off x="499633" y="4064924"/>
            <a:ext cx="788840" cy="554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文本框 17"/>
          <p:cNvSpPr txBox="1"/>
          <p:nvPr/>
        </p:nvSpPr>
        <p:spPr>
          <a:xfrm>
            <a:off x="218448" y="1754835"/>
            <a:ext cx="880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粘度：</a:t>
            </a:r>
            <a:r>
              <a:rPr lang="en-US" altLang="zh-CN" dirty="0" smtClean="0">
                <a:solidFill>
                  <a:schemeClr val="bg1"/>
                </a:solidFill>
              </a:rPr>
              <a:t>strong</a:t>
            </a:r>
            <a:r>
              <a:rPr lang="zh-CN" altLang="en-US" dirty="0" smtClean="0">
                <a:solidFill>
                  <a:schemeClr val="bg1"/>
                </a:solidFill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</a:rPr>
              <a:t>1.0E21Pa</a:t>
            </a:r>
            <a:r>
              <a:rPr lang="zh-CN" altLang="en-US" dirty="0" smtClean="0">
                <a:solidFill>
                  <a:schemeClr val="bg1"/>
                </a:solidFill>
              </a:rPr>
              <a:t>*</a:t>
            </a:r>
            <a:r>
              <a:rPr lang="en-US" altLang="zh-CN" dirty="0" smtClean="0">
                <a:solidFill>
                  <a:schemeClr val="bg1"/>
                </a:solidFill>
              </a:rPr>
              <a:t>s</a:t>
            </a:r>
            <a:r>
              <a:rPr lang="zh-CN" altLang="en-US" dirty="0" smtClean="0">
                <a:solidFill>
                  <a:schemeClr val="bg1"/>
                </a:solidFill>
              </a:rPr>
              <a:t>）；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intermediate</a:t>
            </a:r>
            <a:r>
              <a:rPr lang="zh-CN" altLang="en-US" dirty="0" smtClean="0">
                <a:solidFill>
                  <a:schemeClr val="bg1"/>
                </a:solidFill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</a:rPr>
              <a:t>1.0E20Pa</a:t>
            </a:r>
            <a:r>
              <a:rPr lang="zh-CN" altLang="en-US" dirty="0">
                <a:solidFill>
                  <a:schemeClr val="bg1"/>
                </a:solidFill>
              </a:rPr>
              <a:t>*</a:t>
            </a:r>
            <a:r>
              <a:rPr lang="en-US" altLang="zh-CN" dirty="0">
                <a:solidFill>
                  <a:schemeClr val="bg1"/>
                </a:solidFill>
              </a:rPr>
              <a:t>s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；</a:t>
            </a:r>
            <a:r>
              <a:rPr lang="en-US" altLang="zh-CN" dirty="0" smtClean="0">
                <a:solidFill>
                  <a:schemeClr val="bg1"/>
                </a:solidFill>
              </a:rPr>
              <a:t>weak</a:t>
            </a:r>
            <a:r>
              <a:rPr lang="zh-CN" altLang="en-US" dirty="0" smtClean="0">
                <a:solidFill>
                  <a:schemeClr val="bg1"/>
                </a:solidFill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</a:rPr>
              <a:t>1.0E19Pa</a:t>
            </a:r>
            <a:r>
              <a:rPr lang="zh-CN" altLang="en-US" dirty="0">
                <a:solidFill>
                  <a:schemeClr val="bg1"/>
                </a:solidFill>
              </a:rPr>
              <a:t>*</a:t>
            </a:r>
            <a:r>
              <a:rPr lang="en-US" altLang="zh-CN" dirty="0">
                <a:solidFill>
                  <a:schemeClr val="bg1"/>
                </a:solidFill>
              </a:rPr>
              <a:t>s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en-US" altLang="zh-CN" baseline="30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82459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22097" y="0"/>
            <a:ext cx="2031325" cy="7312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kern="1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三、成图分析</a:t>
            </a:r>
            <a:endParaRPr lang="zh-CN" altLang="zh-CN" sz="2400" kern="1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7531" y="1074917"/>
            <a:ext cx="839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流体垂向上移动速率分析</a:t>
            </a:r>
            <a:endParaRPr lang="en-US" altLang="zh-CN" baseline="30000" dirty="0" smtClean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31" y="3338347"/>
            <a:ext cx="5120744" cy="316667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718" y="1074917"/>
            <a:ext cx="3188772" cy="5430104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77532" y="1493673"/>
            <a:ext cx="52254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1.</a:t>
            </a:r>
            <a:r>
              <a:rPr lang="zh-CN" altLang="en-US" dirty="0" smtClean="0">
                <a:solidFill>
                  <a:schemeClr val="bg1"/>
                </a:solidFill>
              </a:rPr>
              <a:t>总体上靠近穹隆中心（薄弱点）运移速率大，两侧运移速率低；</a:t>
            </a:r>
            <a:r>
              <a:rPr lang="en-US" altLang="zh-CN" dirty="0" smtClean="0">
                <a:solidFill>
                  <a:schemeClr val="bg1"/>
                </a:solidFill>
              </a:rPr>
              <a:t>2.</a:t>
            </a:r>
            <a:r>
              <a:rPr lang="zh-CN" altLang="en-US" dirty="0" smtClean="0">
                <a:solidFill>
                  <a:schemeClr val="bg1"/>
                </a:solidFill>
              </a:rPr>
              <a:t>在一定的应力条件下，流体粘度越低，流体运移的</a:t>
            </a:r>
            <a:r>
              <a:rPr lang="zh-CN" altLang="en-US" dirty="0">
                <a:solidFill>
                  <a:schemeClr val="bg1"/>
                </a:solidFill>
              </a:rPr>
              <a:t>范围（通道）越</a:t>
            </a:r>
            <a:r>
              <a:rPr lang="zh-CN" altLang="en-US" dirty="0" smtClean="0">
                <a:solidFill>
                  <a:schemeClr val="bg1"/>
                </a:solidFill>
              </a:rPr>
              <a:t>窄，横向上速率变化越大；</a:t>
            </a:r>
            <a:r>
              <a:rPr lang="en-US" altLang="zh-CN" dirty="0" smtClean="0">
                <a:solidFill>
                  <a:schemeClr val="bg1"/>
                </a:solidFill>
              </a:rPr>
              <a:t>3.</a:t>
            </a:r>
            <a:r>
              <a:rPr lang="zh-CN" altLang="en-US" dirty="0">
                <a:solidFill>
                  <a:schemeClr val="bg1"/>
                </a:solidFill>
              </a:rPr>
              <a:t>在</a:t>
            </a:r>
            <a:r>
              <a:rPr lang="zh-CN" altLang="en-US" dirty="0" smtClean="0">
                <a:solidFill>
                  <a:schemeClr val="bg1"/>
                </a:solidFill>
              </a:rPr>
              <a:t>相同的条件下，高密度流体底部运移速率最大，低密度流体顶部运移速率最大；</a:t>
            </a:r>
            <a:endParaRPr lang="en-US" altLang="zh-CN" baseline="30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07358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22097" y="0"/>
            <a:ext cx="2031325" cy="7312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kern="1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三、成图分析</a:t>
            </a:r>
            <a:endParaRPr lang="zh-CN" altLang="zh-CN" sz="2400" kern="1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7531" y="1074917"/>
            <a:ext cx="839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流体横向上移动速率分析（向右为正）</a:t>
            </a:r>
            <a:endParaRPr lang="en-US" altLang="zh-CN" baseline="30000" dirty="0" smtClean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77532" y="1493673"/>
            <a:ext cx="8395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1.</a:t>
            </a:r>
            <a:r>
              <a:rPr lang="zh-CN" altLang="en-US" dirty="0" smtClean="0">
                <a:solidFill>
                  <a:schemeClr val="bg1"/>
                </a:solidFill>
              </a:rPr>
              <a:t>总体上越靠近穹隆中心（薄弱点）运移速率越低，两侧运移速率高；</a:t>
            </a:r>
            <a:r>
              <a:rPr lang="en-US" altLang="zh-CN" dirty="0" smtClean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流体运</a:t>
            </a:r>
            <a:r>
              <a:rPr lang="zh-CN" altLang="en-US" dirty="0" smtClean="0">
                <a:solidFill>
                  <a:schemeClr val="bg1"/>
                </a:solidFill>
              </a:rPr>
              <a:t>移至莫霍面附近受</a:t>
            </a:r>
            <a:r>
              <a:rPr lang="zh-CN" altLang="en-US" dirty="0">
                <a:solidFill>
                  <a:schemeClr val="bg1"/>
                </a:solidFill>
              </a:rPr>
              <a:t>垂</a:t>
            </a:r>
            <a:r>
              <a:rPr lang="zh-CN" altLang="en-US" dirty="0" smtClean="0">
                <a:solidFill>
                  <a:schemeClr val="bg1"/>
                </a:solidFill>
              </a:rPr>
              <a:t>向流影响较大，</a:t>
            </a:r>
            <a:r>
              <a:rPr lang="zh-CN" altLang="en-US" dirty="0" smtClean="0">
                <a:solidFill>
                  <a:schemeClr val="bg1"/>
                </a:solidFill>
              </a:rPr>
              <a:t>横向上速率变化大；</a:t>
            </a:r>
            <a:r>
              <a:rPr lang="en-US" altLang="zh-CN" dirty="0" smtClean="0">
                <a:solidFill>
                  <a:schemeClr val="bg1"/>
                </a:solidFill>
              </a:rPr>
              <a:t>3.</a:t>
            </a:r>
            <a:r>
              <a:rPr lang="zh-CN" altLang="en-US" dirty="0" smtClean="0">
                <a:solidFill>
                  <a:schemeClr val="bg1"/>
                </a:solidFill>
              </a:rPr>
              <a:t>密度变化对流体横向运移影响较小，主要还是受粘度大小控制；</a:t>
            </a:r>
            <a:endParaRPr lang="en-US" altLang="zh-CN" baseline="30000" dirty="0" smtClean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556" y="2466427"/>
            <a:ext cx="6588782" cy="413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7413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22097" y="0"/>
            <a:ext cx="2031325" cy="7312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kern="1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三、成图分析</a:t>
            </a:r>
            <a:endParaRPr lang="zh-CN" altLang="zh-CN" sz="2400" kern="1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34" y="1066603"/>
            <a:ext cx="3568753" cy="566612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887" y="1066603"/>
            <a:ext cx="4740828" cy="566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2849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84456" y="1499821"/>
            <a:ext cx="839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bg1"/>
                </a:solidFill>
              </a:rPr>
              <a:t>建立下地壳粘度、密度与流体上涌模式的定量关系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bg1"/>
                </a:solidFill>
              </a:rPr>
              <a:t>密度在高粘度深部地壳的实验中起着重要的作用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39" y="3278151"/>
            <a:ext cx="5646286" cy="326396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925" y="1014153"/>
            <a:ext cx="2048399" cy="552796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2097" y="0"/>
            <a:ext cx="2031325" cy="7312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kern="1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三、成图分析</a:t>
            </a:r>
            <a:endParaRPr lang="zh-CN" altLang="zh-CN" sz="2400" kern="1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09102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762</Words>
  <Application>Microsoft Office PowerPoint</Application>
  <PresentationFormat>全屏显示(4:3)</PresentationFormat>
  <Paragraphs>46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楷体</vt:lpstr>
      <vt:lpstr>宋体</vt:lpstr>
      <vt:lpstr>Arial</vt:lpstr>
      <vt:lpstr>Calibri</vt:lpstr>
      <vt:lpstr>Times New Roman</vt:lpstr>
      <vt:lpstr>Wingdings</vt:lpstr>
      <vt:lpstr>默认设计模板</vt:lpstr>
      <vt:lpstr>岩石圈伸展与下地壳物理属性的关系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雷雨婷</dc:creator>
  <cp:lastModifiedBy>宋珏琛</cp:lastModifiedBy>
  <cp:revision>137</cp:revision>
  <dcterms:created xsi:type="dcterms:W3CDTF">2017-09-28T05:56:15Z</dcterms:created>
  <dcterms:modified xsi:type="dcterms:W3CDTF">2018-08-28T14:51:49Z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