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210 네버랜드" panose="020B0600000101010101" charset="-127"/>
      <p:regular r:id="rId7"/>
    </p:embeddedFont>
    <p:embeddedFont>
      <p:font typeface="210 네버랜드 Bold" panose="020B0600000101010101" charset="-127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558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028700" cy="1028700"/>
          </a:xfrm>
          <a:custGeom>
            <a:avLst/>
            <a:gdLst/>
            <a:ahLst/>
            <a:cxnLst/>
            <a:rect l="l" t="t" r="r" b="b"/>
            <a:pathLst>
              <a:path w="1028700" h="1028700">
                <a:moveTo>
                  <a:pt x="1028700" y="0"/>
                </a:moveTo>
                <a:lnTo>
                  <a:pt x="0" y="0"/>
                </a:lnTo>
                <a:lnTo>
                  <a:pt x="0" y="1028700"/>
                </a:lnTo>
                <a:lnTo>
                  <a:pt x="1028700" y="102870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993519" y="2913708"/>
            <a:ext cx="5380814" cy="1318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93"/>
              </a:lnSpc>
            </a:pPr>
            <a:r>
              <a:rPr lang="en-US" sz="9893">
                <a:solidFill>
                  <a:srgbClr val="2D2D2D"/>
                </a:solidFill>
                <a:ea typeface="210 네버랜드"/>
              </a:rPr>
              <a:t>가상현실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577857" y="7220916"/>
            <a:ext cx="2681443" cy="2037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82"/>
              </a:lnSpc>
            </a:pPr>
            <a:r>
              <a:rPr lang="en-US" sz="3915">
                <a:solidFill>
                  <a:srgbClr val="2D2D2D"/>
                </a:solidFill>
                <a:latin typeface="210 네버랜드"/>
                <a:ea typeface="210 네버랜드"/>
              </a:rPr>
              <a:t>5팀</a:t>
            </a:r>
          </a:p>
          <a:p>
            <a:pPr algn="ctr">
              <a:lnSpc>
                <a:spcPts val="5482"/>
              </a:lnSpc>
            </a:pPr>
            <a:r>
              <a:rPr lang="en-US" sz="3915">
                <a:solidFill>
                  <a:srgbClr val="2D2D2D"/>
                </a:solidFill>
                <a:ea typeface="210 네버랜드"/>
              </a:rPr>
              <a:t>김종권</a:t>
            </a:r>
          </a:p>
          <a:p>
            <a:pPr algn="ctr">
              <a:lnSpc>
                <a:spcPts val="5482"/>
              </a:lnSpc>
            </a:pPr>
            <a:r>
              <a:rPr lang="en-US" sz="3915">
                <a:solidFill>
                  <a:srgbClr val="2D2D2D"/>
                </a:solidFill>
                <a:ea typeface="210 네버랜드"/>
              </a:rPr>
              <a:t>송재현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028700" cy="1028700"/>
          </a:xfrm>
          <a:custGeom>
            <a:avLst/>
            <a:gdLst/>
            <a:ahLst/>
            <a:cxnLst/>
            <a:rect l="l" t="t" r="r" b="b"/>
            <a:pathLst>
              <a:path w="1028700" h="1028700">
                <a:moveTo>
                  <a:pt x="1028700" y="0"/>
                </a:moveTo>
                <a:lnTo>
                  <a:pt x="0" y="0"/>
                </a:lnTo>
                <a:lnTo>
                  <a:pt x="0" y="1028700"/>
                </a:lnTo>
                <a:lnTo>
                  <a:pt x="1028700" y="102870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18306" y="3471746"/>
            <a:ext cx="8028708" cy="5529882"/>
          </a:xfrm>
          <a:custGeom>
            <a:avLst/>
            <a:gdLst/>
            <a:ahLst/>
            <a:cxnLst/>
            <a:rect l="l" t="t" r="r" b="b"/>
            <a:pathLst>
              <a:path w="8028708" h="5529882">
                <a:moveTo>
                  <a:pt x="0" y="0"/>
                </a:moveTo>
                <a:lnTo>
                  <a:pt x="8028708" y="0"/>
                </a:lnTo>
                <a:lnTo>
                  <a:pt x="8028708" y="5529882"/>
                </a:lnTo>
                <a:lnTo>
                  <a:pt x="0" y="55298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331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18306" y="1528897"/>
            <a:ext cx="14343935" cy="1079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>
                <a:solidFill>
                  <a:srgbClr val="2D2D2D"/>
                </a:solidFill>
                <a:latin typeface="210 네버랜드"/>
                <a:ea typeface="210 네버랜드"/>
              </a:rPr>
              <a:t>프로젝트 주제, 기획 배경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632764" y="3861768"/>
            <a:ext cx="6388112" cy="956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endParaRPr dirty="0"/>
          </a:p>
          <a:p>
            <a:pPr>
              <a:lnSpc>
                <a:spcPts val="3000"/>
              </a:lnSpc>
            </a:pPr>
            <a:endParaRPr dirty="0"/>
          </a:p>
          <a:p>
            <a:pPr marL="647700" lvl="1" indent="-323850">
              <a:lnSpc>
                <a:spcPts val="3000"/>
              </a:lnSpc>
              <a:buFont typeface="Arial"/>
              <a:buChar char="•"/>
            </a:pPr>
            <a:r>
              <a:rPr lang="en-US" sz="3000" dirty="0" err="1">
                <a:solidFill>
                  <a:srgbClr val="2D2D2D"/>
                </a:solidFill>
                <a:ea typeface="210 네버랜드"/>
              </a:rPr>
              <a:t>일상생활에서</a:t>
            </a:r>
            <a:r>
              <a:rPr lang="en-US" sz="3000" dirty="0">
                <a:solidFill>
                  <a:srgbClr val="2D2D2D"/>
                </a:solidFill>
                <a:ea typeface="210 네버랜드"/>
              </a:rPr>
              <a:t> </a:t>
            </a:r>
            <a:r>
              <a:rPr lang="en-US" sz="3000" dirty="0" err="1">
                <a:solidFill>
                  <a:srgbClr val="2D2D2D"/>
                </a:solidFill>
                <a:ea typeface="210 네버랜드"/>
              </a:rPr>
              <a:t>경험하기</a:t>
            </a:r>
            <a:r>
              <a:rPr lang="en-US" sz="3000" dirty="0">
                <a:solidFill>
                  <a:srgbClr val="2D2D2D"/>
                </a:solidFill>
                <a:ea typeface="210 네버랜드"/>
              </a:rPr>
              <a:t> </a:t>
            </a:r>
            <a:r>
              <a:rPr lang="en-US" sz="3000" dirty="0" err="1">
                <a:solidFill>
                  <a:srgbClr val="2D2D2D"/>
                </a:solidFill>
                <a:ea typeface="210 네버랜드"/>
              </a:rPr>
              <a:t>힘듦</a:t>
            </a:r>
            <a:endParaRPr lang="en-US" sz="3000" dirty="0">
              <a:solidFill>
                <a:srgbClr val="2D2D2D"/>
              </a:solidFill>
              <a:ea typeface="210 네버랜드"/>
            </a:endParaRPr>
          </a:p>
          <a:p>
            <a:pPr>
              <a:lnSpc>
                <a:spcPts val="3000"/>
              </a:lnSpc>
            </a:pPr>
            <a:endParaRPr lang="en-US" sz="3000" dirty="0">
              <a:solidFill>
                <a:srgbClr val="2D2D2D"/>
              </a:solidFill>
              <a:ea typeface="210 네버랜드"/>
            </a:endParaRPr>
          </a:p>
          <a:p>
            <a:pPr>
              <a:lnSpc>
                <a:spcPts val="3000"/>
              </a:lnSpc>
            </a:pPr>
            <a:endParaRPr lang="en-US" sz="3000" dirty="0">
              <a:solidFill>
                <a:srgbClr val="2D2D2D"/>
              </a:solidFill>
              <a:ea typeface="210 네버랜드"/>
            </a:endParaRPr>
          </a:p>
          <a:p>
            <a:pPr marL="647700" lvl="1" indent="-323850">
              <a:lnSpc>
                <a:spcPts val="3000"/>
              </a:lnSpc>
              <a:buFont typeface="Arial"/>
              <a:buChar char="•"/>
            </a:pPr>
            <a:r>
              <a:rPr lang="en-US" sz="3000" dirty="0" err="1">
                <a:solidFill>
                  <a:srgbClr val="2D2D2D"/>
                </a:solidFill>
                <a:ea typeface="210 네버랜드"/>
              </a:rPr>
              <a:t>낮은</a:t>
            </a:r>
            <a:r>
              <a:rPr lang="en-US" sz="3000" dirty="0">
                <a:solidFill>
                  <a:srgbClr val="2D2D2D"/>
                </a:solidFill>
                <a:ea typeface="210 네버랜드"/>
              </a:rPr>
              <a:t> </a:t>
            </a:r>
            <a:r>
              <a:rPr lang="en-US" sz="3000" dirty="0" err="1">
                <a:solidFill>
                  <a:srgbClr val="2D2D2D"/>
                </a:solidFill>
                <a:ea typeface="210 네버랜드"/>
              </a:rPr>
              <a:t>접근성</a:t>
            </a:r>
            <a:endParaRPr lang="en-US" sz="3000" dirty="0">
              <a:solidFill>
                <a:srgbClr val="2D2D2D"/>
              </a:solidFill>
              <a:ea typeface="210 네버랜드"/>
            </a:endParaRPr>
          </a:p>
          <a:p>
            <a:pPr>
              <a:lnSpc>
                <a:spcPts val="3000"/>
              </a:lnSpc>
            </a:pPr>
            <a:endParaRPr lang="en-US" sz="3000" dirty="0">
              <a:solidFill>
                <a:srgbClr val="2D2D2D"/>
              </a:solidFill>
              <a:ea typeface="210 네버랜드"/>
            </a:endParaRPr>
          </a:p>
          <a:p>
            <a:pPr>
              <a:lnSpc>
                <a:spcPts val="3000"/>
              </a:lnSpc>
            </a:pPr>
            <a:r>
              <a:rPr lang="en-US" sz="3000" dirty="0">
                <a:solidFill>
                  <a:srgbClr val="2D2D2D"/>
                </a:solidFill>
                <a:latin typeface="210 네버랜드"/>
              </a:rPr>
              <a:t>      - </a:t>
            </a:r>
            <a:r>
              <a:rPr lang="en-US" sz="3000" dirty="0" err="1">
                <a:solidFill>
                  <a:srgbClr val="2D2D2D"/>
                </a:solidFill>
                <a:ea typeface="210 네버랜드"/>
              </a:rPr>
              <a:t>해외</a:t>
            </a:r>
            <a:r>
              <a:rPr lang="en-US" sz="3000" dirty="0">
                <a:solidFill>
                  <a:srgbClr val="2D2D2D"/>
                </a:solidFill>
                <a:ea typeface="210 네버랜드"/>
              </a:rPr>
              <a:t> </a:t>
            </a:r>
            <a:r>
              <a:rPr lang="en-US" sz="3000" dirty="0" err="1">
                <a:solidFill>
                  <a:srgbClr val="2D2D2D"/>
                </a:solidFill>
                <a:ea typeface="210 네버랜드"/>
              </a:rPr>
              <a:t>탐사</a:t>
            </a:r>
            <a:r>
              <a:rPr lang="en-US" sz="3000" dirty="0">
                <a:solidFill>
                  <a:srgbClr val="2D2D2D"/>
                </a:solidFill>
                <a:ea typeface="210 네버랜드"/>
              </a:rPr>
              <a:t> </a:t>
            </a:r>
            <a:r>
              <a:rPr lang="en-US" sz="3000" dirty="0" err="1">
                <a:solidFill>
                  <a:srgbClr val="2D2D2D"/>
                </a:solidFill>
                <a:ea typeface="210 네버랜드"/>
              </a:rPr>
              <a:t>필요</a:t>
            </a:r>
            <a:endParaRPr lang="en-US" sz="3000" dirty="0">
              <a:solidFill>
                <a:srgbClr val="2D2D2D"/>
              </a:solidFill>
              <a:ea typeface="210 네버랜드"/>
            </a:endParaRPr>
          </a:p>
          <a:p>
            <a:pPr>
              <a:lnSpc>
                <a:spcPts val="3000"/>
              </a:lnSpc>
            </a:pPr>
            <a:endParaRPr lang="en-US" sz="3000" dirty="0">
              <a:solidFill>
                <a:srgbClr val="2D2D2D"/>
              </a:solidFill>
              <a:ea typeface="210 네버랜드"/>
            </a:endParaRPr>
          </a:p>
          <a:p>
            <a:pPr>
              <a:lnSpc>
                <a:spcPts val="3000"/>
              </a:lnSpc>
            </a:pPr>
            <a:endParaRPr lang="en-US" sz="3000" dirty="0">
              <a:solidFill>
                <a:srgbClr val="2D2D2D"/>
              </a:solidFill>
              <a:ea typeface="210 네버랜드"/>
            </a:endParaRPr>
          </a:p>
          <a:p>
            <a:pPr marL="647700" lvl="1" indent="-323850">
              <a:lnSpc>
                <a:spcPts val="3000"/>
              </a:lnSpc>
              <a:buFont typeface="Arial"/>
              <a:buChar char="•"/>
            </a:pPr>
            <a:r>
              <a:rPr lang="en-US" sz="3000" dirty="0" err="1">
                <a:solidFill>
                  <a:srgbClr val="2D2D2D"/>
                </a:solidFill>
                <a:ea typeface="210 네버랜드"/>
              </a:rPr>
              <a:t>높은</a:t>
            </a:r>
            <a:r>
              <a:rPr lang="en-US" sz="3000" dirty="0">
                <a:solidFill>
                  <a:srgbClr val="2D2D2D"/>
                </a:solidFill>
                <a:ea typeface="210 네버랜드"/>
              </a:rPr>
              <a:t> </a:t>
            </a:r>
            <a:r>
              <a:rPr lang="en-US" sz="3000" dirty="0" err="1">
                <a:solidFill>
                  <a:srgbClr val="2D2D2D"/>
                </a:solidFill>
                <a:ea typeface="210 네버랜드"/>
              </a:rPr>
              <a:t>위험성</a:t>
            </a:r>
            <a:endParaRPr lang="en-US" sz="3000" dirty="0">
              <a:solidFill>
                <a:srgbClr val="2D2D2D"/>
              </a:solidFill>
              <a:ea typeface="210 네버랜드"/>
            </a:endParaRPr>
          </a:p>
          <a:p>
            <a:pPr>
              <a:lnSpc>
                <a:spcPts val="3000"/>
              </a:lnSpc>
            </a:pPr>
            <a:endParaRPr lang="en-US" sz="3000" dirty="0">
              <a:solidFill>
                <a:srgbClr val="2D2D2D"/>
              </a:solidFill>
              <a:ea typeface="210 네버랜드"/>
            </a:endParaRPr>
          </a:p>
          <a:p>
            <a:pPr>
              <a:lnSpc>
                <a:spcPts val="3000"/>
              </a:lnSpc>
            </a:pPr>
            <a:r>
              <a:rPr lang="en-US" sz="3000" dirty="0">
                <a:solidFill>
                  <a:srgbClr val="2D2D2D"/>
                </a:solidFill>
                <a:latin typeface="210 네버랜드"/>
                <a:ea typeface="210 네버랜드"/>
              </a:rPr>
              <a:t>      - </a:t>
            </a:r>
            <a:r>
              <a:rPr lang="en-US" sz="3000" dirty="0" err="1">
                <a:solidFill>
                  <a:srgbClr val="2D2D2D"/>
                </a:solidFill>
                <a:latin typeface="210 네버랜드"/>
                <a:ea typeface="210 네버랜드"/>
              </a:rPr>
              <a:t>안전사고</a:t>
            </a:r>
            <a:r>
              <a:rPr lang="en-US" sz="3000" dirty="0">
                <a:solidFill>
                  <a:srgbClr val="2D2D2D"/>
                </a:solidFill>
                <a:latin typeface="210 네버랜드"/>
                <a:ea typeface="210 네버랜드"/>
              </a:rPr>
              <a:t> </a:t>
            </a:r>
            <a:r>
              <a:rPr lang="en-US" sz="3000" dirty="0" err="1">
                <a:solidFill>
                  <a:srgbClr val="2D2D2D"/>
                </a:solidFill>
                <a:latin typeface="210 네버랜드"/>
                <a:ea typeface="210 네버랜드"/>
              </a:rPr>
              <a:t>위험</a:t>
            </a:r>
            <a:endParaRPr lang="en-US" sz="3000" dirty="0">
              <a:solidFill>
                <a:srgbClr val="2D2D2D"/>
              </a:solidFill>
              <a:latin typeface="210 네버랜드"/>
              <a:ea typeface="210 네버랜드"/>
            </a:endParaRPr>
          </a:p>
          <a:p>
            <a:pPr>
              <a:lnSpc>
                <a:spcPts val="3000"/>
              </a:lnSpc>
            </a:pPr>
            <a:endParaRPr lang="en-US" sz="3000" dirty="0">
              <a:solidFill>
                <a:srgbClr val="2D2D2D"/>
              </a:solidFill>
              <a:latin typeface="210 네버랜드"/>
              <a:ea typeface="210 네버랜드"/>
            </a:endParaRPr>
          </a:p>
          <a:p>
            <a:pPr>
              <a:lnSpc>
                <a:spcPts val="3000"/>
              </a:lnSpc>
            </a:pPr>
            <a:r>
              <a:rPr lang="en-US" sz="3000" dirty="0">
                <a:solidFill>
                  <a:srgbClr val="2D2D2D"/>
                </a:solidFill>
                <a:latin typeface="210 네버랜드"/>
                <a:ea typeface="210 네버랜드"/>
              </a:rPr>
              <a:t>      - </a:t>
            </a:r>
            <a:r>
              <a:rPr lang="en-US" sz="3000" dirty="0" err="1">
                <a:solidFill>
                  <a:srgbClr val="2D2D2D"/>
                </a:solidFill>
                <a:latin typeface="210 네버랜드"/>
                <a:ea typeface="210 네버랜드"/>
              </a:rPr>
              <a:t>질병</a:t>
            </a:r>
            <a:endParaRPr lang="en-US" sz="3000" dirty="0">
              <a:solidFill>
                <a:srgbClr val="2D2D2D"/>
              </a:solidFill>
              <a:latin typeface="210 네버랜드"/>
              <a:ea typeface="210 네버랜드"/>
            </a:endParaRPr>
          </a:p>
          <a:p>
            <a:pPr>
              <a:lnSpc>
                <a:spcPts val="3000"/>
              </a:lnSpc>
            </a:pPr>
            <a:endParaRPr lang="en-US" sz="3000" dirty="0">
              <a:solidFill>
                <a:srgbClr val="2D2D2D"/>
              </a:solidFill>
              <a:latin typeface="210 네버랜드"/>
              <a:ea typeface="210 네버랜드"/>
            </a:endParaRPr>
          </a:p>
          <a:p>
            <a:pPr>
              <a:lnSpc>
                <a:spcPts val="3000"/>
              </a:lnSpc>
            </a:pPr>
            <a:endParaRPr lang="en-US" sz="3000" dirty="0">
              <a:solidFill>
                <a:srgbClr val="2D2D2D"/>
              </a:solidFill>
              <a:latin typeface="210 네버랜드"/>
              <a:ea typeface="210 네버랜드"/>
            </a:endParaRPr>
          </a:p>
          <a:p>
            <a:pPr>
              <a:lnSpc>
                <a:spcPts val="3000"/>
              </a:lnSpc>
            </a:pPr>
            <a:endParaRPr lang="en-US" sz="3000" dirty="0">
              <a:solidFill>
                <a:srgbClr val="2D2D2D"/>
              </a:solidFill>
              <a:latin typeface="210 네버랜드"/>
              <a:ea typeface="210 네버랜드"/>
            </a:endParaRPr>
          </a:p>
          <a:p>
            <a:pPr>
              <a:lnSpc>
                <a:spcPts val="3000"/>
              </a:lnSpc>
            </a:pPr>
            <a:endParaRPr lang="en-US" sz="3000" dirty="0">
              <a:solidFill>
                <a:srgbClr val="2D2D2D"/>
              </a:solidFill>
              <a:latin typeface="210 네버랜드"/>
              <a:ea typeface="210 네버랜드"/>
            </a:endParaRPr>
          </a:p>
          <a:p>
            <a:pPr>
              <a:lnSpc>
                <a:spcPts val="3000"/>
              </a:lnSpc>
            </a:pPr>
            <a:endParaRPr lang="en-US" sz="3000" dirty="0">
              <a:solidFill>
                <a:srgbClr val="2D2D2D"/>
              </a:solidFill>
              <a:latin typeface="210 네버랜드"/>
              <a:ea typeface="210 네버랜드"/>
            </a:endParaRPr>
          </a:p>
          <a:p>
            <a:pPr>
              <a:lnSpc>
                <a:spcPts val="3000"/>
              </a:lnSpc>
            </a:pPr>
            <a:endParaRPr lang="en-US" sz="3000" dirty="0">
              <a:solidFill>
                <a:srgbClr val="2D2D2D"/>
              </a:solidFill>
              <a:latin typeface="210 네버랜드"/>
              <a:ea typeface="210 네버랜드"/>
            </a:endParaRPr>
          </a:p>
          <a:p>
            <a:pPr>
              <a:lnSpc>
                <a:spcPts val="3000"/>
              </a:lnSpc>
            </a:pPr>
            <a:endParaRPr lang="en-US" sz="3000" dirty="0">
              <a:solidFill>
                <a:srgbClr val="2D2D2D"/>
              </a:solidFill>
              <a:latin typeface="210 네버랜드"/>
              <a:ea typeface="210 네버랜드"/>
            </a:endParaRPr>
          </a:p>
          <a:p>
            <a:pPr>
              <a:lnSpc>
                <a:spcPts val="3000"/>
              </a:lnSpc>
            </a:pPr>
            <a:endParaRPr lang="en-US" sz="3000" dirty="0">
              <a:solidFill>
                <a:srgbClr val="2D2D2D"/>
              </a:solidFill>
              <a:latin typeface="210 네버랜드"/>
              <a:ea typeface="210 네버랜드"/>
            </a:endParaRPr>
          </a:p>
          <a:p>
            <a:pPr>
              <a:lnSpc>
                <a:spcPts val="3000"/>
              </a:lnSpc>
            </a:pPr>
            <a:endParaRPr lang="en-US" sz="3000" dirty="0">
              <a:solidFill>
                <a:srgbClr val="2D2D2D"/>
              </a:solidFill>
              <a:latin typeface="210 네버랜드"/>
              <a:ea typeface="210 네버랜드"/>
            </a:endParaRPr>
          </a:p>
          <a:p>
            <a:pPr>
              <a:lnSpc>
                <a:spcPts val="3000"/>
              </a:lnSpc>
            </a:pPr>
            <a:endParaRPr lang="en-US" sz="3000" dirty="0">
              <a:solidFill>
                <a:srgbClr val="2D2D2D"/>
              </a:solidFill>
              <a:latin typeface="210 네버랜드"/>
              <a:ea typeface="210 네버랜드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930727" y="3522043"/>
            <a:ext cx="786741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>
                <a:solidFill>
                  <a:srgbClr val="2D2D2D"/>
                </a:solidFill>
                <a:latin typeface="210 네버랜드"/>
                <a:ea typeface="210 네버랜드"/>
              </a:rPr>
              <a:t>VR을 통한 동굴 탐험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028700" cy="1028700"/>
          </a:xfrm>
          <a:custGeom>
            <a:avLst/>
            <a:gdLst/>
            <a:ahLst/>
            <a:cxnLst/>
            <a:rect l="l" t="t" r="r" b="b"/>
            <a:pathLst>
              <a:path w="1028700" h="1028700">
                <a:moveTo>
                  <a:pt x="1028700" y="0"/>
                </a:moveTo>
                <a:lnTo>
                  <a:pt x="0" y="0"/>
                </a:lnTo>
                <a:lnTo>
                  <a:pt x="0" y="1028700"/>
                </a:lnTo>
                <a:lnTo>
                  <a:pt x="1028700" y="102870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318306" y="1528897"/>
            <a:ext cx="8028708" cy="1079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>
                <a:solidFill>
                  <a:srgbClr val="2D2D2D"/>
                </a:solidFill>
                <a:ea typeface="210 네버랜드"/>
              </a:rPr>
              <a:t>프로젝트 목표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18306" y="3323161"/>
            <a:ext cx="16969694" cy="2433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>
                <a:solidFill>
                  <a:srgbClr val="2D2D2D"/>
                </a:solidFill>
                <a:latin typeface="210 네버랜드"/>
                <a:ea typeface="210 네버랜드"/>
              </a:rPr>
              <a:t>-몰입감과 현장감을 극대화하여 체험자에게 실감 나는 동굴 탐험 경험을 제공하는 것.</a:t>
            </a:r>
          </a:p>
          <a:p>
            <a:pPr>
              <a:lnSpc>
                <a:spcPts val="3200"/>
              </a:lnSpc>
            </a:pPr>
            <a:endParaRPr lang="en-US" sz="3200">
              <a:solidFill>
                <a:srgbClr val="2D2D2D"/>
              </a:solidFill>
              <a:latin typeface="210 네버랜드"/>
              <a:ea typeface="210 네버랜드"/>
            </a:endParaRPr>
          </a:p>
          <a:p>
            <a:pPr>
              <a:lnSpc>
                <a:spcPts val="3200"/>
              </a:lnSpc>
            </a:pPr>
            <a:endParaRPr lang="en-US" sz="3200">
              <a:solidFill>
                <a:srgbClr val="2D2D2D"/>
              </a:solidFill>
              <a:latin typeface="210 네버랜드"/>
              <a:ea typeface="210 네버랜드"/>
            </a:endParaRPr>
          </a:p>
          <a:p>
            <a:pPr>
              <a:lnSpc>
                <a:spcPts val="3200"/>
              </a:lnSpc>
            </a:pPr>
            <a:endParaRPr lang="en-US" sz="3200">
              <a:solidFill>
                <a:srgbClr val="2D2D2D"/>
              </a:solidFill>
              <a:latin typeface="210 네버랜드"/>
              <a:ea typeface="210 네버랜드"/>
            </a:endParaRPr>
          </a:p>
          <a:p>
            <a:pPr>
              <a:lnSpc>
                <a:spcPts val="3200"/>
              </a:lnSpc>
            </a:pPr>
            <a:endParaRPr lang="en-US" sz="3200">
              <a:solidFill>
                <a:srgbClr val="2D2D2D"/>
              </a:solidFill>
              <a:latin typeface="210 네버랜드"/>
              <a:ea typeface="210 네버랜드"/>
            </a:endParaRPr>
          </a:p>
          <a:p>
            <a:pPr>
              <a:lnSpc>
                <a:spcPts val="3200"/>
              </a:lnSpc>
            </a:pPr>
            <a:endParaRPr lang="en-US" sz="3200">
              <a:solidFill>
                <a:srgbClr val="2D2D2D"/>
              </a:solidFill>
              <a:latin typeface="210 네버랜드"/>
              <a:ea typeface="210 네버랜드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69856" y="4902746"/>
            <a:ext cx="2492589" cy="208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>
                <a:solidFill>
                  <a:srgbClr val="2D2D2D"/>
                </a:solidFill>
                <a:ea typeface="210 네버랜드"/>
              </a:rPr>
              <a:t>시각</a:t>
            </a:r>
          </a:p>
          <a:p>
            <a:pPr>
              <a:lnSpc>
                <a:spcPts val="8000"/>
              </a:lnSpc>
            </a:pPr>
            <a:endParaRPr lang="en-US" sz="8000">
              <a:solidFill>
                <a:srgbClr val="2D2D2D"/>
              </a:solidFill>
              <a:ea typeface="210 네버랜드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18306" y="6822148"/>
            <a:ext cx="14781936" cy="433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2D2D2D"/>
                </a:solidFill>
                <a:latin typeface="210 네버랜드"/>
                <a:ea typeface="210 네버랜드"/>
              </a:rPr>
              <a:t>동굴의 깊이, 높이, 공간의 넓이를 사실적으로 표현하여 입체감을 높임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18306" y="8350609"/>
            <a:ext cx="13643341" cy="833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2D2D2D"/>
                </a:solidFill>
                <a:latin typeface="210 네버랜드"/>
                <a:ea typeface="210 네버랜드"/>
              </a:rPr>
              <a:t>자연광이 들어오는 부분, 손전등이나 횃불 등의 인공 조명 효과를 통해 실제 동굴의 분위기를 연출함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028700" cy="1028700"/>
          </a:xfrm>
          <a:custGeom>
            <a:avLst/>
            <a:gdLst/>
            <a:ahLst/>
            <a:cxnLst/>
            <a:rect l="l" t="t" r="r" b="b"/>
            <a:pathLst>
              <a:path w="1028700" h="1028700">
                <a:moveTo>
                  <a:pt x="1028700" y="0"/>
                </a:moveTo>
                <a:lnTo>
                  <a:pt x="0" y="0"/>
                </a:lnTo>
                <a:lnTo>
                  <a:pt x="0" y="1028700"/>
                </a:lnTo>
                <a:lnTo>
                  <a:pt x="1028700" y="102870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689011" y="1534089"/>
            <a:ext cx="2492589" cy="2089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>
                <a:solidFill>
                  <a:srgbClr val="2D2D2D"/>
                </a:solidFill>
                <a:ea typeface="210 네버랜드"/>
              </a:rPr>
              <a:t>청각</a:t>
            </a:r>
          </a:p>
          <a:p>
            <a:pPr>
              <a:lnSpc>
                <a:spcPts val="8000"/>
              </a:lnSpc>
            </a:pPr>
            <a:endParaRPr lang="en-US" sz="8000">
              <a:solidFill>
                <a:srgbClr val="2D2D2D"/>
              </a:solidFill>
              <a:ea typeface="210 네버랜드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37461" y="3453491"/>
            <a:ext cx="13643341" cy="833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2D2D2D"/>
                </a:solidFill>
                <a:latin typeface="210 네버랜드"/>
                <a:ea typeface="210 네버랜드"/>
              </a:rPr>
              <a:t>소리의 방향과 거리를 계산하여, 사용자가 소리를 통해 공간을 인지할 수 있게 함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37461" y="5210553"/>
            <a:ext cx="13643341" cy="833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2D2D2D"/>
                </a:solidFill>
                <a:latin typeface="210 네버랜드"/>
                <a:ea typeface="210 네버랜드"/>
              </a:rPr>
              <a:t>바람 소리, 물 흐르는 소리, 동굴 내부의 고요함 등을 통해 동굴의 분위기를 더함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37461" y="6966253"/>
            <a:ext cx="14384752" cy="1633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2D2D2D"/>
                </a:solidFill>
                <a:latin typeface="210 네버랜드"/>
              </a:rPr>
              <a:t> </a:t>
            </a:r>
            <a:r>
              <a:rPr lang="en-US" sz="3200">
                <a:solidFill>
                  <a:srgbClr val="2D2D2D"/>
                </a:solidFill>
                <a:ea typeface="210 네버랜드"/>
              </a:rPr>
              <a:t>바위를 만지거나 물 웅덩이를 밟았을 때 나는 소리 등 사용자의 행동에 따른 소리 반응</a:t>
            </a:r>
          </a:p>
          <a:p>
            <a:pPr>
              <a:lnSpc>
                <a:spcPts val="3200"/>
              </a:lnSpc>
            </a:pPr>
            <a:endParaRPr lang="en-US" sz="3200">
              <a:solidFill>
                <a:srgbClr val="2D2D2D"/>
              </a:solidFill>
              <a:ea typeface="210 네버랜드"/>
            </a:endParaRPr>
          </a:p>
          <a:p>
            <a:pPr>
              <a:lnSpc>
                <a:spcPts val="3200"/>
              </a:lnSpc>
            </a:pPr>
            <a:r>
              <a:rPr lang="en-US" sz="3200">
                <a:solidFill>
                  <a:srgbClr val="2D2D2D"/>
                </a:solidFill>
                <a:latin typeface="210 네버랜드"/>
              </a:rPr>
              <a:t>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028700" cy="1028700"/>
          </a:xfrm>
          <a:custGeom>
            <a:avLst/>
            <a:gdLst/>
            <a:ahLst/>
            <a:cxnLst/>
            <a:rect l="l" t="t" r="r" b="b"/>
            <a:pathLst>
              <a:path w="1028700" h="1028700">
                <a:moveTo>
                  <a:pt x="1028700" y="0"/>
                </a:moveTo>
                <a:lnTo>
                  <a:pt x="0" y="0"/>
                </a:lnTo>
                <a:lnTo>
                  <a:pt x="0" y="1028700"/>
                </a:lnTo>
                <a:lnTo>
                  <a:pt x="1028700" y="102870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rot="5400000">
            <a:off x="-3605352" y="5652265"/>
            <a:ext cx="9258579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-10800000">
            <a:off x="1028700" y="1008688"/>
            <a:ext cx="17259300" cy="0"/>
          </a:xfrm>
          <a:prstGeom prst="line">
            <a:avLst/>
          </a:prstGeom>
          <a:ln w="9525" cap="flat">
            <a:solidFill>
              <a:srgbClr val="2D2D2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580022" y="3869002"/>
            <a:ext cx="10043999" cy="4879142"/>
          </a:xfrm>
          <a:custGeom>
            <a:avLst/>
            <a:gdLst/>
            <a:ahLst/>
            <a:cxnLst/>
            <a:rect l="l" t="t" r="r" b="b"/>
            <a:pathLst>
              <a:path w="10043999" h="4879142">
                <a:moveTo>
                  <a:pt x="0" y="0"/>
                </a:moveTo>
                <a:lnTo>
                  <a:pt x="10043999" y="0"/>
                </a:lnTo>
                <a:lnTo>
                  <a:pt x="10043999" y="4879142"/>
                </a:lnTo>
                <a:lnTo>
                  <a:pt x="0" y="48791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18306" y="1528897"/>
            <a:ext cx="8028708" cy="1079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>
                <a:solidFill>
                  <a:srgbClr val="2D2D2D"/>
                </a:solidFill>
                <a:ea typeface="210 네버랜드 Bold"/>
              </a:rPr>
              <a:t>구현 방법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사용자 지정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210 네버랜드</vt:lpstr>
      <vt:lpstr>Calibri</vt:lpstr>
      <vt:lpstr>210 네버랜드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notebook</dc:title>
  <cp:lastModifiedBy>재현 송</cp:lastModifiedBy>
  <cp:revision>2</cp:revision>
  <dcterms:created xsi:type="dcterms:W3CDTF">2006-08-16T00:00:00Z</dcterms:created>
  <dcterms:modified xsi:type="dcterms:W3CDTF">2024-04-02T13:50:12Z</dcterms:modified>
  <dc:identifier>DAGBQnLbthE</dc:identifier>
</cp:coreProperties>
</file>