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04" r:id="rId2"/>
    <p:sldId id="588" r:id="rId3"/>
    <p:sldId id="589" r:id="rId4"/>
    <p:sldId id="259" r:id="rId5"/>
    <p:sldId id="601" r:id="rId6"/>
    <p:sldId id="261" r:id="rId7"/>
    <p:sldId id="274" r:id="rId8"/>
    <p:sldId id="275" r:id="rId9"/>
    <p:sldId id="291" r:id="rId10"/>
    <p:sldId id="591" r:id="rId11"/>
    <p:sldId id="592" r:id="rId12"/>
    <p:sldId id="593" r:id="rId13"/>
    <p:sldId id="595" r:id="rId14"/>
    <p:sldId id="594" r:id="rId15"/>
    <p:sldId id="596" r:id="rId16"/>
    <p:sldId id="597" r:id="rId17"/>
    <p:sldId id="598" r:id="rId18"/>
    <p:sldId id="599" r:id="rId19"/>
    <p:sldId id="604" r:id="rId20"/>
    <p:sldId id="602" r:id="rId21"/>
    <p:sldId id="600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7017" autoAdjust="0"/>
  </p:normalViewPr>
  <p:slideViewPr>
    <p:cSldViewPr>
      <p:cViewPr varScale="1">
        <p:scale>
          <a:sx n="112" d="100"/>
          <a:sy n="112" d="100"/>
        </p:scale>
        <p:origin x="62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E98361A-A35A-4C03-9CF2-CA2B5E67F44F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53CD982-E8F3-4682-8904-7AF673010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horz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83568" y="1484784"/>
            <a:ext cx="7772400" cy="1362075"/>
          </a:xfrm>
          <a:noFill/>
        </p:spPr>
        <p:txBody>
          <a:bodyPr/>
          <a:lstStyle/>
          <a:p>
            <a:pPr algn="ctr"/>
            <a:r>
              <a:rPr lang="ko-KR" altLang="en-US" dirty="0"/>
              <a:t>스크래치 프로그래밍 실습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772400" cy="2466503"/>
          </a:xfrm>
        </p:spPr>
        <p:txBody>
          <a:bodyPr>
            <a:normAutofit lnSpcReduction="10000"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Wonhong</a:t>
            </a:r>
            <a:r>
              <a:rPr lang="en-US" altLang="ko-KR" sz="2800" b="1" dirty="0">
                <a:solidFill>
                  <a:schemeClr val="tx1"/>
                </a:solidFill>
              </a:rPr>
              <a:t> Nam</a:t>
            </a:r>
          </a:p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Konkuk</a:t>
            </a:r>
            <a:r>
              <a:rPr lang="en-US" altLang="ko-KR" sz="2800" b="1" dirty="0">
                <a:solidFill>
                  <a:schemeClr val="tx1"/>
                </a:solidFill>
              </a:rPr>
              <a:t> University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wnam@konkuk.ac.kr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5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움직임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프로그래밍 하기</a:t>
            </a:r>
            <a:r>
              <a:rPr lang="en-US" altLang="ko-KR" dirty="0"/>
              <a:t>: Giga</a:t>
            </a:r>
          </a:p>
          <a:p>
            <a:pPr lvl="1"/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93" y="2217069"/>
            <a:ext cx="3876675" cy="410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52341"/>
            <a:ext cx="3103825" cy="46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움직임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프로그래밍 하기</a:t>
            </a:r>
            <a:r>
              <a:rPr lang="en-US" altLang="ko-KR" dirty="0"/>
              <a:t>: Nano</a:t>
            </a:r>
          </a:p>
          <a:p>
            <a:pPr lvl="1"/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8F0B01-8A52-4F76-A3B3-FCC7C51E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0586"/>
            <a:ext cx="3710891" cy="4597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53EE4-591F-4E5F-8594-DA1D81FF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60586"/>
            <a:ext cx="3148452" cy="32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움직임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Giga</a:t>
            </a:r>
            <a:r>
              <a:rPr lang="ko-KR" altLang="en-US" dirty="0"/>
              <a:t>의 </a:t>
            </a:r>
            <a:r>
              <a:rPr lang="ko-KR" altLang="en-US" dirty="0" err="1"/>
              <a:t>눈뭉치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63EEB-A1D9-43A0-9BAF-1F202623D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3"/>
          <a:stretch/>
        </p:blipFill>
        <p:spPr>
          <a:xfrm>
            <a:off x="4582344" y="1196752"/>
            <a:ext cx="2675863" cy="30825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0E44A6-B450-44B8-A2F4-861CB321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19" y="1196753"/>
            <a:ext cx="2804384" cy="47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A1C49B-9CB3-4C79-9B91-B321FBEC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778356"/>
            <a:ext cx="3663923" cy="5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움직임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Nano</a:t>
            </a:r>
            <a:r>
              <a:rPr lang="ko-KR" altLang="en-US" dirty="0"/>
              <a:t>의 </a:t>
            </a:r>
            <a:r>
              <a:rPr lang="ko-KR" altLang="en-US" dirty="0" err="1"/>
              <a:t>눈뭉치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B3EDB-62B9-466F-91A3-864E4790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31" y="1878712"/>
            <a:ext cx="1895369" cy="19605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D5E4D4-B828-4FE1-9802-EE631A70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2" y="1883298"/>
            <a:ext cx="2584698" cy="4282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B1CD1A-13AB-4919-9FF8-0D9C42FC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52302"/>
            <a:ext cx="3657775" cy="50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맞춤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Giga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4581B-AF9D-4FED-8C53-A63F1424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907" y="1916831"/>
            <a:ext cx="4192485" cy="4353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F9BF8F-D8AC-45A6-BAE3-4A16B82E3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25103"/>
            <a:ext cx="3391857" cy="50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맞춤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ko-KR" dirty="0"/>
              <a:t>Nano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A370A-7D5F-4447-8A1E-0803317F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98" y="1828538"/>
            <a:ext cx="4249936" cy="3976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F2039C-5FDC-4001-AA64-7DCA6386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28538"/>
            <a:ext cx="3897312" cy="48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맞춤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/>
              <a:t>심판 </a:t>
            </a:r>
            <a:r>
              <a:rPr lang="en-US" altLang="ko-KR" dirty="0"/>
              <a:t>(Crab)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39A14-00F5-4258-A668-FD26FE19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7" y="1862906"/>
            <a:ext cx="3650026" cy="4995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62C932-3DEB-4EF2-9057-AFE25CB6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56" y="1862906"/>
            <a:ext cx="4587049" cy="42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1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1628800"/>
            <a:ext cx="7560840" cy="320882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다음의 조건들이 만족되도록 스크래치를 조작하세요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Giga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Nano</a:t>
            </a:r>
            <a:r>
              <a:rPr lang="ko-KR" altLang="en-US" sz="1600" dirty="0">
                <a:solidFill>
                  <a:schemeClr val="tx1"/>
                </a:solidFill>
              </a:rPr>
              <a:t>의 점수를 화면에 보여 준다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상대방을 맞출 때마다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점씩 올라간다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FDA434-839D-44E8-AEC1-8B33E1EB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60" y="3290338"/>
            <a:ext cx="4717504" cy="35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점수 만들기 </a:t>
            </a:r>
            <a:r>
              <a:rPr lang="en-US" altLang="ko-KR" dirty="0"/>
              <a:t>(</a:t>
            </a:r>
            <a:r>
              <a:rPr lang="ko-KR" altLang="en-US" dirty="0"/>
              <a:t>변수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/>
              <a:t>심판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CD3AA-6FAC-4EBF-BDCC-8B07DF94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791970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8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점수 만들기 </a:t>
            </a:r>
            <a:r>
              <a:rPr lang="en-US" altLang="ko-KR" dirty="0"/>
              <a:t>(</a:t>
            </a:r>
            <a:r>
              <a:rPr lang="ko-KR" altLang="en-US" dirty="0"/>
              <a:t>변수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/>
              <a:t>심판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5AC5E-8766-41C3-8E66-8867E4E0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7" y="1862906"/>
            <a:ext cx="3650026" cy="49950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7FC8051-B8F9-4AA5-8924-A4E7C50B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27" y="1862906"/>
            <a:ext cx="4505401" cy="47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/>
              <a:t>스크래치 </a:t>
            </a:r>
            <a:r>
              <a:rPr lang="en-US" altLang="ko-KR" dirty="0"/>
              <a:t>(Scratch)</a:t>
            </a:r>
            <a:endParaRPr lang="ko-KR" altLang="en-US" dirty="0"/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sz="2400" dirty="0"/>
              <a:t>스크래치란</a:t>
            </a:r>
            <a:r>
              <a:rPr lang="en-US" altLang="ko-KR" sz="2400" dirty="0"/>
              <a:t>? </a:t>
            </a:r>
          </a:p>
          <a:p>
            <a:pPr lvl="1"/>
            <a:r>
              <a:rPr lang="en-US" altLang="ko-KR" sz="2000" dirty="0"/>
              <a:t>MIT </a:t>
            </a:r>
            <a:r>
              <a:rPr lang="ko-KR" altLang="en-US" sz="2000" dirty="0"/>
              <a:t>미디어 랩에서 </a:t>
            </a:r>
            <a:r>
              <a:rPr lang="en-US" altLang="ko-KR" sz="2000" dirty="0"/>
              <a:t>2007</a:t>
            </a:r>
            <a:r>
              <a:rPr lang="ko-KR" altLang="en-US" sz="2000" dirty="0"/>
              <a:t>년 개발한 교육용 프로그래밍 언어</a:t>
            </a:r>
            <a:endParaRPr lang="en-US" altLang="ko-KR" sz="2000" dirty="0"/>
          </a:p>
          <a:p>
            <a:r>
              <a:rPr lang="ko-KR" altLang="en-US" sz="2400" dirty="0"/>
              <a:t>사용법</a:t>
            </a:r>
            <a:endParaRPr lang="en-US" altLang="ko-KR" sz="2400" dirty="0"/>
          </a:p>
          <a:p>
            <a:pPr lvl="1"/>
            <a:r>
              <a:rPr lang="ko-KR" altLang="en-US" sz="2000" dirty="0"/>
              <a:t>크롬 </a:t>
            </a:r>
            <a:r>
              <a:rPr lang="ko-KR" altLang="en-US" sz="2000" dirty="0" err="1"/>
              <a:t>브라우져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/>
            <a:r>
              <a:rPr lang="en-US" altLang="ko-KR" sz="2000" dirty="0">
                <a:hlinkClick r:id="rId2"/>
              </a:rPr>
              <a:t>http://scratch.mit.edu</a:t>
            </a:r>
            <a:endParaRPr lang="en-US" altLang="ko-KR" sz="2000" dirty="0"/>
          </a:p>
          <a:p>
            <a:pPr lvl="1"/>
            <a:r>
              <a:rPr lang="ko-KR" altLang="en-US" sz="2000" dirty="0"/>
              <a:t>스크래치 가입</a:t>
            </a:r>
            <a:endParaRPr lang="en-US" altLang="ko-KR" sz="2000" dirty="0"/>
          </a:p>
          <a:p>
            <a:r>
              <a:rPr lang="en-US" altLang="ko-KR" sz="2400" dirty="0"/>
              <a:t>Scratch vs. C </a:t>
            </a:r>
            <a:r>
              <a:rPr lang="ko-KR" altLang="en-US" sz="2400" dirty="0"/>
              <a:t>언어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781944" cy="185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7032"/>
            <a:ext cx="3720204" cy="31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84E37-28A7-43FB-8279-2A11CB2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EECBF-26C2-455B-B31C-25FB7179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/>
              <a:t>심판 </a:t>
            </a:r>
            <a:r>
              <a:rPr lang="en-US" altLang="ko-KR" dirty="0"/>
              <a:t>(Crab)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7150D-C674-4F5D-B733-0500DE59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A67C6-2B8A-422B-9188-FCC40324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7" y="1862906"/>
            <a:ext cx="3650026" cy="4995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85A4DC-9F84-458F-B126-5B9E2D7A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23" y="1567928"/>
            <a:ext cx="3464223" cy="52900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F1C1D-FB42-4E2B-B4A2-53FAE7C1A7A7}"/>
              </a:ext>
            </a:extLst>
          </p:cNvPr>
          <p:cNvSpPr/>
          <p:nvPr/>
        </p:nvSpPr>
        <p:spPr>
          <a:xfrm>
            <a:off x="4649323" y="5301208"/>
            <a:ext cx="3019021" cy="1556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8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프로그래밍을 잘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ko-KR" altLang="en-US" dirty="0"/>
              <a:t>관찰</a:t>
            </a:r>
            <a:r>
              <a:rPr lang="en-US" altLang="ko-KR" dirty="0"/>
              <a:t>/</a:t>
            </a:r>
            <a:r>
              <a:rPr lang="ko-KR" altLang="en-US" dirty="0"/>
              <a:t>생각을 정확히 꼼꼼하게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명세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r>
              <a:rPr lang="ko-KR" altLang="en-US" dirty="0"/>
              <a:t>를 정확하게 꼼꼼하게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코딩을 정확하게 꼼꼼하게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/>
              <a:t>눈싸움 게임 예제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D2C4E-736D-4AF2-81EC-CB122BA7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7" y="1124744"/>
            <a:ext cx="7295411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스크래치 들어가기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241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http://scratch.mit.edu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36" y="1317323"/>
            <a:ext cx="4642212" cy="499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483768" y="3189531"/>
            <a:ext cx="165618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6" y="419764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바로 시작하기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203848" y="2037403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5989" y="26932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만들기</a:t>
            </a:r>
            <a:endParaRPr lang="ko-KR" altLang="en-US" sz="11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760458" y="908720"/>
            <a:ext cx="41194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60458" y="64711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스크래치 가입</a:t>
            </a:r>
          </a:p>
        </p:txBody>
      </p:sp>
    </p:spTree>
    <p:extLst>
      <p:ext uri="{BB962C8B-B14F-4D97-AF65-F5344CB8AC3E}">
        <p14:creationId xmlns:p14="http://schemas.microsoft.com/office/powerpoint/2010/main" val="34278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스크래치 화면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8229600" cy="58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무대 영역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43608" y="1556792"/>
            <a:ext cx="5179243" cy="4067162"/>
            <a:chOff x="1873796" y="1088152"/>
            <a:chExt cx="5683299" cy="4402553"/>
          </a:xfrm>
        </p:grpSpPr>
        <p:grpSp>
          <p:nvGrpSpPr>
            <p:cNvPr id="8" name="그룹 7"/>
            <p:cNvGrpSpPr/>
            <p:nvPr/>
          </p:nvGrpSpPr>
          <p:grpSpPr>
            <a:xfrm>
              <a:off x="2242812" y="1412776"/>
              <a:ext cx="4705452" cy="4032448"/>
              <a:chOff x="2242812" y="1412776"/>
              <a:chExt cx="4705452" cy="4032448"/>
            </a:xfrm>
          </p:grpSpPr>
          <p:pic>
            <p:nvPicPr>
              <p:cNvPr id="18" name="그림 17" descr="2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2812" y="1423707"/>
                <a:ext cx="4658375" cy="401058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925069" y="1901974"/>
                <a:ext cx="1131937" cy="2998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무대 영역</a:t>
                </a: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243361" y="1412776"/>
                <a:ext cx="432048" cy="432048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2743225" y="1412776"/>
                <a:ext cx="648072" cy="432048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868144" y="5229200"/>
                <a:ext cx="864096" cy="21602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4039369" y="2953519"/>
                <a:ext cx="1008112" cy="1152128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784057" y="5229200"/>
                <a:ext cx="164207" cy="21602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73796" y="1907307"/>
              <a:ext cx="811138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전체화면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33699" y="1088152"/>
              <a:ext cx="1152128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프로젝트 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62228" y="1090837"/>
              <a:ext cx="805804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시작하기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228184" y="1412776"/>
              <a:ext cx="288032" cy="432048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1451" y="1903115"/>
              <a:ext cx="1008112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모두 멈추기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550124" y="1422301"/>
              <a:ext cx="288032" cy="432048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2068" y="5215850"/>
              <a:ext cx="1512168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마우스 포인터 위치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88943" y="4899243"/>
              <a:ext cx="1368152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무대 크기 줄이기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81662" y="4141063"/>
              <a:ext cx="950961" cy="2748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/>
                <a:t>스프라이트</a:t>
              </a:r>
              <a:endParaRPr lang="ko-KR" altLang="en-US" sz="105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38009" y="4153985"/>
            <a:ext cx="2450743" cy="2093749"/>
            <a:chOff x="2267744" y="1700808"/>
            <a:chExt cx="4752956" cy="3456384"/>
          </a:xfrm>
        </p:grpSpPr>
        <p:pic>
          <p:nvPicPr>
            <p:cNvPr id="26" name="그림 25" descr="1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154" y="1714260"/>
              <a:ext cx="4591691" cy="34294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왼쪽/오른쪽 화살표 26"/>
            <p:cNvSpPr/>
            <p:nvPr/>
          </p:nvSpPr>
          <p:spPr>
            <a:xfrm>
              <a:off x="2267744" y="5085184"/>
              <a:ext cx="4608512" cy="72008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2456" y="4801345"/>
              <a:ext cx="684571" cy="35565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480</a:t>
              </a:r>
              <a:endParaRPr lang="ko-KR" altLang="en-US" sz="800" dirty="0"/>
            </a:p>
          </p:txBody>
        </p:sp>
        <p:sp>
          <p:nvSpPr>
            <p:cNvPr id="29" name="위쪽/아래쪽 화살표 28"/>
            <p:cNvSpPr/>
            <p:nvPr/>
          </p:nvSpPr>
          <p:spPr>
            <a:xfrm>
              <a:off x="6779865" y="1700808"/>
              <a:ext cx="72008" cy="33843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6129" y="2924944"/>
              <a:ext cx="684571" cy="35565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360</a:t>
              </a:r>
              <a:endParaRPr lang="ko-KR" altLang="en-US" sz="8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AC5836-441B-468C-BEFE-572B0E9206FB}"/>
              </a:ext>
            </a:extLst>
          </p:cNvPr>
          <p:cNvSpPr txBox="1"/>
          <p:nvPr/>
        </p:nvSpPr>
        <p:spPr>
          <a:xfrm>
            <a:off x="5940152" y="3645024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무대크기</a:t>
            </a:r>
            <a:r>
              <a:rPr lang="en-US" altLang="ko-KR" dirty="0"/>
              <a:t>: 480(</a:t>
            </a:r>
            <a:r>
              <a:rPr lang="ko-KR" altLang="en-US" dirty="0"/>
              <a:t>가로</a:t>
            </a:r>
            <a:r>
              <a:rPr lang="en-US" altLang="ko-KR" dirty="0"/>
              <a:t>)*360(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5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NBEOM  YOO\Desktop\CT 준비\2. CT 관련 참고자료\5381 스크래치 창의컴퓨팅 그림 파일들\1부_1강(스크래치시작) 그림파일\1부_1강(스크래치시작) 그림파일\15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5" y="1473131"/>
            <a:ext cx="4069773" cy="20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77072"/>
            <a:ext cx="2694990" cy="2091212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5" t="20491" r="2634" b="3832"/>
          <a:stretch/>
        </p:blipFill>
        <p:spPr bwMode="auto">
          <a:xfrm>
            <a:off x="5773053" y="2060848"/>
            <a:ext cx="3063631" cy="25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" t="16006" r="3428" b="5861"/>
          <a:stretch/>
        </p:blipFill>
        <p:spPr bwMode="auto">
          <a:xfrm>
            <a:off x="3131840" y="4149080"/>
            <a:ext cx="2532191" cy="201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692933" y="1844824"/>
            <a:ext cx="887179" cy="10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032" y="151120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스프라이트</a:t>
            </a:r>
            <a:endParaRPr lang="ko-KR" altLang="en-US" sz="1100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405307" y="3323033"/>
            <a:ext cx="358381" cy="68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96" y="38154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배경</a:t>
            </a:r>
            <a:endParaRPr lang="ko-KR" altLang="en-US" sz="11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67948" r="59257" b="7790"/>
          <a:stretch/>
        </p:blipFill>
        <p:spPr bwMode="auto">
          <a:xfrm>
            <a:off x="3304455" y="206950"/>
            <a:ext cx="2050679" cy="1009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2699792" y="1124744"/>
            <a:ext cx="115212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834" y="116632"/>
            <a:ext cx="3012071" cy="1833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755576" y="2924944"/>
            <a:ext cx="1313517" cy="398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779912" y="1642011"/>
            <a:ext cx="864096" cy="881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4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en-US" altLang="ko-KR" dirty="0"/>
              <a:t>&amp; </a:t>
            </a:r>
            <a:r>
              <a:rPr lang="ko-KR" altLang="en-US" dirty="0"/>
              <a:t>스크립트 영역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3" y="1380612"/>
            <a:ext cx="5760640" cy="452766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5" t="18691" r="2032" b="36873"/>
          <a:stretch/>
        </p:blipFill>
        <p:spPr bwMode="auto">
          <a:xfrm>
            <a:off x="5401350" y="334432"/>
            <a:ext cx="3074821" cy="158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5" t="20491" r="2634" b="3832"/>
          <a:stretch/>
        </p:blipFill>
        <p:spPr bwMode="auto">
          <a:xfrm>
            <a:off x="5465687" y="2558266"/>
            <a:ext cx="3063631" cy="2524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43757" y="191853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소리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2574" y="23032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모양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191683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10</a:t>
            </a:r>
            <a:r>
              <a:rPr lang="ko-KR" altLang="en-US" sz="1100" b="1" dirty="0"/>
              <a:t>종류의 블록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267744" y="3212976"/>
            <a:ext cx="1152128" cy="39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5816" y="342900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블록을 선택해서</a:t>
            </a:r>
            <a:endParaRPr lang="en-US" altLang="ko-KR" sz="1100" b="1" dirty="0"/>
          </a:p>
          <a:p>
            <a:r>
              <a:rPr lang="ko-KR" altLang="en-US" sz="1100" b="1" dirty="0"/>
              <a:t>끌어온다</a:t>
            </a:r>
            <a:r>
              <a:rPr lang="en-US" altLang="ko-KR" sz="1100" b="1" dirty="0"/>
              <a:t>!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13938" y="28529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스크립트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51920" y="2564904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107733" y="1268760"/>
            <a:ext cx="1561109" cy="432048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68842" y="1020143"/>
            <a:ext cx="2551230" cy="399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" idx="2"/>
          </p:cNvCxnSpPr>
          <p:nvPr/>
        </p:nvCxnSpPr>
        <p:spPr>
          <a:xfrm>
            <a:off x="4572000" y="1124744"/>
            <a:ext cx="1224136" cy="1433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5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1628800"/>
            <a:ext cx="7560840" cy="320882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다음의 조건들이 만족되도록 스크래치를 조작하세요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조건</a:t>
            </a:r>
            <a:r>
              <a:rPr lang="en-US" altLang="ko-KR" sz="1200" b="1" dirty="0">
                <a:solidFill>
                  <a:schemeClr val="tx1"/>
                </a:solidFill>
              </a:rPr>
              <a:t>1]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고양이 </a:t>
            </a:r>
            <a:r>
              <a:rPr lang="ko-KR" altLang="en-US" sz="1200" dirty="0" err="1">
                <a:solidFill>
                  <a:schemeClr val="tx1"/>
                </a:solidFill>
              </a:rPr>
              <a:t>스프라이트는</a:t>
            </a:r>
            <a:r>
              <a:rPr lang="ko-KR" altLang="en-US" sz="1200" dirty="0">
                <a:solidFill>
                  <a:schemeClr val="tx1"/>
                </a:solidFill>
              </a:rPr>
              <a:t> 삭제하고 </a:t>
            </a:r>
            <a:r>
              <a:rPr lang="ko-KR" altLang="en-US" sz="1200" dirty="0" err="1">
                <a:solidFill>
                  <a:schemeClr val="tx1"/>
                </a:solidFill>
              </a:rPr>
              <a:t>스프라이트</a:t>
            </a:r>
            <a:r>
              <a:rPr lang="ko-KR" altLang="en-US" sz="1200" dirty="0">
                <a:solidFill>
                  <a:schemeClr val="tx1"/>
                </a:solidFill>
              </a:rPr>
              <a:t> 저장소에 있는 </a:t>
            </a:r>
            <a:r>
              <a:rPr lang="ko-KR" altLang="en-US" sz="1200" b="1" dirty="0">
                <a:solidFill>
                  <a:srgbClr val="FF0000"/>
                </a:solidFill>
              </a:rPr>
              <a:t>다른 </a:t>
            </a:r>
            <a:r>
              <a:rPr lang="ko-KR" altLang="en-US" sz="1200" b="1" dirty="0" err="1">
                <a:solidFill>
                  <a:srgbClr val="FF0000"/>
                </a:solidFill>
              </a:rPr>
              <a:t>스프라이트</a:t>
            </a:r>
            <a:r>
              <a:rPr lang="ko-KR" altLang="en-US" sz="1200" b="1" dirty="0">
                <a:solidFill>
                  <a:srgbClr val="FF0000"/>
                </a:solidFill>
              </a:rPr>
              <a:t> 세 개를 추가한다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눈뭉치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공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두개를</a:t>
            </a:r>
            <a:r>
              <a:rPr lang="ko-KR" altLang="en-US" sz="1200" dirty="0">
                <a:solidFill>
                  <a:schemeClr val="tx1"/>
                </a:solidFill>
              </a:rPr>
              <a:t> 만든다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선택한다</a:t>
            </a:r>
            <a:r>
              <a:rPr lang="en-US" altLang="ko-KR" sz="1200" dirty="0">
                <a:solidFill>
                  <a:schemeClr val="tx1"/>
                </a:solidFill>
              </a:rPr>
              <a:t>).</a:t>
            </a:r>
            <a:br>
              <a:rPr lang="en-US" altLang="ko-KR" sz="1200" dirty="0">
                <a:solidFill>
                  <a:schemeClr val="tx1"/>
                </a:solidFill>
              </a:rPr>
            </a:b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조건</a:t>
            </a:r>
            <a:r>
              <a:rPr lang="en-US" altLang="ko-KR" sz="1200" b="1" dirty="0">
                <a:solidFill>
                  <a:schemeClr val="tx1"/>
                </a:solidFill>
              </a:rPr>
              <a:t>2]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눈싸움을 할 배경을 고른다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조건</a:t>
            </a:r>
            <a:r>
              <a:rPr lang="en-US" altLang="ko-KR" sz="1200" b="1" dirty="0">
                <a:solidFill>
                  <a:schemeClr val="tx1"/>
                </a:solidFill>
              </a:rPr>
              <a:t>3]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스프라이트들이</a:t>
            </a:r>
            <a:r>
              <a:rPr lang="ko-KR" altLang="en-US" sz="1200" dirty="0">
                <a:solidFill>
                  <a:schemeClr val="tx1"/>
                </a:solidFill>
              </a:rPr>
              <a:t> 비슷한 크기로 서로 마주 볼 수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있도록 </a:t>
            </a:r>
            <a:r>
              <a:rPr lang="ko-KR" altLang="en-US" sz="1200" dirty="0" err="1">
                <a:solidFill>
                  <a:schemeClr val="tx1"/>
                </a:solidFill>
              </a:rPr>
              <a:t>스프라이트의</a:t>
            </a:r>
            <a:r>
              <a:rPr lang="ko-KR" altLang="en-US" sz="1200" dirty="0">
                <a:solidFill>
                  <a:schemeClr val="tx1"/>
                </a:solidFill>
              </a:rPr>
              <a:t> 위치와 방향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크기를 조작한다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10" y="3081336"/>
            <a:ext cx="2551124" cy="37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349</Words>
  <Application>Microsoft Office PowerPoint</Application>
  <PresentationFormat>화면 슬라이드 쇼(4:3)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스크래치 프로그래밍 실습</vt:lpstr>
      <vt:lpstr>스크래치 (Scratch)</vt:lpstr>
      <vt:lpstr>눈싸움 게임 예제</vt:lpstr>
      <vt:lpstr>스크래치 들어가기</vt:lpstr>
      <vt:lpstr>스크래치 화면 구성</vt:lpstr>
      <vt:lpstr>무대 영역</vt:lpstr>
      <vt:lpstr>스프라이트</vt:lpstr>
      <vt:lpstr>블록 &amp; 스크립트 영역</vt:lpstr>
      <vt:lpstr>실습 1단계</vt:lpstr>
      <vt:lpstr>실습 2단계 (움직임)</vt:lpstr>
      <vt:lpstr>실습 2단계 (움직임)</vt:lpstr>
      <vt:lpstr>실습 2단계 (움직임)</vt:lpstr>
      <vt:lpstr>실습 2단계 (움직임)</vt:lpstr>
      <vt:lpstr>실습 3단계 (맞춤)</vt:lpstr>
      <vt:lpstr>실습 3단계 (맞춤)</vt:lpstr>
      <vt:lpstr>실습 3단계 (맞춤)</vt:lpstr>
      <vt:lpstr>실습 4단계</vt:lpstr>
      <vt:lpstr>실습 4단계: 점수 만들기 (변수 이용)</vt:lpstr>
      <vt:lpstr>실습 4단계: 점수 만들기 (변수 이용)</vt:lpstr>
      <vt:lpstr>점수(변수) 초기화</vt:lpstr>
      <vt:lpstr>프로그래밍을 잘 하려면?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컴퓨팅적 사고 (Computational Thinking)</dc:title>
  <dc:creator>Microsoft Corporation</dc:creator>
  <cp:lastModifiedBy>남원홍</cp:lastModifiedBy>
  <cp:revision>315</cp:revision>
  <cp:lastPrinted>2016-02-19T10:46:49Z</cp:lastPrinted>
  <dcterms:created xsi:type="dcterms:W3CDTF">2006-10-05T04:04:58Z</dcterms:created>
  <dcterms:modified xsi:type="dcterms:W3CDTF">2023-03-08T01:22:55Z</dcterms:modified>
</cp:coreProperties>
</file>