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8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9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0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1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2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3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4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5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theme/theme16.xml" ContentType="application/vnd.openxmlformats-officedocument.theme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7.xml" ContentType="application/vnd.openxmlformats-officedocument.theme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theme/theme18.xml" ContentType="application/vnd.openxmlformats-officedocument.theme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19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45" r:id="rId2"/>
    <p:sldMasterId id="2147483757" r:id="rId3"/>
    <p:sldMasterId id="2147483771" r:id="rId4"/>
    <p:sldMasterId id="2147483785" r:id="rId5"/>
    <p:sldMasterId id="2147483797" r:id="rId6"/>
    <p:sldMasterId id="2147483810" r:id="rId7"/>
    <p:sldMasterId id="2147483824" r:id="rId8"/>
    <p:sldMasterId id="2147483838" r:id="rId9"/>
    <p:sldMasterId id="2147483852" r:id="rId10"/>
    <p:sldMasterId id="2147483865" r:id="rId11"/>
    <p:sldMasterId id="2147483879" r:id="rId12"/>
    <p:sldMasterId id="2147483891" r:id="rId13"/>
    <p:sldMasterId id="2147483904" r:id="rId14"/>
    <p:sldMasterId id="2147483916" r:id="rId15"/>
    <p:sldMasterId id="2147483929" r:id="rId16"/>
    <p:sldMasterId id="2147483943" r:id="rId17"/>
    <p:sldMasterId id="2147483956" r:id="rId18"/>
    <p:sldMasterId id="2147483969" r:id="rId19"/>
    <p:sldMasterId id="2147483983" r:id="rId20"/>
  </p:sldMasterIdLst>
  <p:notesMasterIdLst>
    <p:notesMasterId r:id="rId77"/>
  </p:notesMasterIdLst>
  <p:sldIdLst>
    <p:sldId id="702" r:id="rId21"/>
    <p:sldId id="257" r:id="rId22"/>
    <p:sldId id="258" r:id="rId23"/>
    <p:sldId id="259" r:id="rId24"/>
    <p:sldId id="295" r:id="rId25"/>
    <p:sldId id="260" r:id="rId26"/>
    <p:sldId id="303" r:id="rId27"/>
    <p:sldId id="304" r:id="rId28"/>
    <p:sldId id="262" r:id="rId29"/>
    <p:sldId id="338" r:id="rId30"/>
    <p:sldId id="263" r:id="rId31"/>
    <p:sldId id="305" r:id="rId32"/>
    <p:sldId id="265" r:id="rId33"/>
    <p:sldId id="306" r:id="rId34"/>
    <p:sldId id="307" r:id="rId35"/>
    <p:sldId id="703" r:id="rId36"/>
    <p:sldId id="324" r:id="rId37"/>
    <p:sldId id="296" r:id="rId38"/>
    <p:sldId id="269" r:id="rId39"/>
    <p:sldId id="268" r:id="rId40"/>
    <p:sldId id="270" r:id="rId41"/>
    <p:sldId id="331" r:id="rId42"/>
    <p:sldId id="330" r:id="rId43"/>
    <p:sldId id="274" r:id="rId44"/>
    <p:sldId id="310" r:id="rId45"/>
    <p:sldId id="311" r:id="rId46"/>
    <p:sldId id="339" r:id="rId47"/>
    <p:sldId id="340" r:id="rId48"/>
    <p:sldId id="343" r:id="rId49"/>
    <p:sldId id="352" r:id="rId50"/>
    <p:sldId id="344" r:id="rId51"/>
    <p:sldId id="353" r:id="rId52"/>
    <p:sldId id="345" r:id="rId53"/>
    <p:sldId id="346" r:id="rId54"/>
    <p:sldId id="313" r:id="rId55"/>
    <p:sldId id="359" r:id="rId56"/>
    <p:sldId id="361" r:id="rId57"/>
    <p:sldId id="357" r:id="rId58"/>
    <p:sldId id="362" r:id="rId59"/>
    <p:sldId id="347" r:id="rId60"/>
    <p:sldId id="364" r:id="rId61"/>
    <p:sldId id="365" r:id="rId62"/>
    <p:sldId id="366" r:id="rId63"/>
    <p:sldId id="363" r:id="rId64"/>
    <p:sldId id="350" r:id="rId65"/>
    <p:sldId id="351" r:id="rId66"/>
    <p:sldId id="317" r:id="rId67"/>
    <p:sldId id="318" r:id="rId68"/>
    <p:sldId id="319" r:id="rId69"/>
    <p:sldId id="328" r:id="rId70"/>
    <p:sldId id="289" r:id="rId71"/>
    <p:sldId id="367" r:id="rId72"/>
    <p:sldId id="368" r:id="rId73"/>
    <p:sldId id="369" r:id="rId74"/>
    <p:sldId id="704" r:id="rId75"/>
    <p:sldId id="301" r:id="rId7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CCFF33"/>
    <a:srgbClr val="99FF33"/>
    <a:srgbClr val="E1FFE1"/>
    <a:srgbClr val="9FE6FF"/>
    <a:srgbClr val="CCFF99"/>
    <a:srgbClr val="CCFFCC"/>
    <a:srgbClr val="A7FBAB"/>
    <a:srgbClr val="FFE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F133E1-3DC7-4331-9D61-CE10E281AC95}" v="1" dt="2024-05-28T07:55:2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1" autoAdjust="0"/>
    <p:restoredTop sz="93613" autoAdjust="0"/>
  </p:normalViewPr>
  <p:slideViewPr>
    <p:cSldViewPr>
      <p:cViewPr varScale="1">
        <p:scale>
          <a:sx n="88" d="100"/>
          <a:sy n="88" d="100"/>
        </p:scale>
        <p:origin x="981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8" d="100"/>
        <a:sy n="138" d="100"/>
      </p:scale>
      <p:origin x="0" y="-263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6.xml"/><Relationship Id="rId21" Type="http://schemas.openxmlformats.org/officeDocument/2006/relationships/slide" Target="slides/slide1.xml"/><Relationship Id="rId42" Type="http://schemas.openxmlformats.org/officeDocument/2006/relationships/slide" Target="slides/slide22.xml"/><Relationship Id="rId47" Type="http://schemas.openxmlformats.org/officeDocument/2006/relationships/slide" Target="slides/slide27.xml"/><Relationship Id="rId63" Type="http://schemas.openxmlformats.org/officeDocument/2006/relationships/slide" Target="slides/slide43.xml"/><Relationship Id="rId68" Type="http://schemas.openxmlformats.org/officeDocument/2006/relationships/slide" Target="slides/slide48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53" Type="http://schemas.openxmlformats.org/officeDocument/2006/relationships/slide" Target="slides/slide33.xml"/><Relationship Id="rId58" Type="http://schemas.openxmlformats.org/officeDocument/2006/relationships/slide" Target="slides/slide38.xml"/><Relationship Id="rId74" Type="http://schemas.openxmlformats.org/officeDocument/2006/relationships/slide" Target="slides/slide54.xml"/><Relationship Id="rId79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1.xml"/><Relationship Id="rId82" Type="http://schemas.microsoft.com/office/2016/11/relationships/changesInfo" Target="changesInfos/changesInfo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slide" Target="slides/slide23.xml"/><Relationship Id="rId48" Type="http://schemas.openxmlformats.org/officeDocument/2006/relationships/slide" Target="slides/slide28.xml"/><Relationship Id="rId56" Type="http://schemas.openxmlformats.org/officeDocument/2006/relationships/slide" Target="slides/slide36.xml"/><Relationship Id="rId64" Type="http://schemas.openxmlformats.org/officeDocument/2006/relationships/slide" Target="slides/slide44.xml"/><Relationship Id="rId69" Type="http://schemas.openxmlformats.org/officeDocument/2006/relationships/slide" Target="slides/slide49.xml"/><Relationship Id="rId77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1.xml"/><Relationship Id="rId72" Type="http://schemas.openxmlformats.org/officeDocument/2006/relationships/slide" Target="slides/slide52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slide" Target="slides/slide26.xml"/><Relationship Id="rId59" Type="http://schemas.openxmlformats.org/officeDocument/2006/relationships/slide" Target="slides/slide39.xml"/><Relationship Id="rId67" Type="http://schemas.openxmlformats.org/officeDocument/2006/relationships/slide" Target="slides/slide47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1.xml"/><Relationship Id="rId54" Type="http://schemas.openxmlformats.org/officeDocument/2006/relationships/slide" Target="slides/slide34.xml"/><Relationship Id="rId62" Type="http://schemas.openxmlformats.org/officeDocument/2006/relationships/slide" Target="slides/slide42.xml"/><Relationship Id="rId70" Type="http://schemas.openxmlformats.org/officeDocument/2006/relationships/slide" Target="slides/slide50.xml"/><Relationship Id="rId75" Type="http://schemas.openxmlformats.org/officeDocument/2006/relationships/slide" Target="slides/slide55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slide" Target="slides/slide29.xml"/><Relationship Id="rId57" Type="http://schemas.openxmlformats.org/officeDocument/2006/relationships/slide" Target="slides/slide3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1.xml"/><Relationship Id="rId44" Type="http://schemas.openxmlformats.org/officeDocument/2006/relationships/slide" Target="slides/slide24.xml"/><Relationship Id="rId52" Type="http://schemas.openxmlformats.org/officeDocument/2006/relationships/slide" Target="slides/slide32.xml"/><Relationship Id="rId60" Type="http://schemas.openxmlformats.org/officeDocument/2006/relationships/slide" Target="slides/slide40.xml"/><Relationship Id="rId65" Type="http://schemas.openxmlformats.org/officeDocument/2006/relationships/slide" Target="slides/slide45.xml"/><Relationship Id="rId73" Type="http://schemas.openxmlformats.org/officeDocument/2006/relationships/slide" Target="slides/slide53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9.xml"/><Relationship Id="rId34" Type="http://schemas.openxmlformats.org/officeDocument/2006/relationships/slide" Target="slides/slide14.xml"/><Relationship Id="rId50" Type="http://schemas.openxmlformats.org/officeDocument/2006/relationships/slide" Target="slides/slide30.xml"/><Relationship Id="rId55" Type="http://schemas.openxmlformats.org/officeDocument/2006/relationships/slide" Target="slides/slide35.xml"/><Relationship Id="rId76" Type="http://schemas.openxmlformats.org/officeDocument/2006/relationships/slide" Target="slides/slide56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9.xml"/><Relationship Id="rId24" Type="http://schemas.openxmlformats.org/officeDocument/2006/relationships/slide" Target="slides/slide4.xml"/><Relationship Id="rId40" Type="http://schemas.openxmlformats.org/officeDocument/2006/relationships/slide" Target="slides/slide20.xml"/><Relationship Id="rId45" Type="http://schemas.openxmlformats.org/officeDocument/2006/relationships/slide" Target="slides/slide25.xml"/><Relationship Id="rId66" Type="http://schemas.openxmlformats.org/officeDocument/2006/relationships/slide" Target="slides/slide4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현 송" userId="39e2488ab7b2e900" providerId="LiveId" clId="{DDF133E1-3DC7-4331-9D61-CE10E281AC95}"/>
    <pc:docChg chg="modSld">
      <pc:chgData name="재현 송" userId="39e2488ab7b2e900" providerId="LiveId" clId="{DDF133E1-3DC7-4331-9D61-CE10E281AC95}" dt="2024-05-28T07:55:30.974" v="44" actId="20577"/>
      <pc:docMkLst>
        <pc:docMk/>
      </pc:docMkLst>
      <pc:sldChg chg="modSp mod">
        <pc:chgData name="재현 송" userId="39e2488ab7b2e900" providerId="LiveId" clId="{DDF133E1-3DC7-4331-9D61-CE10E281AC95}" dt="2024-05-28T07:55:30.974" v="44" actId="20577"/>
        <pc:sldMkLst>
          <pc:docMk/>
          <pc:sldMk cId="1960453634" sldId="359"/>
        </pc:sldMkLst>
        <pc:spChg chg="mod">
          <ac:chgData name="재현 송" userId="39e2488ab7b2e900" providerId="LiveId" clId="{DDF133E1-3DC7-4331-9D61-CE10E281AC95}" dt="2024-05-28T07:55:30.974" v="44" actId="20577"/>
          <ac:spMkLst>
            <pc:docMk/>
            <pc:sldMk cId="1960453634" sldId="359"/>
            <ac:spMk id="11366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F5B93-F5FF-46A9-9CED-DE10C789C6DC}" type="datetimeFigureOut">
              <a:rPr lang="ko-KR" altLang="en-US" smtClean="0"/>
              <a:t>2024-05-28(Tue)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1544E-862C-406F-B47F-2B80562C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8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97D07D-27AE-43E0-936C-66ED99367A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2914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5656-0B4B-4D6A-A6EE-AA6128C3D1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437832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840872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8B2A272-9F15-4F84-A9D0-087741298C8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861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AA5D0B3-C738-46B5-BB4A-FBF3147120C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890290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D4A9B5E-FCC9-445E-B277-BBD9CC15088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721333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BB531-EA46-49A4-A1D9-C2994311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422989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B4178E-64CA-4609-9FE9-94A5BB89816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713683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EEE83B-D1A1-4A12-8FAF-FBD4603DC6B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9001454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23BB0D8-BAAB-4829-848C-947045230CB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94161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AC5A3-84ED-40E2-A155-DC0686FF73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234022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8A15F4E4-CDE1-49DD-B756-FB254AFDF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5674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C5EE14-879D-4E59-9628-3AC44B60FD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374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2877175"/>
      </p:ext>
    </p:extLst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4502883"/>
      </p:ext>
    </p:extLst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AE02D7-1CF2-41F5-A5A6-CCFFA39B0D5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3166849"/>
      </p:ext>
    </p:extLst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D905D2-160D-447E-B3A2-0BCE2C8B8BC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5317010"/>
      </p:ext>
    </p:extLst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BDB1EE-2B08-4778-AD14-89CE89532E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3125774"/>
      </p:ext>
    </p:extLst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0905675"/>
      </p:ext>
    </p:extLst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76F9DB-0883-440E-AED3-3EC31652759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2277422"/>
      </p:ext>
    </p:extLst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3DB40F-42CD-4165-B3C1-59E6F9CCF9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4227419"/>
      </p:ext>
    </p:extLst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4A11ED-1FD7-43EE-9206-5DCAB7C2F6A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1424568"/>
      </p:ext>
    </p:extLst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ACDEE4-278E-47F1-8B5A-714B1298ECB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703841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5114767"/>
      </p:ext>
    </p:extLst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A2E991-E061-44B9-AFEA-0A9C0936FB2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6987011"/>
      </p:ext>
    </p:extLst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B97DE6-4336-4D43-B1EC-82265B7BF00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2950467"/>
      </p:ext>
    </p:extLst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4CF83F-B706-4DC5-9B98-A7A956356C2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975506"/>
      </p:ext>
    </p:extLst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0741150"/>
      </p:ext>
    </p:extLst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E02D7-1CF2-41F5-A5A6-CCFFA39B0D5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8050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D905D2-160D-447E-B3A2-0BCE2C8B8BC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931943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FBDB1EE-2B08-4778-AD14-89CE89532E6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1052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D9C591-7583-4ABF-BD5B-E78EFEB259D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487911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76F9DB-0883-440E-AED3-3EC316527590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2172053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3DB40F-42CD-4165-B3C1-59E6F9CCF93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733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38F-4B5D-41A0-9D72-67E3633530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667001"/>
      </p:ext>
    </p:extLst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A11ED-1FD7-43EE-9206-5DCAB7C2F6A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060296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ACDEE4-278E-47F1-8B5A-714B1298ECB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059299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A2E991-E061-44B9-AFEA-0A9C0936FB2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8991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7DE6-4336-4D43-B1EC-82265B7BF00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963023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4CF83F-B706-4DC5-9B98-A7A956356C22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5306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9954019"/>
      </p:ext>
    </p:extLst>
  </p:cSld>
  <p:clrMapOvr>
    <a:masterClrMapping/>
  </p:clrMapOvr>
  <p:transition spd="med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637735"/>
      </p:ext>
    </p:extLst>
  </p:cSld>
  <p:clrMapOvr>
    <a:masterClrMapping/>
  </p:clrMapOvr>
  <p:transition spd="med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EC818-10A3-4471-8641-85F3700FA5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4972650"/>
      </p:ext>
    </p:extLst>
  </p:cSld>
  <p:clrMapOvr>
    <a:masterClrMapping/>
  </p:clrMapOvr>
  <p:transition spd="med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9098C-FA54-4244-955F-1FBFABE3D1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4719964"/>
      </p:ext>
    </p:extLst>
  </p:cSld>
  <p:clrMapOvr>
    <a:masterClrMapping/>
  </p:clrMapOvr>
  <p:transition spd="med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62A87-9D21-4CB1-9084-9BAF3C0FAC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400491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7A4B-E352-47A3-A059-C592E1DB00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8359657"/>
      </p:ext>
    </p:extLst>
  </p:cSld>
  <p:clrMapOvr>
    <a:masterClrMapping/>
  </p:clrMapOvr>
  <p:transition spd="med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D0E5E-0313-44FB-904E-A8530D27B8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142698"/>
      </p:ext>
    </p:extLst>
  </p:cSld>
  <p:clrMapOvr>
    <a:masterClrMapping/>
  </p:clrMapOvr>
  <p:transition spd="med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F2050-4467-4232-9C1F-FE37FA77730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6074449"/>
      </p:ext>
    </p:extLst>
  </p:cSld>
  <p:clrMapOvr>
    <a:masterClrMapping/>
  </p:clrMapOvr>
  <p:transition spd="med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7075E-EBE4-4CDE-9B97-6E9552A417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9416431"/>
      </p:ext>
    </p:extLst>
  </p:cSld>
  <p:clrMapOvr>
    <a:masterClrMapping/>
  </p:clrMapOvr>
  <p:transition spd="med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2BBA0-DA20-4DAA-A2F3-F6E8E35A3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3985678"/>
      </p:ext>
    </p:extLst>
  </p:cSld>
  <p:clrMapOvr>
    <a:masterClrMapping/>
  </p:clrMapOvr>
  <p:transition spd="med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21A2C-6CAE-451D-8CA1-F2431B2AF9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0628712"/>
      </p:ext>
    </p:extLst>
  </p:cSld>
  <p:clrMapOvr>
    <a:masterClrMapping/>
  </p:clrMapOvr>
  <p:transition spd="med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7C02D-6148-46E0-B0A4-488A3F0C73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636295"/>
      </p:ext>
    </p:extLst>
  </p:cSld>
  <p:clrMapOvr>
    <a:masterClrMapping/>
  </p:clrMapOvr>
  <p:transition spd="med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82DA2-938D-47BA-AD3E-A347D793FFC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730293"/>
      </p:ext>
    </p:extLst>
  </p:cSld>
  <p:clrMapOvr>
    <a:masterClrMapping/>
  </p:clrMapOvr>
  <p:transition spd="med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57753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57753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EDAC2-0B45-4BEE-9594-2F9D748159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8713763"/>
      </p:ext>
    </p:extLst>
  </p:cSld>
  <p:clrMapOvr>
    <a:masterClrMapping/>
  </p:clrMapOvr>
  <p:transition spd="med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BFB86-0F0F-428D-A07D-2B6212BEA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455550"/>
      </p:ext>
    </p:extLst>
  </p:cSld>
  <p:clrMapOvr>
    <a:masterClrMapping/>
  </p:clrMapOvr>
  <p:transition spd="med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26D5E-E55C-4B18-B237-C2860325C5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737537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FA23-577A-4174-B079-CD3EAA1F8E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672731"/>
      </p:ext>
    </p:extLst>
  </p:cSld>
  <p:clrMapOvr>
    <a:masterClrMapping/>
  </p:clrMapOvr>
  <p:transition spd="med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A4B6B-9AEF-492C-9BD0-234C756F6E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9453629"/>
      </p:ext>
    </p:extLst>
  </p:cSld>
  <p:clrMapOvr>
    <a:masterClrMapping/>
  </p:clrMapOvr>
  <p:transition spd="med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C3E3E-8143-4780-AE9C-A20F1D4F18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0630575"/>
      </p:ext>
    </p:extLst>
  </p:cSld>
  <p:clrMapOvr>
    <a:masterClrMapping/>
  </p:clrMapOvr>
  <p:transition spd="med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6D1B0-0951-46C8-96EF-45750F6E87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264355"/>
      </p:ext>
    </p:extLst>
  </p:cSld>
  <p:clrMapOvr>
    <a:masterClrMapping/>
  </p:clrMapOvr>
  <p:transition spd="med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0495E-9B86-4420-9E48-68F1A673F0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6399598"/>
      </p:ext>
    </p:extLst>
  </p:cSld>
  <p:clrMapOvr>
    <a:masterClrMapping/>
  </p:clrMapOvr>
  <p:transition spd="med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3C6FA-4B00-434C-9072-C1B102A147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5685512"/>
      </p:ext>
    </p:extLst>
  </p:cSld>
  <p:clrMapOvr>
    <a:masterClrMapping/>
  </p:clrMapOvr>
  <p:transition spd="med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6067-293A-4640-A01E-3DC6CD8CB4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177782"/>
      </p:ext>
    </p:extLst>
  </p:cSld>
  <p:clrMapOvr>
    <a:masterClrMapping/>
  </p:clrMapOvr>
  <p:transition spd="med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6715D-45E8-40ED-AA33-E961FB66FF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5295338"/>
      </p:ext>
    </p:extLst>
  </p:cSld>
  <p:clrMapOvr>
    <a:masterClrMapping/>
  </p:clrMapOvr>
  <p:transition spd="med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8911-ED66-490C-9F02-0DE174B43B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4589429"/>
      </p:ext>
    </p:extLst>
  </p:cSld>
  <p:clrMapOvr>
    <a:masterClrMapping/>
  </p:clrMapOvr>
  <p:transition spd="med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881B-F38E-4D5F-94A5-007DB14E43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6720278"/>
      </p:ext>
    </p:extLst>
  </p:cSld>
  <p:clrMapOvr>
    <a:masterClrMapping/>
  </p:clrMapOvr>
  <p:transition spd="med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933633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6931-C8A5-413E-9B57-76B293C15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5978346"/>
      </p:ext>
    </p:extLst>
  </p:cSld>
  <p:clrMapOvr>
    <a:masterClrMapping/>
  </p:clrMapOvr>
  <p:transition spd="med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9044173"/>
      </p:ext>
    </p:extLst>
  </p:cSld>
  <p:clrMapOvr>
    <a:masterClrMapping/>
  </p:clrMapOvr>
  <p:transition spd="med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1476054"/>
      </p:ext>
    </p:extLst>
  </p:cSld>
  <p:clrMapOvr>
    <a:masterClrMapping/>
  </p:clrMapOvr>
  <p:transition spd="med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9563904"/>
      </p:ext>
    </p:extLst>
  </p:cSld>
  <p:clrMapOvr>
    <a:masterClrMapping/>
  </p:clrMapOvr>
  <p:transition spd="med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156568"/>
      </p:ext>
    </p:extLst>
  </p:cSld>
  <p:clrMapOvr>
    <a:masterClrMapping/>
  </p:clrMapOvr>
  <p:transition spd="med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7386431"/>
      </p:ext>
    </p:extLst>
  </p:cSld>
  <p:clrMapOvr>
    <a:masterClrMapping/>
  </p:clrMapOvr>
  <p:transition spd="med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994847"/>
      </p:ext>
    </p:extLst>
  </p:cSld>
  <p:clrMapOvr>
    <a:masterClrMapping/>
  </p:clrMapOvr>
  <p:transition spd="med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3132984"/>
      </p:ext>
    </p:extLst>
  </p:cSld>
  <p:clrMapOvr>
    <a:masterClrMapping/>
  </p:clrMapOvr>
  <p:transition spd="med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43185"/>
      </p:ext>
    </p:extLst>
  </p:cSld>
  <p:clrMapOvr>
    <a:masterClrMapping/>
  </p:clrMapOvr>
  <p:transition spd="med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3377646"/>
      </p:ext>
    </p:extLst>
  </p:cSld>
  <p:clrMapOvr>
    <a:masterClrMapping/>
  </p:clrMapOvr>
  <p:transition spd="med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003404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7DA8-2C03-45A9-87D3-8D11AEF37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0618171"/>
      </p:ext>
    </p:extLst>
  </p:cSld>
  <p:clrMapOvr>
    <a:masterClrMapping/>
  </p:clrMapOvr>
  <p:transition spd="med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5993561"/>
      </p:ext>
    </p:extLst>
  </p:cSld>
  <p:clrMapOvr>
    <a:masterClrMapping/>
  </p:clrMapOvr>
  <p:transition spd="med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E02D7-1CF2-41F5-A5A6-CCFFA39B0D5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3861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D905D2-160D-447E-B3A2-0BCE2C8B8BC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9188216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FBDB1EE-2B08-4778-AD14-89CE89532E6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2890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D9C591-7583-4ABF-BD5B-E78EFEB259D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16286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76F9DB-0883-440E-AED3-3EC316527590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8218163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48038-7B0C-4132-A87A-349570BC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096281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A11ED-1FD7-43EE-9206-5DCAB7C2F6A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646393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ACDEE4-278E-47F1-8B5A-714B1298ECB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77538772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A2E991-E061-44B9-AFEA-0A9C0936FB2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43280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104-CE06-477C-8C2A-3639BC80ED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662280"/>
      </p:ext>
    </p:extLst>
  </p:cSld>
  <p:clrMapOvr>
    <a:masterClrMapping/>
  </p:clrMapOvr>
  <p:transition spd="med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7DE6-4336-4D43-B1EC-82265B7BF00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828388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4CF83F-B706-4DC5-9B98-A7A956356C22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2115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656062"/>
      </p:ext>
    </p:extLst>
  </p:cSld>
  <p:clrMapOvr>
    <a:masterClrMapping/>
  </p:clrMapOvr>
  <p:transition spd="med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F7FA82-FAC7-4EB6-A78C-56EF6FDA9BB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2435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A50174-3A43-4648-A262-8FE7AEB7DFF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8800186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8AE3AA-3F28-4BE2-A8AD-AB1492AE411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0249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923B52B-C08D-49B0-B1D2-031746959A5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574829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64CC41C-DDED-4FF0-B914-FEA6D4DCF04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47518122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03052F3-6B5E-443F-9AC2-83C3B9AF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61338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C616A2-0979-4815-8CD6-E3C93FFB8D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3979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B5B-8A42-4529-B66A-BF56D54BC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7323362"/>
      </p:ext>
    </p:extLst>
  </p:cSld>
  <p:clrMapOvr>
    <a:masterClrMapping/>
  </p:clrMapOvr>
  <p:transition spd="med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4851A-9A9D-4BE3-94E3-80FC46C5AB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4717124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206086F-CFB4-4376-815F-EB6AE155C9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03337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78D-8572-4316-AE8C-8EB43757B8E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1679660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C2A670E-CC49-480B-81BD-208FCC353E5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8372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60D56-18FB-408A-BF14-6CDA9C2E95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13924"/>
      </p:ext>
    </p:extLst>
  </p:cSld>
  <p:clrMapOvr>
    <a:masterClrMapping/>
  </p:clrMapOvr>
  <p:transition spd="med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1829863"/>
      </p:ext>
    </p:extLst>
  </p:cSld>
  <p:clrMapOvr>
    <a:masterClrMapping/>
  </p:clrMapOvr>
  <p:transition spd="med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4BFB86-0F0F-428D-A07D-2B6212BEAD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285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81919611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6A4B6B-9AEF-492C-9BD0-234C756F6E2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2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34C3E3E-8143-4780-AE9C-A20F1D4F188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3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0E792F-A479-4EE8-BED3-C37A9DF29A6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56034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8BA-51D7-4678-977D-28631F700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609345"/>
      </p:ext>
    </p:extLst>
  </p:cSld>
  <p:clrMapOvr>
    <a:masterClrMapping/>
  </p:clrMapOvr>
  <p:transition spd="med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106D1B0-0951-46C8-96EF-45750F6E876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4730125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80495E-9B86-4420-9E48-68F1A673F0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052273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3C6FA-4B00-434C-9072-C1B102A1479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258028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B6067-293A-4640-A01E-3DC6CD8CB47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1361820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5A6715D-45E8-40ED-AA33-E961FB66FF5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3259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F8911-ED66-490C-9F02-0DE174B43B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198117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E64881B-F38E-4D5F-94A5-007DB14E432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7909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7379248"/>
      </p:ext>
    </p:extLst>
  </p:cSld>
  <p:clrMapOvr>
    <a:masterClrMapping/>
  </p:clrMapOvr>
  <p:transition spd="med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4762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BD9A16-86EF-4DAC-A2F5-5D677A46EB2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689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E6BAC-25AD-49AF-8988-135AA9A53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5812535"/>
      </p:ext>
    </p:extLst>
  </p:cSld>
  <p:clrMapOvr>
    <a:masterClrMapping/>
  </p:clrMapOvr>
  <p:transition spd="med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B6A0BCF-CC6D-41C1-90A5-8678AD4715E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3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149815-C8CD-4DAE-8827-E7610308C19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125075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82CE9D-6AD6-48B9-8744-A69162EB0F5A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38449844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39544B-E612-4DA7-919D-4B13AFE5AFD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2845034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5816B7-94B9-4EAC-91DD-CE8BB4739FF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18024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4B4C9A-3C04-4D3E-91E4-0B67CC10F67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52449853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E79BB8E-DEB7-457D-B5A1-90ED2243E09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27696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7EC9-8DD2-4493-A5D9-44A66E52AB4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5671525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5A47A25-0677-45A1-ADC8-F8094B578D3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071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095247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D70D-104F-4FC4-BB2A-05387A6951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2673204"/>
      </p:ext>
    </p:extLst>
  </p:cSld>
  <p:clrMapOvr>
    <a:masterClrMapping/>
  </p:clrMapOvr>
  <p:transition spd="med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F7FA82-FAC7-4EB6-A78C-56EF6FDA9BB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302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A50174-3A43-4648-A262-8FE7AEB7DFF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82792475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8AE3AA-3F28-4BE2-A8AD-AB1492AE411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869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923B52B-C08D-49B0-B1D2-031746959A5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9686074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64CC41C-DDED-4FF0-B914-FEA6D4DCF04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6232701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787E6-51DF-46F6-87EE-10E22C44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8920224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C616A2-0979-4815-8CD6-E3C93FFB8D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9963974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4851A-9A9D-4BE3-94E3-80FC46C5AB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27451290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206086F-CFB4-4376-815F-EB6AE155C9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87229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78D-8572-4316-AE8C-8EB43757B8E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1881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08C0-8DCB-4F09-80C3-E111BFE1D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2981507"/>
      </p:ext>
    </p:extLst>
  </p:cSld>
  <p:clrMapOvr>
    <a:masterClrMapping/>
  </p:clrMapOvr>
  <p:transition spd="med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C2A670E-CC49-480B-81BD-208FCC353E5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1413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60D56-18FB-408A-BF14-6CDA9C2E95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3036980"/>
      </p:ext>
    </p:extLst>
  </p:cSld>
  <p:clrMapOvr>
    <a:masterClrMapping/>
  </p:clrMapOvr>
  <p:transition spd="med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516366"/>
      </p:ext>
    </p:extLst>
  </p:cSld>
  <p:clrMapOvr>
    <a:masterClrMapping/>
  </p:clrMapOvr>
  <p:transition spd="med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4BFB86-0F0F-428D-A07D-2B6212BEAD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3830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27261368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6A4B6B-9AEF-492C-9BD0-234C756F6E2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249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34C3E3E-8143-4780-AE9C-A20F1D4F188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071253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106D1B0-0951-46C8-96EF-45750F6E876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364754632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F885A-2196-4048-AFA5-FFF89356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1520778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3C6FA-4B00-434C-9072-C1B102A1479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1378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97D07D-27AE-43E0-936C-66ED99367A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5147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B6067-293A-4640-A01E-3DC6CD8CB47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699877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5A6715D-45E8-40ED-AA33-E961FB66FF5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07726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F8911-ED66-490C-9F02-0DE174B43B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2448352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E64881B-F38E-4D5F-94A5-007DB14E432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9656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615437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0E792F-A479-4EE8-BED3-C37A9DF29A6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64668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FF8271-2F25-4322-A85B-00C3DF0746EC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9841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EDD00C9-05AF-4300-A93D-70E3FD40C9E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09773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2AD8747-5B23-404F-9883-008AEAFD724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707169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807A6D-130F-4847-92E1-F6AE0AC230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85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FF8271-2F25-4322-A85B-00C3DF0746EC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06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E249C7-2ED0-4588-A394-4D0E45B994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06593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6653B8-3313-4901-9BBC-9ACFE9FA960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703922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FEEC15-2795-4D4F-8B8B-60AE2FC1409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72340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5656-0B4B-4D6A-A6EE-AA6128C3D1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5913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C5EE14-879D-4E59-9628-3AC44B60FD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0978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8971440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115831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97D07D-27AE-43E0-936C-66ED99367A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8550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0E792F-A479-4EE8-BED3-C37A9DF29A6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474822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6429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EDD00C9-05AF-4300-A93D-70E3FD40C9E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88914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2EDD00C9-05AF-4300-A93D-70E3FD40C9E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3400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C2AD8747-5B23-404F-9883-008AEAFD724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906300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375BB-AAC3-4461-9FA4-253879C5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E807A6D-130F-4847-92E1-F6AE0AC230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52076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E249C7-2ED0-4588-A394-4D0E45B994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75450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6653B8-3313-4901-9BBC-9ACFE9FA960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31013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D5FEEC15-2795-4D4F-8B8B-60AE2FC1409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60572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94035656-0B4B-4D6A-A6EE-AA6128C3D1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67303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26C5EE14-879D-4E59-9628-3AC44B60FD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296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7797332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478719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2AD8747-5B23-404F-9883-008AEAFD724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55586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38F-4B5D-41A0-9D72-67E3633530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7910272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7A4B-E352-47A3-A059-C592E1DB00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3101109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FA23-577A-4174-B079-CD3EAA1F8E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654793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6931-C8A5-413E-9B57-76B293C15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338873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7DA8-2C03-45A9-87D3-8D11AEF37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5205481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104-CE06-477C-8C2A-3639BC80ED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160813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B5B-8A42-4529-B66A-BF56D54BC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3858444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8BA-51D7-4678-977D-28631F700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2424044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E6BAC-25AD-49AF-8988-135AA9A53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3667260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D70D-104F-4FC4-BB2A-05387A6951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518136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807A6D-130F-4847-92E1-F6AE0AC230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98368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08C0-8DCB-4F09-80C3-E111BFE1D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5766469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DBAA38F-4B5D-41A0-9D72-67E36335308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7040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0EA7A4B-E352-47A3-A059-C592E1DB00F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419149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B69FA23-577A-4174-B079-CD3EAA1F8E8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6567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0656931-C8A5-413E-9B57-76B293C1593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21480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5F57DA8-2C03-45A9-87D3-8D11AEF3702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36258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529552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4BCAB5B-8A42-4529-B66A-BF56D54BC4C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20257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FD9A8BA-51D7-4678-977D-28631F7009E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68849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BDAE6BAC-25AD-49AF-8988-135AA9A5336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51811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E249C7-2ED0-4588-A394-4D0E45B994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29950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3D70D-104F-4FC4-BB2A-05387A6951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465312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59C808C0-8DCB-4F09-80C3-E111BFE1D13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1142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6667663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DBAA38F-4B5D-41A0-9D72-67E36335308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5174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7778943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0299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99900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5F57DA8-2C03-45A9-87D3-8D11AEF3702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5850744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48306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4BCAB5B-8A42-4529-B66A-BF56D54BC4C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847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6653B8-3313-4901-9BBC-9ACFE9FA960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976549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FD9A8BA-51D7-4678-977D-28631F7009E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725239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BDAE6BAC-25AD-49AF-8988-135AA9A5336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88449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3D70D-104F-4FC4-BB2A-05387A6951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69854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59C808C0-8DCB-4F09-80C3-E111BFE1D13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4706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8733743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898012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25DE261-01CB-4F21-B0B2-F1CBB61E33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5573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4782360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8B2A272-9F15-4F84-A9D0-087741298C8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5344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AA5D0B3-C738-46B5-BB4A-FBF3147120C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355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FEEC15-2795-4D4F-8B8B-60AE2FC1409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8788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D4A9B5E-FCC9-445E-B277-BBD9CC15088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22178243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9DA70C-970A-464F-91E2-018078C1C9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60798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B4178E-64CA-4609-9FE9-94A5BB89816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135310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EEE83B-D1A1-4A12-8FAF-FBD4603DC6B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580481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23BB0D8-BAAB-4829-848C-947045230CB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18919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AC5A3-84ED-40E2-A155-DC0686FF73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2093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8A15F4E4-CDE1-49DD-B756-FB254AFDF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2244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8779622"/>
      </p:ext>
    </p:extLst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0498323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25DE261-01CB-4F21-B0B2-F1CBB61E33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5404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image" Target="../media/image4.w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14" Type="http://schemas.openxmlformats.org/officeDocument/2006/relationships/image" Target="../media/image4.wmf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82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4.xml"/><Relationship Id="rId2" Type="http://schemas.openxmlformats.org/officeDocument/2006/relationships/slideLayout" Target="../slideLayouts/slideLayout184.xml"/><Relationship Id="rId1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91.xml"/><Relationship Id="rId1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3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8.xml"/><Relationship Id="rId7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4.xml"/><Relationship Id="rId14" Type="http://schemas.openxmlformats.org/officeDocument/2006/relationships/image" Target="../media/image3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5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9.xml"/><Relationship Id="rId2" Type="http://schemas.openxmlformats.org/officeDocument/2006/relationships/slideLayout" Target="../slideLayouts/slideLayout209.xml"/><Relationship Id="rId1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8.xml"/><Relationship Id="rId5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6.xml"/><Relationship Id="rId14" Type="http://schemas.openxmlformats.org/officeDocument/2006/relationships/image" Target="../media/image3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32.xml"/><Relationship Id="rId3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31.xml"/><Relationship Id="rId2" Type="http://schemas.openxmlformats.org/officeDocument/2006/relationships/slideLayout" Target="../slideLayouts/slideLayout221.xml"/><Relationship Id="rId1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30.xml"/><Relationship Id="rId5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9.xml"/><Relationship Id="rId4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8.xml"/><Relationship Id="rId1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0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5.xml"/><Relationship Id="rId7" Type="http://schemas.openxmlformats.org/officeDocument/2006/relationships/slideLayout" Target="../slideLayouts/slideLayout239.xml"/><Relationship Id="rId12" Type="http://schemas.openxmlformats.org/officeDocument/2006/relationships/slideLayout" Target="../slideLayouts/slideLayout244.xml"/><Relationship Id="rId2" Type="http://schemas.openxmlformats.org/officeDocument/2006/relationships/slideLayout" Target="../slideLayouts/slideLayout234.xml"/><Relationship Id="rId1" Type="http://schemas.openxmlformats.org/officeDocument/2006/relationships/slideLayout" Target="../slideLayouts/slideLayout233.xml"/><Relationship Id="rId6" Type="http://schemas.openxmlformats.org/officeDocument/2006/relationships/slideLayout" Target="../slideLayouts/slideLayout238.xml"/><Relationship Id="rId11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37.xml"/><Relationship Id="rId10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36.xml"/><Relationship Id="rId9" Type="http://schemas.openxmlformats.org/officeDocument/2006/relationships/slideLayout" Target="../slideLayouts/slideLayout24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6776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9E2BCEE-8B7B-49CC-99F3-1371CB0B6F9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607237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6761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8277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07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9933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6677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42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497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020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08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11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487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10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663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313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3963" y="6248205"/>
            <a:ext cx="2571926" cy="36512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r" eaLnBrk="1" latinLnBrk="0" hangingPunct="1">
              <a:defRPr kumimoji="0" sz="1400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302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7720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2318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45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818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636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3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D0F37BA-1B4E-47EF-A9BF-42839490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329948" cy="368678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756964"/>
                </a:solidFill>
              </a:rPr>
              <a:t>11.1 </a:t>
            </a:r>
            <a:r>
              <a:rPr lang="ko-KR" altLang="en-US" dirty="0">
                <a:solidFill>
                  <a:srgbClr val="756964"/>
                </a:solidFill>
              </a:rPr>
              <a:t>포인터란</a:t>
            </a:r>
            <a:r>
              <a:rPr lang="en-US" altLang="ko-KR" dirty="0">
                <a:solidFill>
                  <a:srgbClr val="756964"/>
                </a:solidFill>
              </a:rPr>
              <a:t>?</a:t>
            </a:r>
          </a:p>
          <a:p>
            <a:r>
              <a:rPr lang="en-US" altLang="ko-KR" dirty="0">
                <a:solidFill>
                  <a:srgbClr val="756964"/>
                </a:solidFill>
              </a:rPr>
              <a:t>11.2 </a:t>
            </a:r>
            <a:r>
              <a:rPr lang="ko-KR" altLang="en-US" dirty="0" err="1">
                <a:solidFill>
                  <a:srgbClr val="756964"/>
                </a:solidFill>
              </a:rPr>
              <a:t>간접참조연산자</a:t>
            </a:r>
            <a:endParaRPr lang="en-US" altLang="ko-KR" dirty="0">
              <a:solidFill>
                <a:srgbClr val="756964"/>
              </a:solidFill>
            </a:endParaRPr>
          </a:p>
          <a:p>
            <a:r>
              <a:rPr lang="en-US" altLang="ko-KR" dirty="0">
                <a:solidFill>
                  <a:srgbClr val="756964"/>
                </a:solidFill>
              </a:rPr>
              <a:t>11.3 </a:t>
            </a:r>
            <a:r>
              <a:rPr lang="ko-KR" altLang="en-US" dirty="0">
                <a:solidFill>
                  <a:srgbClr val="756964"/>
                </a:solidFill>
              </a:rPr>
              <a:t>포인터 사용시 주의할 점</a:t>
            </a:r>
            <a:endParaRPr lang="en-US" altLang="ko-KR" dirty="0">
              <a:solidFill>
                <a:srgbClr val="756964"/>
              </a:solidFill>
            </a:endParaRPr>
          </a:p>
          <a:p>
            <a:r>
              <a:rPr lang="en-US" altLang="ko-KR" dirty="0">
                <a:solidFill>
                  <a:srgbClr val="756964"/>
                </a:solidFill>
              </a:rPr>
              <a:t>11.4 </a:t>
            </a:r>
            <a:r>
              <a:rPr lang="ko-KR" altLang="en-US" dirty="0">
                <a:solidFill>
                  <a:srgbClr val="756964"/>
                </a:solidFill>
              </a:rPr>
              <a:t>포인터 연산</a:t>
            </a:r>
            <a:endParaRPr lang="en-US" altLang="ko-KR" dirty="0">
              <a:solidFill>
                <a:srgbClr val="756964"/>
              </a:solidFill>
            </a:endParaRPr>
          </a:p>
          <a:p>
            <a:r>
              <a:rPr lang="en-US" altLang="ko-KR" dirty="0">
                <a:solidFill>
                  <a:srgbClr val="756964"/>
                </a:solidFill>
              </a:rPr>
              <a:t>11.5 </a:t>
            </a:r>
            <a:r>
              <a:rPr lang="ko-KR" altLang="en-US" dirty="0">
                <a:solidFill>
                  <a:srgbClr val="756964"/>
                </a:solidFill>
              </a:rPr>
              <a:t>포인터와 함수</a:t>
            </a:r>
            <a:endParaRPr lang="en-US" altLang="ko-KR" dirty="0">
              <a:solidFill>
                <a:srgbClr val="756964"/>
              </a:solidFill>
            </a:endParaRPr>
          </a:p>
          <a:p>
            <a:r>
              <a:rPr lang="en-US" altLang="ko-KR" dirty="0">
                <a:solidFill>
                  <a:srgbClr val="756964"/>
                </a:solidFill>
              </a:rPr>
              <a:t>11.6 </a:t>
            </a:r>
            <a:r>
              <a:rPr lang="ko-KR" altLang="en-US" dirty="0">
                <a:solidFill>
                  <a:srgbClr val="756964"/>
                </a:solidFill>
              </a:rPr>
              <a:t>포인터와 배열</a:t>
            </a:r>
            <a:endParaRPr lang="en-US" altLang="ko-KR" dirty="0">
              <a:solidFill>
                <a:srgbClr val="756964"/>
              </a:solidFill>
            </a:endParaRPr>
          </a:p>
          <a:p>
            <a:r>
              <a:rPr lang="en-US" altLang="ko-KR" dirty="0">
                <a:solidFill>
                  <a:srgbClr val="756964"/>
                </a:solidFill>
              </a:rPr>
              <a:t>11.7 </a:t>
            </a:r>
            <a:r>
              <a:rPr lang="ko-KR" altLang="en-US" dirty="0">
                <a:solidFill>
                  <a:srgbClr val="756964"/>
                </a:solidFill>
              </a:rPr>
              <a:t>포인터 사용의 장점</a:t>
            </a:r>
            <a:endParaRPr lang="en-US" altLang="ko-KR" dirty="0">
              <a:solidFill>
                <a:srgbClr val="756964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E780FE-B685-4FC1-93AE-F43D57ED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Ch11. </a:t>
            </a:r>
            <a:r>
              <a:rPr lang="ko-KR" altLang="en-US"/>
              <a:t>포인터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40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12648" y="1628800"/>
            <a:ext cx="7559752" cy="407974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/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#include &lt;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latinLnBrk="0"/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0"/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main(void)</a:t>
            </a:r>
          </a:p>
          <a:p>
            <a:pPr latinLnBrk="0"/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latinLnBrk="0"/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10;</a:t>
            </a:r>
          </a:p>
          <a:p>
            <a:pPr latinLnBrk="0"/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double f = 12.3;</a:t>
            </a:r>
          </a:p>
          <a:p>
            <a:pPr latinLnBrk="0"/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int* pi = NULL;	// NULL</a:t>
            </a:r>
            <a:r>
              <a:rPr lang="ko-KR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은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ko-KR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메모리 주소로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ko-KR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을 의미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latinLnBrk="0"/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double *pf = NULL;	// </a:t>
            </a:r>
            <a:r>
              <a:rPr lang="ko-KR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아무것도 가리키지 않는다는 뜻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atinLnBrk="0"/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0"/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pi = &amp;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latinLnBrk="0"/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pf = &amp;f;</a:t>
            </a:r>
          </a:p>
          <a:p>
            <a:pPr latinLnBrk="0"/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0"/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(“%u %u\n”, pi, &amp;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(“%u %u\n”, pf, &amp;f);</a:t>
            </a:r>
          </a:p>
          <a:p>
            <a:pPr latinLnBrk="0"/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0;</a:t>
            </a:r>
          </a:p>
          <a:p>
            <a:pPr latinLnBrk="0"/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ko-KR" altLang="en-US" sz="1600" dirty="0">
              <a:latin typeface="Cambria Math" panose="02040503050406030204" pitchFamily="18" charset="0"/>
            </a:endParaRPr>
          </a:p>
        </p:txBody>
      </p:sp>
      <p:sp>
        <p:nvSpPr>
          <p:cNvPr id="6" name="_x32171984"/>
          <p:cNvSpPr>
            <a:spLocks noChangeArrowheads="1"/>
          </p:cNvSpPr>
          <p:nvPr/>
        </p:nvSpPr>
        <p:spPr bwMode="auto">
          <a:xfrm>
            <a:off x="612648" y="5915942"/>
            <a:ext cx="7559752" cy="60940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latin typeface="Trebuchet MS" panose="020B0603020202020204" pitchFamily="34" charset="0"/>
              </a:rPr>
              <a:t>1768820 1768820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1768804 1768804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ED03A20-08BA-5380-9891-689F01FA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</p:spPr>
        <p:txBody>
          <a:bodyPr/>
          <a:lstStyle/>
          <a:p>
            <a:fld id="{670E792F-A479-4EE8-BED3-C37A9DF29A65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545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11.2 </a:t>
            </a:r>
            <a:r>
              <a:rPr lang="ko-KR" altLang="en-US" dirty="0"/>
              <a:t>간접 참조 연산자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Trebuchet MS" pitchFamily="34" charset="0"/>
              </a:rPr>
              <a:t>간접 참조 연산자 </a:t>
            </a:r>
            <a:r>
              <a:rPr lang="ko-KR" altLang="en-US" dirty="0">
                <a:solidFill>
                  <a:srgbClr val="FF0000"/>
                </a:solidFill>
                <a:latin typeface="Trebuchet MS" pitchFamily="34" charset="0"/>
              </a:rPr>
              <a:t>*</a:t>
            </a:r>
            <a:r>
              <a:rPr lang="en-US" altLang="ko-KR" dirty="0">
                <a:solidFill>
                  <a:srgbClr val="FF0000"/>
                </a:solidFill>
                <a:latin typeface="Trebuchet MS" pitchFamily="34" charset="0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Trebuchet MS" pitchFamily="34" charset="0"/>
              </a:rPr>
              <a:t>포인터가 가리키는 곳</a:t>
            </a:r>
            <a:r>
              <a:rPr lang="en-US" altLang="ko-KR" dirty="0">
                <a:solidFill>
                  <a:srgbClr val="FF0000"/>
                </a:solidFill>
                <a:latin typeface="Trebuchet MS" pitchFamily="34" charset="0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Trebuchet MS" pitchFamily="34" charset="0"/>
              </a:rPr>
              <a:t>의 값</a:t>
            </a:r>
            <a:r>
              <a:rPr lang="en-US" altLang="ko-KR" dirty="0">
                <a:solidFill>
                  <a:srgbClr val="FF0000"/>
                </a:solidFill>
                <a:latin typeface="Trebuchet MS" pitchFamily="34" charset="0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Trebuchet MS" pitchFamily="34" charset="0"/>
              </a:rPr>
              <a:t>을 의미하는 연산자</a:t>
            </a:r>
            <a:endParaRPr lang="en-US" altLang="ko-KR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83951" y="2492896"/>
            <a:ext cx="7547401" cy="136815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indent="-57150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int </a:t>
            </a:r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= 10;</a:t>
            </a:r>
          </a:p>
          <a:p>
            <a:pPr indent="-57150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int* p;</a:t>
            </a:r>
          </a:p>
          <a:p>
            <a:pPr indent="-57150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p = &amp;</a:t>
            </a:r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indent="-57150"/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(“%d”, </a:t>
            </a:r>
            <a:r>
              <a:rPr lang="en-US" altLang="ko-K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*p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):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42" y="3892252"/>
            <a:ext cx="7820025" cy="27051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BCC51E-7FC8-4E78-B318-CAF4E838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320" y="4052113"/>
            <a:ext cx="6833680" cy="28332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&amp; </a:t>
            </a:r>
            <a:r>
              <a:rPr lang="ko-KR" altLang="en-US" dirty="0"/>
              <a:t>연산자와</a:t>
            </a:r>
            <a:r>
              <a:rPr lang="en-US" altLang="ko-KR" dirty="0"/>
              <a:t> * </a:t>
            </a:r>
            <a:r>
              <a:rPr lang="ko-KR" altLang="en-US" dirty="0"/>
              <a:t>연산자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14528" cy="4495800"/>
          </a:xfrm>
        </p:spPr>
        <p:txBody>
          <a:bodyPr/>
          <a:lstStyle/>
          <a:p>
            <a:r>
              <a:rPr lang="en-US" altLang="ko-KR" dirty="0"/>
              <a:t>&amp; </a:t>
            </a:r>
            <a:r>
              <a:rPr lang="ko-KR" altLang="en-US" dirty="0"/>
              <a:t>연산자</a:t>
            </a:r>
            <a:r>
              <a:rPr lang="en-US" altLang="ko-KR" dirty="0"/>
              <a:t>: (</a:t>
            </a:r>
            <a:r>
              <a:rPr lang="ko-KR" altLang="en-US" dirty="0"/>
              <a:t>주로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>
                <a:solidFill>
                  <a:srgbClr val="FF0000"/>
                </a:solidFill>
              </a:rPr>
              <a:t>일반변수에 </a:t>
            </a:r>
            <a:r>
              <a:rPr lang="ko-KR" altLang="en-US" dirty="0">
                <a:solidFill>
                  <a:srgbClr val="FF0000"/>
                </a:solidFill>
              </a:rPr>
              <a:t>붙임</a:t>
            </a:r>
            <a:r>
              <a:rPr lang="en-US" altLang="ko-KR" dirty="0"/>
              <a:t>) </a:t>
            </a:r>
            <a:r>
              <a:rPr lang="ko-KR" altLang="en-US" dirty="0"/>
              <a:t>변수의 주소를 반환한다</a:t>
            </a: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연산자</a:t>
            </a:r>
            <a:r>
              <a:rPr lang="en-US" altLang="ko-KR" dirty="0"/>
              <a:t>: (</a:t>
            </a:r>
            <a:r>
              <a:rPr lang="ko-KR" altLang="en-US" dirty="0">
                <a:solidFill>
                  <a:srgbClr val="FF0000"/>
                </a:solidFill>
              </a:rPr>
              <a:t>포인터에 붙임</a:t>
            </a:r>
            <a:r>
              <a:rPr lang="en-US" altLang="ko-KR" dirty="0"/>
              <a:t>) </a:t>
            </a:r>
            <a:r>
              <a:rPr lang="ko-KR" altLang="en-US" dirty="0"/>
              <a:t>포인터가 가리키는 곳의 값을 반환한다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  <a:latin typeface="Trebuchet MS" pitchFamily="34" charset="0"/>
              </a:rPr>
              <a:t>포인터가 가리키는 곳</a:t>
            </a:r>
            <a:r>
              <a:rPr lang="en-US" altLang="ko-KR" dirty="0">
                <a:solidFill>
                  <a:srgbClr val="FF0000"/>
                </a:solidFill>
                <a:latin typeface="Trebuchet MS" pitchFamily="34" charset="0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Trebuchet MS" pitchFamily="34" charset="0"/>
              </a:rPr>
              <a:t>의 값</a:t>
            </a:r>
            <a:r>
              <a:rPr lang="en-US" altLang="ko-KR" dirty="0">
                <a:solidFill>
                  <a:srgbClr val="FF0000"/>
                </a:solidFill>
                <a:latin typeface="Trebuchet MS" pitchFamily="34" charset="0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Trebuchet MS" pitchFamily="34" charset="0"/>
              </a:rPr>
              <a:t>을 의미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int </a:t>
            </a:r>
            <a:r>
              <a:rPr lang="en-US" altLang="ko-KR" dirty="0" err="1"/>
              <a:t>i</a:t>
            </a:r>
            <a:r>
              <a:rPr lang="en-US" altLang="ko-KR" dirty="0"/>
              <a:t>, j;</a:t>
            </a:r>
          </a:p>
          <a:p>
            <a:pPr marL="365760" lvl="1" indent="0">
              <a:buNone/>
            </a:pPr>
            <a:r>
              <a:rPr lang="en-US" altLang="ko-KR" dirty="0"/>
              <a:t>          int* p; </a:t>
            </a:r>
          </a:p>
          <a:p>
            <a:pPr marL="320040" lvl="1" indent="0">
              <a:buNone/>
            </a:pPr>
            <a:r>
              <a:rPr lang="en-US" altLang="ko-KR" dirty="0"/>
              <a:t>	  </a:t>
            </a:r>
            <a:r>
              <a:rPr lang="en-US" altLang="ko-KR" dirty="0" err="1"/>
              <a:t>i</a:t>
            </a:r>
            <a:r>
              <a:rPr lang="en-US" altLang="ko-KR" dirty="0"/>
              <a:t> = 10;</a:t>
            </a:r>
          </a:p>
          <a:p>
            <a:pPr marL="32004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  p = &amp;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pPr marL="32004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  j = *p + 1; </a:t>
            </a:r>
          </a:p>
          <a:p>
            <a:pPr marL="32004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  *p = 5;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46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예제 </a:t>
            </a:r>
            <a:r>
              <a:rPr lang="en-US" altLang="ko-KR"/>
              <a:t>#1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611560" y="1557586"/>
            <a:ext cx="7560840" cy="460771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#include &lt;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main(void)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3000;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int* p = NULL;	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p = &amp;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	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%d\n",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);	// </a:t>
            </a:r>
            <a:r>
              <a:rPr lang="ko-KR" altLang="en-US" sz="1600" dirty="0">
                <a:latin typeface="Cambria Math" panose="02040503050406030204" pitchFamily="18" charset="0"/>
              </a:rPr>
              <a:t>변수의 값 출력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("&amp;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%u\n\n", &amp;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);	// </a:t>
            </a:r>
            <a:r>
              <a:rPr lang="ko-KR" altLang="en-US" sz="1600" dirty="0">
                <a:latin typeface="Cambria Math" panose="02040503050406030204" pitchFamily="18" charset="0"/>
              </a:rPr>
              <a:t>변수의 주소 출력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ko-KR" altLang="en-US" sz="1600" dirty="0">
              <a:latin typeface="Cambria Math" panose="02040503050406030204" pitchFamily="18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("p = %u\n", p);	// </a:t>
            </a:r>
            <a:r>
              <a:rPr lang="ko-KR" altLang="en-US" sz="1600" dirty="0">
                <a:latin typeface="Cambria Math" panose="02040503050406030204" pitchFamily="18" charset="0"/>
              </a:rPr>
              <a:t>포인터의 값 출력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("*p = %d\n", *p);	// </a:t>
            </a:r>
            <a:r>
              <a:rPr lang="ko-KR" altLang="en-US" sz="1600" dirty="0">
                <a:latin typeface="Cambria Math" panose="02040503050406030204" pitchFamily="18" charset="0"/>
              </a:rPr>
              <a:t>포인터를 통한 간접 참조 값 출력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ko-KR" altLang="en-US" sz="1600" dirty="0">
              <a:latin typeface="Cambria Math" panose="02040503050406030204" pitchFamily="18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Cambria Math" panose="02040503050406030204" pitchFamily="18" charset="0"/>
              </a:rPr>
              <a:t>	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return 0;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	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363862" y="1740479"/>
            <a:ext cx="2336934" cy="752417"/>
            <a:chOff x="5363862" y="1325134"/>
            <a:chExt cx="3089866" cy="1072176"/>
          </a:xfrm>
        </p:grpSpPr>
        <p:sp>
          <p:nvSpPr>
            <p:cNvPr id="49" name="Freeform 5"/>
            <p:cNvSpPr>
              <a:spLocks/>
            </p:cNvSpPr>
            <p:nvPr/>
          </p:nvSpPr>
          <p:spPr bwMode="auto">
            <a:xfrm>
              <a:off x="5792505" y="1426065"/>
              <a:ext cx="629284" cy="622127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79646">
                    <a:lumMod val="40000"/>
                    <a:lumOff val="60000"/>
                  </a:srgbClr>
                </a:gs>
              </a:gsLst>
              <a:lin ang="5400000" scaled="1"/>
            </a:gradFill>
            <a:ln w="1270" cmpd="sng">
              <a:solidFill>
                <a:srgbClr val="F7964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363862" y="1426065"/>
              <a:ext cx="428643" cy="622127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79646">
                    <a:lumMod val="40000"/>
                    <a:lumOff val="60000"/>
                  </a:srgbClr>
                </a:gs>
              </a:gsLst>
              <a:lin ang="5400000" scaled="1"/>
            </a:gradFill>
            <a:ln w="1270" cmpd="sng">
              <a:solidFill>
                <a:srgbClr val="F7964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7824444" y="1485618"/>
              <a:ext cx="629284" cy="591932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1270" cmpd="sng">
              <a:solidFill>
                <a:srgbClr val="C0504D">
                  <a:alpha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7395801" y="1485618"/>
              <a:ext cx="428643" cy="591932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1270" cmpd="sng">
              <a:solidFill>
                <a:srgbClr val="C0504D">
                  <a:alpha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7512281" y="1399344"/>
              <a:ext cx="902380" cy="59564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600" dirty="0">
                  <a:latin typeface="Lucida Calligraphy" pitchFamily="66" charset="0"/>
                  <a:ea typeface="굴림" pitchFamily="50" charset="-127"/>
                </a:rPr>
                <a:t>3000</a:t>
              </a:r>
            </a:p>
          </p:txBody>
        </p:sp>
        <p:sp>
          <p:nvSpPr>
            <p:cNvPr id="61" name="Oval 7"/>
            <p:cNvSpPr>
              <a:spLocks noChangeArrowheads="1"/>
            </p:cNvSpPr>
            <p:nvPr/>
          </p:nvSpPr>
          <p:spPr bwMode="auto">
            <a:xfrm>
              <a:off x="5411949" y="1325134"/>
              <a:ext cx="961752" cy="63956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dirty="0">
                <a:latin typeface="Lucida Calligraphy" pitchFamily="66" charset="0"/>
                <a:ea typeface="굴림" pitchFamily="50" charset="-127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7395801" y="1624917"/>
              <a:ext cx="629284" cy="771525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1270" cap="flat" cmpd="sng">
              <a:solidFill>
                <a:srgbClr val="C0504D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>
              <a:off x="8025085" y="1625785"/>
              <a:ext cx="428643" cy="771525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6350" cap="flat" cmpd="sng">
              <a:solidFill>
                <a:srgbClr val="C0504D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21901" y="1697221"/>
              <a:ext cx="396765" cy="6578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rPr>
                <a:t>i</a:t>
              </a:r>
              <a:endPara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</a:endParaRPr>
            </a:p>
          </p:txBody>
        </p:sp>
        <p:sp>
          <p:nvSpPr>
            <p:cNvPr id="51" name="Freeform 9"/>
            <p:cNvSpPr>
              <a:spLocks/>
            </p:cNvSpPr>
            <p:nvPr/>
          </p:nvSpPr>
          <p:spPr bwMode="auto">
            <a:xfrm>
              <a:off x="5363862" y="1571160"/>
              <a:ext cx="629284" cy="771525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79646">
                    <a:lumMod val="40000"/>
                    <a:lumOff val="60000"/>
                  </a:srgbClr>
                </a:gs>
              </a:gsLst>
              <a:lin ang="5400000" scaled="1"/>
            </a:gradFill>
            <a:ln w="127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5993146" y="1572028"/>
              <a:ext cx="428643" cy="771525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79646">
                    <a:lumMod val="40000"/>
                    <a:lumOff val="60000"/>
                  </a:srgbClr>
                </a:gs>
              </a:gsLst>
              <a:lin ang="5400000" scaled="1"/>
            </a:gradFill>
            <a:ln w="635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436572" y="1649012"/>
              <a:ext cx="468827" cy="57014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rPr>
                <a:t>p</a:t>
              </a: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</a:endParaRPr>
            </a:p>
          </p:txBody>
        </p:sp>
        <p:cxnSp>
          <p:nvCxnSpPr>
            <p:cNvPr id="62" name="직선 화살표 연결선 61"/>
            <p:cNvCxnSpPr/>
            <p:nvPr/>
          </p:nvCxnSpPr>
          <p:spPr bwMode="auto">
            <a:xfrm>
              <a:off x="5892825" y="1592304"/>
              <a:ext cx="1502976" cy="189280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" name="_x78311192"/>
          <p:cNvSpPr>
            <a:spLocks noChangeArrowheads="1"/>
          </p:cNvSpPr>
          <p:nvPr/>
        </p:nvSpPr>
        <p:spPr bwMode="auto">
          <a:xfrm>
            <a:off x="6432597" y="5445225"/>
            <a:ext cx="1883819" cy="131441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3000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&amp;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1245024</a:t>
            </a:r>
          </a:p>
          <a:p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p = 1245024</a:t>
            </a:r>
            <a:endParaRPr lang="nn-NO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*p = 3000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2DF273-01F9-4E42-8319-0001F8E6337D}"/>
              </a:ext>
            </a:extLst>
          </p:cNvPr>
          <p:cNvSpPr txBox="1"/>
          <p:nvPr/>
        </p:nvSpPr>
        <p:spPr>
          <a:xfrm>
            <a:off x="6900662" y="251400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Lucida Calligraphy" panose="03010101010101010101" pitchFamily="66" charset="0"/>
              </a:rPr>
              <a:t>1245024</a:t>
            </a:r>
            <a:endParaRPr lang="ko-KR" altLang="en-US" dirty="0">
              <a:latin typeface="Lucida Calligraphy" panose="03010101010101010101" pitchFamily="66" charset="0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75B1EEDD-4215-8277-135C-865B3E1E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</p:spPr>
        <p:txBody>
          <a:bodyPr/>
          <a:lstStyle/>
          <a:p>
            <a:fld id="{670E792F-A479-4EE8-BED3-C37A9DF29A65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예제 </a:t>
            </a:r>
            <a:r>
              <a:rPr lang="en-US" altLang="ko-KR" dirty="0"/>
              <a:t>#2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648469" y="1557586"/>
            <a:ext cx="7777162" cy="395964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x=10, y=20;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int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 p;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p = &amp;x;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"p = %u\n"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p);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"*p = %d\n\n"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*p);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p = &amp;y;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"p = %u\n"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p);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"*p = %d\n"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*p);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return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843664" y="1992150"/>
            <a:ext cx="2162670" cy="1465674"/>
            <a:chOff x="4662796" y="857810"/>
            <a:chExt cx="3147537" cy="2521577"/>
          </a:xfrm>
        </p:grpSpPr>
        <p:grpSp>
          <p:nvGrpSpPr>
            <p:cNvPr id="5" name="그룹 4"/>
            <p:cNvGrpSpPr/>
            <p:nvPr/>
          </p:nvGrpSpPr>
          <p:grpSpPr>
            <a:xfrm>
              <a:off x="6752406" y="2381421"/>
              <a:ext cx="1057927" cy="997966"/>
              <a:chOff x="6752406" y="2381421"/>
              <a:chExt cx="1057927" cy="997966"/>
            </a:xfrm>
          </p:grpSpPr>
          <p:sp>
            <p:nvSpPr>
              <p:cNvPr id="55" name="Freeform 5"/>
              <p:cNvSpPr>
                <a:spLocks/>
              </p:cNvSpPr>
              <p:nvPr/>
            </p:nvSpPr>
            <p:spPr bwMode="auto">
              <a:xfrm>
                <a:off x="7181049" y="2467695"/>
                <a:ext cx="629284" cy="591932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>
                <a:off x="6752406" y="2467695"/>
                <a:ext cx="428643" cy="591932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Oval 7"/>
              <p:cNvSpPr>
                <a:spLocks noChangeArrowheads="1"/>
              </p:cNvSpPr>
              <p:nvPr/>
            </p:nvSpPr>
            <p:spPr bwMode="auto">
              <a:xfrm>
                <a:off x="6868886" y="2381421"/>
                <a:ext cx="902380" cy="59564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400" dirty="0">
                    <a:latin typeface="Lucida Calligraphy" pitchFamily="66" charset="0"/>
                    <a:ea typeface="굴림" pitchFamily="50" charset="-127"/>
                  </a:rPr>
                  <a:t>20</a:t>
                </a:r>
              </a:p>
            </p:txBody>
          </p:sp>
          <p:sp>
            <p:nvSpPr>
              <p:cNvPr id="57" name="Freeform 9"/>
              <p:cNvSpPr>
                <a:spLocks/>
              </p:cNvSpPr>
              <p:nvPr/>
            </p:nvSpPr>
            <p:spPr bwMode="auto">
              <a:xfrm>
                <a:off x="6752406" y="2606994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8"/>
              <p:cNvSpPr>
                <a:spLocks/>
              </p:cNvSpPr>
              <p:nvPr/>
            </p:nvSpPr>
            <p:spPr bwMode="auto">
              <a:xfrm>
                <a:off x="7381690" y="2607862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878506" y="2679300"/>
                <a:ext cx="527726" cy="6883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kern="0" dirty="0">
                    <a:solidFill>
                      <a:sysClr val="windowText" lastClr="000000"/>
                    </a:solidFill>
                    <a:latin typeface="Lucida Calligraphy" pitchFamily="66" charset="0"/>
                  </a:rPr>
                  <a:t>y</a:t>
                </a:r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662796" y="1213791"/>
              <a:ext cx="1057927" cy="1018419"/>
              <a:chOff x="4662796" y="1213791"/>
              <a:chExt cx="1057927" cy="1018419"/>
            </a:xfrm>
          </p:grpSpPr>
          <p:sp>
            <p:nvSpPr>
              <p:cNvPr id="49" name="Freeform 5"/>
              <p:cNvSpPr>
                <a:spLocks/>
              </p:cNvSpPr>
              <p:nvPr/>
            </p:nvSpPr>
            <p:spPr bwMode="auto">
              <a:xfrm>
                <a:off x="5091439" y="1314722"/>
                <a:ext cx="629284" cy="622127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>
                <a:off x="4662796" y="1314722"/>
                <a:ext cx="428643" cy="622127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Oval 7"/>
              <p:cNvSpPr>
                <a:spLocks noChangeArrowheads="1"/>
              </p:cNvSpPr>
              <p:nvPr/>
            </p:nvSpPr>
            <p:spPr bwMode="auto">
              <a:xfrm>
                <a:off x="4710883" y="1213791"/>
                <a:ext cx="961752" cy="63956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 algn="ctr" eaLnBrk="1" latinLnBrk="1" hangingPunct="1"/>
                <a:endParaRPr kumimoji="1" lang="en-US" altLang="ko-KR" sz="1600" dirty="0"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auto">
              <a:xfrm>
                <a:off x="4662796" y="1459817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8"/>
              <p:cNvSpPr>
                <a:spLocks/>
              </p:cNvSpPr>
              <p:nvPr/>
            </p:nvSpPr>
            <p:spPr bwMode="auto">
              <a:xfrm>
                <a:off x="5292080" y="1460685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735506" y="1537671"/>
                <a:ext cx="492729" cy="635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rPr>
                  <a:t>p</a:t>
                </a:r>
                <a:endPara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6704165" y="857810"/>
              <a:ext cx="1057927" cy="997966"/>
              <a:chOff x="6704165" y="857810"/>
              <a:chExt cx="1057927" cy="997966"/>
            </a:xfrm>
          </p:grpSpPr>
          <p:sp>
            <p:nvSpPr>
              <p:cNvPr id="23" name="Freeform 5"/>
              <p:cNvSpPr>
                <a:spLocks/>
              </p:cNvSpPr>
              <p:nvPr/>
            </p:nvSpPr>
            <p:spPr bwMode="auto">
              <a:xfrm>
                <a:off x="7132808" y="944084"/>
                <a:ext cx="629284" cy="591932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6704165" y="944084"/>
                <a:ext cx="428643" cy="591932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auto">
              <a:xfrm>
                <a:off x="6820645" y="857810"/>
                <a:ext cx="902380" cy="59564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400" dirty="0">
                    <a:latin typeface="Lucida Calligraphy" pitchFamily="66" charset="0"/>
                    <a:ea typeface="굴림" pitchFamily="50" charset="-127"/>
                  </a:rPr>
                  <a:t>10</a:t>
                </a:r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6704165" y="1083383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8"/>
              <p:cNvSpPr>
                <a:spLocks/>
              </p:cNvSpPr>
              <p:nvPr/>
            </p:nvSpPr>
            <p:spPr bwMode="auto">
              <a:xfrm>
                <a:off x="7333449" y="1084251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830265" y="1155689"/>
                <a:ext cx="534723" cy="6883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rPr>
                  <a:t>x</a:t>
                </a:r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cxnSp>
          <p:nvCxnSpPr>
            <p:cNvPr id="35" name="직선 화살표 연결선 34"/>
            <p:cNvCxnSpPr/>
            <p:nvPr/>
          </p:nvCxnSpPr>
          <p:spPr bwMode="auto">
            <a:xfrm>
              <a:off x="5558481" y="1633094"/>
              <a:ext cx="1271784" cy="1130567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직선 화살표 연결선 61"/>
            <p:cNvCxnSpPr/>
            <p:nvPr/>
          </p:nvCxnSpPr>
          <p:spPr bwMode="auto">
            <a:xfrm flipV="1">
              <a:off x="5406081" y="1240050"/>
              <a:ext cx="1414564" cy="240643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" name="_x77517312"/>
          <p:cNvSpPr>
            <a:spLocks noChangeArrowheads="1"/>
          </p:cNvSpPr>
          <p:nvPr/>
        </p:nvSpPr>
        <p:spPr bwMode="auto">
          <a:xfrm>
            <a:off x="7146212" y="5085184"/>
            <a:ext cx="1746963" cy="116956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nn-NO" altLang="ko-KR" sz="1400" dirty="0">
                <a:latin typeface="Trebuchet MS" pitchFamily="34" charset="0"/>
              </a:rPr>
              <a:t>p = 1245052</a:t>
            </a:r>
          </a:p>
          <a:p>
            <a:r>
              <a:rPr lang="nn-NO" altLang="ko-KR" sz="1400" dirty="0">
                <a:latin typeface="Trebuchet MS" pitchFamily="34" charset="0"/>
              </a:rPr>
              <a:t>*p = 10</a:t>
            </a:r>
          </a:p>
          <a:p>
            <a:endParaRPr lang="nn-NO" altLang="ko-KR" sz="1400" dirty="0">
              <a:latin typeface="Trebuchet MS" pitchFamily="34" charset="0"/>
            </a:endParaRPr>
          </a:p>
          <a:p>
            <a:r>
              <a:rPr lang="nn-NO" altLang="ko-KR" sz="1400" dirty="0">
                <a:latin typeface="Trebuchet MS" pitchFamily="34" charset="0"/>
              </a:rPr>
              <a:t>p = 1245048</a:t>
            </a:r>
          </a:p>
          <a:p>
            <a:r>
              <a:rPr lang="nn-NO" altLang="ko-KR" sz="1400" dirty="0">
                <a:latin typeface="Trebuchet MS" pitchFamily="34" charset="0"/>
              </a:rPr>
              <a:t>*p = 20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95C1B2-9425-4826-8D1E-983D939C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981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포인터 예제 </a:t>
            </a:r>
            <a:r>
              <a:rPr lang="en-US" altLang="ko-KR"/>
              <a:t>#3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2B07D4B-FD8F-414F-BBA9-23E3AC7F03C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5594698"/>
            <a:ext cx="8153400" cy="786630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Trebuchet MS" pitchFamily="34" charset="0"/>
              </a:rPr>
              <a:t>간접 참조 연산자 </a:t>
            </a:r>
            <a:r>
              <a:rPr lang="ko-KR" altLang="en-US" dirty="0">
                <a:solidFill>
                  <a:srgbClr val="FF0000"/>
                </a:solidFill>
                <a:latin typeface="Trebuchet MS" pitchFamily="34" charset="0"/>
              </a:rPr>
              <a:t>*</a:t>
            </a:r>
            <a:r>
              <a:rPr lang="en-US" altLang="ko-KR" dirty="0">
                <a:solidFill>
                  <a:srgbClr val="FF0000"/>
                </a:solidFill>
                <a:latin typeface="Trebuchet MS" pitchFamily="34" charset="0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Trebuchet MS" pitchFamily="34" charset="0"/>
              </a:rPr>
              <a:t>포인터가 가리키는 곳</a:t>
            </a:r>
            <a:r>
              <a:rPr lang="en-US" altLang="ko-KR" dirty="0">
                <a:solidFill>
                  <a:srgbClr val="FF0000"/>
                </a:solidFill>
                <a:latin typeface="Trebuchet MS" pitchFamily="34" charset="0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Trebuchet MS" pitchFamily="34" charset="0"/>
              </a:rPr>
              <a:t>의 값</a:t>
            </a:r>
            <a:r>
              <a:rPr lang="en-US" altLang="ko-KR" dirty="0">
                <a:solidFill>
                  <a:srgbClr val="FF0000"/>
                </a:solidFill>
                <a:latin typeface="Trebuchet MS" pitchFamily="34" charset="0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Trebuchet MS" pitchFamily="34" charset="0"/>
              </a:rPr>
              <a:t>을 의미하는 연산자</a:t>
            </a:r>
            <a:endParaRPr lang="en-US" altLang="ko-KR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611560" y="1557586"/>
            <a:ext cx="7777162" cy="395964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en-US" altLang="ko-KR" sz="16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endParaRPr lang="en-US" altLang="ko-KR" sz="16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=10;</a:t>
            </a:r>
            <a:endParaRPr lang="en-US" altLang="ko-KR" sz="16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int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  p;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p = &amp;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%d\n"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*p = 20;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%d\n"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  <a:endParaRPr lang="en-US" altLang="ko-KR" sz="16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en-US" alt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71600" y="4223370"/>
            <a:ext cx="1714500" cy="285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318663" y="1988840"/>
            <a:ext cx="2242788" cy="1124248"/>
            <a:chOff x="5091439" y="2262184"/>
            <a:chExt cx="3099296" cy="1374400"/>
          </a:xfrm>
        </p:grpSpPr>
        <p:grpSp>
          <p:nvGrpSpPr>
            <p:cNvPr id="43" name="그룹 42"/>
            <p:cNvGrpSpPr/>
            <p:nvPr/>
          </p:nvGrpSpPr>
          <p:grpSpPr>
            <a:xfrm>
              <a:off x="5091439" y="2618165"/>
              <a:ext cx="1057927" cy="1018419"/>
              <a:chOff x="4662796" y="1213791"/>
              <a:chExt cx="1057927" cy="1018419"/>
            </a:xfrm>
          </p:grpSpPr>
          <p:sp>
            <p:nvSpPr>
              <p:cNvPr id="44" name="Freeform 5"/>
              <p:cNvSpPr>
                <a:spLocks/>
              </p:cNvSpPr>
              <p:nvPr/>
            </p:nvSpPr>
            <p:spPr bwMode="auto">
              <a:xfrm>
                <a:off x="5091439" y="1314722"/>
                <a:ext cx="629284" cy="622127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>
                <a:off x="4662796" y="1314722"/>
                <a:ext cx="428643" cy="622127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Oval 7"/>
              <p:cNvSpPr>
                <a:spLocks noChangeArrowheads="1"/>
              </p:cNvSpPr>
              <p:nvPr/>
            </p:nvSpPr>
            <p:spPr bwMode="auto">
              <a:xfrm>
                <a:off x="4710883" y="1213791"/>
                <a:ext cx="961752" cy="63956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 algn="ctr" eaLnBrk="1" latinLnBrk="1" hangingPunct="1"/>
                <a:endParaRPr kumimoji="1" lang="en-US" altLang="ko-KR" sz="1600" dirty="0"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4662796" y="1459817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5292080" y="1460685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735506" y="1537671"/>
                <a:ext cx="424808" cy="596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rPr>
                  <a:t>p</a:t>
                </a:r>
                <a:endPara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132808" y="2262184"/>
              <a:ext cx="1057927" cy="997966"/>
              <a:chOff x="6704165" y="857810"/>
              <a:chExt cx="1057927" cy="997966"/>
            </a:xfrm>
          </p:grpSpPr>
          <p:sp>
            <p:nvSpPr>
              <p:cNvPr id="51" name="Freeform 5"/>
              <p:cNvSpPr>
                <a:spLocks/>
              </p:cNvSpPr>
              <p:nvPr/>
            </p:nvSpPr>
            <p:spPr bwMode="auto">
              <a:xfrm>
                <a:off x="7132808" y="944084"/>
                <a:ext cx="629284" cy="591932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>
                <a:off x="6704165" y="944084"/>
                <a:ext cx="428643" cy="591932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Oval 7"/>
              <p:cNvSpPr>
                <a:spLocks noChangeArrowheads="1"/>
              </p:cNvSpPr>
              <p:nvPr/>
            </p:nvSpPr>
            <p:spPr bwMode="auto">
              <a:xfrm>
                <a:off x="6820645" y="857810"/>
                <a:ext cx="902380" cy="59564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400" dirty="0">
                    <a:latin typeface="Lucida Calligraphy" pitchFamily="66" charset="0"/>
                    <a:ea typeface="굴림" pitchFamily="50" charset="-127"/>
                  </a:rPr>
                  <a:t>10</a:t>
                </a:r>
              </a:p>
            </p:txBody>
          </p:sp>
          <p:sp>
            <p:nvSpPr>
              <p:cNvPr id="54" name="Freeform 9"/>
              <p:cNvSpPr>
                <a:spLocks/>
              </p:cNvSpPr>
              <p:nvPr/>
            </p:nvSpPr>
            <p:spPr bwMode="auto">
              <a:xfrm>
                <a:off x="6704165" y="1083383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7333449" y="1084251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830264" y="1155688"/>
                <a:ext cx="352397" cy="646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kern="0" dirty="0">
                    <a:solidFill>
                      <a:sysClr val="windowText" lastClr="000000"/>
                    </a:solidFill>
                    <a:latin typeface="Lucida Calligraphy" pitchFamily="66" charset="0"/>
                  </a:rPr>
                  <a:t>i</a:t>
                </a:r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cxnSp>
          <p:nvCxnSpPr>
            <p:cNvPr id="58" name="직선 화살표 연결선 57"/>
            <p:cNvCxnSpPr/>
            <p:nvPr/>
          </p:nvCxnSpPr>
          <p:spPr bwMode="auto">
            <a:xfrm flipV="1">
              <a:off x="5834724" y="2644424"/>
              <a:ext cx="1414564" cy="240643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_x78311192"/>
          <p:cNvSpPr>
            <a:spLocks noChangeArrowheads="1"/>
          </p:cNvSpPr>
          <p:nvPr/>
        </p:nvSpPr>
        <p:spPr bwMode="auto">
          <a:xfrm>
            <a:off x="6444207" y="4797152"/>
            <a:ext cx="2448967" cy="63312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10</a:t>
            </a:r>
          </a:p>
          <a:p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6605" y="3747715"/>
            <a:ext cx="2266597" cy="646331"/>
          </a:xfrm>
          <a:prstGeom prst="rect">
            <a:avLst/>
          </a:prstGeom>
          <a:solidFill>
            <a:srgbClr val="99FF33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포인터를 통하여 변수의 값을 변경한다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자유형 3"/>
          <p:cNvSpPr/>
          <p:nvPr/>
        </p:nvSpPr>
        <p:spPr>
          <a:xfrm>
            <a:off x="2695625" y="3565538"/>
            <a:ext cx="2266950" cy="581086"/>
          </a:xfrm>
          <a:custGeom>
            <a:avLst/>
            <a:gdLst>
              <a:gd name="connsiteX0" fmla="*/ 2266950 w 2266950"/>
              <a:gd name="connsiteY0" fmla="*/ 533461 h 581086"/>
              <a:gd name="connsiteX1" fmla="*/ 2219325 w 2266950"/>
              <a:gd name="connsiteY1" fmla="*/ 504886 h 581086"/>
              <a:gd name="connsiteX2" fmla="*/ 2028825 w 2266950"/>
              <a:gd name="connsiteY2" fmla="*/ 466786 h 581086"/>
              <a:gd name="connsiteX3" fmla="*/ 1800225 w 2266950"/>
              <a:gd name="connsiteY3" fmla="*/ 428686 h 581086"/>
              <a:gd name="connsiteX4" fmla="*/ 1647825 w 2266950"/>
              <a:gd name="connsiteY4" fmla="*/ 390586 h 581086"/>
              <a:gd name="connsiteX5" fmla="*/ 1533525 w 2266950"/>
              <a:gd name="connsiteY5" fmla="*/ 352486 h 581086"/>
              <a:gd name="connsiteX6" fmla="*/ 1476375 w 2266950"/>
              <a:gd name="connsiteY6" fmla="*/ 314386 h 581086"/>
              <a:gd name="connsiteX7" fmla="*/ 1466850 w 2266950"/>
              <a:gd name="connsiteY7" fmla="*/ 276286 h 581086"/>
              <a:gd name="connsiteX8" fmla="*/ 1476375 w 2266950"/>
              <a:gd name="connsiteY8" fmla="*/ 9586 h 581086"/>
              <a:gd name="connsiteX9" fmla="*/ 1428750 w 2266950"/>
              <a:gd name="connsiteY9" fmla="*/ 61 h 581086"/>
              <a:gd name="connsiteX10" fmla="*/ 1381125 w 2266950"/>
              <a:gd name="connsiteY10" fmla="*/ 9586 h 581086"/>
              <a:gd name="connsiteX11" fmla="*/ 1276350 w 2266950"/>
              <a:gd name="connsiteY11" fmla="*/ 28636 h 581086"/>
              <a:gd name="connsiteX12" fmla="*/ 1181100 w 2266950"/>
              <a:gd name="connsiteY12" fmla="*/ 47686 h 581086"/>
              <a:gd name="connsiteX13" fmla="*/ 1095375 w 2266950"/>
              <a:gd name="connsiteY13" fmla="*/ 57211 h 581086"/>
              <a:gd name="connsiteX14" fmla="*/ 1009650 w 2266950"/>
              <a:gd name="connsiteY14" fmla="*/ 95311 h 581086"/>
              <a:gd name="connsiteX15" fmla="*/ 981075 w 2266950"/>
              <a:gd name="connsiteY15" fmla="*/ 104836 h 581086"/>
              <a:gd name="connsiteX16" fmla="*/ 914400 w 2266950"/>
              <a:gd name="connsiteY16" fmla="*/ 142936 h 581086"/>
              <a:gd name="connsiteX17" fmla="*/ 885825 w 2266950"/>
              <a:gd name="connsiteY17" fmla="*/ 152461 h 581086"/>
              <a:gd name="connsiteX18" fmla="*/ 857250 w 2266950"/>
              <a:gd name="connsiteY18" fmla="*/ 171511 h 581086"/>
              <a:gd name="connsiteX19" fmla="*/ 790575 w 2266950"/>
              <a:gd name="connsiteY19" fmla="*/ 200086 h 581086"/>
              <a:gd name="connsiteX20" fmla="*/ 752475 w 2266950"/>
              <a:gd name="connsiteY20" fmla="*/ 219136 h 581086"/>
              <a:gd name="connsiteX21" fmla="*/ 723900 w 2266950"/>
              <a:gd name="connsiteY21" fmla="*/ 247711 h 581086"/>
              <a:gd name="connsiteX22" fmla="*/ 685800 w 2266950"/>
              <a:gd name="connsiteY22" fmla="*/ 257236 h 581086"/>
              <a:gd name="connsiteX23" fmla="*/ 647700 w 2266950"/>
              <a:gd name="connsiteY23" fmla="*/ 285811 h 581086"/>
              <a:gd name="connsiteX24" fmla="*/ 619125 w 2266950"/>
              <a:gd name="connsiteY24" fmla="*/ 314386 h 581086"/>
              <a:gd name="connsiteX25" fmla="*/ 590550 w 2266950"/>
              <a:gd name="connsiteY25" fmla="*/ 323911 h 581086"/>
              <a:gd name="connsiteX26" fmla="*/ 561975 w 2266950"/>
              <a:gd name="connsiteY26" fmla="*/ 342961 h 581086"/>
              <a:gd name="connsiteX27" fmla="*/ 485775 w 2266950"/>
              <a:gd name="connsiteY27" fmla="*/ 381061 h 581086"/>
              <a:gd name="connsiteX28" fmla="*/ 457200 w 2266950"/>
              <a:gd name="connsiteY28" fmla="*/ 390586 h 581086"/>
              <a:gd name="connsiteX29" fmla="*/ 428625 w 2266950"/>
              <a:gd name="connsiteY29" fmla="*/ 409636 h 581086"/>
              <a:gd name="connsiteX30" fmla="*/ 371475 w 2266950"/>
              <a:gd name="connsiteY30" fmla="*/ 428686 h 581086"/>
              <a:gd name="connsiteX31" fmla="*/ 342900 w 2266950"/>
              <a:gd name="connsiteY31" fmla="*/ 438211 h 581086"/>
              <a:gd name="connsiteX32" fmla="*/ 314325 w 2266950"/>
              <a:gd name="connsiteY32" fmla="*/ 457261 h 581086"/>
              <a:gd name="connsiteX33" fmla="*/ 247650 w 2266950"/>
              <a:gd name="connsiteY33" fmla="*/ 476311 h 581086"/>
              <a:gd name="connsiteX34" fmla="*/ 219075 w 2266950"/>
              <a:gd name="connsiteY34" fmla="*/ 495361 h 581086"/>
              <a:gd name="connsiteX35" fmla="*/ 190500 w 2266950"/>
              <a:gd name="connsiteY35" fmla="*/ 504886 h 581086"/>
              <a:gd name="connsiteX36" fmla="*/ 161925 w 2266950"/>
              <a:gd name="connsiteY36" fmla="*/ 523936 h 581086"/>
              <a:gd name="connsiteX37" fmla="*/ 133350 w 2266950"/>
              <a:gd name="connsiteY37" fmla="*/ 533461 h 581086"/>
              <a:gd name="connsiteX38" fmla="*/ 104775 w 2266950"/>
              <a:gd name="connsiteY38" fmla="*/ 552511 h 581086"/>
              <a:gd name="connsiteX39" fmla="*/ 57150 w 2266950"/>
              <a:gd name="connsiteY39" fmla="*/ 562036 h 581086"/>
              <a:gd name="connsiteX40" fmla="*/ 0 w 2266950"/>
              <a:gd name="connsiteY40" fmla="*/ 581086 h 58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66950" h="581086">
                <a:moveTo>
                  <a:pt x="2266950" y="533461"/>
                </a:moveTo>
                <a:cubicBezTo>
                  <a:pt x="2251075" y="523936"/>
                  <a:pt x="2236341" y="512179"/>
                  <a:pt x="2219325" y="504886"/>
                </a:cubicBezTo>
                <a:cubicBezTo>
                  <a:pt x="2133893" y="468272"/>
                  <a:pt x="2124521" y="475486"/>
                  <a:pt x="2028825" y="466786"/>
                </a:cubicBezTo>
                <a:cubicBezTo>
                  <a:pt x="1875591" y="428477"/>
                  <a:pt x="2032118" y="464362"/>
                  <a:pt x="1800225" y="428686"/>
                </a:cubicBezTo>
                <a:cubicBezTo>
                  <a:pt x="1696153" y="412675"/>
                  <a:pt x="1728952" y="415548"/>
                  <a:pt x="1647825" y="390586"/>
                </a:cubicBezTo>
                <a:cubicBezTo>
                  <a:pt x="1614164" y="380229"/>
                  <a:pt x="1566030" y="370216"/>
                  <a:pt x="1533525" y="352486"/>
                </a:cubicBezTo>
                <a:cubicBezTo>
                  <a:pt x="1513425" y="341523"/>
                  <a:pt x="1476375" y="314386"/>
                  <a:pt x="1476375" y="314386"/>
                </a:cubicBezTo>
                <a:cubicBezTo>
                  <a:pt x="1473200" y="301686"/>
                  <a:pt x="1466850" y="289377"/>
                  <a:pt x="1466850" y="276286"/>
                </a:cubicBezTo>
                <a:cubicBezTo>
                  <a:pt x="1466850" y="187329"/>
                  <a:pt x="1488530" y="97708"/>
                  <a:pt x="1476375" y="9586"/>
                </a:cubicBezTo>
                <a:cubicBezTo>
                  <a:pt x="1474163" y="-6452"/>
                  <a:pt x="1444625" y="3236"/>
                  <a:pt x="1428750" y="61"/>
                </a:cubicBezTo>
                <a:lnTo>
                  <a:pt x="1381125" y="9586"/>
                </a:lnTo>
                <a:cubicBezTo>
                  <a:pt x="1324259" y="19925"/>
                  <a:pt x="1329288" y="16872"/>
                  <a:pt x="1276350" y="28636"/>
                </a:cubicBezTo>
                <a:cubicBezTo>
                  <a:pt x="1219562" y="41256"/>
                  <a:pt x="1251092" y="38354"/>
                  <a:pt x="1181100" y="47686"/>
                </a:cubicBezTo>
                <a:cubicBezTo>
                  <a:pt x="1152601" y="51486"/>
                  <a:pt x="1123950" y="54036"/>
                  <a:pt x="1095375" y="57211"/>
                </a:cubicBezTo>
                <a:cubicBezTo>
                  <a:pt x="947933" y="106358"/>
                  <a:pt x="1100216" y="50028"/>
                  <a:pt x="1009650" y="95311"/>
                </a:cubicBezTo>
                <a:cubicBezTo>
                  <a:pt x="1000670" y="99801"/>
                  <a:pt x="990303" y="100881"/>
                  <a:pt x="981075" y="104836"/>
                </a:cubicBezTo>
                <a:cubicBezTo>
                  <a:pt x="864183" y="154933"/>
                  <a:pt x="1010059" y="95107"/>
                  <a:pt x="914400" y="142936"/>
                </a:cubicBezTo>
                <a:cubicBezTo>
                  <a:pt x="905420" y="147426"/>
                  <a:pt x="894805" y="147971"/>
                  <a:pt x="885825" y="152461"/>
                </a:cubicBezTo>
                <a:cubicBezTo>
                  <a:pt x="875586" y="157581"/>
                  <a:pt x="867189" y="165831"/>
                  <a:pt x="857250" y="171511"/>
                </a:cubicBezTo>
                <a:cubicBezTo>
                  <a:pt x="794069" y="207614"/>
                  <a:pt x="844005" y="177187"/>
                  <a:pt x="790575" y="200086"/>
                </a:cubicBezTo>
                <a:cubicBezTo>
                  <a:pt x="777524" y="205679"/>
                  <a:pt x="764029" y="210883"/>
                  <a:pt x="752475" y="219136"/>
                </a:cubicBezTo>
                <a:cubicBezTo>
                  <a:pt x="741514" y="226966"/>
                  <a:pt x="735596" y="241028"/>
                  <a:pt x="723900" y="247711"/>
                </a:cubicBezTo>
                <a:cubicBezTo>
                  <a:pt x="712534" y="254206"/>
                  <a:pt x="698500" y="254061"/>
                  <a:pt x="685800" y="257236"/>
                </a:cubicBezTo>
                <a:cubicBezTo>
                  <a:pt x="673100" y="266761"/>
                  <a:pt x="659753" y="275480"/>
                  <a:pt x="647700" y="285811"/>
                </a:cubicBezTo>
                <a:cubicBezTo>
                  <a:pt x="637473" y="294577"/>
                  <a:pt x="630333" y="306914"/>
                  <a:pt x="619125" y="314386"/>
                </a:cubicBezTo>
                <a:cubicBezTo>
                  <a:pt x="610771" y="319955"/>
                  <a:pt x="599530" y="319421"/>
                  <a:pt x="590550" y="323911"/>
                </a:cubicBezTo>
                <a:cubicBezTo>
                  <a:pt x="580311" y="329031"/>
                  <a:pt x="572025" y="337479"/>
                  <a:pt x="561975" y="342961"/>
                </a:cubicBezTo>
                <a:cubicBezTo>
                  <a:pt x="537044" y="356559"/>
                  <a:pt x="512716" y="372081"/>
                  <a:pt x="485775" y="381061"/>
                </a:cubicBezTo>
                <a:cubicBezTo>
                  <a:pt x="476250" y="384236"/>
                  <a:pt x="466180" y="386096"/>
                  <a:pt x="457200" y="390586"/>
                </a:cubicBezTo>
                <a:cubicBezTo>
                  <a:pt x="446961" y="395706"/>
                  <a:pt x="439086" y="404987"/>
                  <a:pt x="428625" y="409636"/>
                </a:cubicBezTo>
                <a:cubicBezTo>
                  <a:pt x="410275" y="417791"/>
                  <a:pt x="390525" y="422336"/>
                  <a:pt x="371475" y="428686"/>
                </a:cubicBezTo>
                <a:cubicBezTo>
                  <a:pt x="361950" y="431861"/>
                  <a:pt x="351254" y="432642"/>
                  <a:pt x="342900" y="438211"/>
                </a:cubicBezTo>
                <a:cubicBezTo>
                  <a:pt x="333375" y="444561"/>
                  <a:pt x="324847" y="452752"/>
                  <a:pt x="314325" y="457261"/>
                </a:cubicBezTo>
                <a:cubicBezTo>
                  <a:pt x="271599" y="475572"/>
                  <a:pt x="284721" y="457775"/>
                  <a:pt x="247650" y="476311"/>
                </a:cubicBezTo>
                <a:cubicBezTo>
                  <a:pt x="237411" y="481431"/>
                  <a:pt x="229314" y="490241"/>
                  <a:pt x="219075" y="495361"/>
                </a:cubicBezTo>
                <a:cubicBezTo>
                  <a:pt x="210095" y="499851"/>
                  <a:pt x="199480" y="500396"/>
                  <a:pt x="190500" y="504886"/>
                </a:cubicBezTo>
                <a:cubicBezTo>
                  <a:pt x="180261" y="510006"/>
                  <a:pt x="172164" y="518816"/>
                  <a:pt x="161925" y="523936"/>
                </a:cubicBezTo>
                <a:cubicBezTo>
                  <a:pt x="152945" y="528426"/>
                  <a:pt x="142330" y="528971"/>
                  <a:pt x="133350" y="533461"/>
                </a:cubicBezTo>
                <a:cubicBezTo>
                  <a:pt x="123111" y="538581"/>
                  <a:pt x="115494" y="548491"/>
                  <a:pt x="104775" y="552511"/>
                </a:cubicBezTo>
                <a:cubicBezTo>
                  <a:pt x="89616" y="558195"/>
                  <a:pt x="72954" y="558524"/>
                  <a:pt x="57150" y="562036"/>
                </a:cubicBezTo>
                <a:cubicBezTo>
                  <a:pt x="16661" y="571034"/>
                  <a:pt x="28319" y="566926"/>
                  <a:pt x="0" y="581086"/>
                </a:cubicBez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743B4B-AAC8-47B3-AFDD-BBF29B1F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174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FC7CF-38F9-448F-8C76-48904BF0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 </a:t>
            </a:r>
            <a:r>
              <a:rPr lang="en-US" altLang="ko-KR" dirty="0"/>
              <a:t>11-1. </a:t>
            </a:r>
            <a:r>
              <a:rPr lang="ko-KR" altLang="en-US" dirty="0"/>
              <a:t>포인터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8B1C6-3D30-442A-879B-32D70FDDEB3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j;</a:t>
            </a:r>
          </a:p>
          <a:p>
            <a:r>
              <a:rPr lang="ko-KR" altLang="en-US" dirty="0"/>
              <a:t>위 </a:t>
            </a:r>
            <a:r>
              <a:rPr lang="en-US" altLang="ko-KR" dirty="0"/>
              <a:t>variable</a:t>
            </a:r>
            <a:r>
              <a:rPr lang="ko-KR" altLang="en-US" dirty="0"/>
              <a:t>을 가리키는 </a:t>
            </a:r>
            <a:r>
              <a:rPr lang="en-US" altLang="ko-KR" dirty="0"/>
              <a:t>pointer</a:t>
            </a:r>
          </a:p>
          <a:p>
            <a:pPr lvl="1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*pi, *</a:t>
            </a:r>
            <a:r>
              <a:rPr lang="en-US" altLang="ko-KR" dirty="0" err="1"/>
              <a:t>pj</a:t>
            </a:r>
            <a:r>
              <a:rPr lang="en-US" altLang="ko-KR" dirty="0"/>
              <a:t>;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포인터 </a:t>
            </a:r>
            <a:r>
              <a:rPr lang="en-US" altLang="ko-KR" dirty="0">
                <a:solidFill>
                  <a:srgbClr val="FF0000"/>
                </a:solidFill>
              </a:rPr>
              <a:t>pi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 err="1">
                <a:solidFill>
                  <a:srgbClr val="FF0000"/>
                </a:solidFill>
              </a:rPr>
              <a:t>pj</a:t>
            </a:r>
            <a:r>
              <a:rPr lang="ko-KR" altLang="en-US" dirty="0">
                <a:solidFill>
                  <a:srgbClr val="FF0000"/>
                </a:solidFill>
              </a:rPr>
              <a:t>를 통해서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, j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을 </a:t>
            </a:r>
            <a:r>
              <a:rPr lang="en-US" altLang="ko-KR" dirty="0">
                <a:solidFill>
                  <a:srgbClr val="FF0000"/>
                </a:solidFill>
              </a:rPr>
              <a:t>assign</a:t>
            </a:r>
            <a:r>
              <a:rPr lang="ko-KR" altLang="en-US" dirty="0">
                <a:solidFill>
                  <a:srgbClr val="FF0000"/>
                </a:solidFill>
              </a:rPr>
              <a:t>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즉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=5; j=10;</a:t>
            </a:r>
            <a:r>
              <a:rPr lang="ko-KR" altLang="en-US" dirty="0">
                <a:solidFill>
                  <a:srgbClr val="FF0000"/>
                </a:solidFill>
              </a:rPr>
              <a:t> 처럼 직접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, j</a:t>
            </a:r>
            <a:r>
              <a:rPr lang="ko-KR" altLang="en-US" dirty="0">
                <a:solidFill>
                  <a:srgbClr val="FF0000"/>
                </a:solidFill>
              </a:rPr>
              <a:t>에 값을 대입하지 않는다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/>
              <a:t>double avg;</a:t>
            </a:r>
          </a:p>
          <a:p>
            <a:r>
              <a:rPr lang="ko-KR" altLang="en-US" dirty="0"/>
              <a:t>위 </a:t>
            </a:r>
            <a:r>
              <a:rPr lang="en-US" altLang="ko-KR" dirty="0"/>
              <a:t>variable</a:t>
            </a:r>
            <a:r>
              <a:rPr lang="ko-KR" altLang="en-US" dirty="0"/>
              <a:t>을 가리키는 </a:t>
            </a:r>
            <a:r>
              <a:rPr lang="en-US" altLang="ko-KR" dirty="0"/>
              <a:t>pointer</a:t>
            </a:r>
          </a:p>
          <a:p>
            <a:pPr lvl="1"/>
            <a:r>
              <a:rPr lang="en-US" altLang="ko-KR" dirty="0"/>
              <a:t>double* </a:t>
            </a:r>
            <a:r>
              <a:rPr lang="en-US" altLang="ko-KR" dirty="0" err="1"/>
              <a:t>pavg</a:t>
            </a:r>
            <a:r>
              <a:rPr lang="en-US" altLang="ko-KR" dirty="0"/>
              <a:t>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pi</a:t>
            </a:r>
            <a:r>
              <a:rPr lang="ko-KR" altLang="en-US" dirty="0">
                <a:solidFill>
                  <a:srgbClr val="FF0000"/>
                </a:solidFill>
              </a:rPr>
              <a:t>가 가리키고 있는 값과 </a:t>
            </a:r>
            <a:r>
              <a:rPr lang="en-US" altLang="ko-KR" dirty="0" err="1">
                <a:solidFill>
                  <a:srgbClr val="FF0000"/>
                </a:solidFill>
              </a:rPr>
              <a:t>pj</a:t>
            </a:r>
            <a:r>
              <a:rPr lang="ko-KR" altLang="en-US" dirty="0">
                <a:solidFill>
                  <a:srgbClr val="FF0000"/>
                </a:solidFill>
              </a:rPr>
              <a:t>가 가리키고 있는 값의 평균을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포인터 </a:t>
            </a:r>
            <a:r>
              <a:rPr lang="en-US" altLang="ko-KR" dirty="0" err="1">
                <a:solidFill>
                  <a:srgbClr val="FF0000"/>
                </a:solidFill>
              </a:rPr>
              <a:t>pavg</a:t>
            </a:r>
            <a:r>
              <a:rPr lang="ko-KR" altLang="en-US" dirty="0">
                <a:solidFill>
                  <a:srgbClr val="FF0000"/>
                </a:solidFill>
              </a:rPr>
              <a:t>를 통해서 </a:t>
            </a:r>
            <a:r>
              <a:rPr lang="en-US" altLang="ko-KR" dirty="0">
                <a:solidFill>
                  <a:srgbClr val="FF0000"/>
                </a:solidFill>
              </a:rPr>
              <a:t>avg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>
                <a:solidFill>
                  <a:srgbClr val="FF0000"/>
                </a:solidFill>
              </a:rPr>
              <a:t>assign</a:t>
            </a:r>
            <a:r>
              <a:rPr lang="ko-KR" altLang="en-US" dirty="0">
                <a:solidFill>
                  <a:srgbClr val="FF0000"/>
                </a:solidFill>
              </a:rPr>
              <a:t>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/>
              <a:t>pi, </a:t>
            </a:r>
            <a:r>
              <a:rPr lang="en-US" altLang="ko-KR" dirty="0" err="1"/>
              <a:t>pj</a:t>
            </a:r>
            <a:r>
              <a:rPr lang="en-US" altLang="ko-KR" dirty="0"/>
              <a:t>, </a:t>
            </a:r>
            <a:r>
              <a:rPr lang="en-US" altLang="ko-KR" dirty="0" err="1"/>
              <a:t>pavg</a:t>
            </a:r>
            <a:r>
              <a:rPr lang="ko-KR" altLang="en-US" dirty="0"/>
              <a:t>가 가리키고 있는 값을 </a:t>
            </a:r>
            <a:r>
              <a:rPr lang="en-US" altLang="ko-KR" dirty="0" err="1"/>
              <a:t>printf</a:t>
            </a:r>
            <a:r>
              <a:rPr lang="ko-KR" altLang="en-US" dirty="0"/>
              <a:t>로 출력한다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 err="1"/>
              <a:t>i</a:t>
            </a:r>
            <a:r>
              <a:rPr lang="en-US" altLang="ko-KR" dirty="0"/>
              <a:t>, j, avg</a:t>
            </a:r>
            <a:r>
              <a:rPr lang="ko-KR" altLang="en-US" dirty="0"/>
              <a:t>도 </a:t>
            </a:r>
            <a:r>
              <a:rPr lang="en-US" altLang="ko-KR" dirty="0" err="1"/>
              <a:t>printf</a:t>
            </a:r>
            <a:r>
              <a:rPr lang="ko-KR" altLang="en-US" dirty="0"/>
              <a:t>로 출력한다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경우 모두 </a:t>
            </a:r>
            <a:r>
              <a:rPr lang="en-US" altLang="ko-KR" dirty="0"/>
              <a:t>5, 10, 7.5</a:t>
            </a:r>
            <a:r>
              <a:rPr lang="ko-KR" altLang="en-US" dirty="0"/>
              <a:t>가 잘 출력되는지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2C5232-5D3D-4050-9EBF-ABE16F2C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2475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메모리는 어떤 단위를 기준으로 주소가 매겨지는가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pPr lvl="0"/>
            <a:r>
              <a:rPr lang="ko-KR" altLang="en-US" sz="2000" dirty="0"/>
              <a:t>포인터도 변수인가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pPr lvl="0"/>
            <a:r>
              <a:rPr lang="ko-KR" altLang="en-US" sz="2000" dirty="0"/>
              <a:t>변수의 주소를 반환하는데 사용되는 연산자는 무엇인가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pPr lvl="0"/>
            <a:r>
              <a:rPr lang="ko-KR" altLang="en-US" sz="2000" dirty="0"/>
              <a:t>변수 </a:t>
            </a:r>
            <a:r>
              <a:rPr lang="en-US" altLang="ko-KR" sz="2000" dirty="0"/>
              <a:t>x</a:t>
            </a:r>
            <a:r>
              <a:rPr lang="ko-KR" altLang="en-US" sz="2000" dirty="0"/>
              <a:t>의 주소를 변수 </a:t>
            </a:r>
            <a:r>
              <a:rPr lang="en-US" altLang="ko-KR" sz="2000" dirty="0"/>
              <a:t>p</a:t>
            </a:r>
            <a:r>
              <a:rPr lang="ko-KR" altLang="en-US" sz="2000" dirty="0"/>
              <a:t>에 대입하는 문장을 쓰시오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0"/>
            <a:r>
              <a:rPr lang="ko-KR" altLang="en-US" sz="2000" dirty="0"/>
              <a:t>정수형 포인터 </a:t>
            </a:r>
            <a:r>
              <a:rPr lang="en-US" altLang="ko-KR" sz="2000" dirty="0"/>
              <a:t>p</a:t>
            </a:r>
            <a:r>
              <a:rPr lang="ko-KR" altLang="en-US" sz="2000" dirty="0"/>
              <a:t>가 가리키는 위치에 </a:t>
            </a:r>
            <a:r>
              <a:rPr lang="en-US" altLang="ko-KR" sz="2000" dirty="0"/>
              <a:t>25</a:t>
            </a:r>
            <a:r>
              <a:rPr lang="ko-KR" altLang="en-US" sz="2000" dirty="0"/>
              <a:t>를 저장하는 문장을 쓰시오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48052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E83AEA-4F5F-426D-9BCE-B424B983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606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11.3 </a:t>
            </a:r>
            <a:r>
              <a:rPr lang="ko-KR" altLang="en-US" dirty="0"/>
              <a:t>포인터 사용시 주의점 </a:t>
            </a:r>
            <a:endParaRPr lang="en-US" altLang="ko-KR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초기화가 안된 포인터를 사용하면 안된다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pPr>
              <a:buFont typeface="Symbol" pitchFamily="18" charset="2"/>
              <a:buNone/>
            </a:pPr>
            <a:endParaRPr lang="en-US" altLang="ko-KR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800767" y="2132856"/>
            <a:ext cx="7777162" cy="18002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* p; 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p는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초기화가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안되어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있음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Trebuchet MS" pitchFamily="34" charset="0"/>
              </a:rPr>
              <a:t>	*p = 100; 	// </a:t>
            </a:r>
            <a:r>
              <a:rPr lang="en-US" altLang="en-US" sz="1600" dirty="0" err="1">
                <a:solidFill>
                  <a:srgbClr val="FF0000"/>
                </a:solidFill>
                <a:latin typeface="Trebuchet MS" pitchFamily="34" charset="0"/>
              </a:rPr>
              <a:t>위험한</a:t>
            </a:r>
            <a:r>
              <a:rPr lang="en-US" altLang="en-US" sz="1600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Trebuchet MS" pitchFamily="34" charset="0"/>
              </a:rPr>
              <a:t>코드</a:t>
            </a:r>
            <a:endParaRPr lang="en-US" altLang="en-US" sz="1600" dirty="0">
              <a:solidFill>
                <a:srgbClr val="FF0000"/>
              </a:solidFill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023479"/>
            <a:ext cx="4600575" cy="24574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39E8D2-AECD-4F33-AE37-5EB18D32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사용시 주의점 </a:t>
            </a:r>
            <a:endParaRPr lang="en-US" altLang="ko-KR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굴림" panose="020B0600000101010101" pitchFamily="50" charset="-127"/>
              </a:rPr>
              <a:t>포인터가 아무것도 가리키고 있지 않는 경우에는 </a:t>
            </a:r>
            <a:r>
              <a:rPr lang="en-US" altLang="ko-KR" dirty="0">
                <a:latin typeface="굴림" panose="020B0600000101010101" pitchFamily="50" charset="-127"/>
              </a:rPr>
              <a:t>NULL</a:t>
            </a:r>
            <a:r>
              <a:rPr lang="ko-KR" altLang="en-US" dirty="0">
                <a:latin typeface="굴림" panose="020B0600000101010101" pitchFamily="50" charset="-127"/>
              </a:rPr>
              <a:t>로 초기화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356992"/>
            <a:ext cx="6671638" cy="3120008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0767" y="2564904"/>
            <a:ext cx="7777162" cy="88508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* p = NULL; 	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781931-DCF3-4115-9081-CDBCF117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11.1 </a:t>
            </a:r>
            <a:r>
              <a:rPr lang="ko-KR" altLang="en-US" dirty="0"/>
              <a:t>포인터란</a:t>
            </a:r>
            <a:r>
              <a:rPr lang="en-US" altLang="ko-KR" dirty="0"/>
              <a:t>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i="1" dirty="0">
                <a:solidFill>
                  <a:schemeClr val="tx2"/>
                </a:solidFill>
              </a:rPr>
              <a:t>포인터</a:t>
            </a:r>
            <a:r>
              <a:rPr lang="en-US" altLang="ko-KR" i="1" dirty="0">
                <a:solidFill>
                  <a:schemeClr val="tx2"/>
                </a:solidFill>
              </a:rPr>
              <a:t>(pointer):</a:t>
            </a:r>
            <a:r>
              <a:rPr lang="en-US" altLang="ko-KR" dirty="0"/>
              <a:t>   </a:t>
            </a:r>
            <a:r>
              <a:rPr lang="ko-KR" altLang="en-US" dirty="0"/>
              <a:t>메모리상의 주소를 담고 있는 변수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2856"/>
            <a:ext cx="5838825" cy="370522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3EFC3E-C1DC-4A02-8E89-51DF7495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사용시 주의점</a:t>
            </a:r>
            <a:endParaRPr lang="en-US" altLang="ko-KR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Trebuchet MS" panose="020B0603020202020204" pitchFamily="34" charset="0"/>
              </a:rPr>
              <a:t>포인터의 타입과 변수의 타입은 일치하여야 한다</a:t>
            </a:r>
            <a:r>
              <a:rPr lang="en-US" altLang="ko-KR" dirty="0">
                <a:latin typeface="Trebuchet MS" panose="020B0603020202020204" pitchFamily="34" charset="0"/>
              </a:rPr>
              <a:t>.</a:t>
            </a: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pPr>
              <a:buFont typeface="Symbol" pitchFamily="18" charset="2"/>
              <a:buNone/>
            </a:pPr>
            <a:endParaRPr lang="en-US" altLang="ko-KR" dirty="0">
              <a:latin typeface="Trebuchet MS" panose="020B0603020202020204" pitchFamily="34" charset="0"/>
            </a:endParaRP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683568" y="2348880"/>
            <a:ext cx="7777162" cy="360054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-20;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double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* pd;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pd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&amp;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	</a:t>
            </a:r>
            <a:r>
              <a:rPr lang="en-US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en-US" altLang="en-US" sz="16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오류</a:t>
            </a:r>
            <a:r>
              <a:rPr lang="en-US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 </a:t>
            </a:r>
            <a:r>
              <a:rPr lang="en-US" altLang="en-US" sz="16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double형</a:t>
            </a:r>
            <a:r>
              <a:rPr lang="en-US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포인터에</a:t>
            </a:r>
            <a:r>
              <a:rPr lang="en-US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int형</a:t>
            </a:r>
            <a:r>
              <a:rPr lang="en-US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변수의</a:t>
            </a:r>
            <a:r>
              <a:rPr lang="en-US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주소를</a:t>
            </a:r>
            <a:r>
              <a:rPr lang="en-US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대입</a:t>
            </a:r>
            <a:endParaRPr lang="en-US" altLang="en-US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*pd = 36.5;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1D0A35-E472-4266-A808-22E846E1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11.4 </a:t>
            </a:r>
            <a:r>
              <a:rPr lang="ko-KR" altLang="en-US" dirty="0"/>
              <a:t>포인터 연산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Trebuchet MS" panose="020B0603020202020204" pitchFamily="34" charset="0"/>
              </a:rPr>
              <a:t>가능한 연산</a:t>
            </a:r>
            <a:r>
              <a:rPr lang="en-US" altLang="ko-KR" dirty="0">
                <a:latin typeface="Trebuchet MS" panose="020B0603020202020204" pitchFamily="34" charset="0"/>
              </a:rPr>
              <a:t>: </a:t>
            </a:r>
            <a:r>
              <a:rPr lang="ko-KR" altLang="en-US" dirty="0">
                <a:latin typeface="Trebuchet MS" panose="020B0603020202020204" pitchFamily="34" charset="0"/>
              </a:rPr>
              <a:t>덧셈</a:t>
            </a:r>
            <a:r>
              <a:rPr lang="en-US" altLang="ko-KR" dirty="0">
                <a:latin typeface="Trebuchet MS" panose="020B0603020202020204" pitchFamily="34" charset="0"/>
              </a:rPr>
              <a:t>, </a:t>
            </a:r>
            <a:r>
              <a:rPr lang="ko-KR" altLang="en-US" dirty="0">
                <a:latin typeface="Trebuchet MS" panose="020B0603020202020204" pitchFamily="34" charset="0"/>
              </a:rPr>
              <a:t>뺄셈 연산</a:t>
            </a:r>
          </a:p>
          <a:p>
            <a:r>
              <a:rPr lang="ko-KR" altLang="en-US" dirty="0">
                <a:latin typeface="Trebuchet MS" panose="020B0603020202020204" pitchFamily="34" charset="0"/>
              </a:rPr>
              <a:t>증가 연산의 경우</a:t>
            </a:r>
            <a:r>
              <a:rPr lang="en-US" altLang="ko-KR" dirty="0">
                <a:latin typeface="Trebuchet MS" panose="020B0603020202020204" pitchFamily="34" charset="0"/>
              </a:rPr>
              <a:t>,</a:t>
            </a:r>
            <a:r>
              <a:rPr lang="ko-KR" altLang="en-US" dirty="0">
                <a:latin typeface="Trebuchet MS" panose="020B0603020202020204" pitchFamily="34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포인터가 가리키는 객체의 크기만큼 증가</a:t>
            </a:r>
            <a:r>
              <a:rPr lang="ko-KR" altLang="en-US" dirty="0">
                <a:latin typeface="Trebuchet MS" panose="020B0603020202020204" pitchFamily="34" charset="0"/>
              </a:rPr>
              <a:t>된다</a:t>
            </a:r>
            <a:r>
              <a:rPr lang="en-US" altLang="ko-KR" dirty="0">
                <a:latin typeface="Trebuchet MS" panose="020B0603020202020204" pitchFamily="34" charset="0"/>
              </a:rPr>
              <a:t>.</a:t>
            </a:r>
            <a:r>
              <a:rPr lang="ko-KR" altLang="en-US" dirty="0">
                <a:latin typeface="Trebuchet MS" panose="020B0603020202020204" pitchFamily="34" charset="0"/>
              </a:rPr>
              <a:t> </a:t>
            </a:r>
          </a:p>
          <a:p>
            <a:endParaRPr lang="ko-KR" altLang="en-US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41290"/>
            <a:ext cx="6419850" cy="26479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C7F7F7-F92E-4C56-8DEC-2C6865D0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포인터의 증감 연산</a:t>
            </a:r>
          </a:p>
        </p:txBody>
      </p:sp>
      <p:pic>
        <p:nvPicPr>
          <p:cNvPr id="110598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06921"/>
            <a:ext cx="7050087" cy="54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698B90-A98C-476A-8564-26CCFD60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7A6D-130F-4847-92E1-F6AE0AC2304C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9197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증가 연산 예제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611560" y="1556792"/>
            <a:ext cx="7777162" cy="489654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* pc; 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* pi;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 dirty="0">
                <a:latin typeface="Trebuchet MS" pitchFamily="34" charset="0"/>
              </a:rPr>
              <a:t>* pd;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pc = 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*) 10000;			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pi = 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*) 20000;			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pd = 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 dirty="0">
                <a:latin typeface="Trebuchet MS" pitchFamily="34" charset="0"/>
              </a:rPr>
              <a:t>*) 30000;			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증가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전 pc = %d,  pi = %d, 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pd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%d\n"</a:t>
            </a:r>
            <a:r>
              <a:rPr lang="en-US" altLang="en-US" sz="1600" dirty="0">
                <a:latin typeface="Trebuchet MS" pitchFamily="34" charset="0"/>
              </a:rPr>
              <a:t>, pc, pi, 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pc++;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pi++;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++;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증가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후 pc = %d,  pi = %d, 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pd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%d\n"</a:t>
            </a:r>
            <a:r>
              <a:rPr lang="en-US" altLang="en-US" sz="1600" dirty="0">
                <a:latin typeface="Trebuchet MS" pitchFamily="34" charset="0"/>
              </a:rPr>
              <a:t>, pc, pi, 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(“pc+2 = %d, pi+2 = %d, pd+2 = %d\n”, pc+2, pi+2, pd+2);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9573" name="_x77514288"/>
          <p:cNvSpPr>
            <a:spLocks noChangeArrowheads="1"/>
          </p:cNvSpPr>
          <p:nvPr/>
        </p:nvSpPr>
        <p:spPr bwMode="auto">
          <a:xfrm>
            <a:off x="3923233" y="5949280"/>
            <a:ext cx="5041255" cy="864096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증가 전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pc = 10000, pi = 20000, pd = 30000</a:t>
            </a:r>
            <a:endParaRPr lang="en-US" altLang="ko-KR" sz="1600" dirty="0">
              <a:latin typeface="Trebuchet MS" pitchFamily="34" charset="0"/>
              <a:ea typeface="+mj-ea"/>
            </a:endParaRPr>
          </a:p>
          <a:p>
            <a:pPr algn="just" eaLnBrk="0" latinLnBrk="0" hangingPunct="0"/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증가 후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pc = 10001, pi = 20004, pd = 30008</a:t>
            </a:r>
          </a:p>
          <a:p>
            <a:pPr algn="just" eaLnBrk="0" latinLnBrk="0" hangingPunct="0"/>
            <a:r>
              <a:rPr lang="en-US" altLang="ko-KR" sz="1600" dirty="0">
                <a:latin typeface="Trebuchet MS" pitchFamily="34" charset="0"/>
                <a:ea typeface="+mj-ea"/>
              </a:rPr>
              <a:t>pc+2 = 10003, pi+2 = 20012, pd+2 = 30024</a:t>
            </a:r>
          </a:p>
        </p:txBody>
      </p:sp>
    </p:spTree>
    <p:extLst>
      <p:ext uri="{BB962C8B-B14F-4D97-AF65-F5344CB8AC3E}">
        <p14:creationId xmlns:p14="http://schemas.microsoft.com/office/powerpoint/2010/main" val="267494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간접 참조 연산자와 증감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atinLnBrk="0"/>
            <a:r>
              <a:rPr lang="ko-KR" altLang="en-US" b="1" dirty="0">
                <a:solidFill>
                  <a:srgbClr val="FF0000"/>
                </a:solidFill>
              </a:rPr>
              <a:t>이런 코딩은 하지 말자</a:t>
            </a:r>
            <a:r>
              <a:rPr lang="en-US" altLang="ko-KR" b="1" dirty="0">
                <a:solidFill>
                  <a:srgbClr val="FF0000"/>
                </a:solidFill>
              </a:rPr>
              <a:t>!!! </a:t>
            </a:r>
            <a:r>
              <a:rPr lang="ko-KR" altLang="en-US" b="1" dirty="0">
                <a:solidFill>
                  <a:srgbClr val="FF0000"/>
                </a:solidFill>
              </a:rPr>
              <a:t>코딩은 명확하게</a:t>
            </a:r>
            <a:r>
              <a:rPr lang="en-US" altLang="ko-KR" b="1" dirty="0">
                <a:solidFill>
                  <a:srgbClr val="FF0000"/>
                </a:solidFill>
              </a:rPr>
              <a:t>!!!</a:t>
            </a:r>
          </a:p>
          <a:p>
            <a:endParaRPr lang="ko-KR" altLang="en-US" dirty="0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12735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72839"/>
              </p:ext>
            </p:extLst>
          </p:nvPr>
        </p:nvGraphicFramePr>
        <p:xfrm>
          <a:off x="1043608" y="2060848"/>
          <a:ext cx="7777162" cy="1920240"/>
        </p:xfrm>
        <a:graphic>
          <a:graphicData uri="http://schemas.openxmlformats.org/drawingml/2006/table">
            <a:tbl>
              <a:tblPr/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수식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의미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 = *p++;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가 가리키는 값을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에 대입한 후에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를 증가한다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 = *(p++);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 //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반드시 괄호를 하자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!!!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 = (*p)++;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가 가리키는 값을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에 대입한 후에 가리키는 값을 증가한다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 = *++p;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를 증가시킨 후에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가 가리키는 값을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에 대입한다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 = ++*p;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가 가리키는 값을 증가하여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에 대입한다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715" name="Rectangle 75"/>
          <p:cNvSpPr>
            <a:spLocks noChangeArrowheads="1"/>
          </p:cNvSpPr>
          <p:nvPr/>
        </p:nvSpPr>
        <p:spPr bwMode="auto">
          <a:xfrm>
            <a:off x="0" y="338050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5C25C-B86B-46FF-B843-394C35441FD7}"/>
              </a:ext>
            </a:extLst>
          </p:cNvPr>
          <p:cNvSpPr txBox="1"/>
          <p:nvPr/>
        </p:nvSpPr>
        <p:spPr>
          <a:xfrm>
            <a:off x="1043608" y="4294837"/>
            <a:ext cx="930063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v = *p;</a:t>
            </a:r>
          </a:p>
          <a:p>
            <a:r>
              <a:rPr lang="en-US" altLang="ko-KR" dirty="0"/>
              <a:t>p++;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3F4B6-4EB4-4F29-B7A6-3A4387BEEFAF}"/>
              </a:ext>
            </a:extLst>
          </p:cNvPr>
          <p:cNvSpPr txBox="1"/>
          <p:nvPr/>
        </p:nvSpPr>
        <p:spPr>
          <a:xfrm>
            <a:off x="2339752" y="4287788"/>
            <a:ext cx="150073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v = *p;</a:t>
            </a:r>
          </a:p>
          <a:p>
            <a:r>
              <a:rPr lang="en-US" altLang="ko-KR" dirty="0"/>
              <a:t>*p = *p + 1;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271398-12CE-4B8C-A5AD-00584DD10BED}"/>
              </a:ext>
            </a:extLst>
          </p:cNvPr>
          <p:cNvSpPr txBox="1"/>
          <p:nvPr/>
        </p:nvSpPr>
        <p:spPr>
          <a:xfrm>
            <a:off x="4223396" y="4294837"/>
            <a:ext cx="1269899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 = p + 1;</a:t>
            </a:r>
          </a:p>
          <a:p>
            <a:r>
              <a:rPr lang="en-US" altLang="ko-KR" dirty="0"/>
              <a:t>v = *p;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9CBC97-E01E-4F5E-BBDE-E3EB2FA72D3D}"/>
              </a:ext>
            </a:extLst>
          </p:cNvPr>
          <p:cNvSpPr txBox="1"/>
          <p:nvPr/>
        </p:nvSpPr>
        <p:spPr>
          <a:xfrm>
            <a:off x="5879580" y="4287788"/>
            <a:ext cx="151676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*p = *p + 1;</a:t>
            </a:r>
          </a:p>
          <a:p>
            <a:r>
              <a:rPr lang="en-US" altLang="ko-KR" dirty="0"/>
              <a:t>v = *p;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E1758B-1E30-4A0F-A147-C78CE382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간접 참조 연산자와 증감 연산자</a:t>
            </a:r>
          </a:p>
        </p:txBody>
      </p:sp>
      <p:sp>
        <p:nvSpPr>
          <p:cNvPr id="112713" name="Rectangle 73"/>
          <p:cNvSpPr>
            <a:spLocks noChangeArrowheads="1"/>
          </p:cNvSpPr>
          <p:nvPr/>
        </p:nvSpPr>
        <p:spPr bwMode="auto">
          <a:xfrm>
            <a:off x="612675" y="1297630"/>
            <a:ext cx="7777162" cy="410588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v,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10;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* pi = &amp;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%d,  pi = %p\n"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pi);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(*pi)++;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%d,  pi = %p\n"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pi);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%d,  pi = %p\n"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pi);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 = *pi++;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%d,  pi = %p, v = %d\n"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pi, v);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24" name="_x77681688"/>
          <p:cNvSpPr>
            <a:spLocks noChangeArrowheads="1"/>
          </p:cNvSpPr>
          <p:nvPr/>
        </p:nvSpPr>
        <p:spPr bwMode="auto">
          <a:xfrm>
            <a:off x="605457" y="5582414"/>
            <a:ext cx="7777162" cy="12309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 = 10, pi = 0012FF60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 = 11, pi = 0012FF60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 = 11, pi = 0012FF60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 = 11, pi = 0012FF64, v = 11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14975" y="5835946"/>
            <a:ext cx="720080" cy="3012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1235055" y="6331378"/>
            <a:ext cx="1392729" cy="3116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68427" y="1738712"/>
            <a:ext cx="4572000" cy="307777"/>
          </a:xfrm>
          <a:prstGeom prst="rect">
            <a:avLst/>
          </a:prstGeom>
          <a:solidFill>
            <a:srgbClr val="CCFF33"/>
          </a:solidFill>
        </p:spPr>
        <p:txBody>
          <a:bodyPr>
            <a:spAutoFit/>
          </a:bodyPr>
          <a:lstStyle/>
          <a:p>
            <a:pPr marL="0" lvl="1"/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</a:rPr>
              <a:t>pi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</a:rPr>
              <a:t>가 가리키는 위치의 값을 증가한다</a:t>
            </a:r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</a:rPr>
              <a:t>. </a:t>
            </a:r>
            <a:endParaRPr lang="ko-KR" altLang="en-US" sz="1400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004048" y="4528500"/>
            <a:ext cx="3960440" cy="523220"/>
          </a:xfrm>
          <a:prstGeom prst="rect">
            <a:avLst/>
          </a:prstGeom>
          <a:solidFill>
            <a:srgbClr val="CCFF33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</a:rPr>
              <a:t>*(pi++)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</a:rPr>
              <a:t>와 같은 의미</a:t>
            </a:r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</a:rPr>
              <a:t>. pi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</a:rPr>
              <a:t>가 가리키는 위치의 값을 </a:t>
            </a:r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</a:rPr>
              <a:t>v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</a:rPr>
              <a:t>에 </a:t>
            </a:r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</a:rPr>
              <a:t>assign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</a:rPr>
              <a:t>한 후에 </a:t>
            </a:r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</a:rPr>
              <a:t>pi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</a:rPr>
              <a:t>를 증가한다</a:t>
            </a:r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</a:rPr>
              <a:t>. </a:t>
            </a:r>
            <a:endParaRPr lang="ko-KR" altLang="en-US" sz="1400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1800547" y="2027860"/>
            <a:ext cx="2152650" cy="1352550"/>
          </a:xfrm>
          <a:custGeom>
            <a:avLst/>
            <a:gdLst>
              <a:gd name="connsiteX0" fmla="*/ 2152650 w 2152650"/>
              <a:gd name="connsiteY0" fmla="*/ 0 h 1352550"/>
              <a:gd name="connsiteX1" fmla="*/ 2066925 w 2152650"/>
              <a:gd name="connsiteY1" fmla="*/ 47625 h 1352550"/>
              <a:gd name="connsiteX2" fmla="*/ 2000250 w 2152650"/>
              <a:gd name="connsiteY2" fmla="*/ 76200 h 1352550"/>
              <a:gd name="connsiteX3" fmla="*/ 1895475 w 2152650"/>
              <a:gd name="connsiteY3" fmla="*/ 123825 h 1352550"/>
              <a:gd name="connsiteX4" fmla="*/ 1819275 w 2152650"/>
              <a:gd name="connsiteY4" fmla="*/ 171450 h 1352550"/>
              <a:gd name="connsiteX5" fmla="*/ 1771650 w 2152650"/>
              <a:gd name="connsiteY5" fmla="*/ 190500 h 1352550"/>
              <a:gd name="connsiteX6" fmla="*/ 1685925 w 2152650"/>
              <a:gd name="connsiteY6" fmla="*/ 228600 h 1352550"/>
              <a:gd name="connsiteX7" fmla="*/ 1657350 w 2152650"/>
              <a:gd name="connsiteY7" fmla="*/ 238125 h 1352550"/>
              <a:gd name="connsiteX8" fmla="*/ 1562100 w 2152650"/>
              <a:gd name="connsiteY8" fmla="*/ 276225 h 1352550"/>
              <a:gd name="connsiteX9" fmla="*/ 1533525 w 2152650"/>
              <a:gd name="connsiteY9" fmla="*/ 304800 h 1352550"/>
              <a:gd name="connsiteX10" fmla="*/ 1524000 w 2152650"/>
              <a:gd name="connsiteY10" fmla="*/ 333375 h 1352550"/>
              <a:gd name="connsiteX11" fmla="*/ 1504950 w 2152650"/>
              <a:gd name="connsiteY11" fmla="*/ 381000 h 1352550"/>
              <a:gd name="connsiteX12" fmla="*/ 1514475 w 2152650"/>
              <a:gd name="connsiteY12" fmla="*/ 504825 h 1352550"/>
              <a:gd name="connsiteX13" fmla="*/ 1552575 w 2152650"/>
              <a:gd name="connsiteY13" fmla="*/ 590550 h 1352550"/>
              <a:gd name="connsiteX14" fmla="*/ 1571625 w 2152650"/>
              <a:gd name="connsiteY14" fmla="*/ 657225 h 1352550"/>
              <a:gd name="connsiteX15" fmla="*/ 1581150 w 2152650"/>
              <a:gd name="connsiteY15" fmla="*/ 685800 h 1352550"/>
              <a:gd name="connsiteX16" fmla="*/ 1562100 w 2152650"/>
              <a:gd name="connsiteY16" fmla="*/ 752475 h 1352550"/>
              <a:gd name="connsiteX17" fmla="*/ 1533525 w 2152650"/>
              <a:gd name="connsiteY17" fmla="*/ 781050 h 1352550"/>
              <a:gd name="connsiteX18" fmla="*/ 1514475 w 2152650"/>
              <a:gd name="connsiteY18" fmla="*/ 809625 h 1352550"/>
              <a:gd name="connsiteX19" fmla="*/ 1419225 w 2152650"/>
              <a:gd name="connsiteY19" fmla="*/ 838200 h 1352550"/>
              <a:gd name="connsiteX20" fmla="*/ 1352550 w 2152650"/>
              <a:gd name="connsiteY20" fmla="*/ 866775 h 1352550"/>
              <a:gd name="connsiteX21" fmla="*/ 1304925 w 2152650"/>
              <a:gd name="connsiteY21" fmla="*/ 885825 h 1352550"/>
              <a:gd name="connsiteX22" fmla="*/ 1266825 w 2152650"/>
              <a:gd name="connsiteY22" fmla="*/ 895350 h 1352550"/>
              <a:gd name="connsiteX23" fmla="*/ 1209675 w 2152650"/>
              <a:gd name="connsiteY23" fmla="*/ 914400 h 1352550"/>
              <a:gd name="connsiteX24" fmla="*/ 1104900 w 2152650"/>
              <a:gd name="connsiteY24" fmla="*/ 923925 h 1352550"/>
              <a:gd name="connsiteX25" fmla="*/ 1066800 w 2152650"/>
              <a:gd name="connsiteY25" fmla="*/ 933450 h 1352550"/>
              <a:gd name="connsiteX26" fmla="*/ 933450 w 2152650"/>
              <a:gd name="connsiteY26" fmla="*/ 952500 h 1352550"/>
              <a:gd name="connsiteX27" fmla="*/ 885825 w 2152650"/>
              <a:gd name="connsiteY27" fmla="*/ 971550 h 1352550"/>
              <a:gd name="connsiteX28" fmla="*/ 857250 w 2152650"/>
              <a:gd name="connsiteY28" fmla="*/ 990600 h 1352550"/>
              <a:gd name="connsiteX29" fmla="*/ 809625 w 2152650"/>
              <a:gd name="connsiteY29" fmla="*/ 1000125 h 1352550"/>
              <a:gd name="connsiteX30" fmla="*/ 733425 w 2152650"/>
              <a:gd name="connsiteY30" fmla="*/ 1019175 h 1352550"/>
              <a:gd name="connsiteX31" fmla="*/ 704850 w 2152650"/>
              <a:gd name="connsiteY31" fmla="*/ 1028700 h 1352550"/>
              <a:gd name="connsiteX32" fmla="*/ 638175 w 2152650"/>
              <a:gd name="connsiteY32" fmla="*/ 1057275 h 1352550"/>
              <a:gd name="connsiteX33" fmla="*/ 581025 w 2152650"/>
              <a:gd name="connsiteY33" fmla="*/ 1066800 h 1352550"/>
              <a:gd name="connsiteX34" fmla="*/ 495300 w 2152650"/>
              <a:gd name="connsiteY34" fmla="*/ 1095375 h 1352550"/>
              <a:gd name="connsiteX35" fmla="*/ 419100 w 2152650"/>
              <a:gd name="connsiteY35" fmla="*/ 1123950 h 1352550"/>
              <a:gd name="connsiteX36" fmla="*/ 342900 w 2152650"/>
              <a:gd name="connsiteY36" fmla="*/ 1162050 h 1352550"/>
              <a:gd name="connsiteX37" fmla="*/ 314325 w 2152650"/>
              <a:gd name="connsiteY37" fmla="*/ 1171575 h 1352550"/>
              <a:gd name="connsiteX38" fmla="*/ 219075 w 2152650"/>
              <a:gd name="connsiteY38" fmla="*/ 1238250 h 1352550"/>
              <a:gd name="connsiteX39" fmla="*/ 161925 w 2152650"/>
              <a:gd name="connsiteY39" fmla="*/ 1276350 h 1352550"/>
              <a:gd name="connsiteX40" fmla="*/ 133350 w 2152650"/>
              <a:gd name="connsiteY40" fmla="*/ 1295400 h 1352550"/>
              <a:gd name="connsiteX41" fmla="*/ 76200 w 2152650"/>
              <a:gd name="connsiteY41" fmla="*/ 1323975 h 1352550"/>
              <a:gd name="connsiteX42" fmla="*/ 28575 w 2152650"/>
              <a:gd name="connsiteY42" fmla="*/ 1343025 h 1352550"/>
              <a:gd name="connsiteX43" fmla="*/ 0 w 2152650"/>
              <a:gd name="connsiteY43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52650" h="1352550">
                <a:moveTo>
                  <a:pt x="2152650" y="0"/>
                </a:moveTo>
                <a:cubicBezTo>
                  <a:pt x="2115120" y="22518"/>
                  <a:pt x="2104503" y="30544"/>
                  <a:pt x="2066925" y="47625"/>
                </a:cubicBezTo>
                <a:cubicBezTo>
                  <a:pt x="2044912" y="57631"/>
                  <a:pt x="2021540" y="64736"/>
                  <a:pt x="2000250" y="76200"/>
                </a:cubicBezTo>
                <a:cubicBezTo>
                  <a:pt x="1902879" y="128630"/>
                  <a:pt x="1984466" y="106027"/>
                  <a:pt x="1895475" y="123825"/>
                </a:cubicBezTo>
                <a:cubicBezTo>
                  <a:pt x="1870075" y="139700"/>
                  <a:pt x="1847086" y="160326"/>
                  <a:pt x="1819275" y="171450"/>
                </a:cubicBezTo>
                <a:cubicBezTo>
                  <a:pt x="1803400" y="177800"/>
                  <a:pt x="1787274" y="183556"/>
                  <a:pt x="1771650" y="190500"/>
                </a:cubicBezTo>
                <a:cubicBezTo>
                  <a:pt x="1693722" y="225134"/>
                  <a:pt x="1776277" y="194718"/>
                  <a:pt x="1685925" y="228600"/>
                </a:cubicBezTo>
                <a:cubicBezTo>
                  <a:pt x="1676524" y="232125"/>
                  <a:pt x="1666721" y="234521"/>
                  <a:pt x="1657350" y="238125"/>
                </a:cubicBezTo>
                <a:cubicBezTo>
                  <a:pt x="1625434" y="250401"/>
                  <a:pt x="1562100" y="276225"/>
                  <a:pt x="1562100" y="276225"/>
                </a:cubicBezTo>
                <a:cubicBezTo>
                  <a:pt x="1552575" y="285750"/>
                  <a:pt x="1540997" y="293592"/>
                  <a:pt x="1533525" y="304800"/>
                </a:cubicBezTo>
                <a:cubicBezTo>
                  <a:pt x="1527956" y="313154"/>
                  <a:pt x="1527525" y="323974"/>
                  <a:pt x="1524000" y="333375"/>
                </a:cubicBezTo>
                <a:cubicBezTo>
                  <a:pt x="1517997" y="349384"/>
                  <a:pt x="1511300" y="365125"/>
                  <a:pt x="1504950" y="381000"/>
                </a:cubicBezTo>
                <a:cubicBezTo>
                  <a:pt x="1508125" y="422275"/>
                  <a:pt x="1508019" y="463935"/>
                  <a:pt x="1514475" y="504825"/>
                </a:cubicBezTo>
                <a:cubicBezTo>
                  <a:pt x="1525817" y="576656"/>
                  <a:pt x="1528845" y="543089"/>
                  <a:pt x="1552575" y="590550"/>
                </a:cubicBezTo>
                <a:cubicBezTo>
                  <a:pt x="1560188" y="605775"/>
                  <a:pt x="1567556" y="642983"/>
                  <a:pt x="1571625" y="657225"/>
                </a:cubicBezTo>
                <a:cubicBezTo>
                  <a:pt x="1574383" y="666879"/>
                  <a:pt x="1577975" y="676275"/>
                  <a:pt x="1581150" y="685800"/>
                </a:cubicBezTo>
                <a:cubicBezTo>
                  <a:pt x="1574800" y="708025"/>
                  <a:pt x="1572437" y="731801"/>
                  <a:pt x="1562100" y="752475"/>
                </a:cubicBezTo>
                <a:cubicBezTo>
                  <a:pt x="1556076" y="764523"/>
                  <a:pt x="1542149" y="770702"/>
                  <a:pt x="1533525" y="781050"/>
                </a:cubicBezTo>
                <a:cubicBezTo>
                  <a:pt x="1526196" y="789844"/>
                  <a:pt x="1523790" y="802971"/>
                  <a:pt x="1514475" y="809625"/>
                </a:cubicBezTo>
                <a:cubicBezTo>
                  <a:pt x="1490109" y="827030"/>
                  <a:pt x="1447360" y="832573"/>
                  <a:pt x="1419225" y="838200"/>
                </a:cubicBezTo>
                <a:cubicBezTo>
                  <a:pt x="1352324" y="871650"/>
                  <a:pt x="1408611" y="845752"/>
                  <a:pt x="1352550" y="866775"/>
                </a:cubicBezTo>
                <a:cubicBezTo>
                  <a:pt x="1336541" y="872778"/>
                  <a:pt x="1321145" y="880418"/>
                  <a:pt x="1304925" y="885825"/>
                </a:cubicBezTo>
                <a:cubicBezTo>
                  <a:pt x="1292506" y="889965"/>
                  <a:pt x="1279364" y="891588"/>
                  <a:pt x="1266825" y="895350"/>
                </a:cubicBezTo>
                <a:cubicBezTo>
                  <a:pt x="1247591" y="901120"/>
                  <a:pt x="1229450" y="910910"/>
                  <a:pt x="1209675" y="914400"/>
                </a:cubicBezTo>
                <a:cubicBezTo>
                  <a:pt x="1175140" y="920494"/>
                  <a:pt x="1139825" y="920750"/>
                  <a:pt x="1104900" y="923925"/>
                </a:cubicBezTo>
                <a:cubicBezTo>
                  <a:pt x="1092200" y="927100"/>
                  <a:pt x="1079637" y="930883"/>
                  <a:pt x="1066800" y="933450"/>
                </a:cubicBezTo>
                <a:cubicBezTo>
                  <a:pt x="1021023" y="942605"/>
                  <a:pt x="980274" y="946647"/>
                  <a:pt x="933450" y="952500"/>
                </a:cubicBezTo>
                <a:cubicBezTo>
                  <a:pt x="917575" y="958850"/>
                  <a:pt x="901118" y="963904"/>
                  <a:pt x="885825" y="971550"/>
                </a:cubicBezTo>
                <a:cubicBezTo>
                  <a:pt x="875586" y="976670"/>
                  <a:pt x="867969" y="986580"/>
                  <a:pt x="857250" y="990600"/>
                </a:cubicBezTo>
                <a:cubicBezTo>
                  <a:pt x="842091" y="996284"/>
                  <a:pt x="825400" y="996485"/>
                  <a:pt x="809625" y="1000125"/>
                </a:cubicBezTo>
                <a:cubicBezTo>
                  <a:pt x="784114" y="1006012"/>
                  <a:pt x="758263" y="1010896"/>
                  <a:pt x="733425" y="1019175"/>
                </a:cubicBezTo>
                <a:cubicBezTo>
                  <a:pt x="723900" y="1022350"/>
                  <a:pt x="714078" y="1024745"/>
                  <a:pt x="704850" y="1028700"/>
                </a:cubicBezTo>
                <a:cubicBezTo>
                  <a:pt x="673490" y="1042140"/>
                  <a:pt x="669104" y="1050402"/>
                  <a:pt x="638175" y="1057275"/>
                </a:cubicBezTo>
                <a:cubicBezTo>
                  <a:pt x="619322" y="1061465"/>
                  <a:pt x="599686" y="1061824"/>
                  <a:pt x="581025" y="1066800"/>
                </a:cubicBezTo>
                <a:cubicBezTo>
                  <a:pt x="551921" y="1074561"/>
                  <a:pt x="522241" y="1081905"/>
                  <a:pt x="495300" y="1095375"/>
                </a:cubicBezTo>
                <a:cubicBezTo>
                  <a:pt x="445491" y="1120279"/>
                  <a:pt x="470975" y="1110981"/>
                  <a:pt x="419100" y="1123950"/>
                </a:cubicBezTo>
                <a:cubicBezTo>
                  <a:pt x="379642" y="1150255"/>
                  <a:pt x="396161" y="1142077"/>
                  <a:pt x="342900" y="1162050"/>
                </a:cubicBezTo>
                <a:cubicBezTo>
                  <a:pt x="333499" y="1165575"/>
                  <a:pt x="323102" y="1166699"/>
                  <a:pt x="314325" y="1171575"/>
                </a:cubicBezTo>
                <a:cubicBezTo>
                  <a:pt x="269924" y="1196242"/>
                  <a:pt x="257493" y="1211357"/>
                  <a:pt x="219075" y="1238250"/>
                </a:cubicBezTo>
                <a:cubicBezTo>
                  <a:pt x="200318" y="1251380"/>
                  <a:pt x="180975" y="1263650"/>
                  <a:pt x="161925" y="1276350"/>
                </a:cubicBezTo>
                <a:cubicBezTo>
                  <a:pt x="152400" y="1282700"/>
                  <a:pt x="144210" y="1291780"/>
                  <a:pt x="133350" y="1295400"/>
                </a:cubicBezTo>
                <a:cubicBezTo>
                  <a:pt x="61526" y="1319341"/>
                  <a:pt x="150058" y="1287046"/>
                  <a:pt x="76200" y="1323975"/>
                </a:cubicBezTo>
                <a:cubicBezTo>
                  <a:pt x="60907" y="1331621"/>
                  <a:pt x="44584" y="1337022"/>
                  <a:pt x="28575" y="1343025"/>
                </a:cubicBezTo>
                <a:cubicBezTo>
                  <a:pt x="19174" y="1346550"/>
                  <a:pt x="0" y="1352550"/>
                  <a:pt x="0" y="135255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1979712" y="4228135"/>
            <a:ext cx="3024336" cy="300365"/>
          </a:xfrm>
          <a:custGeom>
            <a:avLst/>
            <a:gdLst>
              <a:gd name="connsiteX0" fmla="*/ 2619375 w 2619375"/>
              <a:gd name="connsiteY0" fmla="*/ 561975 h 561975"/>
              <a:gd name="connsiteX1" fmla="*/ 2571750 w 2619375"/>
              <a:gd name="connsiteY1" fmla="*/ 504825 h 561975"/>
              <a:gd name="connsiteX2" fmla="*/ 2514600 w 2619375"/>
              <a:gd name="connsiteY2" fmla="*/ 428625 h 561975"/>
              <a:gd name="connsiteX3" fmla="*/ 2476500 w 2619375"/>
              <a:gd name="connsiteY3" fmla="*/ 400050 h 561975"/>
              <a:gd name="connsiteX4" fmla="*/ 2409825 w 2619375"/>
              <a:gd name="connsiteY4" fmla="*/ 333375 h 561975"/>
              <a:gd name="connsiteX5" fmla="*/ 2333625 w 2619375"/>
              <a:gd name="connsiteY5" fmla="*/ 276225 h 561975"/>
              <a:gd name="connsiteX6" fmla="*/ 2305050 w 2619375"/>
              <a:gd name="connsiteY6" fmla="*/ 247650 h 561975"/>
              <a:gd name="connsiteX7" fmla="*/ 2276475 w 2619375"/>
              <a:gd name="connsiteY7" fmla="*/ 209550 h 561975"/>
              <a:gd name="connsiteX8" fmla="*/ 2247900 w 2619375"/>
              <a:gd name="connsiteY8" fmla="*/ 200025 h 561975"/>
              <a:gd name="connsiteX9" fmla="*/ 2181225 w 2619375"/>
              <a:gd name="connsiteY9" fmla="*/ 142875 h 561975"/>
              <a:gd name="connsiteX10" fmla="*/ 2152650 w 2619375"/>
              <a:gd name="connsiteY10" fmla="*/ 114300 h 561975"/>
              <a:gd name="connsiteX11" fmla="*/ 2124075 w 2619375"/>
              <a:gd name="connsiteY11" fmla="*/ 104775 h 561975"/>
              <a:gd name="connsiteX12" fmla="*/ 2095500 w 2619375"/>
              <a:gd name="connsiteY12" fmla="*/ 85725 h 561975"/>
              <a:gd name="connsiteX13" fmla="*/ 2057400 w 2619375"/>
              <a:gd name="connsiteY13" fmla="*/ 57150 h 561975"/>
              <a:gd name="connsiteX14" fmla="*/ 2000250 w 2619375"/>
              <a:gd name="connsiteY14" fmla="*/ 47625 h 561975"/>
              <a:gd name="connsiteX15" fmla="*/ 1933575 w 2619375"/>
              <a:gd name="connsiteY15" fmla="*/ 28575 h 561975"/>
              <a:gd name="connsiteX16" fmla="*/ 1885950 w 2619375"/>
              <a:gd name="connsiteY16" fmla="*/ 19050 h 561975"/>
              <a:gd name="connsiteX17" fmla="*/ 1828800 w 2619375"/>
              <a:gd name="connsiteY17" fmla="*/ 0 h 561975"/>
              <a:gd name="connsiteX18" fmla="*/ 1790700 w 2619375"/>
              <a:gd name="connsiteY18" fmla="*/ 57150 h 561975"/>
              <a:gd name="connsiteX19" fmla="*/ 1714500 w 2619375"/>
              <a:gd name="connsiteY19" fmla="*/ 85725 h 561975"/>
              <a:gd name="connsiteX20" fmla="*/ 1638300 w 2619375"/>
              <a:gd name="connsiteY20" fmla="*/ 114300 h 561975"/>
              <a:gd name="connsiteX21" fmla="*/ 1562100 w 2619375"/>
              <a:gd name="connsiteY21" fmla="*/ 123825 h 561975"/>
              <a:gd name="connsiteX22" fmla="*/ 1514475 w 2619375"/>
              <a:gd name="connsiteY22" fmla="*/ 133350 h 561975"/>
              <a:gd name="connsiteX23" fmla="*/ 1381125 w 2619375"/>
              <a:gd name="connsiteY23" fmla="*/ 152400 h 561975"/>
              <a:gd name="connsiteX24" fmla="*/ 1209675 w 2619375"/>
              <a:gd name="connsiteY24" fmla="*/ 171450 h 561975"/>
              <a:gd name="connsiteX25" fmla="*/ 714375 w 2619375"/>
              <a:gd name="connsiteY25" fmla="*/ 161925 h 561975"/>
              <a:gd name="connsiteX26" fmla="*/ 542925 w 2619375"/>
              <a:gd name="connsiteY26" fmla="*/ 152400 h 561975"/>
              <a:gd name="connsiteX27" fmla="*/ 142875 w 2619375"/>
              <a:gd name="connsiteY27" fmla="*/ 142875 h 561975"/>
              <a:gd name="connsiteX28" fmla="*/ 114300 w 2619375"/>
              <a:gd name="connsiteY28" fmla="*/ 133350 h 561975"/>
              <a:gd name="connsiteX29" fmla="*/ 85725 w 2619375"/>
              <a:gd name="connsiteY29" fmla="*/ 114300 h 561975"/>
              <a:gd name="connsiteX30" fmla="*/ 28575 w 2619375"/>
              <a:gd name="connsiteY30" fmla="*/ 95250 h 561975"/>
              <a:gd name="connsiteX31" fmla="*/ 0 w 2619375"/>
              <a:gd name="connsiteY31" fmla="*/ 8572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19375" h="561975">
                <a:moveTo>
                  <a:pt x="2619375" y="561975"/>
                </a:moveTo>
                <a:cubicBezTo>
                  <a:pt x="2603500" y="542925"/>
                  <a:pt x="2587070" y="524324"/>
                  <a:pt x="2571750" y="504825"/>
                </a:cubicBezTo>
                <a:cubicBezTo>
                  <a:pt x="2552134" y="479859"/>
                  <a:pt x="2540000" y="447675"/>
                  <a:pt x="2514600" y="428625"/>
                </a:cubicBezTo>
                <a:cubicBezTo>
                  <a:pt x="2501900" y="419100"/>
                  <a:pt x="2488247" y="410729"/>
                  <a:pt x="2476500" y="400050"/>
                </a:cubicBezTo>
                <a:cubicBezTo>
                  <a:pt x="2453243" y="378907"/>
                  <a:pt x="2434970" y="352234"/>
                  <a:pt x="2409825" y="333375"/>
                </a:cubicBezTo>
                <a:cubicBezTo>
                  <a:pt x="2384425" y="314325"/>
                  <a:pt x="2356076" y="298676"/>
                  <a:pt x="2333625" y="276225"/>
                </a:cubicBezTo>
                <a:cubicBezTo>
                  <a:pt x="2324100" y="266700"/>
                  <a:pt x="2313816" y="257877"/>
                  <a:pt x="2305050" y="247650"/>
                </a:cubicBezTo>
                <a:cubicBezTo>
                  <a:pt x="2294719" y="235597"/>
                  <a:pt x="2288671" y="219713"/>
                  <a:pt x="2276475" y="209550"/>
                </a:cubicBezTo>
                <a:cubicBezTo>
                  <a:pt x="2268762" y="203122"/>
                  <a:pt x="2257425" y="203200"/>
                  <a:pt x="2247900" y="200025"/>
                </a:cubicBezTo>
                <a:cubicBezTo>
                  <a:pt x="2176995" y="129120"/>
                  <a:pt x="2266759" y="216189"/>
                  <a:pt x="2181225" y="142875"/>
                </a:cubicBezTo>
                <a:cubicBezTo>
                  <a:pt x="2170998" y="134109"/>
                  <a:pt x="2163858" y="121772"/>
                  <a:pt x="2152650" y="114300"/>
                </a:cubicBezTo>
                <a:cubicBezTo>
                  <a:pt x="2144296" y="108731"/>
                  <a:pt x="2133055" y="109265"/>
                  <a:pt x="2124075" y="104775"/>
                </a:cubicBezTo>
                <a:cubicBezTo>
                  <a:pt x="2113836" y="99655"/>
                  <a:pt x="2104815" y="92379"/>
                  <a:pt x="2095500" y="85725"/>
                </a:cubicBezTo>
                <a:cubicBezTo>
                  <a:pt x="2082582" y="76498"/>
                  <a:pt x="2072140" y="63046"/>
                  <a:pt x="2057400" y="57150"/>
                </a:cubicBezTo>
                <a:cubicBezTo>
                  <a:pt x="2039469" y="49977"/>
                  <a:pt x="2019068" y="51968"/>
                  <a:pt x="2000250" y="47625"/>
                </a:cubicBezTo>
                <a:cubicBezTo>
                  <a:pt x="1977728" y="42428"/>
                  <a:pt x="1955999" y="34181"/>
                  <a:pt x="1933575" y="28575"/>
                </a:cubicBezTo>
                <a:cubicBezTo>
                  <a:pt x="1917869" y="24648"/>
                  <a:pt x="1901569" y="23310"/>
                  <a:pt x="1885950" y="19050"/>
                </a:cubicBezTo>
                <a:cubicBezTo>
                  <a:pt x="1866577" y="13766"/>
                  <a:pt x="1828800" y="0"/>
                  <a:pt x="1828800" y="0"/>
                </a:cubicBezTo>
                <a:cubicBezTo>
                  <a:pt x="1816100" y="19050"/>
                  <a:pt x="1811178" y="46911"/>
                  <a:pt x="1790700" y="57150"/>
                </a:cubicBezTo>
                <a:cubicBezTo>
                  <a:pt x="1712758" y="96121"/>
                  <a:pt x="1792313" y="59787"/>
                  <a:pt x="1714500" y="85725"/>
                </a:cubicBezTo>
                <a:cubicBezTo>
                  <a:pt x="1708780" y="87632"/>
                  <a:pt x="1653014" y="111625"/>
                  <a:pt x="1638300" y="114300"/>
                </a:cubicBezTo>
                <a:cubicBezTo>
                  <a:pt x="1613115" y="118879"/>
                  <a:pt x="1587400" y="119933"/>
                  <a:pt x="1562100" y="123825"/>
                </a:cubicBezTo>
                <a:cubicBezTo>
                  <a:pt x="1546099" y="126287"/>
                  <a:pt x="1530466" y="130825"/>
                  <a:pt x="1514475" y="133350"/>
                </a:cubicBezTo>
                <a:cubicBezTo>
                  <a:pt x="1470123" y="140353"/>
                  <a:pt x="1425752" y="147441"/>
                  <a:pt x="1381125" y="152400"/>
                </a:cubicBezTo>
                <a:lnTo>
                  <a:pt x="1209675" y="171450"/>
                </a:lnTo>
                <a:lnTo>
                  <a:pt x="714375" y="161925"/>
                </a:lnTo>
                <a:cubicBezTo>
                  <a:pt x="657160" y="160290"/>
                  <a:pt x="600131" y="154307"/>
                  <a:pt x="542925" y="152400"/>
                </a:cubicBezTo>
                <a:lnTo>
                  <a:pt x="142875" y="142875"/>
                </a:lnTo>
                <a:cubicBezTo>
                  <a:pt x="133350" y="139700"/>
                  <a:pt x="123280" y="137840"/>
                  <a:pt x="114300" y="133350"/>
                </a:cubicBezTo>
                <a:cubicBezTo>
                  <a:pt x="104061" y="128230"/>
                  <a:pt x="96186" y="118949"/>
                  <a:pt x="85725" y="114300"/>
                </a:cubicBezTo>
                <a:cubicBezTo>
                  <a:pt x="67375" y="106145"/>
                  <a:pt x="47625" y="101600"/>
                  <a:pt x="28575" y="95250"/>
                </a:cubicBezTo>
                <a:lnTo>
                  <a:pt x="0" y="85725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54803-6EB6-4652-8885-941D56CE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007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 animBg="1"/>
      <p:bldP spid="5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</a:t>
            </a:r>
            <a:r>
              <a:rPr lang="en-US" altLang="ko-KR" dirty="0"/>
              <a:t>type casting (</a:t>
            </a:r>
            <a:r>
              <a:rPr lang="ko-KR" altLang="en-US" dirty="0" err="1"/>
              <a:t>형변환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latin typeface="Trebuchet MS" pitchFamily="34" charset="0"/>
              </a:rPr>
              <a:t>C</a:t>
            </a:r>
            <a:r>
              <a:rPr lang="ko-KR" altLang="en-US" dirty="0">
                <a:latin typeface="Trebuchet MS" pitchFamily="34" charset="0"/>
              </a:rPr>
              <a:t>언어에서는 꼭 필요한 경우에</a:t>
            </a:r>
            <a:r>
              <a:rPr lang="en-US" altLang="ko-KR" dirty="0">
                <a:latin typeface="Trebuchet MS" pitchFamily="34" charset="0"/>
              </a:rPr>
              <a:t>, </a:t>
            </a:r>
            <a:r>
              <a:rPr lang="ko-KR" altLang="en-US" dirty="0">
                <a:latin typeface="Trebuchet MS" pitchFamily="34" charset="0"/>
              </a:rPr>
              <a:t>명시적으로 포인터의 타입을 변경할 수 있다</a:t>
            </a:r>
            <a:r>
              <a:rPr lang="en-US" altLang="ko-KR" dirty="0">
                <a:latin typeface="Trebuchet MS" pitchFamily="34" charset="0"/>
              </a:rPr>
              <a:t>.</a:t>
            </a:r>
          </a:p>
          <a:p>
            <a:pPr marL="457200" lvl="1" indent="0" latinLnBrk="0">
              <a:buNone/>
            </a:pPr>
            <a:endParaRPr lang="fr-FR" altLang="ko-KR" dirty="0">
              <a:latin typeface="Trebuchet MS" pitchFamily="34" charset="0"/>
            </a:endParaRPr>
          </a:p>
          <a:p>
            <a:endParaRPr lang="ko-KR" altLang="en-US" dirty="0">
              <a:latin typeface="Trebuchet MS" pitchFamily="34" charset="0"/>
            </a:endParaRPr>
          </a:p>
          <a:p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57322" y="2636912"/>
            <a:ext cx="7777162" cy="15773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double</a:t>
            </a:r>
            <a:r>
              <a:rPr lang="ko-KR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ko-KR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ko-KR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1.0;</a:t>
            </a:r>
            <a:endParaRPr lang="fr-FR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fr-FR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double* pd = &amp;f;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fr-FR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int* pi;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fr-FR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fr-FR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pi = (int*) pd;   // </a:t>
            </a:r>
            <a:r>
              <a:rPr lang="ko-KR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할 수는 있으나 좋지 않음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fr-FR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ADCE3B7-49DB-4C80-B9FE-DB27B16BA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322" y="4366456"/>
            <a:ext cx="7777162" cy="107876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void* malloc(</a:t>
            </a:r>
            <a:r>
              <a:rPr lang="en-US" altLang="en-US" sz="1600" dirty="0" err="1">
                <a:latin typeface="Trebuchet MS" pitchFamily="34" charset="0"/>
              </a:rPr>
              <a:t>size_t</a:t>
            </a:r>
            <a:r>
              <a:rPr lang="en-US" altLang="en-US" sz="1600" dirty="0">
                <a:latin typeface="Trebuchet MS" pitchFamily="34" charset="0"/>
              </a:rPr>
              <a:t> _Size);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fr-FR" altLang="en-US" sz="1600" dirty="0">
                <a:latin typeface="Trebuchet MS" pitchFamily="34" charset="0"/>
              </a:rPr>
              <a:t>double* pd = (double*) malloc(sizeof(double)*10);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E6723-6EB3-42AF-99E0-6ADA6787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2092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6748896-7B59-4EE0-A2EC-DE116EB1B3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5301208"/>
            <a:ext cx="8153400" cy="794791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>
                <a:latin typeface="Trebuchet MS" pitchFamily="34" charset="0"/>
              </a:rPr>
              <a:t>printf</a:t>
            </a:r>
            <a:r>
              <a:rPr lang="en-US" altLang="ko-KR" dirty="0">
                <a:latin typeface="Trebuchet MS" pitchFamily="34" charset="0"/>
              </a:rPr>
              <a:t>()</a:t>
            </a:r>
            <a:r>
              <a:rPr lang="ko-KR" altLang="en-US" dirty="0">
                <a:latin typeface="Trebuchet MS" pitchFamily="34" charset="0"/>
              </a:rPr>
              <a:t>에서 </a:t>
            </a:r>
            <a:r>
              <a:rPr lang="en-US" altLang="ko-KR" dirty="0">
                <a:latin typeface="Trebuchet MS" pitchFamily="34" charset="0"/>
              </a:rPr>
              <a:t>%X ?</a:t>
            </a:r>
          </a:p>
          <a:p>
            <a:pPr lvl="1"/>
            <a:r>
              <a:rPr lang="en-US" altLang="ko-KR" dirty="0">
                <a:latin typeface="Trebuchet MS" pitchFamily="34" charset="0"/>
              </a:rPr>
              <a:t>https://eehoeskrap.tistory.com/260</a:t>
            </a:r>
          </a:p>
          <a:p>
            <a:pPr marL="457200" lvl="1" indent="0" latinLnBrk="0">
              <a:buNone/>
            </a:pPr>
            <a:endParaRPr lang="fr-FR" altLang="ko-KR" dirty="0">
              <a:latin typeface="Trebuchet MS" pitchFamily="34" charset="0"/>
            </a:endParaRPr>
          </a:p>
          <a:p>
            <a:endParaRPr lang="ko-KR" altLang="en-US" dirty="0">
              <a:latin typeface="Trebuchet MS" pitchFamily="34" charset="0"/>
            </a:endParaRPr>
          </a:p>
          <a:p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899592" y="1628576"/>
            <a:ext cx="7777162" cy="352861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#include &lt;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main(void)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data = 0x0A0B0C0D;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char* pc;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pc = (char*) &amp;data;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for (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0;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4;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++) {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(“*(pc + %d) = %02X \n”,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*(pc +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));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}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0;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9573" name="_x77514288"/>
          <p:cNvSpPr>
            <a:spLocks noChangeArrowheads="1"/>
          </p:cNvSpPr>
          <p:nvPr/>
        </p:nvSpPr>
        <p:spPr bwMode="auto">
          <a:xfrm>
            <a:off x="6804248" y="5229200"/>
            <a:ext cx="1872506" cy="10078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l-PL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*(pc + 0) = 0D</a:t>
            </a:r>
          </a:p>
          <a:p>
            <a:pPr algn="just"/>
            <a:r>
              <a:rPr lang="pl-PL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*(pc + 1) = 0C</a:t>
            </a:r>
          </a:p>
          <a:p>
            <a:pPr algn="just"/>
            <a:r>
              <a:rPr lang="pl-PL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*(pc + 2) = 0B</a:t>
            </a:r>
          </a:p>
          <a:p>
            <a:pPr algn="just"/>
            <a:r>
              <a:rPr lang="pl-PL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*(pc + 3) = 0A</a:t>
            </a:r>
            <a:endParaRPr lang="en-US" altLang="ko-KR" sz="1600" dirty="0">
              <a:latin typeface="Trebuchet MS" pitchFamily="34" charset="0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1966B8-2F6E-428B-84DF-11CA6B62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086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11.5 </a:t>
            </a:r>
            <a:r>
              <a:rPr lang="ko-KR" altLang="en-US" dirty="0"/>
              <a:t>포인터와 함수</a:t>
            </a:r>
            <a:r>
              <a:rPr lang="en-US" altLang="ko-KR" dirty="0"/>
              <a:t>: </a:t>
            </a:r>
            <a:r>
              <a:rPr lang="ko-KR" altLang="en-US" dirty="0"/>
              <a:t>인수 전달 방법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호출 시에 </a:t>
            </a:r>
            <a:r>
              <a:rPr lang="en-US" altLang="ko-KR" dirty="0"/>
              <a:t>parameter passing</a:t>
            </a:r>
            <a:r>
              <a:rPr lang="ko-KR" altLang="en-US" dirty="0"/>
              <a:t> 방법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값에 의한 호출</a:t>
            </a:r>
            <a:r>
              <a:rPr lang="en-US" altLang="ko-KR" dirty="0">
                <a:solidFill>
                  <a:srgbClr val="FF0000"/>
                </a:solidFill>
              </a:rPr>
              <a:t>(call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by value) </a:t>
            </a:r>
          </a:p>
          <a:p>
            <a:pPr lvl="2"/>
            <a:r>
              <a:rPr lang="ko-KR" altLang="en-US" dirty="0"/>
              <a:t>함수로 복사본이</a:t>
            </a:r>
            <a:r>
              <a:rPr lang="en-US" altLang="ko-KR" dirty="0"/>
              <a:t> </a:t>
            </a:r>
            <a:r>
              <a:rPr lang="ko-KR" altLang="en-US" dirty="0"/>
              <a:t>전달된다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C</a:t>
            </a:r>
            <a:r>
              <a:rPr lang="ko-KR" altLang="en-US" dirty="0"/>
              <a:t>언어에서의 전달 방법</a:t>
            </a:r>
            <a:endParaRPr lang="en-US" altLang="ko-KR" dirty="0"/>
          </a:p>
          <a:p>
            <a:pPr lvl="2"/>
            <a:endParaRPr lang="ko-KR" altLang="en-US" dirty="0"/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참조에 의한 호출</a:t>
            </a:r>
            <a:r>
              <a:rPr lang="en-US" altLang="ko-KR" dirty="0">
                <a:solidFill>
                  <a:schemeClr val="tx2"/>
                </a:solidFill>
              </a:rPr>
              <a:t>(call by reference) </a:t>
            </a:r>
          </a:p>
          <a:p>
            <a:pPr lvl="2"/>
            <a:r>
              <a:rPr lang="ko-KR" altLang="en-US" dirty="0"/>
              <a:t>함수로 원본이 전달된다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C</a:t>
            </a:r>
            <a:r>
              <a:rPr lang="ko-KR" altLang="en-US" dirty="0"/>
              <a:t>에서는 포인터를 이용하여 흉내 낼 수 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정확하게는 </a:t>
            </a:r>
            <a:r>
              <a:rPr lang="en-US" altLang="ko-KR" dirty="0">
                <a:solidFill>
                  <a:srgbClr val="FF0000"/>
                </a:solidFill>
              </a:rPr>
              <a:t>call by value</a:t>
            </a:r>
            <a:r>
              <a:rPr lang="ko-KR" altLang="en-US" dirty="0">
                <a:solidFill>
                  <a:srgbClr val="FF0000"/>
                </a:solidFill>
              </a:rPr>
              <a:t>를 이용</a:t>
            </a:r>
            <a:r>
              <a:rPr lang="ko-KR" altLang="en-US" dirty="0"/>
              <a:t>하여 </a:t>
            </a:r>
            <a:r>
              <a:rPr lang="en-US" altLang="ko-KR" dirty="0"/>
              <a:t>call by reference</a:t>
            </a:r>
            <a:r>
              <a:rPr lang="ko-KR" altLang="en-US" dirty="0"/>
              <a:t>를 흉내내는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0" y="203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 descr="C:\Users\sec\AppData\Local\Microsoft\Windows\Temporary Internet Files\Content.IE5\MXTSTSEF\MC90007879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89195"/>
            <a:ext cx="2261240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67FEB7-6719-4BB0-B971-3777B103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7912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swap() </a:t>
            </a:r>
            <a:r>
              <a:rPr lang="ko-KR" altLang="en-US" dirty="0"/>
              <a:t>함수 </a:t>
            </a:r>
            <a:r>
              <a:rPr lang="en-US" altLang="ko-KR" dirty="0"/>
              <a:t>#1 (Call by value) 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796801" y="1628800"/>
            <a:ext cx="3816350" cy="328354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 swap(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a = 100, b = 200;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pt-BR" altLang="en-US" sz="1400" dirty="0">
                <a:latin typeface="Trebuchet MS" pitchFamily="34" charset="0"/>
              </a:rPr>
              <a:t>	printf(“a=%d b=%d\n”,a, b);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swap(a, b);</a:t>
            </a: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pt-BR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pt-BR" altLang="en-US" sz="1400" dirty="0">
                <a:latin typeface="Trebuchet MS" pitchFamily="34" charset="0"/>
              </a:rPr>
              <a:t>	printf(“a=%d b=%d\n”,a, b);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4860106" y="1628800"/>
            <a:ext cx="3816350" cy="328354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 swap(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y)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tmp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s-ES" altLang="en-US" sz="1400" dirty="0">
                <a:latin typeface="Trebuchet MS" pitchFamily="34" charset="0"/>
              </a:rPr>
              <a:t>	printf(“x=%d y=%d\n”,x, 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tmp</a:t>
            </a:r>
            <a:r>
              <a:rPr lang="en-US" altLang="en-US" sz="1400" dirty="0">
                <a:latin typeface="Trebuchet MS" pitchFamily="34" charset="0"/>
              </a:rPr>
              <a:t> = x;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x = 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y = </a:t>
            </a:r>
            <a:r>
              <a:rPr lang="en-US" altLang="en-US" sz="1400" dirty="0" err="1">
                <a:latin typeface="Trebuchet MS" pitchFamily="34" charset="0"/>
              </a:rPr>
              <a:t>tmp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s-ES" altLang="en-US" sz="1400" dirty="0">
                <a:latin typeface="Trebuchet MS" pitchFamily="34" charset="0"/>
              </a:rPr>
              <a:t>	printf(“x=%d y=%d\n”,x, 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</a:t>
            </a: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-126432" y="319861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123728" y="1844825"/>
            <a:ext cx="2877616" cy="162736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 flipV="1">
            <a:off x="2123728" y="3660743"/>
            <a:ext cx="2790728" cy="76201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_x77514288"/>
          <p:cNvSpPr>
            <a:spLocks noChangeArrowheads="1"/>
          </p:cNvSpPr>
          <p:nvPr/>
        </p:nvSpPr>
        <p:spPr bwMode="auto">
          <a:xfrm>
            <a:off x="814162" y="5157416"/>
            <a:ext cx="7777162" cy="10078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s-ES" altLang="ko-KR" sz="1400">
                <a:solidFill>
                  <a:srgbClr val="000000"/>
                </a:solidFill>
                <a:latin typeface="Trebuchet MS" pitchFamily="34" charset="0"/>
                <a:ea typeface="+mj-ea"/>
              </a:rPr>
              <a:t>a=100 b=200</a:t>
            </a:r>
          </a:p>
          <a:p>
            <a:pPr algn="just"/>
            <a:r>
              <a:rPr lang="es-ES" altLang="ko-KR" sz="14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x=100 y=200</a:t>
            </a:r>
          </a:p>
          <a:p>
            <a:pPr algn="just"/>
            <a:r>
              <a:rPr lang="es-ES" altLang="ko-KR" sz="14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x=200 y=100</a:t>
            </a:r>
          </a:p>
          <a:p>
            <a:pPr algn="just"/>
            <a:r>
              <a:rPr lang="es-ES" altLang="ko-KR" sz="14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a=100 b=200</a:t>
            </a:r>
            <a:endParaRPr lang="en-US" altLang="ko-KR" sz="1400" dirty="0">
              <a:latin typeface="Trebuchet MS" pitchFamily="34" charset="0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76110F-D2C0-4B78-9EDD-F5AE9ACD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371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</a:t>
            </a:r>
            <a:r>
              <a:rPr lang="ko-KR" altLang="en-US" dirty="0"/>
              <a:t>은 어디에 저장되는가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Variable</a:t>
            </a:r>
            <a:r>
              <a:rPr lang="ko-KR" altLang="en-US" dirty="0"/>
              <a:t>은 메모리에 저장된다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메모리는 바이트 단위로 액세스된다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첫번째 바이트의 주소는 </a:t>
            </a:r>
            <a:r>
              <a:rPr lang="en-US" altLang="ko-KR" dirty="0"/>
              <a:t>0, </a:t>
            </a:r>
            <a:r>
              <a:rPr lang="ko-KR" altLang="en-US" dirty="0"/>
              <a:t>두번째 바이트는 </a:t>
            </a:r>
            <a:r>
              <a:rPr lang="en-US" altLang="ko-KR" dirty="0"/>
              <a:t>1,…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43" y="3204661"/>
            <a:ext cx="8203955" cy="185310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410AFA-9D46-4E01-AFA6-A1ACE865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 by value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2490"/>
          <a:stretch/>
        </p:blipFill>
        <p:spPr>
          <a:xfrm>
            <a:off x="539552" y="1556792"/>
            <a:ext cx="8280920" cy="4032448"/>
          </a:xfrm>
          <a:prstGeom prst="rect">
            <a:avLst/>
          </a:prstGeom>
        </p:spPr>
      </p:pic>
      <p:sp>
        <p:nvSpPr>
          <p:cNvPr id="3" name="원호 2">
            <a:extLst>
              <a:ext uri="{FF2B5EF4-FFF2-40B4-BE49-F238E27FC236}">
                <a16:creationId xmlns:a16="http://schemas.microsoft.com/office/drawing/2014/main" id="{77F5C66A-2284-4866-B329-9462C6DFC79F}"/>
              </a:ext>
            </a:extLst>
          </p:cNvPr>
          <p:cNvSpPr/>
          <p:nvPr/>
        </p:nvSpPr>
        <p:spPr>
          <a:xfrm>
            <a:off x="3419872" y="2492896"/>
            <a:ext cx="4824536" cy="2808312"/>
          </a:xfrm>
          <a:prstGeom prst="arc">
            <a:avLst>
              <a:gd name="adj1" fmla="val 692022"/>
              <a:gd name="adj2" fmla="val 10088821"/>
            </a:avLst>
          </a:prstGeom>
          <a:ln>
            <a:solidFill>
              <a:srgbClr val="FF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6ABE2D-FAAC-474F-8E9B-799C7929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616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swap() </a:t>
            </a:r>
            <a:r>
              <a:rPr lang="ko-KR" altLang="en-US" sz="3200" dirty="0"/>
              <a:t>함수 </a:t>
            </a:r>
            <a:r>
              <a:rPr lang="en-US" altLang="ko-KR" sz="3200" dirty="0"/>
              <a:t>#2 (Call by reference </a:t>
            </a:r>
            <a:r>
              <a:rPr lang="ko-KR" altLang="en-US" sz="3200" dirty="0"/>
              <a:t>흉내</a:t>
            </a:r>
            <a:r>
              <a:rPr lang="en-US" altLang="ko-KR" sz="3200" dirty="0"/>
              <a:t>)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652785" y="1556792"/>
            <a:ext cx="3816350" cy="328354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swap(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px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py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a = 100, b = 200;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pt-BR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printf(“a=%d b=%d\n”,a, b);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swap(&amp;a, &amp;b);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pt-BR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pt-BR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printf(“a=%d b=%d\n”,a, b);</a:t>
            </a: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4716090" y="1556792"/>
            <a:ext cx="3816350" cy="328354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swap(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px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py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*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px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*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px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*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py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*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py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1979712" y="1772817"/>
            <a:ext cx="2877616" cy="162736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 flipV="1">
            <a:off x="1979712" y="3588735"/>
            <a:ext cx="2736378" cy="31549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_x77514288"/>
          <p:cNvSpPr>
            <a:spLocks noChangeArrowheads="1"/>
          </p:cNvSpPr>
          <p:nvPr/>
        </p:nvSpPr>
        <p:spPr bwMode="auto">
          <a:xfrm>
            <a:off x="652784" y="5157192"/>
            <a:ext cx="7879655" cy="66243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s-ES" altLang="ko-KR" sz="14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a=100 b=200</a:t>
            </a:r>
          </a:p>
          <a:p>
            <a:pPr algn="just"/>
            <a:r>
              <a:rPr lang="es-ES" altLang="ko-KR" sz="14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a=200 b=100</a:t>
            </a:r>
            <a:endParaRPr lang="en-US" altLang="ko-KR" sz="1400" dirty="0">
              <a:latin typeface="Trebuchet MS" pitchFamily="34" charset="0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AD013E-76E2-4872-B2F0-7812EE36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650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Call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reference </a:t>
            </a:r>
            <a:r>
              <a:rPr lang="ko-KR" altLang="en-US" dirty="0"/>
              <a:t>흉내내기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23056" y="1556792"/>
            <a:ext cx="8153400" cy="3910207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4D039C9E-7055-4D25-991B-08947CEFA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4846894"/>
            <a:ext cx="3816350" cy="1915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swap(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px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py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*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px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*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px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*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py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*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py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5370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7" y="2276872"/>
            <a:ext cx="7270579" cy="273794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어떤 함수로부터 변수에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값을 저장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변경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전달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받고 싶을 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dirty="0"/>
              <a:t>그 함수에 포인터를 이용하여 변수의 주소를 보낸다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scanf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Caller</a:t>
            </a:r>
            <a:r>
              <a:rPr lang="ko-KR" altLang="en-US" dirty="0"/>
              <a:t>가 </a:t>
            </a:r>
            <a:r>
              <a:rPr lang="en-US" altLang="ko-KR" dirty="0"/>
              <a:t>callee</a:t>
            </a:r>
            <a:r>
              <a:rPr lang="ko-KR" altLang="en-US" dirty="0"/>
              <a:t>로부터 값을 전달받는 방법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1. return</a:t>
            </a:r>
            <a:r>
              <a:rPr lang="ko-KR" altLang="en-US" dirty="0"/>
              <a:t> </a:t>
            </a:r>
            <a:r>
              <a:rPr lang="en-US" altLang="ko-KR" dirty="0"/>
              <a:t>value;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2. Caller</a:t>
            </a:r>
            <a:r>
              <a:rPr lang="ko-KR" altLang="en-US" dirty="0"/>
              <a:t>가 </a:t>
            </a:r>
            <a:r>
              <a:rPr lang="en-US" altLang="ko-KR" dirty="0"/>
              <a:t>callee</a:t>
            </a:r>
            <a:r>
              <a:rPr lang="ko-KR" altLang="en-US" dirty="0"/>
              <a:t>에게 값을 전달 받을 장소의 </a:t>
            </a:r>
            <a:r>
              <a:rPr lang="en-US" altLang="ko-KR" dirty="0"/>
              <a:t>pointer</a:t>
            </a:r>
            <a:r>
              <a:rPr lang="ko-KR" altLang="en-US" dirty="0"/>
              <a:t>를 넘겨주어서</a:t>
            </a:r>
            <a:r>
              <a:rPr lang="en-US" altLang="ko-KR" dirty="0"/>
              <a:t>, callee</a:t>
            </a:r>
            <a:r>
              <a:rPr lang="ko-KR" altLang="en-US" dirty="0"/>
              <a:t>가 그 곳에 값을 채워서 </a:t>
            </a:r>
            <a:r>
              <a:rPr lang="en-US" altLang="ko-KR" dirty="0"/>
              <a:t>caller</a:t>
            </a:r>
            <a:r>
              <a:rPr lang="ko-KR" altLang="en-US" dirty="0"/>
              <a:t>에게 넘겨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용도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BC1CEB-77E1-454E-B8B6-6947ADE6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0147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2</a:t>
            </a:r>
            <a:r>
              <a:rPr lang="ko-KR" altLang="en-US" sz="3600"/>
              <a:t>개 이상의 결과를 반환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539552" y="1124744"/>
            <a:ext cx="7130107" cy="561582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기울기와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y절편을계산</a:t>
            </a: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get_line_parameter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x1, 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y1, 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x2, 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y2, 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float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* slope, 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float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yintercept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 x1 == x2 ) 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-1;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 	*slope = (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float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)(y2 - y1)/(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float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)(x2 - x1);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 	*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yintercept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y1 - (*slope)*x1;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 	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}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float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s, y;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get_line_parameter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(3,3,6,6,&amp;s,&amp;y) == -1 )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에러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\n"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기울기는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%f, </a:t>
            </a:r>
            <a:r>
              <a:rPr lang="en-US" altLang="en-US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y절편은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%f\n"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s, y);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15" name="AutoShape 35"/>
          <p:cNvSpPr>
            <a:spLocks/>
          </p:cNvSpPr>
          <p:nvPr/>
        </p:nvSpPr>
        <p:spPr bwMode="auto">
          <a:xfrm>
            <a:off x="5003353" y="1689694"/>
            <a:ext cx="3275259" cy="239014"/>
          </a:xfrm>
          <a:prstGeom prst="borderCallout2">
            <a:avLst>
              <a:gd name="adj1" fmla="val 39778"/>
              <a:gd name="adj2" fmla="val 101102"/>
              <a:gd name="adj3" fmla="val 39778"/>
              <a:gd name="adj4" fmla="val 107162"/>
              <a:gd name="adj5" fmla="val 255250"/>
              <a:gd name="adj6" fmla="val 111157"/>
            </a:avLst>
          </a:prstGeom>
          <a:noFill/>
          <a:ln w="22225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38" name="직사각형 37"/>
          <p:cNvSpPr/>
          <p:nvPr/>
        </p:nvSpPr>
        <p:spPr bwMode="auto">
          <a:xfrm>
            <a:off x="7452320" y="2348880"/>
            <a:ext cx="1872208" cy="377495"/>
          </a:xfrm>
          <a:prstGeom prst="rect">
            <a:avLst/>
          </a:prstGeom>
          <a:noFill/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kern="0" dirty="0">
                <a:solidFill>
                  <a:srgbClr val="FF0000"/>
                </a:solidFill>
              </a:rPr>
              <a:t>기울기와 </a:t>
            </a:r>
            <a:r>
              <a:rPr kumimoji="0" lang="en-US" altLang="ko-KR" sz="1400" kern="0" dirty="0">
                <a:solidFill>
                  <a:srgbClr val="FF0000"/>
                </a:solidFill>
              </a:rPr>
              <a:t>Y</a:t>
            </a:r>
            <a:r>
              <a:rPr kumimoji="0" lang="ko-KR" altLang="en-US" sz="1400" kern="0" dirty="0">
                <a:solidFill>
                  <a:srgbClr val="FF0000"/>
                </a:solidFill>
              </a:rPr>
              <a:t>절편을 인수로 전달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</a:endParaRPr>
          </a:p>
        </p:txBody>
      </p:sp>
      <p:sp>
        <p:nvSpPr>
          <p:cNvPr id="11" name="_x77617040"/>
          <p:cNvSpPr>
            <a:spLocks noChangeArrowheads="1"/>
          </p:cNvSpPr>
          <p:nvPr/>
        </p:nvSpPr>
        <p:spPr bwMode="auto">
          <a:xfrm>
            <a:off x="5364088" y="3890142"/>
            <a:ext cx="3779912" cy="3651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기울기는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1.000000, y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절편은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0.000000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EFF381-B372-484B-8075-120DBF23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8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11.6 </a:t>
            </a:r>
            <a:r>
              <a:rPr lang="ko-KR" altLang="en-US" dirty="0"/>
              <a:t>포인터와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484784"/>
            <a:ext cx="8153400" cy="4611216"/>
          </a:xfrm>
        </p:spPr>
        <p:txBody>
          <a:bodyPr/>
          <a:lstStyle/>
          <a:p>
            <a:r>
              <a:rPr lang="ko-KR" altLang="en-US" dirty="0"/>
              <a:t>배열과 포인터는 아주 밀접한 관계를 가지고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배열 이름이 바로 포인터이다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배열의 시작주소를 가리키는 포인터</a:t>
            </a:r>
            <a:endParaRPr lang="en-US" altLang="ko-KR" dirty="0"/>
          </a:p>
          <a:p>
            <a:r>
              <a:rPr lang="ko-KR" altLang="en-US" dirty="0"/>
              <a:t>포인터는 배열처럼 사용이 가능하다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7F71A63-4B7F-446A-98A4-2E1D7E65CFC7}"/>
              </a:ext>
            </a:extLst>
          </p:cNvPr>
          <p:cNvGrpSpPr/>
          <p:nvPr/>
        </p:nvGrpSpPr>
        <p:grpSpPr>
          <a:xfrm>
            <a:off x="1115616" y="3356992"/>
            <a:ext cx="7402374" cy="3384376"/>
            <a:chOff x="1205042" y="2954263"/>
            <a:chExt cx="7744996" cy="3643089"/>
          </a:xfrm>
        </p:grpSpPr>
        <p:pic>
          <p:nvPicPr>
            <p:cNvPr id="23555" name="Picture 3" descr="C:\Users\chun\AppData\Local\Microsoft\Windows\Temporary Internet Files\Content.IE5\5TKRWKC1\MC900419754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9058" y="3602335"/>
              <a:ext cx="1246327" cy="1519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205042" y="509162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MD이솝체" pitchFamily="18" charset="-127"/>
                  <a:ea typeface="MD이솝체" pitchFamily="18" charset="-127"/>
                </a:rPr>
                <a:t>배열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3154" y="5095254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MD이솝체" pitchFamily="18" charset="-127"/>
                  <a:ea typeface="MD이솝체" pitchFamily="18" charset="-127"/>
                </a:rPr>
                <a:t>포인터</a:t>
              </a:r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3792810" y="4406813"/>
              <a:ext cx="720080" cy="64807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a[0]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정육면체 7"/>
            <p:cNvSpPr/>
            <p:nvPr/>
          </p:nvSpPr>
          <p:spPr>
            <a:xfrm>
              <a:off x="4350872" y="4406813"/>
              <a:ext cx="720080" cy="64807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a[1]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정육면체 33"/>
            <p:cNvSpPr/>
            <p:nvPr/>
          </p:nvSpPr>
          <p:spPr>
            <a:xfrm>
              <a:off x="3792810" y="2954263"/>
              <a:ext cx="720080" cy="64807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a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정육면체 35"/>
            <p:cNvSpPr/>
            <p:nvPr/>
          </p:nvSpPr>
          <p:spPr>
            <a:xfrm>
              <a:off x="4908934" y="4406813"/>
              <a:ext cx="720080" cy="64807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a[2]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정육면체 36"/>
            <p:cNvSpPr/>
            <p:nvPr/>
          </p:nvSpPr>
          <p:spPr>
            <a:xfrm>
              <a:off x="5466996" y="4406813"/>
              <a:ext cx="720080" cy="64807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a[3]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정육면체 37"/>
            <p:cNvSpPr/>
            <p:nvPr/>
          </p:nvSpPr>
          <p:spPr>
            <a:xfrm>
              <a:off x="6025058" y="4406813"/>
              <a:ext cx="720080" cy="64807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a[4]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정육면체 38"/>
            <p:cNvSpPr/>
            <p:nvPr/>
          </p:nvSpPr>
          <p:spPr>
            <a:xfrm>
              <a:off x="6583120" y="4406813"/>
              <a:ext cx="720080" cy="64807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a[5]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정육면체 39"/>
            <p:cNvSpPr/>
            <p:nvPr/>
          </p:nvSpPr>
          <p:spPr>
            <a:xfrm>
              <a:off x="7141182" y="4406813"/>
              <a:ext cx="720080" cy="64807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a[6]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정육면체 40"/>
            <p:cNvSpPr/>
            <p:nvPr/>
          </p:nvSpPr>
          <p:spPr>
            <a:xfrm>
              <a:off x="7699244" y="4406813"/>
              <a:ext cx="720080" cy="64807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a[7]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정육면체 41"/>
            <p:cNvSpPr/>
            <p:nvPr/>
          </p:nvSpPr>
          <p:spPr>
            <a:xfrm>
              <a:off x="8229958" y="4399030"/>
              <a:ext cx="720080" cy="64807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a[8]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3962400" y="3552825"/>
              <a:ext cx="248706" cy="853988"/>
            </a:xfrm>
            <a:custGeom>
              <a:avLst/>
              <a:gdLst>
                <a:gd name="connsiteX0" fmla="*/ 171450 w 248706"/>
                <a:gd name="connsiteY0" fmla="*/ 0 h 914400"/>
                <a:gd name="connsiteX1" fmla="*/ 142875 w 248706"/>
                <a:gd name="connsiteY1" fmla="*/ 47625 h 914400"/>
                <a:gd name="connsiteX2" fmla="*/ 123825 w 248706"/>
                <a:gd name="connsiteY2" fmla="*/ 76200 h 914400"/>
                <a:gd name="connsiteX3" fmla="*/ 47625 w 248706"/>
                <a:gd name="connsiteY3" fmla="*/ 219075 h 914400"/>
                <a:gd name="connsiteX4" fmla="*/ 38100 w 248706"/>
                <a:gd name="connsiteY4" fmla="*/ 276225 h 914400"/>
                <a:gd name="connsiteX5" fmla="*/ 19050 w 248706"/>
                <a:gd name="connsiteY5" fmla="*/ 304800 h 914400"/>
                <a:gd name="connsiteX6" fmla="*/ 0 w 248706"/>
                <a:gd name="connsiteY6" fmla="*/ 371475 h 914400"/>
                <a:gd name="connsiteX7" fmla="*/ 9525 w 248706"/>
                <a:gd name="connsiteY7" fmla="*/ 447675 h 914400"/>
                <a:gd name="connsiteX8" fmla="*/ 57150 w 248706"/>
                <a:gd name="connsiteY8" fmla="*/ 495300 h 914400"/>
                <a:gd name="connsiteX9" fmla="*/ 114300 w 248706"/>
                <a:gd name="connsiteY9" fmla="*/ 542925 h 914400"/>
                <a:gd name="connsiteX10" fmla="*/ 171450 w 248706"/>
                <a:gd name="connsiteY10" fmla="*/ 571500 h 914400"/>
                <a:gd name="connsiteX11" fmla="*/ 209550 w 248706"/>
                <a:gd name="connsiteY11" fmla="*/ 628650 h 914400"/>
                <a:gd name="connsiteX12" fmla="*/ 238125 w 248706"/>
                <a:gd name="connsiteY12" fmla="*/ 723900 h 914400"/>
                <a:gd name="connsiteX13" fmla="*/ 247650 w 248706"/>
                <a:gd name="connsiteY13" fmla="*/ 771525 h 914400"/>
                <a:gd name="connsiteX14" fmla="*/ 247650 w 248706"/>
                <a:gd name="connsiteY1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706" h="914400">
                  <a:moveTo>
                    <a:pt x="171450" y="0"/>
                  </a:moveTo>
                  <a:cubicBezTo>
                    <a:pt x="161925" y="15875"/>
                    <a:pt x="152687" y="31926"/>
                    <a:pt x="142875" y="47625"/>
                  </a:cubicBezTo>
                  <a:cubicBezTo>
                    <a:pt x="136808" y="57333"/>
                    <a:pt x="129252" y="66121"/>
                    <a:pt x="123825" y="76200"/>
                  </a:cubicBezTo>
                  <a:cubicBezTo>
                    <a:pt x="25992" y="257889"/>
                    <a:pt x="116330" y="104566"/>
                    <a:pt x="47625" y="219075"/>
                  </a:cubicBezTo>
                  <a:cubicBezTo>
                    <a:pt x="44450" y="238125"/>
                    <a:pt x="44207" y="257903"/>
                    <a:pt x="38100" y="276225"/>
                  </a:cubicBezTo>
                  <a:cubicBezTo>
                    <a:pt x="34480" y="287085"/>
                    <a:pt x="24170" y="294561"/>
                    <a:pt x="19050" y="304800"/>
                  </a:cubicBezTo>
                  <a:cubicBezTo>
                    <a:pt x="12218" y="318465"/>
                    <a:pt x="3052" y="359268"/>
                    <a:pt x="0" y="371475"/>
                  </a:cubicBezTo>
                  <a:cubicBezTo>
                    <a:pt x="3175" y="396875"/>
                    <a:pt x="2790" y="422979"/>
                    <a:pt x="9525" y="447675"/>
                  </a:cubicBezTo>
                  <a:cubicBezTo>
                    <a:pt x="17743" y="477806"/>
                    <a:pt x="36232" y="477869"/>
                    <a:pt x="57150" y="495300"/>
                  </a:cubicBezTo>
                  <a:cubicBezTo>
                    <a:pt x="88748" y="521632"/>
                    <a:pt x="78827" y="525188"/>
                    <a:pt x="114300" y="542925"/>
                  </a:cubicBezTo>
                  <a:cubicBezTo>
                    <a:pt x="193170" y="582360"/>
                    <a:pt x="89558" y="516905"/>
                    <a:pt x="171450" y="571500"/>
                  </a:cubicBezTo>
                  <a:cubicBezTo>
                    <a:pt x="184150" y="590550"/>
                    <a:pt x="202310" y="606930"/>
                    <a:pt x="209550" y="628650"/>
                  </a:cubicBezTo>
                  <a:cubicBezTo>
                    <a:pt x="225379" y="676138"/>
                    <a:pt x="228528" y="680714"/>
                    <a:pt x="238125" y="723900"/>
                  </a:cubicBezTo>
                  <a:cubicBezTo>
                    <a:pt x="241637" y="739704"/>
                    <a:pt x="246842" y="755356"/>
                    <a:pt x="247650" y="771525"/>
                  </a:cubicBezTo>
                  <a:cubicBezTo>
                    <a:pt x="250028" y="819091"/>
                    <a:pt x="247650" y="866775"/>
                    <a:pt x="247650" y="91440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정육면체 44"/>
            <p:cNvSpPr/>
            <p:nvPr/>
          </p:nvSpPr>
          <p:spPr>
            <a:xfrm>
              <a:off x="3792810" y="5949280"/>
              <a:ext cx="720080" cy="64807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p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>
              <a:off x="4076700" y="5095875"/>
              <a:ext cx="209550" cy="971550"/>
            </a:xfrm>
            <a:custGeom>
              <a:avLst/>
              <a:gdLst>
                <a:gd name="connsiteX0" fmla="*/ 0 w 209550"/>
                <a:gd name="connsiteY0" fmla="*/ 971550 h 971550"/>
                <a:gd name="connsiteX1" fmla="*/ 9525 w 209550"/>
                <a:gd name="connsiteY1" fmla="*/ 733425 h 971550"/>
                <a:gd name="connsiteX2" fmla="*/ 47625 w 209550"/>
                <a:gd name="connsiteY2" fmla="*/ 676275 h 971550"/>
                <a:gd name="connsiteX3" fmla="*/ 66675 w 209550"/>
                <a:gd name="connsiteY3" fmla="*/ 647700 h 971550"/>
                <a:gd name="connsiteX4" fmla="*/ 95250 w 209550"/>
                <a:gd name="connsiteY4" fmla="*/ 628650 h 971550"/>
                <a:gd name="connsiteX5" fmla="*/ 161925 w 209550"/>
                <a:gd name="connsiteY5" fmla="*/ 609600 h 971550"/>
                <a:gd name="connsiteX6" fmla="*/ 190500 w 209550"/>
                <a:gd name="connsiteY6" fmla="*/ 581025 h 971550"/>
                <a:gd name="connsiteX7" fmla="*/ 209550 w 209550"/>
                <a:gd name="connsiteY7" fmla="*/ 523875 h 971550"/>
                <a:gd name="connsiteX8" fmla="*/ 200025 w 209550"/>
                <a:gd name="connsiteY8" fmla="*/ 352425 h 971550"/>
                <a:gd name="connsiteX9" fmla="*/ 180975 w 209550"/>
                <a:gd name="connsiteY9" fmla="*/ 295275 h 971550"/>
                <a:gd name="connsiteX10" fmla="*/ 171450 w 209550"/>
                <a:gd name="connsiteY10" fmla="*/ 257175 h 971550"/>
                <a:gd name="connsiteX11" fmla="*/ 152400 w 209550"/>
                <a:gd name="connsiteY11" fmla="*/ 85725 h 971550"/>
                <a:gd name="connsiteX12" fmla="*/ 133350 w 209550"/>
                <a:gd name="connsiteY12" fmla="*/ 57150 h 971550"/>
                <a:gd name="connsiteX13" fmla="*/ 123825 w 209550"/>
                <a:gd name="connsiteY13" fmla="*/ 28575 h 971550"/>
                <a:gd name="connsiteX14" fmla="*/ 104775 w 209550"/>
                <a:gd name="connsiteY14" fmla="*/ 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971550">
                  <a:moveTo>
                    <a:pt x="0" y="971550"/>
                  </a:moveTo>
                  <a:cubicBezTo>
                    <a:pt x="3175" y="892175"/>
                    <a:pt x="-3124" y="811850"/>
                    <a:pt x="9525" y="733425"/>
                  </a:cubicBezTo>
                  <a:cubicBezTo>
                    <a:pt x="13171" y="710822"/>
                    <a:pt x="34925" y="695325"/>
                    <a:pt x="47625" y="676275"/>
                  </a:cubicBezTo>
                  <a:cubicBezTo>
                    <a:pt x="53975" y="666750"/>
                    <a:pt x="57150" y="654050"/>
                    <a:pt x="66675" y="647700"/>
                  </a:cubicBezTo>
                  <a:cubicBezTo>
                    <a:pt x="76200" y="641350"/>
                    <a:pt x="85011" y="633770"/>
                    <a:pt x="95250" y="628650"/>
                  </a:cubicBezTo>
                  <a:cubicBezTo>
                    <a:pt x="108915" y="621818"/>
                    <a:pt x="149718" y="612652"/>
                    <a:pt x="161925" y="609600"/>
                  </a:cubicBezTo>
                  <a:cubicBezTo>
                    <a:pt x="171450" y="600075"/>
                    <a:pt x="183958" y="592800"/>
                    <a:pt x="190500" y="581025"/>
                  </a:cubicBezTo>
                  <a:cubicBezTo>
                    <a:pt x="200252" y="563472"/>
                    <a:pt x="209550" y="523875"/>
                    <a:pt x="209550" y="523875"/>
                  </a:cubicBezTo>
                  <a:cubicBezTo>
                    <a:pt x="206375" y="466725"/>
                    <a:pt x="207125" y="409221"/>
                    <a:pt x="200025" y="352425"/>
                  </a:cubicBezTo>
                  <a:cubicBezTo>
                    <a:pt x="197534" y="332500"/>
                    <a:pt x="185845" y="314756"/>
                    <a:pt x="180975" y="295275"/>
                  </a:cubicBezTo>
                  <a:lnTo>
                    <a:pt x="171450" y="257175"/>
                  </a:lnTo>
                  <a:cubicBezTo>
                    <a:pt x="170877" y="251448"/>
                    <a:pt x="156658" y="101337"/>
                    <a:pt x="152400" y="85725"/>
                  </a:cubicBezTo>
                  <a:cubicBezTo>
                    <a:pt x="149388" y="74681"/>
                    <a:pt x="138470" y="67389"/>
                    <a:pt x="133350" y="57150"/>
                  </a:cubicBezTo>
                  <a:cubicBezTo>
                    <a:pt x="128860" y="48170"/>
                    <a:pt x="128315" y="37555"/>
                    <a:pt x="123825" y="28575"/>
                  </a:cubicBezTo>
                  <a:cubicBezTo>
                    <a:pt x="118705" y="18336"/>
                    <a:pt x="104775" y="0"/>
                    <a:pt x="104775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47296" y="3154474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MD이솝체" pitchFamily="18" charset="-127"/>
                  <a:ea typeface="MD이솝체" pitchFamily="18" charset="-127"/>
                </a:rPr>
                <a:t>배열</a:t>
              </a:r>
              <a:r>
                <a:rPr lang="en-US" altLang="ko-KR" dirty="0">
                  <a:latin typeface="MD이솝체" pitchFamily="18" charset="-127"/>
                  <a:ea typeface="MD이솝체" pitchFamily="18" charset="-127"/>
                </a:rPr>
                <a:t> </a:t>
              </a:r>
              <a:endParaRPr lang="ko-KR" altLang="en-US" dirty="0">
                <a:latin typeface="MD이솝체" pitchFamily="18" charset="-127"/>
                <a:ea typeface="MD이솝체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58470" y="608865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MD이솝체" pitchFamily="18" charset="-127"/>
                  <a:ea typeface="MD이솝체" pitchFamily="18" charset="-127"/>
                </a:rPr>
                <a:t>포인터</a:t>
              </a:r>
              <a:r>
                <a:rPr lang="en-US" altLang="ko-KR" dirty="0">
                  <a:latin typeface="MD이솝체" pitchFamily="18" charset="-127"/>
                  <a:ea typeface="MD이솝체" pitchFamily="18" charset="-127"/>
                </a:rPr>
                <a:t> </a:t>
              </a:r>
              <a:endParaRPr lang="ko-KR" altLang="en-US" dirty="0">
                <a:latin typeface="MD이솝체" pitchFamily="18" charset="-127"/>
                <a:ea typeface="MD이솝체" pitchFamily="18" charset="-127"/>
              </a:endParaRPr>
            </a:p>
          </p:txBody>
        </p:sp>
      </p:grp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44B93-B6E3-45A9-B180-F06B1F33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9730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포인터와 배열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605259" y="1297158"/>
            <a:ext cx="7777162" cy="447348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포인터와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배열의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관계</a:t>
            </a: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a[5] = { 10, 20, 30, 40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"&amp;a[0] = %u\n"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&amp;a[0]);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"&amp;a[1] = %u\n"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&amp;a[1]);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"&amp;a[2] = %u\n"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&amp;a[2]);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"a = %u\n"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a); //</a:t>
            </a:r>
            <a:r>
              <a:rPr lang="ko-KR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첫 번째 주소를 가리킴</a:t>
            </a: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113669" name="_x77701008"/>
          <p:cNvSpPr>
            <a:spLocks noChangeArrowheads="1"/>
          </p:cNvSpPr>
          <p:nvPr/>
        </p:nvSpPr>
        <p:spPr bwMode="auto">
          <a:xfrm>
            <a:off x="605259" y="5742241"/>
            <a:ext cx="7777162" cy="107113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강낭콩"/>
              </a:rPr>
              <a:t>&amp;a[0] = 1245008</a:t>
            </a:r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 eaLnBrk="0" latinLnBrk="0" hangingPunct="0"/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강낭콩"/>
              </a:rPr>
              <a:t>&amp;a[1] = 1245012</a:t>
            </a:r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 eaLnBrk="0" latinLnBrk="0" hangingPunct="0"/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강낭콩"/>
              </a:rPr>
              <a:t>&amp;a[2] = 1245016</a:t>
            </a:r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 eaLnBrk="0" latinLnBrk="0" hangingPunct="0"/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강낭콩"/>
              </a:rPr>
              <a:t>a = 1245008</a:t>
            </a:r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13673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840" y="1174949"/>
            <a:ext cx="40386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D4D499-B38F-493E-9D6F-07E8809E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45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포인터와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 이름을 포인터처럼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포인터는 배열처럼 사용할 수 있다</a:t>
            </a:r>
            <a:r>
              <a:rPr lang="en-US" altLang="ko-KR" dirty="0"/>
              <a:t>. 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18" y="2708920"/>
            <a:ext cx="7286259" cy="258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9D6863-B181-4B76-B278-E66DCAD7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53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예제 </a:t>
            </a:r>
            <a:r>
              <a:rPr lang="en-US" altLang="ko-KR" sz="3600" dirty="0"/>
              <a:t>– Array</a:t>
            </a:r>
            <a:r>
              <a:rPr lang="ko-KR" altLang="en-US" sz="3600" dirty="0"/>
              <a:t>를 포인터처럼 사용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611560" y="1556792"/>
            <a:ext cx="7850187" cy="453650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// </a:t>
            </a:r>
            <a:r>
              <a:rPr lang="ko-KR" altLang="en-US" sz="1600" dirty="0">
                <a:latin typeface="Trebuchet MS" pitchFamily="34" charset="0"/>
              </a:rPr>
              <a:t>포인터와 배열의 관계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#include &lt;</a:t>
            </a:r>
            <a:r>
              <a:rPr lang="en-US" altLang="ko-KR" sz="1600" dirty="0" err="1">
                <a:latin typeface="Trebuchet MS" pitchFamily="34" charset="0"/>
              </a:rPr>
              <a:t>stdio.h</a:t>
            </a:r>
            <a:r>
              <a:rPr lang="en-US" altLang="ko-KR" sz="1600" dirty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main(void)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int a[5] = { 10, 20, 30, 40, 50 };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(“a = %u\n”, a);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(“a + 1 = %u\n”, a + 1);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(“*a = %d\n”, *a);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(“*(a+1) = %d\n”, *(a+1));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*(a+2) = 60;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 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(“a[2] = %d\n”, a[2]);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return 0;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" name="_x77617040"/>
          <p:cNvSpPr>
            <a:spLocks noChangeArrowheads="1"/>
          </p:cNvSpPr>
          <p:nvPr/>
        </p:nvSpPr>
        <p:spPr bwMode="auto">
          <a:xfrm>
            <a:off x="6021081" y="5328592"/>
            <a:ext cx="2367344" cy="1412776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a = 1245008</a:t>
            </a:r>
          </a:p>
          <a:p>
            <a:pPr algn="just"/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a + 1 = 1245012</a:t>
            </a:r>
          </a:p>
          <a:p>
            <a:pPr algn="just"/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*a = 10</a:t>
            </a:r>
          </a:p>
          <a:p>
            <a:pPr algn="just"/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*(a+1) = 20</a:t>
            </a:r>
          </a:p>
          <a:p>
            <a:pPr algn="just"/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a[2] = 60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7006ED-75A0-4837-B951-31B797AF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194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- </a:t>
            </a:r>
            <a:r>
              <a:rPr lang="ko-KR" altLang="en-US" dirty="0"/>
              <a:t>포인터를 </a:t>
            </a:r>
            <a:r>
              <a:rPr lang="en-US" altLang="ko-KR" dirty="0"/>
              <a:t>array</a:t>
            </a:r>
            <a:r>
              <a:rPr lang="ko-KR" altLang="en-US" dirty="0"/>
              <a:t>처럼 사용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611560" y="1052513"/>
            <a:ext cx="7777162" cy="432070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a[] = { 10, 20, 30, 40, 50 };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* p;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 = a;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"a[0]=%d a[1]=%d a[2]=%d \n"</a:t>
            </a:r>
            <a:r>
              <a:rPr lang="en-US" altLang="en-US" sz="1600" dirty="0">
                <a:latin typeface="Trebuchet MS" pitchFamily="34" charset="0"/>
              </a:rPr>
              <a:t>, a[0], a[1], a[2]);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"p[0]=%d p[1]=%d p[2]=%d \n\n"</a:t>
            </a:r>
            <a:r>
              <a:rPr lang="en-US" altLang="en-US" sz="1600" dirty="0">
                <a:latin typeface="Trebuchet MS" pitchFamily="34" charset="0"/>
              </a:rPr>
              <a:t>, p[0], p[1], p[2]);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p[0] = 60;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p[1] = 70;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p[2] = 80;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"a[0]=%d a[1]=%d a[2]=%d \n"</a:t>
            </a:r>
            <a:r>
              <a:rPr lang="en-US" altLang="en-US" sz="1600" dirty="0">
                <a:latin typeface="Trebuchet MS" pitchFamily="34" charset="0"/>
              </a:rPr>
              <a:t>, a[0], a[1], a[2]);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"p[0]=%d p[1]=%d p[2]=%d \n"</a:t>
            </a:r>
            <a:r>
              <a:rPr lang="en-US" altLang="en-US" sz="1600" dirty="0">
                <a:latin typeface="Trebuchet MS" pitchFamily="34" charset="0"/>
              </a:rPr>
              <a:t>, p[0], p[1], p[2]);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17" name="_x77586360"/>
          <p:cNvSpPr>
            <a:spLocks noChangeArrowheads="1"/>
          </p:cNvSpPr>
          <p:nvPr/>
        </p:nvSpPr>
        <p:spPr bwMode="auto">
          <a:xfrm>
            <a:off x="611560" y="5445224"/>
            <a:ext cx="7777162" cy="134076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a[0]=10 a[1]=20 a[2]=30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p[0]=10 p[1]=20 p[2]=30</a:t>
            </a:r>
          </a:p>
          <a:p>
            <a:pPr algn="just" eaLnBrk="0" latinLnBrk="0" hangingPunct="0"/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a[0]=60 a[1]=70 a[2]=80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p[0]=60 p[1]=70 p[2]=80</a:t>
            </a:r>
            <a:endParaRPr lang="en-US" altLang="ko-KR" sz="1600">
              <a:latin typeface="Comic Sans MS" pitchFamily="66" charset="0"/>
            </a:endParaRPr>
          </a:p>
          <a:p>
            <a:pPr eaLnBrk="0" latinLnBrk="0" hangingPunct="0"/>
            <a:endParaRPr lang="en-US" altLang="ko-KR" sz="1600">
              <a:latin typeface="Comic Sans MS" pitchFamily="66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355579" y="2564904"/>
            <a:ext cx="187220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51723" y="1389063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</a:rPr>
              <a:t>배열은 결국 포인터로 구현된다는 것을 알 수 있다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6172572" y="2057400"/>
            <a:ext cx="266700" cy="723900"/>
          </a:xfrm>
          <a:custGeom>
            <a:avLst/>
            <a:gdLst>
              <a:gd name="connsiteX0" fmla="*/ 142875 w 266700"/>
              <a:gd name="connsiteY0" fmla="*/ 0 h 723900"/>
              <a:gd name="connsiteX1" fmla="*/ 123825 w 266700"/>
              <a:gd name="connsiteY1" fmla="*/ 57150 h 723900"/>
              <a:gd name="connsiteX2" fmla="*/ 85725 w 266700"/>
              <a:gd name="connsiteY2" fmla="*/ 114300 h 723900"/>
              <a:gd name="connsiteX3" fmla="*/ 66675 w 266700"/>
              <a:gd name="connsiteY3" fmla="*/ 161925 h 723900"/>
              <a:gd name="connsiteX4" fmla="*/ 47625 w 266700"/>
              <a:gd name="connsiteY4" fmla="*/ 190500 h 723900"/>
              <a:gd name="connsiteX5" fmla="*/ 28575 w 266700"/>
              <a:gd name="connsiteY5" fmla="*/ 228600 h 723900"/>
              <a:gd name="connsiteX6" fmla="*/ 0 w 266700"/>
              <a:gd name="connsiteY6" fmla="*/ 285750 h 723900"/>
              <a:gd name="connsiteX7" fmla="*/ 9525 w 266700"/>
              <a:gd name="connsiteY7" fmla="*/ 333375 h 723900"/>
              <a:gd name="connsiteX8" fmla="*/ 66675 w 266700"/>
              <a:gd name="connsiteY8" fmla="*/ 371475 h 723900"/>
              <a:gd name="connsiteX9" fmla="*/ 133350 w 266700"/>
              <a:gd name="connsiteY9" fmla="*/ 409575 h 723900"/>
              <a:gd name="connsiteX10" fmla="*/ 171450 w 266700"/>
              <a:gd name="connsiteY10" fmla="*/ 419100 h 723900"/>
              <a:gd name="connsiteX11" fmla="*/ 200025 w 266700"/>
              <a:gd name="connsiteY11" fmla="*/ 438150 h 723900"/>
              <a:gd name="connsiteX12" fmla="*/ 257175 w 266700"/>
              <a:gd name="connsiteY12" fmla="*/ 485775 h 723900"/>
              <a:gd name="connsiteX13" fmla="*/ 266700 w 266700"/>
              <a:gd name="connsiteY13" fmla="*/ 523875 h 723900"/>
              <a:gd name="connsiteX14" fmla="*/ 257175 w 266700"/>
              <a:gd name="connsiteY14" fmla="*/ 552450 h 723900"/>
              <a:gd name="connsiteX15" fmla="*/ 209550 w 266700"/>
              <a:gd name="connsiteY15" fmla="*/ 619125 h 723900"/>
              <a:gd name="connsiteX16" fmla="*/ 152400 w 266700"/>
              <a:gd name="connsiteY16" fmla="*/ 657225 h 723900"/>
              <a:gd name="connsiteX17" fmla="*/ 123825 w 266700"/>
              <a:gd name="connsiteY17" fmla="*/ 685800 h 723900"/>
              <a:gd name="connsiteX18" fmla="*/ 104775 w 266700"/>
              <a:gd name="connsiteY18" fmla="*/ 714375 h 723900"/>
              <a:gd name="connsiteX19" fmla="*/ 76200 w 266700"/>
              <a:gd name="connsiteY19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6700" h="723900">
                <a:moveTo>
                  <a:pt x="142875" y="0"/>
                </a:moveTo>
                <a:cubicBezTo>
                  <a:pt x="136525" y="19050"/>
                  <a:pt x="132805" y="39189"/>
                  <a:pt x="123825" y="57150"/>
                </a:cubicBezTo>
                <a:cubicBezTo>
                  <a:pt x="113586" y="77628"/>
                  <a:pt x="94228" y="93042"/>
                  <a:pt x="85725" y="114300"/>
                </a:cubicBezTo>
                <a:cubicBezTo>
                  <a:pt x="79375" y="130175"/>
                  <a:pt x="74321" y="146632"/>
                  <a:pt x="66675" y="161925"/>
                </a:cubicBezTo>
                <a:cubicBezTo>
                  <a:pt x="61555" y="172164"/>
                  <a:pt x="53305" y="180561"/>
                  <a:pt x="47625" y="190500"/>
                </a:cubicBezTo>
                <a:cubicBezTo>
                  <a:pt x="40580" y="202828"/>
                  <a:pt x="35620" y="216272"/>
                  <a:pt x="28575" y="228600"/>
                </a:cubicBezTo>
                <a:cubicBezTo>
                  <a:pt x="-968" y="280301"/>
                  <a:pt x="17464" y="233359"/>
                  <a:pt x="0" y="285750"/>
                </a:cubicBezTo>
                <a:cubicBezTo>
                  <a:pt x="3175" y="301625"/>
                  <a:pt x="-414" y="320596"/>
                  <a:pt x="9525" y="333375"/>
                </a:cubicBezTo>
                <a:cubicBezTo>
                  <a:pt x="23581" y="351447"/>
                  <a:pt x="47625" y="358775"/>
                  <a:pt x="66675" y="371475"/>
                </a:cubicBezTo>
                <a:cubicBezTo>
                  <a:pt x="90362" y="387266"/>
                  <a:pt x="105728" y="399217"/>
                  <a:pt x="133350" y="409575"/>
                </a:cubicBezTo>
                <a:cubicBezTo>
                  <a:pt x="145607" y="414172"/>
                  <a:pt x="158750" y="415925"/>
                  <a:pt x="171450" y="419100"/>
                </a:cubicBezTo>
                <a:cubicBezTo>
                  <a:pt x="180975" y="425450"/>
                  <a:pt x="191231" y="430821"/>
                  <a:pt x="200025" y="438150"/>
                </a:cubicBezTo>
                <a:cubicBezTo>
                  <a:pt x="273364" y="499266"/>
                  <a:pt x="186229" y="438477"/>
                  <a:pt x="257175" y="485775"/>
                </a:cubicBezTo>
                <a:cubicBezTo>
                  <a:pt x="260350" y="498475"/>
                  <a:pt x="266700" y="510784"/>
                  <a:pt x="266700" y="523875"/>
                </a:cubicBezTo>
                <a:cubicBezTo>
                  <a:pt x="266700" y="533915"/>
                  <a:pt x="261130" y="543222"/>
                  <a:pt x="257175" y="552450"/>
                </a:cubicBezTo>
                <a:cubicBezTo>
                  <a:pt x="243289" y="584851"/>
                  <a:pt x="237551" y="597346"/>
                  <a:pt x="209550" y="619125"/>
                </a:cubicBezTo>
                <a:cubicBezTo>
                  <a:pt x="191478" y="633181"/>
                  <a:pt x="168589" y="641036"/>
                  <a:pt x="152400" y="657225"/>
                </a:cubicBezTo>
                <a:cubicBezTo>
                  <a:pt x="142875" y="666750"/>
                  <a:pt x="132449" y="675452"/>
                  <a:pt x="123825" y="685800"/>
                </a:cubicBezTo>
                <a:cubicBezTo>
                  <a:pt x="116496" y="694594"/>
                  <a:pt x="113714" y="707224"/>
                  <a:pt x="104775" y="714375"/>
                </a:cubicBezTo>
                <a:cubicBezTo>
                  <a:pt x="96935" y="720647"/>
                  <a:pt x="76200" y="723900"/>
                  <a:pt x="76200" y="7239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99195" y="3437599"/>
            <a:ext cx="187220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60293" y="3212864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2"/>
                </a:solidFill>
              </a:rPr>
              <a:t>포인터을</a:t>
            </a:r>
            <a:r>
              <a:rPr lang="ko-KR" altLang="en-US" sz="1600" dirty="0">
                <a:solidFill>
                  <a:schemeClr val="tx2"/>
                </a:solidFill>
              </a:rPr>
              <a:t> 통하여 배열원소를 변경할 수 있다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753097" y="3494476"/>
            <a:ext cx="3438525" cy="498312"/>
          </a:xfrm>
          <a:custGeom>
            <a:avLst/>
            <a:gdLst>
              <a:gd name="connsiteX0" fmla="*/ 3438525 w 3438525"/>
              <a:gd name="connsiteY0" fmla="*/ 29774 h 498312"/>
              <a:gd name="connsiteX1" fmla="*/ 2714625 w 3438525"/>
              <a:gd name="connsiteY1" fmla="*/ 10724 h 498312"/>
              <a:gd name="connsiteX2" fmla="*/ 2257425 w 3438525"/>
              <a:gd name="connsiteY2" fmla="*/ 20249 h 498312"/>
              <a:gd name="connsiteX3" fmla="*/ 2047875 w 3438525"/>
              <a:gd name="connsiteY3" fmla="*/ 58349 h 498312"/>
              <a:gd name="connsiteX4" fmla="*/ 1905000 w 3438525"/>
              <a:gd name="connsiteY4" fmla="*/ 67874 h 498312"/>
              <a:gd name="connsiteX5" fmla="*/ 1771650 w 3438525"/>
              <a:gd name="connsiteY5" fmla="*/ 86924 h 498312"/>
              <a:gd name="connsiteX6" fmla="*/ 1590675 w 3438525"/>
              <a:gd name="connsiteY6" fmla="*/ 96449 h 498312"/>
              <a:gd name="connsiteX7" fmla="*/ 1495425 w 3438525"/>
              <a:gd name="connsiteY7" fmla="*/ 125024 h 498312"/>
              <a:gd name="connsiteX8" fmla="*/ 1428750 w 3438525"/>
              <a:gd name="connsiteY8" fmla="*/ 134549 h 498312"/>
              <a:gd name="connsiteX9" fmla="*/ 1323975 w 3438525"/>
              <a:gd name="connsiteY9" fmla="*/ 172649 h 498312"/>
              <a:gd name="connsiteX10" fmla="*/ 1285875 w 3438525"/>
              <a:gd name="connsiteY10" fmla="*/ 182174 h 498312"/>
              <a:gd name="connsiteX11" fmla="*/ 1257300 w 3438525"/>
              <a:gd name="connsiteY11" fmla="*/ 201224 h 498312"/>
              <a:gd name="connsiteX12" fmla="*/ 1285875 w 3438525"/>
              <a:gd name="connsiteY12" fmla="*/ 267899 h 498312"/>
              <a:gd name="connsiteX13" fmla="*/ 1295400 w 3438525"/>
              <a:gd name="connsiteY13" fmla="*/ 296474 h 498312"/>
              <a:gd name="connsiteX14" fmla="*/ 1285875 w 3438525"/>
              <a:gd name="connsiteY14" fmla="*/ 420299 h 498312"/>
              <a:gd name="connsiteX15" fmla="*/ 1257300 w 3438525"/>
              <a:gd name="connsiteY15" fmla="*/ 429824 h 498312"/>
              <a:gd name="connsiteX16" fmla="*/ 581025 w 3438525"/>
              <a:gd name="connsiteY16" fmla="*/ 439349 h 498312"/>
              <a:gd name="connsiteX17" fmla="*/ 323850 w 3438525"/>
              <a:gd name="connsiteY17" fmla="*/ 448874 h 498312"/>
              <a:gd name="connsiteX18" fmla="*/ 295275 w 3438525"/>
              <a:gd name="connsiteY18" fmla="*/ 458399 h 498312"/>
              <a:gd name="connsiteX19" fmla="*/ 161925 w 3438525"/>
              <a:gd name="connsiteY19" fmla="*/ 477449 h 498312"/>
              <a:gd name="connsiteX20" fmla="*/ 104775 w 3438525"/>
              <a:gd name="connsiteY20" fmla="*/ 496499 h 498312"/>
              <a:gd name="connsiteX21" fmla="*/ 0 w 3438525"/>
              <a:gd name="connsiteY21" fmla="*/ 496499 h 49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38525" h="498312">
                <a:moveTo>
                  <a:pt x="3438525" y="29774"/>
                </a:moveTo>
                <a:cubicBezTo>
                  <a:pt x="3173332" y="-23265"/>
                  <a:pt x="3358323" y="10724"/>
                  <a:pt x="2714625" y="10724"/>
                </a:cubicBezTo>
                <a:cubicBezTo>
                  <a:pt x="2562192" y="10724"/>
                  <a:pt x="2409825" y="17074"/>
                  <a:pt x="2257425" y="20249"/>
                </a:cubicBezTo>
                <a:cubicBezTo>
                  <a:pt x="2210751" y="29584"/>
                  <a:pt x="2107985" y="52884"/>
                  <a:pt x="2047875" y="58349"/>
                </a:cubicBezTo>
                <a:cubicBezTo>
                  <a:pt x="2000340" y="62670"/>
                  <a:pt x="1952625" y="64699"/>
                  <a:pt x="1905000" y="67874"/>
                </a:cubicBezTo>
                <a:cubicBezTo>
                  <a:pt x="1860550" y="74224"/>
                  <a:pt x="1816367" y="82859"/>
                  <a:pt x="1771650" y="86924"/>
                </a:cubicBezTo>
                <a:cubicBezTo>
                  <a:pt x="1711490" y="92393"/>
                  <a:pt x="1650685" y="89525"/>
                  <a:pt x="1590675" y="96449"/>
                </a:cubicBezTo>
                <a:cubicBezTo>
                  <a:pt x="1484786" y="108667"/>
                  <a:pt x="1558768" y="112355"/>
                  <a:pt x="1495425" y="125024"/>
                </a:cubicBezTo>
                <a:cubicBezTo>
                  <a:pt x="1473410" y="129427"/>
                  <a:pt x="1450975" y="131374"/>
                  <a:pt x="1428750" y="134549"/>
                </a:cubicBezTo>
                <a:cubicBezTo>
                  <a:pt x="1397188" y="147174"/>
                  <a:pt x="1356584" y="164497"/>
                  <a:pt x="1323975" y="172649"/>
                </a:cubicBezTo>
                <a:lnTo>
                  <a:pt x="1285875" y="182174"/>
                </a:lnTo>
                <a:cubicBezTo>
                  <a:pt x="1276350" y="188524"/>
                  <a:pt x="1260920" y="190364"/>
                  <a:pt x="1257300" y="201224"/>
                </a:cubicBezTo>
                <a:cubicBezTo>
                  <a:pt x="1249371" y="225012"/>
                  <a:pt x="1277255" y="250659"/>
                  <a:pt x="1285875" y="267899"/>
                </a:cubicBezTo>
                <a:cubicBezTo>
                  <a:pt x="1290365" y="276879"/>
                  <a:pt x="1292225" y="286949"/>
                  <a:pt x="1295400" y="296474"/>
                </a:cubicBezTo>
                <a:cubicBezTo>
                  <a:pt x="1292225" y="337749"/>
                  <a:pt x="1297248" y="380495"/>
                  <a:pt x="1285875" y="420299"/>
                </a:cubicBezTo>
                <a:cubicBezTo>
                  <a:pt x="1283117" y="429953"/>
                  <a:pt x="1267337" y="429553"/>
                  <a:pt x="1257300" y="429824"/>
                </a:cubicBezTo>
                <a:cubicBezTo>
                  <a:pt x="1031935" y="435915"/>
                  <a:pt x="806450" y="436174"/>
                  <a:pt x="581025" y="439349"/>
                </a:cubicBezTo>
                <a:cubicBezTo>
                  <a:pt x="495300" y="442524"/>
                  <a:pt x="409444" y="443168"/>
                  <a:pt x="323850" y="448874"/>
                </a:cubicBezTo>
                <a:cubicBezTo>
                  <a:pt x="313832" y="449542"/>
                  <a:pt x="305179" y="456748"/>
                  <a:pt x="295275" y="458399"/>
                </a:cubicBezTo>
                <a:cubicBezTo>
                  <a:pt x="232456" y="468869"/>
                  <a:pt x="215784" y="462760"/>
                  <a:pt x="161925" y="477449"/>
                </a:cubicBezTo>
                <a:cubicBezTo>
                  <a:pt x="142552" y="482733"/>
                  <a:pt x="124718" y="494153"/>
                  <a:pt x="104775" y="496499"/>
                </a:cubicBezTo>
                <a:cubicBezTo>
                  <a:pt x="70089" y="500580"/>
                  <a:pt x="34925" y="496499"/>
                  <a:pt x="0" y="49649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8D1DD-71AE-449F-BA9C-934E809A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979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</a:t>
            </a:r>
            <a:r>
              <a:rPr lang="ko-KR" altLang="en-US" dirty="0"/>
              <a:t>과 메모리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변수의 크기에 따라서 차지하는 메모리 공간이 달라진다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char</a:t>
            </a:r>
            <a:r>
              <a:rPr lang="ko-KR" altLang="en-US" dirty="0"/>
              <a:t>형 변수</a:t>
            </a:r>
            <a:r>
              <a:rPr lang="en-US" altLang="ko-KR" dirty="0"/>
              <a:t>: 1</a:t>
            </a:r>
            <a:r>
              <a:rPr lang="ko-KR" altLang="en-US" dirty="0"/>
              <a:t>바이트</a:t>
            </a:r>
            <a:endParaRPr lang="en-US" altLang="ko-KR" dirty="0"/>
          </a:p>
          <a:p>
            <a:pPr lvl="1"/>
            <a:r>
              <a:rPr lang="en-US" altLang="ko-KR" dirty="0"/>
              <a:t>int</a:t>
            </a:r>
            <a:r>
              <a:rPr lang="ko-KR" altLang="en-US" dirty="0"/>
              <a:t>형 변수</a:t>
            </a:r>
            <a:r>
              <a:rPr lang="en-US" altLang="ko-KR" dirty="0"/>
              <a:t>: 4</a:t>
            </a:r>
            <a:r>
              <a:rPr lang="ko-KR" altLang="en-US" dirty="0"/>
              <a:t>바이트</a:t>
            </a:r>
            <a:r>
              <a:rPr lang="en-US" altLang="ko-KR" dirty="0"/>
              <a:t>,…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1095375" y="3863553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1005436" y="2958963"/>
            <a:ext cx="7725097" cy="180917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   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= 10;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   char</a:t>
            </a:r>
            <a:r>
              <a:rPr lang="en-US" altLang="ko-KR" sz="1600" dirty="0">
                <a:latin typeface="Trebuchet MS" panose="020B0603020202020204" pitchFamily="34" charset="0"/>
              </a:rPr>
              <a:t> c = 69;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   float</a:t>
            </a:r>
            <a:r>
              <a:rPr lang="en-US" altLang="ko-KR" sz="1600" dirty="0">
                <a:latin typeface="Trebuchet MS" panose="020B0603020202020204" pitchFamily="34" charset="0"/>
              </a:rPr>
              <a:t> f = 12.3;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8" y="4943053"/>
            <a:ext cx="7991475" cy="14382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C2BEE8-868D-4E69-8B90-64FC89DF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Array</a:t>
            </a:r>
            <a:r>
              <a:rPr lang="ko-KR" altLang="en-US" dirty="0"/>
              <a:t>를 </a:t>
            </a:r>
            <a:r>
              <a:rPr lang="en-US" altLang="ko-KR" dirty="0"/>
              <a:t>parameter</a:t>
            </a:r>
            <a:r>
              <a:rPr lang="ko-KR" altLang="en-US" dirty="0"/>
              <a:t>로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일반 매개 변수 </a:t>
            </a:r>
            <a:r>
              <a:rPr lang="en-US" altLang="ko-KR" dirty="0" err="1"/>
              <a:t>vs</a:t>
            </a:r>
            <a:r>
              <a:rPr lang="en-US" altLang="ko-KR" dirty="0"/>
              <a:t> </a:t>
            </a:r>
            <a:r>
              <a:rPr lang="ko-KR" altLang="en-US" dirty="0"/>
              <a:t>배열 매개 변수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884385" y="2132856"/>
            <a:ext cx="3527995" cy="388843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매개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변수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x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가 생김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 sub(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x)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int</a:t>
            </a:r>
            <a:r>
              <a:rPr lang="ko-KR" altLang="en-US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</a:rPr>
              <a:t>main()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   int 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   …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   sub(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   …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518271" y="2132856"/>
            <a:ext cx="4247777" cy="388843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 array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전체가 생기는 것이 아니라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, array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를 가리키는 포인터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b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만 생김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 sub( 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b[], 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size 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int</a:t>
            </a:r>
            <a:r>
              <a:rPr lang="ko-KR" altLang="en-US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</a:rPr>
              <a:t>main()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   int a[3] = {1, 2, 3};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   …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   sub(a, 3);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   …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5D8477-8B31-4940-8C25-02366A4E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7469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7" y="1844824"/>
            <a:ext cx="8333777" cy="2376264"/>
          </a:xfrm>
          <a:prstGeom prst="rect">
            <a:avLst/>
          </a:prstGeom>
        </p:spPr>
      </p:pic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en-US" altLang="ko-KR" dirty="0"/>
              <a:t>parameter</a:t>
            </a:r>
            <a:endParaRPr lang="ko-KR" alt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 매개 변수는 포인터로 생각할 수 있다</a:t>
            </a:r>
            <a:r>
              <a:rPr lang="en-US" altLang="ko-KR" dirty="0"/>
              <a:t>.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56CD63-E015-4A32-A45C-91B21C84E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775" y="4149080"/>
            <a:ext cx="3454601" cy="215184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	// array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처럼 접근해도 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	void</a:t>
            </a:r>
            <a:r>
              <a:rPr lang="en-US" altLang="en-US" sz="1600" dirty="0">
                <a:latin typeface="Trebuchet MS" panose="020B0603020202020204" pitchFamily="34" charset="0"/>
              </a:rPr>
              <a:t> sub(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b[], 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size)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b[0] = 4;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b[1] = 5;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	b[2] = 6;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}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D4EAC9-D2C0-4A16-9950-BB5E7065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3864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539552" y="302332"/>
            <a:ext cx="7632848" cy="532859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// </a:t>
            </a:r>
            <a:r>
              <a:rPr lang="ko-KR" altLang="en-US" sz="1600" dirty="0">
                <a:latin typeface="Trebuchet MS" pitchFamily="34" charset="0"/>
              </a:rPr>
              <a:t>포인터와 함수의 관계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#</a:t>
            </a:r>
            <a:r>
              <a:rPr lang="en-US" altLang="en-US" sz="1600" dirty="0">
                <a:latin typeface="Trebuchet MS" pitchFamily="34" charset="0"/>
              </a:rPr>
              <a:t>include &lt;</a:t>
            </a:r>
            <a:r>
              <a:rPr lang="en-US" altLang="en-US" sz="1600" dirty="0" err="1">
                <a:latin typeface="Trebuchet MS" pitchFamily="34" charset="0"/>
              </a:rPr>
              <a:t>stdio.h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void sub(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b[], 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main(void)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a[3] = { 1,2,3 };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("%d %d %d\n", a[0], a[1], a[2]);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sub(a, 3);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("%d %d %d\n", a[0], a[1], a[2]);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return 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void sub(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b[], 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n)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b[0] = 4;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b[1] = 5;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b[2] = 6;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17" name="_x77586360"/>
          <p:cNvSpPr>
            <a:spLocks noChangeArrowheads="1"/>
          </p:cNvSpPr>
          <p:nvPr/>
        </p:nvSpPr>
        <p:spPr bwMode="auto">
          <a:xfrm>
            <a:off x="539552" y="5774940"/>
            <a:ext cx="7632848" cy="6063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1 2 3</a:t>
            </a:r>
          </a:p>
          <a:p>
            <a:pPr algn="just"/>
            <a:r>
              <a:rPr lang="en-US" altLang="ko-KR" sz="1600" dirty="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4 5 6</a:t>
            </a:r>
            <a:endParaRPr lang="en-US" altLang="ko-KR" sz="1600" dirty="0">
              <a:latin typeface="Comic Sans MS" pitchFamily="66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DBEDBD-A87A-4482-8150-2062CF75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998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</a:t>
            </a:r>
            <a:r>
              <a:rPr lang="en-US" altLang="ko-KR" dirty="0"/>
              <a:t>2</a:t>
            </a:r>
            <a:r>
              <a:rPr lang="ko-KR" altLang="en-US" dirty="0"/>
              <a:t>가지 방법은 완전히 동일하다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556792"/>
            <a:ext cx="8388790" cy="29166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43ADC0-5ABD-48DB-B704-FAA34BF0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9495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포인터를 사용한 방법의 장점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Trebuchet MS" panose="020B0603020202020204" pitchFamily="34" charset="0"/>
              </a:rPr>
              <a:t>포인터가 인덱스 표기법보다 빠르다</a:t>
            </a:r>
            <a:r>
              <a:rPr lang="en-US" altLang="ko-KR" dirty="0">
                <a:latin typeface="Trebuchet MS" panose="020B0603020202020204" pitchFamily="34" charset="0"/>
              </a:rPr>
              <a:t>.</a:t>
            </a:r>
          </a:p>
          <a:p>
            <a:pPr lvl="1"/>
            <a:r>
              <a:rPr lang="en-US" altLang="ko-KR" dirty="0">
                <a:latin typeface="Trebuchet MS" panose="020B0603020202020204" pitchFamily="34" charset="0"/>
              </a:rPr>
              <a:t>Why?: </a:t>
            </a:r>
            <a:r>
              <a:rPr lang="ko-KR" alt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인덱스를 주소로 변환할 필요가 없다</a:t>
            </a:r>
            <a:r>
              <a:rPr lang="en-US" altLang="ko-KR" dirty="0">
                <a:solidFill>
                  <a:schemeClr val="tx2"/>
                </a:solidFill>
                <a:latin typeface="Trebuchet MS" panose="020B0603020202020204" pitchFamily="34" charset="0"/>
              </a:rPr>
              <a:t>.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116334" y="2485504"/>
            <a:ext cx="3816350" cy="28082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get_sum1(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a[],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sum =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0;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&lt; n;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++ 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sum += a[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sum;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5077147" y="2485504"/>
            <a:ext cx="3743325" cy="28082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get_sum2(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* a,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sum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=0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0;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&lt; n;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++, a++)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sum += *a;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sum;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1835472" y="5293792"/>
            <a:ext cx="216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i="1">
                <a:solidFill>
                  <a:srgbClr val="FF0000"/>
                </a:solidFill>
              </a:rPr>
              <a:t>인덱스 표기법 사용</a:t>
            </a: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6228084" y="5262042"/>
            <a:ext cx="1403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i="1">
                <a:solidFill>
                  <a:srgbClr val="FF0000"/>
                </a:solidFill>
              </a:rPr>
              <a:t>포인터 사용</a:t>
            </a:r>
          </a:p>
        </p:txBody>
      </p:sp>
      <p:pic>
        <p:nvPicPr>
          <p:cNvPr id="25607" name="Picture 7" descr="http://www.pauldesign.ru/honda/projects/gauges/speedometer_km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264" y="5660504"/>
            <a:ext cx="1008856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 descr="http://www.pauldesign.ru/honda/projects/gauges/speedometer_km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20" y="5628754"/>
            <a:ext cx="1008856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이등변 삼각형 1"/>
          <p:cNvSpPr/>
          <p:nvPr/>
        </p:nvSpPr>
        <p:spPr>
          <a:xfrm rot="18322808">
            <a:off x="2498507" y="5750029"/>
            <a:ext cx="195287" cy="602538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3063016">
            <a:off x="6988253" y="5655592"/>
            <a:ext cx="195287" cy="602538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137303-B645-47C9-9BD8-4B1D9F5B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06245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포인터를 반환할 때 주의점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지역 변수의 주소를 반환하면 </a:t>
            </a:r>
            <a:r>
              <a:rPr lang="en-US" altLang="ko-KR" dirty="0"/>
              <a:t>, </a:t>
            </a:r>
            <a:r>
              <a:rPr lang="ko-KR" altLang="en-US" dirty="0"/>
              <a:t>함수가 종료되면 지역변수 공간 자체가 사라지기 때문에 오류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caller</a:t>
            </a:r>
            <a:r>
              <a:rPr lang="ko-KR" altLang="en-US" dirty="0">
                <a:solidFill>
                  <a:srgbClr val="FF0000"/>
                </a:solidFill>
              </a:rPr>
              <a:t>쪽에서 변수를 만들어서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callee</a:t>
            </a:r>
            <a:r>
              <a:rPr lang="ko-KR" altLang="en-US" dirty="0">
                <a:solidFill>
                  <a:srgbClr val="FF0000"/>
                </a:solidFill>
              </a:rPr>
              <a:t>쪽으로 포인터를 </a:t>
            </a:r>
            <a:r>
              <a:rPr lang="en-US" altLang="ko-KR" dirty="0">
                <a:solidFill>
                  <a:srgbClr val="FF0000"/>
                </a:solidFill>
              </a:rPr>
              <a:t>pass</a:t>
            </a:r>
            <a:r>
              <a:rPr lang="ko-KR" altLang="en-US">
                <a:solidFill>
                  <a:srgbClr val="FF0000"/>
                </a:solidFill>
              </a:rPr>
              <a:t>해 주어야 </a:t>
            </a:r>
            <a:r>
              <a:rPr lang="ko-KR" altLang="en-US" dirty="0">
                <a:solidFill>
                  <a:srgbClr val="FF0000"/>
                </a:solidFill>
              </a:rPr>
              <a:t>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971302" y="3140968"/>
            <a:ext cx="7777162" cy="227645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* add(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x, </a:t>
            </a: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y)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result;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result = x + 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 &amp;result;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grpSp>
        <p:nvGrpSpPr>
          <p:cNvPr id="126989" name="Group 13"/>
          <p:cNvGrpSpPr>
            <a:grpSpLocks/>
          </p:cNvGrpSpPr>
          <p:nvPr/>
        </p:nvGrpSpPr>
        <p:grpSpPr bwMode="auto">
          <a:xfrm>
            <a:off x="5076056" y="4725144"/>
            <a:ext cx="1589087" cy="1616075"/>
            <a:chOff x="3208" y="1586"/>
            <a:chExt cx="1395" cy="1617"/>
          </a:xfrm>
        </p:grpSpPr>
        <p:sp>
          <p:nvSpPr>
            <p:cNvPr id="126990" name="Freeform 14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1" name="Freeform 15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2" name="Freeform 16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3" name="Freeform 17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4" name="Freeform 18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5" name="Freeform 19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6" name="Freeform 20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7" name="Freeform 21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8" name="Freeform 22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9" name="Freeform 23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0" name="Freeform 24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1" name="Freeform 25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2" name="Freeform 26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3" name="Freeform 27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4" name="Freeform 28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5" name="Freeform 29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6" name="Freeform 30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7" name="Freeform 31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8" name="Freeform 32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9" name="Freeform 33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0" name="Freeform 34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1" name="Freeform 35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2" name="Freeform 36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3" name="Freeform 37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4" name="Freeform 38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5" name="Freeform 39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6" name="Freeform 40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7" name="Freeform 41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8" name="Freeform 42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9" name="Freeform 43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20" name="Freeform 44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21" name="Freeform 45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22" name="Freeform 46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2E04EC-5321-4603-BDF0-4F96878A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7790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/>
              <a:t>함수에 매개 변수로 변수의 복사본이 전달되는 것을 </a:t>
            </a:r>
            <a:r>
              <a:rPr lang="en-US" altLang="ko-KR" dirty="0"/>
              <a:t>____________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함수에 매개 변수로 변수의 원본이 전달되는 것을 </a:t>
            </a:r>
            <a:r>
              <a:rPr lang="en-US" altLang="ko-KR" dirty="0"/>
              <a:t>____________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배열을 함수의 매개 변수로 지정하는 경우</a:t>
            </a:r>
            <a:r>
              <a:rPr lang="en-US" altLang="ko-KR" dirty="0"/>
              <a:t>, </a:t>
            </a:r>
            <a:r>
              <a:rPr lang="ko-KR" altLang="en-US" dirty="0"/>
              <a:t>배열의 복사가 일어나는가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412048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8655A4-0CC9-4AC8-9645-3C771795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5277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  <a:r>
              <a:rPr lang="en-US" altLang="ko-KR" dirty="0"/>
              <a:t>11-2: </a:t>
            </a:r>
            <a:r>
              <a:rPr lang="ko-KR" altLang="en-US" dirty="0"/>
              <a:t>영상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디지털 이미지는 숫자들의</a:t>
            </a:r>
            <a:r>
              <a:rPr lang="en-US" altLang="ko-KR" dirty="0"/>
              <a:t> </a:t>
            </a:r>
            <a:r>
              <a:rPr lang="ko-KR" altLang="en-US" dirty="0"/>
              <a:t>배열로 생각할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이미지 내의 모든 픽셀의 값을 </a:t>
            </a:r>
            <a:r>
              <a:rPr lang="en-US" altLang="ko-KR" dirty="0"/>
              <a:t>10</a:t>
            </a:r>
            <a:r>
              <a:rPr lang="ko-KR" altLang="en-US" dirty="0"/>
              <a:t>씩 증가시켜보자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780928"/>
            <a:ext cx="4514850" cy="322897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4AFAA-E0BB-4C09-9C4A-80669953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26997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896697" y="2384295"/>
            <a:ext cx="6262379" cy="4141049"/>
            <a:chOff x="1264444" y="1662113"/>
            <a:chExt cx="4895850" cy="3916362"/>
          </a:xfrm>
        </p:grpSpPr>
        <p:sp>
          <p:nvSpPr>
            <p:cNvPr id="12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 </a:t>
            </a:r>
          </a:p>
        </p:txBody>
      </p:sp>
      <p:sp>
        <p:nvSpPr>
          <p:cNvPr id="172" name="내용 개체 틀 2">
            <a:extLst>
              <a:ext uri="{FF2B5EF4-FFF2-40B4-BE49-F238E27FC236}">
                <a16:creationId xmlns:a16="http://schemas.microsoft.com/office/drawing/2014/main" id="{F7941BEF-1494-4261-8D6A-DBAF4C7D3C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[</a:t>
            </a:r>
            <a:r>
              <a:rPr lang="ko-KR" altLang="en-US" sz="2000" dirty="0"/>
              <a:t>주의</a:t>
            </a:r>
            <a:r>
              <a:rPr lang="en-US" altLang="ko-KR" sz="2000" dirty="0"/>
              <a:t>] </a:t>
            </a:r>
            <a:r>
              <a:rPr lang="ko-KR" altLang="en-US" sz="2000" dirty="0"/>
              <a:t>수업 동영상 녹화 후</a:t>
            </a:r>
            <a:r>
              <a:rPr lang="en-US" altLang="ko-KR" sz="2000" dirty="0"/>
              <a:t>, </a:t>
            </a:r>
            <a:r>
              <a:rPr lang="ko-KR" altLang="en-US" sz="2000" dirty="0"/>
              <a:t>아래 예제에서 숫자가 변경되었음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/>
              <a:t>아래 그림 기준으로 과제를 구현할 것</a:t>
            </a:r>
            <a:endParaRPr lang="en-US" altLang="ko-KR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07607" y="4077072"/>
            <a:ext cx="1971321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478928" y="2414764"/>
            <a:ext cx="3417172" cy="1878332"/>
          </a:xfrm>
          <a:custGeom>
            <a:avLst/>
            <a:gdLst>
              <a:gd name="connsiteX0" fmla="*/ 2468880 w 2468880"/>
              <a:gd name="connsiteY0" fmla="*/ 0 h 1828800"/>
              <a:gd name="connsiteX1" fmla="*/ 2377440 w 2468880"/>
              <a:gd name="connsiteY1" fmla="*/ 45720 h 1828800"/>
              <a:gd name="connsiteX2" fmla="*/ 2293620 w 2468880"/>
              <a:gd name="connsiteY2" fmla="*/ 114300 h 1828800"/>
              <a:gd name="connsiteX3" fmla="*/ 2179320 w 2468880"/>
              <a:gd name="connsiteY3" fmla="*/ 205740 h 1828800"/>
              <a:gd name="connsiteX4" fmla="*/ 2110740 w 2468880"/>
              <a:gd name="connsiteY4" fmla="*/ 259080 h 1828800"/>
              <a:gd name="connsiteX5" fmla="*/ 2011680 w 2468880"/>
              <a:gd name="connsiteY5" fmla="*/ 342900 h 1828800"/>
              <a:gd name="connsiteX6" fmla="*/ 1965960 w 2468880"/>
              <a:gd name="connsiteY6" fmla="*/ 381000 h 1828800"/>
              <a:gd name="connsiteX7" fmla="*/ 1943100 w 2468880"/>
              <a:gd name="connsiteY7" fmla="*/ 411480 h 1828800"/>
              <a:gd name="connsiteX8" fmla="*/ 1912620 w 2468880"/>
              <a:gd name="connsiteY8" fmla="*/ 464820 h 1828800"/>
              <a:gd name="connsiteX9" fmla="*/ 1905000 w 2468880"/>
              <a:gd name="connsiteY9" fmla="*/ 502920 h 1828800"/>
              <a:gd name="connsiteX10" fmla="*/ 1958340 w 2468880"/>
              <a:gd name="connsiteY10" fmla="*/ 655320 h 1828800"/>
              <a:gd name="connsiteX11" fmla="*/ 1996440 w 2468880"/>
              <a:gd name="connsiteY11" fmla="*/ 693420 h 1828800"/>
              <a:gd name="connsiteX12" fmla="*/ 2202180 w 2468880"/>
              <a:gd name="connsiteY12" fmla="*/ 822960 h 1828800"/>
              <a:gd name="connsiteX13" fmla="*/ 2255520 w 2468880"/>
              <a:gd name="connsiteY13" fmla="*/ 861060 h 1828800"/>
              <a:gd name="connsiteX14" fmla="*/ 2354580 w 2468880"/>
              <a:gd name="connsiteY14" fmla="*/ 922020 h 1828800"/>
              <a:gd name="connsiteX15" fmla="*/ 2392680 w 2468880"/>
              <a:gd name="connsiteY15" fmla="*/ 944880 h 1828800"/>
              <a:gd name="connsiteX16" fmla="*/ 2415540 w 2468880"/>
              <a:gd name="connsiteY16" fmla="*/ 967740 h 1828800"/>
              <a:gd name="connsiteX17" fmla="*/ 2423160 w 2468880"/>
              <a:gd name="connsiteY17" fmla="*/ 990600 h 1828800"/>
              <a:gd name="connsiteX18" fmla="*/ 2415540 w 2468880"/>
              <a:gd name="connsiteY18" fmla="*/ 1097280 h 1828800"/>
              <a:gd name="connsiteX19" fmla="*/ 2392680 w 2468880"/>
              <a:gd name="connsiteY19" fmla="*/ 1120140 h 1828800"/>
              <a:gd name="connsiteX20" fmla="*/ 2346960 w 2468880"/>
              <a:gd name="connsiteY20" fmla="*/ 1165860 h 1828800"/>
              <a:gd name="connsiteX21" fmla="*/ 2324100 w 2468880"/>
              <a:gd name="connsiteY21" fmla="*/ 1196340 h 1828800"/>
              <a:gd name="connsiteX22" fmla="*/ 2217420 w 2468880"/>
              <a:gd name="connsiteY22" fmla="*/ 1272540 h 1828800"/>
              <a:gd name="connsiteX23" fmla="*/ 2065020 w 2468880"/>
              <a:gd name="connsiteY23" fmla="*/ 1333500 h 1828800"/>
              <a:gd name="connsiteX24" fmla="*/ 1988820 w 2468880"/>
              <a:gd name="connsiteY24" fmla="*/ 1356360 h 1828800"/>
              <a:gd name="connsiteX25" fmla="*/ 1729740 w 2468880"/>
              <a:gd name="connsiteY25" fmla="*/ 1394460 h 1828800"/>
              <a:gd name="connsiteX26" fmla="*/ 1104900 w 2468880"/>
              <a:gd name="connsiteY26" fmla="*/ 1386840 h 1828800"/>
              <a:gd name="connsiteX27" fmla="*/ 1051560 w 2468880"/>
              <a:gd name="connsiteY27" fmla="*/ 1379220 h 1828800"/>
              <a:gd name="connsiteX28" fmla="*/ 952500 w 2468880"/>
              <a:gd name="connsiteY28" fmla="*/ 1371600 h 1828800"/>
              <a:gd name="connsiteX29" fmla="*/ 678180 w 2468880"/>
              <a:gd name="connsiteY29" fmla="*/ 1379220 h 1828800"/>
              <a:gd name="connsiteX30" fmla="*/ 624840 w 2468880"/>
              <a:gd name="connsiteY30" fmla="*/ 1386840 h 1828800"/>
              <a:gd name="connsiteX31" fmla="*/ 601980 w 2468880"/>
              <a:gd name="connsiteY31" fmla="*/ 1402080 h 1828800"/>
              <a:gd name="connsiteX32" fmla="*/ 579120 w 2468880"/>
              <a:gd name="connsiteY32" fmla="*/ 1409700 h 1828800"/>
              <a:gd name="connsiteX33" fmla="*/ 510540 w 2468880"/>
              <a:gd name="connsiteY33" fmla="*/ 1440180 h 1828800"/>
              <a:gd name="connsiteX34" fmla="*/ 495300 w 2468880"/>
              <a:gd name="connsiteY34" fmla="*/ 1463040 h 1828800"/>
              <a:gd name="connsiteX35" fmla="*/ 457200 w 2468880"/>
              <a:gd name="connsiteY35" fmla="*/ 1478280 h 1828800"/>
              <a:gd name="connsiteX36" fmla="*/ 426720 w 2468880"/>
              <a:gd name="connsiteY36" fmla="*/ 1493520 h 1828800"/>
              <a:gd name="connsiteX37" fmla="*/ 365760 w 2468880"/>
              <a:gd name="connsiteY37" fmla="*/ 1539240 h 1828800"/>
              <a:gd name="connsiteX38" fmla="*/ 312420 w 2468880"/>
              <a:gd name="connsiteY38" fmla="*/ 1562100 h 1828800"/>
              <a:gd name="connsiteX39" fmla="*/ 281940 w 2468880"/>
              <a:gd name="connsiteY39" fmla="*/ 1584960 h 1828800"/>
              <a:gd name="connsiteX40" fmla="*/ 236220 w 2468880"/>
              <a:gd name="connsiteY40" fmla="*/ 1615440 h 1828800"/>
              <a:gd name="connsiteX41" fmla="*/ 220980 w 2468880"/>
              <a:gd name="connsiteY41" fmla="*/ 1638300 h 1828800"/>
              <a:gd name="connsiteX42" fmla="*/ 175260 w 2468880"/>
              <a:gd name="connsiteY42" fmla="*/ 1668780 h 1828800"/>
              <a:gd name="connsiteX43" fmla="*/ 144780 w 2468880"/>
              <a:gd name="connsiteY43" fmla="*/ 1691640 h 1828800"/>
              <a:gd name="connsiteX44" fmla="*/ 121920 w 2468880"/>
              <a:gd name="connsiteY44" fmla="*/ 1706880 h 1828800"/>
              <a:gd name="connsiteX45" fmla="*/ 99060 w 2468880"/>
              <a:gd name="connsiteY45" fmla="*/ 1729740 h 1828800"/>
              <a:gd name="connsiteX46" fmla="*/ 76200 w 2468880"/>
              <a:gd name="connsiteY46" fmla="*/ 1744980 h 1828800"/>
              <a:gd name="connsiteX47" fmla="*/ 30480 w 2468880"/>
              <a:gd name="connsiteY47" fmla="*/ 1783080 h 1828800"/>
              <a:gd name="connsiteX48" fmla="*/ 0 w 2468880"/>
              <a:gd name="connsiteY48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468880" h="1828800">
                <a:moveTo>
                  <a:pt x="2468880" y="0"/>
                </a:moveTo>
                <a:cubicBezTo>
                  <a:pt x="2435259" y="14409"/>
                  <a:pt x="2406607" y="23845"/>
                  <a:pt x="2377440" y="45720"/>
                </a:cubicBezTo>
                <a:cubicBezTo>
                  <a:pt x="2348560" y="67380"/>
                  <a:pt x="2322996" y="93317"/>
                  <a:pt x="2293620" y="114300"/>
                </a:cubicBezTo>
                <a:cubicBezTo>
                  <a:pt x="2188797" y="189174"/>
                  <a:pt x="2293193" y="111962"/>
                  <a:pt x="2179320" y="205740"/>
                </a:cubicBezTo>
                <a:cubicBezTo>
                  <a:pt x="2156965" y="224150"/>
                  <a:pt x="2133154" y="240741"/>
                  <a:pt x="2110740" y="259080"/>
                </a:cubicBezTo>
                <a:cubicBezTo>
                  <a:pt x="2077263" y="286470"/>
                  <a:pt x="2044766" y="315038"/>
                  <a:pt x="2011680" y="342900"/>
                </a:cubicBezTo>
                <a:cubicBezTo>
                  <a:pt x="1996506" y="355678"/>
                  <a:pt x="1977863" y="365130"/>
                  <a:pt x="1965960" y="381000"/>
                </a:cubicBezTo>
                <a:cubicBezTo>
                  <a:pt x="1958340" y="391160"/>
                  <a:pt x="1949831" y="400710"/>
                  <a:pt x="1943100" y="411480"/>
                </a:cubicBezTo>
                <a:cubicBezTo>
                  <a:pt x="1846422" y="566165"/>
                  <a:pt x="1996516" y="338975"/>
                  <a:pt x="1912620" y="464820"/>
                </a:cubicBezTo>
                <a:cubicBezTo>
                  <a:pt x="1910080" y="477520"/>
                  <a:pt x="1903079" y="490112"/>
                  <a:pt x="1905000" y="502920"/>
                </a:cubicBezTo>
                <a:cubicBezTo>
                  <a:pt x="1911993" y="549537"/>
                  <a:pt x="1925448" y="614205"/>
                  <a:pt x="1958340" y="655320"/>
                </a:cubicBezTo>
                <a:cubicBezTo>
                  <a:pt x="1969560" y="669345"/>
                  <a:pt x="1982263" y="682393"/>
                  <a:pt x="1996440" y="693420"/>
                </a:cubicBezTo>
                <a:cubicBezTo>
                  <a:pt x="2262795" y="900585"/>
                  <a:pt x="1924363" y="624519"/>
                  <a:pt x="2202180" y="822960"/>
                </a:cubicBezTo>
                <a:cubicBezTo>
                  <a:pt x="2219960" y="835660"/>
                  <a:pt x="2237200" y="849152"/>
                  <a:pt x="2255520" y="861060"/>
                </a:cubicBezTo>
                <a:cubicBezTo>
                  <a:pt x="2288028" y="882190"/>
                  <a:pt x="2321497" y="901803"/>
                  <a:pt x="2354580" y="922020"/>
                </a:cubicBezTo>
                <a:cubicBezTo>
                  <a:pt x="2367218" y="929743"/>
                  <a:pt x="2382207" y="934407"/>
                  <a:pt x="2392680" y="944880"/>
                </a:cubicBezTo>
                <a:lnTo>
                  <a:pt x="2415540" y="967740"/>
                </a:lnTo>
                <a:cubicBezTo>
                  <a:pt x="2418080" y="975360"/>
                  <a:pt x="2423160" y="982568"/>
                  <a:pt x="2423160" y="990600"/>
                </a:cubicBezTo>
                <a:cubicBezTo>
                  <a:pt x="2423160" y="1026251"/>
                  <a:pt x="2423705" y="1062577"/>
                  <a:pt x="2415540" y="1097280"/>
                </a:cubicBezTo>
                <a:cubicBezTo>
                  <a:pt x="2413072" y="1107770"/>
                  <a:pt x="2399579" y="1111861"/>
                  <a:pt x="2392680" y="1120140"/>
                </a:cubicBezTo>
                <a:cubicBezTo>
                  <a:pt x="2302890" y="1227888"/>
                  <a:pt x="2478380" y="1034440"/>
                  <a:pt x="2346960" y="1165860"/>
                </a:cubicBezTo>
                <a:cubicBezTo>
                  <a:pt x="2337980" y="1174840"/>
                  <a:pt x="2333904" y="1188267"/>
                  <a:pt x="2324100" y="1196340"/>
                </a:cubicBezTo>
                <a:cubicBezTo>
                  <a:pt x="2290367" y="1224120"/>
                  <a:pt x="2257353" y="1254792"/>
                  <a:pt x="2217420" y="1272540"/>
                </a:cubicBezTo>
                <a:cubicBezTo>
                  <a:pt x="2146303" y="1304148"/>
                  <a:pt x="2143078" y="1307481"/>
                  <a:pt x="2065020" y="1333500"/>
                </a:cubicBezTo>
                <a:cubicBezTo>
                  <a:pt x="2039862" y="1341886"/>
                  <a:pt x="2014761" y="1350857"/>
                  <a:pt x="1988820" y="1356360"/>
                </a:cubicBezTo>
                <a:cubicBezTo>
                  <a:pt x="1849877" y="1385833"/>
                  <a:pt x="1842353" y="1384222"/>
                  <a:pt x="1729740" y="1394460"/>
                </a:cubicBezTo>
                <a:lnTo>
                  <a:pt x="1104900" y="1386840"/>
                </a:lnTo>
                <a:cubicBezTo>
                  <a:pt x="1086944" y="1386436"/>
                  <a:pt x="1069431" y="1381007"/>
                  <a:pt x="1051560" y="1379220"/>
                </a:cubicBezTo>
                <a:cubicBezTo>
                  <a:pt x="1018607" y="1375925"/>
                  <a:pt x="985520" y="1374140"/>
                  <a:pt x="952500" y="1371600"/>
                </a:cubicBezTo>
                <a:lnTo>
                  <a:pt x="678180" y="1379220"/>
                </a:lnTo>
                <a:cubicBezTo>
                  <a:pt x="660239" y="1380054"/>
                  <a:pt x="642043" y="1381679"/>
                  <a:pt x="624840" y="1386840"/>
                </a:cubicBezTo>
                <a:cubicBezTo>
                  <a:pt x="616068" y="1389472"/>
                  <a:pt x="610171" y="1397984"/>
                  <a:pt x="601980" y="1402080"/>
                </a:cubicBezTo>
                <a:cubicBezTo>
                  <a:pt x="594796" y="1405672"/>
                  <a:pt x="586641" y="1406880"/>
                  <a:pt x="579120" y="1409700"/>
                </a:cubicBezTo>
                <a:cubicBezTo>
                  <a:pt x="540203" y="1424294"/>
                  <a:pt x="545174" y="1422863"/>
                  <a:pt x="510540" y="1440180"/>
                </a:cubicBezTo>
                <a:cubicBezTo>
                  <a:pt x="505460" y="1447800"/>
                  <a:pt x="502752" y="1457717"/>
                  <a:pt x="495300" y="1463040"/>
                </a:cubicBezTo>
                <a:cubicBezTo>
                  <a:pt x="484169" y="1470990"/>
                  <a:pt x="469699" y="1472725"/>
                  <a:pt x="457200" y="1478280"/>
                </a:cubicBezTo>
                <a:cubicBezTo>
                  <a:pt x="446820" y="1482893"/>
                  <a:pt x="436171" y="1487219"/>
                  <a:pt x="426720" y="1493520"/>
                </a:cubicBezTo>
                <a:cubicBezTo>
                  <a:pt x="405586" y="1507609"/>
                  <a:pt x="389857" y="1531208"/>
                  <a:pt x="365760" y="1539240"/>
                </a:cubicBezTo>
                <a:cubicBezTo>
                  <a:pt x="343538" y="1546647"/>
                  <a:pt x="333942" y="1548648"/>
                  <a:pt x="312420" y="1562100"/>
                </a:cubicBezTo>
                <a:cubicBezTo>
                  <a:pt x="301650" y="1568831"/>
                  <a:pt x="292344" y="1577677"/>
                  <a:pt x="281940" y="1584960"/>
                </a:cubicBezTo>
                <a:cubicBezTo>
                  <a:pt x="266935" y="1595464"/>
                  <a:pt x="236220" y="1615440"/>
                  <a:pt x="236220" y="1615440"/>
                </a:cubicBezTo>
                <a:cubicBezTo>
                  <a:pt x="231140" y="1623060"/>
                  <a:pt x="227872" y="1632269"/>
                  <a:pt x="220980" y="1638300"/>
                </a:cubicBezTo>
                <a:cubicBezTo>
                  <a:pt x="207196" y="1650361"/>
                  <a:pt x="189913" y="1657790"/>
                  <a:pt x="175260" y="1668780"/>
                </a:cubicBezTo>
                <a:cubicBezTo>
                  <a:pt x="165100" y="1676400"/>
                  <a:pt x="155114" y="1684258"/>
                  <a:pt x="144780" y="1691640"/>
                </a:cubicBezTo>
                <a:cubicBezTo>
                  <a:pt x="137328" y="1696963"/>
                  <a:pt x="128955" y="1701017"/>
                  <a:pt x="121920" y="1706880"/>
                </a:cubicBezTo>
                <a:cubicBezTo>
                  <a:pt x="113641" y="1713779"/>
                  <a:pt x="107339" y="1722841"/>
                  <a:pt x="99060" y="1729740"/>
                </a:cubicBezTo>
                <a:cubicBezTo>
                  <a:pt x="92025" y="1735603"/>
                  <a:pt x="83235" y="1739117"/>
                  <a:pt x="76200" y="1744980"/>
                </a:cubicBezTo>
                <a:cubicBezTo>
                  <a:pt x="17528" y="1793873"/>
                  <a:pt x="87237" y="1745242"/>
                  <a:pt x="30480" y="1783080"/>
                </a:cubicBezTo>
                <a:lnTo>
                  <a:pt x="0" y="182880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48264" y="1891554"/>
            <a:ext cx="1990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모든 픽셀의 값이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씩 증가되었다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단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최대치는 </a:t>
            </a:r>
            <a:r>
              <a:rPr lang="en-US" altLang="ko-KR" dirty="0">
                <a:solidFill>
                  <a:srgbClr val="FF0000"/>
                </a:solidFill>
              </a:rPr>
              <a:t>255.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9676" y="2911003"/>
            <a:ext cx="185820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10 120 130 240 250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10 120 130 240 250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10 120 130 240 250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10 120 130 240 250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10 120 130 240 250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20 130 140 250 255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20 130 140 250 255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20 130 140 250 255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20 130 140 250 255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20 130 140 250 255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24FF9-6B14-4A40-B59B-A17594AE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43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539552" y="476672"/>
            <a:ext cx="8136904" cy="590465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SIZE 5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// function prototypes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print_image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(int*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img</a:t>
            </a:r>
            <a:r>
              <a:rPr lang="en-US" altLang="ko-KR" sz="1600" kern="0" dirty="0">
                <a:latin typeface="Trebuchet MS" pitchFamily="34" charset="0"/>
              </a:rPr>
              <a:t>, int </a:t>
            </a:r>
            <a:r>
              <a:rPr lang="en-US" altLang="ko-KR" sz="1600" kern="0" dirty="0" err="1">
                <a:latin typeface="Trebuchet MS" pitchFamily="34" charset="0"/>
              </a:rPr>
              <a:t>xsize</a:t>
            </a:r>
            <a:r>
              <a:rPr lang="en-US" altLang="ko-KR" sz="1600" kern="0" dirty="0">
                <a:latin typeface="Trebuchet MS" pitchFamily="34" charset="0"/>
              </a:rPr>
              <a:t>, int </a:t>
            </a:r>
            <a:r>
              <a:rPr lang="en-US" altLang="ko-KR" sz="1600" kern="0" dirty="0" err="1">
                <a:latin typeface="Trebuchet MS" pitchFamily="34" charset="0"/>
              </a:rPr>
              <a:t>ysize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	// </a:t>
            </a:r>
            <a:r>
              <a:rPr lang="en-US" altLang="ko-KR" sz="1600" kern="0" dirty="0" err="1">
                <a:solidFill>
                  <a:srgbClr val="FF0000"/>
                </a:solidFill>
                <a:latin typeface="Trebuchet MS" pitchFamily="34" charset="0"/>
              </a:rPr>
              <a:t>img</a:t>
            </a:r>
            <a:r>
              <a:rPr lang="ko-KR" altLang="en-US" sz="1600" kern="0" dirty="0">
                <a:solidFill>
                  <a:srgbClr val="FF0000"/>
                </a:solidFill>
                <a:latin typeface="Trebuchet MS" pitchFamily="34" charset="0"/>
              </a:rPr>
              <a:t>는 반드시 </a:t>
            </a: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int*</a:t>
            </a:r>
            <a:r>
              <a:rPr lang="ko-KR" altLang="en-US" sz="1600" kern="0" dirty="0">
                <a:solidFill>
                  <a:srgbClr val="FF0000"/>
                </a:solidFill>
                <a:latin typeface="Trebuchet MS" pitchFamily="34" charset="0"/>
              </a:rPr>
              <a:t>로 구현할 것</a:t>
            </a:r>
            <a:endParaRPr lang="en-US" altLang="ko-KR" sz="1600" kern="0" dirty="0">
              <a:solidFill>
                <a:srgbClr val="FF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brighten_image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(int*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img</a:t>
            </a:r>
            <a:r>
              <a:rPr lang="en-US" altLang="ko-KR" sz="1600" kern="0" dirty="0">
                <a:latin typeface="Trebuchet MS" pitchFamily="34" charset="0"/>
              </a:rPr>
              <a:t>, int </a:t>
            </a:r>
            <a:r>
              <a:rPr lang="en-US" altLang="ko-KR" sz="1600" kern="0" dirty="0" err="1">
                <a:latin typeface="Trebuchet MS" pitchFamily="34" charset="0"/>
              </a:rPr>
              <a:t>xsize</a:t>
            </a:r>
            <a:r>
              <a:rPr lang="en-US" altLang="ko-KR" sz="1600" kern="0" dirty="0">
                <a:latin typeface="Trebuchet MS" pitchFamily="34" charset="0"/>
              </a:rPr>
              <a:t>, int </a:t>
            </a:r>
            <a:r>
              <a:rPr lang="en-US" altLang="ko-KR" sz="1600" kern="0" dirty="0" err="1">
                <a:latin typeface="Trebuchet MS" pitchFamily="34" charset="0"/>
              </a:rPr>
              <a:t>ysize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 // </a:t>
            </a:r>
            <a:r>
              <a:rPr lang="en-US" altLang="ko-KR" sz="1600" kern="0" dirty="0" err="1">
                <a:solidFill>
                  <a:srgbClr val="FF0000"/>
                </a:solidFill>
                <a:latin typeface="Trebuchet MS" pitchFamily="34" charset="0"/>
              </a:rPr>
              <a:t>img</a:t>
            </a:r>
            <a:r>
              <a:rPr lang="ko-KR" altLang="en-US" sz="1600" kern="0" dirty="0">
                <a:solidFill>
                  <a:srgbClr val="FF0000"/>
                </a:solidFill>
                <a:latin typeface="Trebuchet MS" pitchFamily="34" charset="0"/>
              </a:rPr>
              <a:t>는 반드시 </a:t>
            </a: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int*</a:t>
            </a:r>
            <a:r>
              <a:rPr lang="ko-KR" altLang="en-US" sz="1600" kern="0" dirty="0">
                <a:solidFill>
                  <a:srgbClr val="FF0000"/>
                </a:solidFill>
                <a:latin typeface="Trebuchet MS" pitchFamily="34" charset="0"/>
              </a:rPr>
              <a:t>로 구현할 것</a:t>
            </a:r>
            <a:endParaRPr lang="en-US" altLang="ko-KR" sz="1600" kern="0" dirty="0">
              <a:solidFill>
                <a:srgbClr val="FF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image[SIZE][SIZE] = 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{ 10, 120, 130, 240, 250},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{ 10, 120, 130, 240, 250},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{ 10, 120, 130, 240, 250},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latin typeface="Trebuchet MS" pitchFamily="34" charset="0"/>
              </a:rPr>
              <a:t>{ 10, 120, 130, 240, 250},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{ 10, 120, 130, 240, 250} };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print_image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(image, SIZE , SIZE);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brighten_image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(image, SIZE , SIZE);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print_image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(image, SIZE , SIZE);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53EB61-BD56-48B3-8A45-C6B81A75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575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</a:t>
            </a:r>
            <a:r>
              <a:rPr lang="ko-KR" altLang="en-US" dirty="0"/>
              <a:t>의 주소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Variable </a:t>
            </a:r>
            <a:r>
              <a:rPr lang="ko-KR" altLang="en-US" dirty="0"/>
              <a:t>의 주소를 계산하는</a:t>
            </a:r>
            <a:r>
              <a:rPr lang="en-US" altLang="ko-KR" dirty="0"/>
              <a:t>(</a:t>
            </a:r>
            <a:r>
              <a:rPr lang="ko-KR" altLang="en-US" dirty="0"/>
              <a:t>알려주는</a:t>
            </a:r>
            <a:r>
              <a:rPr lang="en-US" altLang="ko-KR" dirty="0"/>
              <a:t>)</a:t>
            </a:r>
            <a:r>
              <a:rPr lang="ko-KR" altLang="en-US" dirty="0"/>
              <a:t> 연산자</a:t>
            </a:r>
            <a:r>
              <a:rPr lang="en-US" altLang="ko-KR" dirty="0"/>
              <a:t>: &amp;</a:t>
            </a:r>
          </a:p>
          <a:p>
            <a:r>
              <a:rPr lang="en-US" altLang="ko-KR" dirty="0"/>
              <a:t>Variable </a:t>
            </a:r>
            <a:r>
              <a:rPr lang="en-US" altLang="ko-KR" dirty="0" err="1"/>
              <a:t>i</a:t>
            </a:r>
            <a:r>
              <a:rPr lang="ko-KR" altLang="en-US" dirty="0"/>
              <a:t>의 주소</a:t>
            </a:r>
            <a:r>
              <a:rPr lang="en-US" altLang="ko-KR" dirty="0"/>
              <a:t>: &amp;</a:t>
            </a:r>
            <a:r>
              <a:rPr lang="en-US" altLang="ko-KR" dirty="0" err="1"/>
              <a:t>i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scanf</a:t>
            </a:r>
            <a:r>
              <a:rPr lang="en-US" altLang="ko-KR" dirty="0"/>
              <a:t>(“%d”, &amp;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996952"/>
            <a:ext cx="7810500" cy="20478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E7D6680-2644-49C0-A94A-62CC2175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배열의 첫 번째 원소의 주소를 계산하는 </a:t>
            </a:r>
            <a:r>
              <a:rPr lang="en-US" altLang="ko-KR" sz="2000" dirty="0"/>
              <a:t>2</a:t>
            </a:r>
            <a:r>
              <a:rPr lang="ko-KR" altLang="en-US" sz="2000" dirty="0"/>
              <a:t>가지 방법을 설명하라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0"/>
            <a:r>
              <a:rPr lang="ko-KR" altLang="en-US" sz="2000" dirty="0"/>
              <a:t>배열 </a:t>
            </a:r>
            <a:r>
              <a:rPr lang="en-US" altLang="ko-KR" sz="2000" dirty="0"/>
              <a:t>a[]</a:t>
            </a:r>
            <a:r>
              <a:rPr lang="ko-KR" altLang="en-US" sz="2000" dirty="0"/>
              <a:t>에서 *</a:t>
            </a:r>
            <a:r>
              <a:rPr lang="en-US" altLang="ko-KR" sz="2000" dirty="0"/>
              <a:t>a</a:t>
            </a:r>
            <a:r>
              <a:rPr lang="ko-KR" altLang="en-US" sz="2000" dirty="0"/>
              <a:t>의 의미는 무엇인가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pPr lvl="0"/>
            <a:r>
              <a:rPr lang="ko-KR" altLang="en-US" sz="2000" dirty="0"/>
              <a:t>포인터를 이용하여 배열의 원소들을 참조할 수 있는가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pPr lvl="0"/>
            <a:r>
              <a:rPr lang="ko-KR" altLang="en-US" sz="2000" dirty="0"/>
              <a:t>포인터를 배열의 이름처럼 사용할 수 있는가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CE53B8-2E45-4328-B256-F2C2E663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81351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11.7 </a:t>
            </a:r>
            <a:r>
              <a:rPr lang="ko-KR" altLang="en-US" dirty="0"/>
              <a:t>포인터 사용의 장점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772816"/>
            <a:ext cx="8153400" cy="44958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동적 메모리 할당</a:t>
            </a:r>
          </a:p>
          <a:p>
            <a:pPr lvl="1"/>
            <a:r>
              <a:rPr lang="en-US" altLang="ko-KR" dirty="0"/>
              <a:t>17</a:t>
            </a:r>
            <a:r>
              <a:rPr lang="ko-KR" altLang="en-US" dirty="0"/>
              <a:t>장에서 다룬다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연결 리스트나 이진 트리 등의 향상된 자료 구조를 만들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Call by reference (</a:t>
            </a:r>
            <a:r>
              <a:rPr lang="ko-KR" altLang="en-US" dirty="0"/>
              <a:t>참조에 의한 호출</a:t>
            </a:r>
            <a:r>
              <a:rPr lang="en-US" altLang="ko-KR" dirty="0"/>
              <a:t>)</a:t>
            </a:r>
            <a:r>
              <a:rPr lang="ko-KR" altLang="en-US" dirty="0"/>
              <a:t> 흉내</a:t>
            </a:r>
          </a:p>
          <a:p>
            <a:pPr lvl="1"/>
            <a:r>
              <a:rPr lang="ko-KR" altLang="en-US" dirty="0"/>
              <a:t>포인터를 매개 변수로 이용하여 함수 외부의 변수의 값을 변경할 수 있다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068960"/>
            <a:ext cx="2890016" cy="1936428"/>
          </a:xfrm>
          <a:prstGeom prst="rect">
            <a:avLst/>
          </a:prstGeom>
        </p:spPr>
      </p:pic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0" y="2549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24C629-AD5F-4E77-A52F-80C506D9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51</a:t>
            </a:fld>
            <a:endParaRPr lang="en-US" altLang="ko-K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b="1" dirty="0"/>
              <a:t>자율 주행 자동차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자율</a:t>
            </a:r>
            <a:r>
              <a:rPr lang="en-US" altLang="ko-KR" dirty="0"/>
              <a:t> </a:t>
            </a:r>
            <a:r>
              <a:rPr lang="ko-KR" altLang="en-US" dirty="0"/>
              <a:t>주행 자동차에서 </a:t>
            </a:r>
            <a:r>
              <a:rPr lang="en-US" altLang="ko-KR" dirty="0" err="1"/>
              <a:t>getSensorData</a:t>
            </a:r>
            <a:r>
              <a:rPr lang="en-US" altLang="ko-KR" dirty="0"/>
              <a:t>() </a:t>
            </a:r>
            <a:r>
              <a:rPr lang="ko-KR" altLang="en-US" dirty="0"/>
              <a:t>함수를 호출하여 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double</a:t>
            </a:r>
            <a:r>
              <a:rPr lang="ko-KR" altLang="en-US" dirty="0"/>
              <a:t>형 데이터를 받아보자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373" y="2780928"/>
            <a:ext cx="3114675" cy="249555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76613" y="3068960"/>
            <a:ext cx="4467391" cy="2808312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260908" y="3716302"/>
            <a:ext cx="36952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왼쪽 </a:t>
            </a:r>
            <a:r>
              <a:rPr lang="ko-KR" altLang="en-US" sz="1400" dirty="0" err="1">
                <a:solidFill>
                  <a:schemeClr val="bg1"/>
                </a:solidFill>
              </a:rPr>
              <a:t>센서과</a:t>
            </a:r>
            <a:r>
              <a:rPr lang="ko-KR" altLang="en-US" sz="1400" dirty="0">
                <a:solidFill>
                  <a:schemeClr val="bg1"/>
                </a:solidFill>
              </a:rPr>
              <a:t> 장애물과의 거리</a:t>
            </a:r>
            <a:r>
              <a:rPr lang="en-US" altLang="ko-KR" sz="1400" dirty="0">
                <a:solidFill>
                  <a:schemeClr val="bg1"/>
                </a:solidFill>
              </a:rPr>
              <a:t>: 41.000000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중간 </a:t>
            </a:r>
            <a:r>
              <a:rPr lang="ko-KR" altLang="en-US" sz="1400" dirty="0" err="1">
                <a:solidFill>
                  <a:schemeClr val="bg1"/>
                </a:solidFill>
              </a:rPr>
              <a:t>센서과</a:t>
            </a:r>
            <a:r>
              <a:rPr lang="ko-KR" altLang="en-US" sz="1400" dirty="0">
                <a:solidFill>
                  <a:schemeClr val="bg1"/>
                </a:solidFill>
              </a:rPr>
              <a:t> 장애물과의 거리</a:t>
            </a:r>
            <a:r>
              <a:rPr lang="en-US" altLang="ko-KR" sz="1400" dirty="0">
                <a:solidFill>
                  <a:schemeClr val="bg1"/>
                </a:solidFill>
              </a:rPr>
              <a:t>: 67.000000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오른쪽 </a:t>
            </a:r>
            <a:r>
              <a:rPr lang="ko-KR" altLang="en-US" sz="1400" dirty="0" err="1">
                <a:solidFill>
                  <a:schemeClr val="bg1"/>
                </a:solidFill>
              </a:rPr>
              <a:t>센서과</a:t>
            </a:r>
            <a:r>
              <a:rPr lang="ko-KR" altLang="en-US" sz="1400" dirty="0">
                <a:solidFill>
                  <a:schemeClr val="bg1"/>
                </a:solidFill>
              </a:rPr>
              <a:t> 장애물과의 거리</a:t>
            </a:r>
            <a:r>
              <a:rPr lang="en-US" altLang="ko-KR" sz="1400" dirty="0">
                <a:solidFill>
                  <a:schemeClr val="bg1"/>
                </a:solidFill>
              </a:rPr>
              <a:t>: 34.000000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7" name="슬라이드 번호 개체 틀 166">
            <a:extLst>
              <a:ext uri="{FF2B5EF4-FFF2-40B4-BE49-F238E27FC236}">
                <a16:creationId xmlns:a16="http://schemas.microsoft.com/office/drawing/2014/main" id="{8616D005-72F4-4033-AF17-E5F007B2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99466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539552" y="404664"/>
            <a:ext cx="7777162" cy="576064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// 0</a:t>
            </a:r>
            <a:r>
              <a:rPr lang="ko-KR" altLang="en-US" sz="1600" kern="0" dirty="0">
                <a:latin typeface="Trebuchet MS" pitchFamily="34" charset="0"/>
              </a:rPr>
              <a:t>부터 </a:t>
            </a:r>
            <a:r>
              <a:rPr lang="en-US" altLang="ko-KR" sz="1600" kern="0" dirty="0">
                <a:latin typeface="Trebuchet MS" pitchFamily="34" charset="0"/>
              </a:rPr>
              <a:t>99</a:t>
            </a:r>
            <a:r>
              <a:rPr lang="ko-KR" altLang="en-US" sz="1600" kern="0" dirty="0">
                <a:latin typeface="Trebuchet MS" pitchFamily="34" charset="0"/>
              </a:rPr>
              <a:t>까지의 </a:t>
            </a:r>
            <a:r>
              <a:rPr lang="ko-KR" altLang="en-US" sz="1600" kern="0" dirty="0" err="1">
                <a:latin typeface="Trebuchet MS" pitchFamily="34" charset="0"/>
              </a:rPr>
              <a:t>난수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ko-KR" altLang="en-US" sz="1600" kern="0" dirty="0" err="1">
                <a:latin typeface="Trebuchet MS" pitchFamily="34" charset="0"/>
              </a:rPr>
              <a:t>실수형태</a:t>
            </a:r>
            <a:r>
              <a:rPr lang="en-US" altLang="ko-KR" sz="1600" kern="0" dirty="0">
                <a:latin typeface="Trebuchet MS" pitchFamily="34" charset="0"/>
              </a:rPr>
              <a:t>)</a:t>
            </a:r>
            <a:r>
              <a:rPr lang="ko-KR" altLang="en-US" sz="1600" kern="0" dirty="0">
                <a:latin typeface="Trebuchet MS" pitchFamily="34" charset="0"/>
              </a:rPr>
              <a:t>를 발생하여 크기가 </a:t>
            </a:r>
            <a:r>
              <a:rPr lang="en-US" altLang="ko-KR" sz="1600" kern="0" dirty="0">
                <a:latin typeface="Trebuchet MS" pitchFamily="34" charset="0"/>
              </a:rPr>
              <a:t>3</a:t>
            </a:r>
            <a:r>
              <a:rPr lang="ko-KR" altLang="en-US" sz="1600" kern="0" dirty="0">
                <a:latin typeface="Trebuchet MS" pitchFamily="34" charset="0"/>
              </a:rPr>
              <a:t>인 배열 </a:t>
            </a:r>
            <a:r>
              <a:rPr lang="en-US" altLang="ko-KR" sz="1600" kern="0" dirty="0">
                <a:latin typeface="Trebuchet MS" pitchFamily="34" charset="0"/>
              </a:rPr>
              <a:t>p</a:t>
            </a:r>
            <a:r>
              <a:rPr lang="ko-KR" altLang="en-US" sz="1600" kern="0" dirty="0">
                <a:latin typeface="Trebuchet MS" pitchFamily="34" charset="0"/>
              </a:rPr>
              <a:t>에 저장한다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void </a:t>
            </a:r>
            <a:r>
              <a:rPr lang="en-US" altLang="ko-KR" sz="1600" kern="0" dirty="0" err="1">
                <a:latin typeface="Trebuchet MS" pitchFamily="34" charset="0"/>
              </a:rPr>
              <a:t>getSensorData</a:t>
            </a:r>
            <a:r>
              <a:rPr lang="en-US" altLang="ko-KR" sz="1600" kern="0" dirty="0">
                <a:latin typeface="Trebuchet MS" pitchFamily="34" charset="0"/>
              </a:rPr>
              <a:t>(double* p) 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// </a:t>
            </a:r>
            <a:r>
              <a:rPr lang="ko-KR" altLang="en-US" sz="1600" kern="0" dirty="0">
                <a:latin typeface="Trebuchet MS" pitchFamily="34" charset="0"/>
              </a:rPr>
              <a:t>여기를 작성한다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double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[3];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getSensorData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왼쪽 센서와 장애물과의 거리</a:t>
            </a:r>
            <a:r>
              <a:rPr lang="en-US" altLang="ko-KR" sz="1600" kern="0" dirty="0">
                <a:latin typeface="Trebuchet MS" pitchFamily="34" charset="0"/>
              </a:rPr>
              <a:t>: %lf \n",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[0]);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중간 센서와 장애물과의 거리</a:t>
            </a:r>
            <a:r>
              <a:rPr lang="en-US" altLang="ko-KR" sz="1600" kern="0" dirty="0">
                <a:latin typeface="Trebuchet MS" pitchFamily="34" charset="0"/>
              </a:rPr>
              <a:t>: %lf \n",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[1]);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오른쪽 센서와 장애물과의 거리</a:t>
            </a:r>
            <a:r>
              <a:rPr lang="en-US" altLang="ko-KR" sz="1600" kern="0" dirty="0">
                <a:latin typeface="Trebuchet MS" pitchFamily="34" charset="0"/>
              </a:rPr>
              <a:t>: %lf \n",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[2]);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 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3FE9C9-E999-431A-BF2E-B9226AF2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79323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539552" y="332656"/>
            <a:ext cx="7777162" cy="597666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// 0</a:t>
            </a:r>
            <a:r>
              <a:rPr lang="ko-KR" altLang="en-US" sz="1600" kern="0" dirty="0">
                <a:latin typeface="Trebuchet MS" pitchFamily="34" charset="0"/>
              </a:rPr>
              <a:t>부터 </a:t>
            </a:r>
            <a:r>
              <a:rPr lang="en-US" altLang="ko-KR" sz="1600" kern="0" dirty="0">
                <a:latin typeface="Trebuchet MS" pitchFamily="34" charset="0"/>
              </a:rPr>
              <a:t>99</a:t>
            </a:r>
            <a:r>
              <a:rPr lang="ko-KR" altLang="en-US" sz="1600" kern="0" dirty="0">
                <a:latin typeface="Trebuchet MS" pitchFamily="34" charset="0"/>
              </a:rPr>
              <a:t>까지의 </a:t>
            </a:r>
            <a:r>
              <a:rPr lang="ko-KR" altLang="en-US" sz="1600" kern="0" dirty="0" err="1">
                <a:latin typeface="Trebuchet MS" pitchFamily="34" charset="0"/>
              </a:rPr>
              <a:t>난수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ko-KR" altLang="en-US" sz="1600" kern="0" dirty="0" err="1">
                <a:latin typeface="Trebuchet MS" pitchFamily="34" charset="0"/>
              </a:rPr>
              <a:t>실수형태</a:t>
            </a:r>
            <a:r>
              <a:rPr lang="en-US" altLang="ko-KR" sz="1600" kern="0" dirty="0">
                <a:latin typeface="Trebuchet MS" pitchFamily="34" charset="0"/>
              </a:rPr>
              <a:t>)</a:t>
            </a:r>
            <a:r>
              <a:rPr lang="ko-KR" altLang="en-US" sz="1600" kern="0" dirty="0">
                <a:latin typeface="Trebuchet MS" pitchFamily="34" charset="0"/>
              </a:rPr>
              <a:t>를 발생하여 크기가 </a:t>
            </a:r>
            <a:r>
              <a:rPr lang="en-US" altLang="ko-KR" sz="1600" kern="0" dirty="0">
                <a:latin typeface="Trebuchet MS" pitchFamily="34" charset="0"/>
              </a:rPr>
              <a:t>3</a:t>
            </a:r>
            <a:r>
              <a:rPr lang="ko-KR" altLang="en-US" sz="1600" kern="0" dirty="0">
                <a:latin typeface="Trebuchet MS" pitchFamily="34" charset="0"/>
              </a:rPr>
              <a:t>인 배열 </a:t>
            </a:r>
            <a:r>
              <a:rPr lang="en-US" altLang="ko-KR" sz="1600" kern="0" dirty="0">
                <a:latin typeface="Trebuchet MS" pitchFamily="34" charset="0"/>
              </a:rPr>
              <a:t>p</a:t>
            </a:r>
            <a:r>
              <a:rPr lang="ko-KR" altLang="en-US" sz="1600" kern="0" dirty="0">
                <a:latin typeface="Trebuchet MS" pitchFamily="34" charset="0"/>
              </a:rPr>
              <a:t>에 저장한다</a:t>
            </a:r>
            <a:r>
              <a:rPr lang="en-US" altLang="ko-KR" sz="1600" kern="0" dirty="0">
                <a:latin typeface="Trebuchet MS" pitchFamily="34" charset="0"/>
              </a:rPr>
              <a:t>.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void </a:t>
            </a:r>
            <a:r>
              <a:rPr lang="en-US" altLang="ko-KR" sz="1600" kern="0" dirty="0" err="1">
                <a:solidFill>
                  <a:srgbClr val="FF0000"/>
                </a:solidFill>
                <a:latin typeface="Trebuchet MS" pitchFamily="34" charset="0"/>
              </a:rPr>
              <a:t>getSensorData</a:t>
            </a: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(double* p)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	p[0] = rand()%100;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	p[1] = rand()%100;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	p[2] = rand()%100;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	return;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double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[3];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getSensorData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왼쪽 센서와 장애물과의 거리</a:t>
            </a:r>
            <a:r>
              <a:rPr lang="en-US" altLang="ko-KR" sz="1600" kern="0" dirty="0">
                <a:latin typeface="Trebuchet MS" pitchFamily="34" charset="0"/>
              </a:rPr>
              <a:t>: %lf \n",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[0]);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중간 센서와 장애물과의 거리</a:t>
            </a:r>
            <a:r>
              <a:rPr lang="en-US" altLang="ko-KR" sz="1600" kern="0" dirty="0">
                <a:latin typeface="Trebuchet MS" pitchFamily="34" charset="0"/>
              </a:rPr>
              <a:t>: %lf \n",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[1]);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오른쪽 센서와 장애물과의 거리</a:t>
            </a:r>
            <a:r>
              <a:rPr lang="en-US" altLang="ko-KR" sz="1600" kern="0" dirty="0">
                <a:latin typeface="Trebuchet MS" pitchFamily="34" charset="0"/>
              </a:rPr>
              <a:t>: %lf \n",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[2]);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 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391370-C60B-454A-9330-B93C6137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33328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93FFC-146B-424E-978E-7E1B6B76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숙제</a:t>
            </a:r>
            <a:r>
              <a:rPr lang="en-US" altLang="ko-KR" dirty="0"/>
              <a:t>11-3: </a:t>
            </a:r>
            <a:r>
              <a:rPr lang="ko-KR" altLang="en-US" dirty="0"/>
              <a:t>포인터를 이용한 성적처리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5A3F9-7545-422A-81CB-F383F87190A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5257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main</a:t>
            </a:r>
            <a:r>
              <a:rPr lang="ko-KR" altLang="en-US" dirty="0"/>
              <a:t>함수의 로컬 </a:t>
            </a:r>
            <a:r>
              <a:rPr lang="en-US" altLang="ko-KR" dirty="0"/>
              <a:t>array, 5</a:t>
            </a:r>
            <a:r>
              <a:rPr lang="ko-KR" altLang="en-US" dirty="0"/>
              <a:t>명의 영어성적</a:t>
            </a:r>
            <a:r>
              <a:rPr lang="en-US" altLang="ko-KR" dirty="0"/>
              <a:t>: double </a:t>
            </a:r>
            <a:r>
              <a:rPr lang="en-US" altLang="ko-KR" dirty="0" err="1"/>
              <a:t>eng</a:t>
            </a:r>
            <a:r>
              <a:rPr lang="en-US" altLang="ko-KR" dirty="0"/>
              <a:t>[SIZE] = {4.1, 3.0, 2.8, 4.2, 3.5};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main</a:t>
            </a:r>
            <a:r>
              <a:rPr lang="ko-KR" altLang="en-US" dirty="0"/>
              <a:t>함수의 로컬 </a:t>
            </a:r>
            <a:r>
              <a:rPr lang="en-US" altLang="ko-KR" dirty="0"/>
              <a:t>array, 5</a:t>
            </a:r>
            <a:r>
              <a:rPr lang="ko-KR" altLang="en-US" dirty="0"/>
              <a:t>명의 수학성적</a:t>
            </a:r>
            <a:r>
              <a:rPr lang="en-US" altLang="ko-KR" dirty="0"/>
              <a:t>: double math[SIZE] = {3.1, 3.5, 3.3, 3.2, 2.7};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main</a:t>
            </a:r>
            <a:r>
              <a:rPr lang="ko-KR" altLang="en-US" dirty="0"/>
              <a:t>함수의 로컬 </a:t>
            </a:r>
            <a:r>
              <a:rPr lang="en-US" altLang="ko-KR" dirty="0"/>
              <a:t>array, </a:t>
            </a:r>
            <a:r>
              <a:rPr lang="ko-KR" altLang="en-US" dirty="0"/>
              <a:t>각 학생의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영어성적</a:t>
            </a:r>
            <a:r>
              <a:rPr lang="en-US" altLang="ko-KR" dirty="0">
                <a:solidFill>
                  <a:srgbClr val="FF0000"/>
                </a:solidFill>
              </a:rPr>
              <a:t>100: double eng100[SIZE];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main</a:t>
            </a:r>
            <a:r>
              <a:rPr lang="ko-KR" altLang="en-US" dirty="0"/>
              <a:t>함수의 로컬 </a:t>
            </a:r>
            <a:r>
              <a:rPr lang="en-US" altLang="ko-KR" dirty="0"/>
              <a:t>array, </a:t>
            </a:r>
            <a:r>
              <a:rPr lang="ko-KR" altLang="en-US" dirty="0"/>
              <a:t>각 학생의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수학성적</a:t>
            </a:r>
            <a:r>
              <a:rPr lang="en-US" altLang="ko-KR" dirty="0">
                <a:solidFill>
                  <a:srgbClr val="FF0000"/>
                </a:solidFill>
              </a:rPr>
              <a:t>100: double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math100[SIZE];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main</a:t>
            </a:r>
            <a:r>
              <a:rPr lang="ko-KR" altLang="en-US" dirty="0"/>
              <a:t>함수의 로컬 </a:t>
            </a:r>
            <a:r>
              <a:rPr lang="en-US" altLang="ko-KR" dirty="0"/>
              <a:t>array, </a:t>
            </a:r>
            <a:r>
              <a:rPr lang="ko-KR" altLang="en-US" dirty="0"/>
              <a:t>각 학생의 </a:t>
            </a:r>
            <a:r>
              <a:rPr lang="ko-KR" altLang="en-US" dirty="0" err="1"/>
              <a:t>영어와수학의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평균</a:t>
            </a:r>
            <a:r>
              <a:rPr lang="en-US" altLang="ko-KR" dirty="0">
                <a:solidFill>
                  <a:srgbClr val="FF0000"/>
                </a:solidFill>
              </a:rPr>
              <a:t>100: double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avg100[SIZE];</a:t>
            </a:r>
          </a:p>
          <a:p>
            <a:pPr>
              <a:lnSpc>
                <a:spcPct val="11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// calculate </a:t>
            </a:r>
            <a:r>
              <a:rPr lang="ko-KR" altLang="en-US" dirty="0">
                <a:solidFill>
                  <a:srgbClr val="FF0000"/>
                </a:solidFill>
              </a:rPr>
              <a:t>함수에서는 </a:t>
            </a:r>
            <a:r>
              <a:rPr lang="en-US" altLang="ko-KR" dirty="0">
                <a:solidFill>
                  <a:srgbClr val="FF0000"/>
                </a:solidFill>
              </a:rPr>
              <a:t>array</a:t>
            </a:r>
            <a:r>
              <a:rPr lang="ko-KR" altLang="en-US" dirty="0">
                <a:solidFill>
                  <a:srgbClr val="FF0000"/>
                </a:solidFill>
              </a:rPr>
              <a:t>방식이 아니라 </a:t>
            </a:r>
            <a:r>
              <a:rPr lang="en-US" altLang="ko-KR" dirty="0">
                <a:solidFill>
                  <a:srgbClr val="FF0000"/>
                </a:solidFill>
              </a:rPr>
              <a:t>dereference operator *(</a:t>
            </a:r>
            <a:r>
              <a:rPr lang="ko-KR" altLang="en-US" dirty="0" err="1">
                <a:solidFill>
                  <a:srgbClr val="FF0000"/>
                </a:solidFill>
              </a:rPr>
              <a:t>간접참조연산자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를 이용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void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calculate(double* e, double* m, double* e100, double* m100, double* avg100, int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size);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int main(void)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   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       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       /* calculate </a:t>
            </a:r>
            <a:r>
              <a:rPr lang="ko-KR" altLang="en-US" dirty="0"/>
              <a:t>함수는 </a:t>
            </a:r>
            <a:r>
              <a:rPr lang="en-US" altLang="ko-KR" dirty="0" err="1"/>
              <a:t>eng</a:t>
            </a:r>
            <a:r>
              <a:rPr lang="en-US" altLang="ko-KR" dirty="0"/>
              <a:t>[], math[], eng100[], math100[], avg[]</a:t>
            </a:r>
            <a:r>
              <a:rPr lang="ko-KR" altLang="en-US" dirty="0"/>
              <a:t>를 </a:t>
            </a:r>
            <a:r>
              <a:rPr lang="ko-KR" altLang="en-US" dirty="0" err="1"/>
              <a:t>입력받아서</a:t>
            </a:r>
            <a:r>
              <a:rPr lang="en-US" altLang="ko-KR" dirty="0"/>
              <a:t>, </a:t>
            </a:r>
            <a:r>
              <a:rPr lang="ko-KR" altLang="en-US" dirty="0"/>
              <a:t>각 학생의 </a:t>
            </a:r>
            <a:r>
              <a:rPr lang="ko-KR" altLang="en-US" dirty="0" err="1"/>
              <a:t>영어성적백분률</a:t>
            </a:r>
            <a:r>
              <a:rPr lang="en-US" altLang="ko-KR" dirty="0"/>
              <a:t>, </a:t>
            </a:r>
            <a:r>
              <a:rPr lang="ko-KR" altLang="en-US" dirty="0"/>
              <a:t>각 학생의 </a:t>
            </a:r>
            <a:r>
              <a:rPr lang="ko-KR" altLang="en-US" dirty="0" err="1"/>
              <a:t>수학성적백분률</a:t>
            </a:r>
            <a:r>
              <a:rPr lang="en-US" altLang="ko-KR" dirty="0"/>
              <a:t>,</a:t>
            </a:r>
            <a:r>
              <a:rPr lang="ko-KR" altLang="en-US" dirty="0"/>
              <a:t> 각 학생의 </a:t>
            </a:r>
            <a:r>
              <a:rPr lang="ko-KR" altLang="en-US" dirty="0" err="1"/>
              <a:t>평균백분률을</a:t>
            </a:r>
            <a:r>
              <a:rPr lang="ko-KR" altLang="en-US" dirty="0"/>
              <a:t> 구해서 </a:t>
            </a:r>
            <a:r>
              <a:rPr lang="en-US" altLang="ko-KR" dirty="0"/>
              <a:t>main </a:t>
            </a:r>
            <a:r>
              <a:rPr lang="ko-KR" altLang="en-US" dirty="0" err="1"/>
              <a:t>함수쪽으로</a:t>
            </a:r>
            <a:r>
              <a:rPr lang="ko-KR" altLang="en-US" dirty="0"/>
              <a:t> 넘겨준다 </a:t>
            </a:r>
            <a:r>
              <a:rPr lang="en-US" altLang="ko-KR" dirty="0"/>
              <a:t>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       calculate(                                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       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   }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092022-415D-4CEA-82AF-268BC8E0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74917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14541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1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B4348F-7164-4CAA-8A7A-7AC954AF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56</a:t>
            </a:fld>
            <a:endParaRPr lang="en-US" altLang="ko-K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</a:t>
            </a:r>
            <a:r>
              <a:rPr lang="ko-KR" altLang="en-US" dirty="0"/>
              <a:t>의 주소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E069B74-E11D-49CD-9187-3EF5617D8AE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6018584"/>
            <a:ext cx="8153400" cy="609822"/>
          </a:xfrm>
        </p:spPr>
        <p:txBody>
          <a:bodyPr/>
          <a:lstStyle/>
          <a:p>
            <a:r>
              <a:rPr lang="en-US" altLang="ko-KR" dirty="0" err="1"/>
              <a:t>printf</a:t>
            </a:r>
            <a:r>
              <a:rPr lang="ko-KR" altLang="en-US" dirty="0"/>
              <a:t>의 </a:t>
            </a:r>
            <a:r>
              <a:rPr lang="en-US" altLang="ko-KR" dirty="0"/>
              <a:t>%u ?</a:t>
            </a:r>
          </a:p>
        </p:txBody>
      </p:sp>
      <p:sp>
        <p:nvSpPr>
          <p:cNvPr id="98468" name="Rectangle 164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469" name="Rectangle 165"/>
          <p:cNvSpPr>
            <a:spLocks noChangeArrowheads="1"/>
          </p:cNvSpPr>
          <p:nvPr/>
        </p:nvSpPr>
        <p:spPr bwMode="auto">
          <a:xfrm>
            <a:off x="899592" y="1556793"/>
            <a:ext cx="7777162" cy="358942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10;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char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c = 69;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float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f = 12.3;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ko-KR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의 주소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%u\n"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&amp;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);	</a:t>
            </a:r>
            <a:r>
              <a:rPr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변수 </a:t>
            </a:r>
            <a:r>
              <a:rPr lang="en-US" altLang="ko-KR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의 주소 출력</a:t>
            </a:r>
            <a:endParaRPr lang="ko-KR" altLang="en-US" sz="1600" dirty="0">
              <a:latin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Cambria Math" panose="02040503050406030204" pitchFamily="18" charset="0"/>
              </a:rPr>
              <a:t>	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"c</a:t>
            </a:r>
            <a:r>
              <a:rPr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의 주소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%u\n"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&amp;c);	</a:t>
            </a:r>
            <a:r>
              <a:rPr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변수 </a:t>
            </a:r>
            <a:r>
              <a:rPr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의 주소 출력</a:t>
            </a:r>
            <a:endParaRPr lang="ko-KR" altLang="en-US" sz="1600" dirty="0">
              <a:latin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Cambria Math" panose="02040503050406030204" pitchFamily="18" charset="0"/>
              </a:rPr>
              <a:t>	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"f</a:t>
            </a:r>
            <a:r>
              <a:rPr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의 주소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%u\n"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&amp;f);	</a:t>
            </a:r>
            <a:r>
              <a:rPr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변수 </a:t>
            </a:r>
            <a:r>
              <a:rPr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의 주소 출력</a:t>
            </a:r>
            <a:endParaRPr lang="ko-KR" altLang="en-US" sz="1600" dirty="0">
              <a:latin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Cambria Math" panose="02040503050406030204" pitchFamily="18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98471" name="Rectangle 16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" name="_x32171984"/>
          <p:cNvSpPr>
            <a:spLocks noChangeArrowheads="1"/>
          </p:cNvSpPr>
          <p:nvPr/>
        </p:nvSpPr>
        <p:spPr bwMode="auto">
          <a:xfrm>
            <a:off x="899592" y="5301133"/>
            <a:ext cx="7777162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의 주소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1245024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c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의 주소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1245015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의 주소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1245000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226952-68D9-4382-B8C5-B000A783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포인터의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kern="0" dirty="0">
                <a:latin typeface="굴림체" panose="020B0609000101010101" pitchFamily="49" charset="-127"/>
                <a:ea typeface="굴림체" panose="020B0609000101010101" pitchFamily="49" charset="-127"/>
              </a:rPr>
              <a:t>포인터</a:t>
            </a:r>
            <a:r>
              <a:rPr lang="en-US" altLang="ko-KR" sz="2400" kern="0" dirty="0">
                <a:latin typeface="굴림체" panose="020B0609000101010101" pitchFamily="49" charset="-127"/>
                <a:ea typeface="굴림체" panose="020B0609000101010101" pitchFamily="49" charset="-127"/>
              </a:rPr>
              <a:t>: (</a:t>
            </a:r>
            <a:r>
              <a:rPr lang="ko-KR" altLang="en-US" sz="2400" kern="0" dirty="0">
                <a:latin typeface="굴림체" panose="020B0609000101010101" pitchFamily="49" charset="-127"/>
                <a:ea typeface="굴림체" panose="020B0609000101010101" pitchFamily="49" charset="-127"/>
              </a:rPr>
              <a:t>변수의</a:t>
            </a:r>
            <a:r>
              <a:rPr lang="en-US" altLang="ko-KR" sz="2400" kern="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2400" kern="0" dirty="0">
                <a:latin typeface="굴림체" panose="020B0609000101010101" pitchFamily="49" charset="-127"/>
                <a:ea typeface="굴림체" panose="020B0609000101010101" pitchFamily="49" charset="-127"/>
              </a:rPr>
              <a:t> 주소를 가지고 있는 변수</a:t>
            </a:r>
            <a:endParaRPr lang="en-US" altLang="ko-KR" sz="2400" kern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en-US" altLang="ko-KR" kern="0" dirty="0">
                <a:latin typeface="굴림체" panose="020B0609000101010101" pitchFamily="49" charset="-127"/>
                <a:ea typeface="굴림체" panose="020B0609000101010101" pitchFamily="49" charset="-127"/>
              </a:rPr>
              <a:t>type* name;</a:t>
            </a:r>
          </a:p>
          <a:p>
            <a:pPr lvl="1"/>
            <a:r>
              <a:rPr lang="en-US" altLang="ko-KR" kern="0" dirty="0"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en-US" kern="0" dirty="0">
                <a:latin typeface="굴림체" panose="020B0609000101010101" pitchFamily="49" charset="-127"/>
                <a:ea typeface="굴림체" panose="020B0609000101010101" pitchFamily="49" charset="-127"/>
              </a:rPr>
              <a:t>은 </a:t>
            </a:r>
            <a:r>
              <a:rPr lang="ko-KR" altLang="en-US" kern="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주소값을</a:t>
            </a:r>
            <a:r>
              <a:rPr lang="ko-KR" altLang="en-US" kern="0" dirty="0">
                <a:latin typeface="굴림체" panose="020B0609000101010101" pitchFamily="49" charset="-127"/>
                <a:ea typeface="굴림체" panose="020B0609000101010101" pitchFamily="49" charset="-127"/>
              </a:rPr>
              <a:t> 갖는 변수</a:t>
            </a:r>
            <a:r>
              <a:rPr lang="en-US" altLang="ko-KR" kern="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kern="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 주소를 따라 가면 선언된 </a:t>
            </a:r>
            <a:r>
              <a:rPr lang="en-US" altLang="ko-KR" kern="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lang="ko-KR" altLang="en-US" kern="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kern="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variable</a:t>
            </a:r>
            <a:r>
              <a:rPr lang="ko-KR" altLang="en-US" kern="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 있을 </a:t>
            </a:r>
            <a:r>
              <a:rPr lang="ko-KR" altLang="en-US" b="1" u="sng" kern="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예정</a:t>
            </a:r>
            <a:r>
              <a:rPr lang="ko-KR" altLang="en-US" kern="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</a:t>
            </a:r>
            <a:r>
              <a:rPr lang="en-US" altLang="ko-KR" kern="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kern="0" dirty="0">
                <a:latin typeface="굴림체" panose="020B0609000101010101" pitchFamily="49" charset="-127"/>
                <a:ea typeface="굴림체" panose="020B0609000101010101" pitchFamily="49" charset="-127"/>
              </a:rPr>
              <a:t>	type *name;</a:t>
            </a:r>
          </a:p>
          <a:p>
            <a:pPr marL="0" indent="0">
              <a:buNone/>
            </a:pPr>
            <a:endParaRPr lang="ko-KR" altLang="en-US" sz="2400" kern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63" y="5115644"/>
            <a:ext cx="7639050" cy="1409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3166467"/>
            <a:ext cx="8429625" cy="199072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B9FD10-5A2F-46D3-A76D-919EBF14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871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포인터와</a:t>
            </a:r>
            <a:r>
              <a:rPr lang="en-US" altLang="ko-KR" dirty="0"/>
              <a:t> </a:t>
            </a:r>
            <a:r>
              <a:rPr lang="ko-KR" altLang="en-US" dirty="0"/>
              <a:t>변수의 연결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64912" y="1772816"/>
            <a:ext cx="7848872" cy="10801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/>
            <a:r>
              <a:rPr lang="en-US" altLang="ko-KR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ko-KR" altLang="en-US" dirty="0">
                <a:latin typeface="Cambria Math" panose="02040503050406030204" pitchFamily="18" charset="0"/>
              </a:rPr>
              <a:t> </a:t>
            </a:r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= 10;</a:t>
            </a:r>
            <a:r>
              <a:rPr lang="ko-KR" altLang="en-US" dirty="0">
                <a:latin typeface="Cambria Math" panose="02040503050406030204" pitchFamily="18" charset="0"/>
              </a:rPr>
              <a:t>	</a:t>
            </a:r>
            <a:r>
              <a:rPr lang="en-US" altLang="ko-KR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Cambria Math" panose="02040503050406030204" pitchFamily="18" charset="0"/>
              </a:rPr>
              <a:t>정수형 변수 </a:t>
            </a:r>
            <a:r>
              <a:rPr lang="en-US" altLang="ko-KR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Cambria Math" panose="02040503050406030204" pitchFamily="18" charset="0"/>
              </a:rPr>
              <a:t>선언</a:t>
            </a:r>
          </a:p>
          <a:p>
            <a:pPr latinLnBrk="0"/>
            <a:r>
              <a:rPr lang="en-US" altLang="ko-KR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ko-KR" altLang="en-US" dirty="0">
                <a:latin typeface="Cambria Math" panose="02040503050406030204" pitchFamily="18" charset="0"/>
              </a:rPr>
              <a:t>* 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p;		</a:t>
            </a:r>
            <a:r>
              <a:rPr lang="en-US" altLang="ko-KR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정수를 </a:t>
            </a:r>
            <a:r>
              <a:rPr lang="ko-KR" altLang="en-US" dirty="0" err="1">
                <a:solidFill>
                  <a:srgbClr val="FF0000"/>
                </a:solidFill>
              </a:rPr>
              <a:t>가릴킬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Cambria Math" panose="02040503050406030204" pitchFamily="18" charset="0"/>
              </a:rPr>
              <a:t>포인터 변수 </a:t>
            </a:r>
            <a:r>
              <a:rPr lang="en-US" altLang="ko-KR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ko-KR" altLang="en-US" dirty="0">
                <a:solidFill>
                  <a:srgbClr val="00B050"/>
                </a:solidFill>
                <a:latin typeface="Cambria Math" panose="02040503050406030204" pitchFamily="18" charset="0"/>
              </a:rPr>
              <a:t>선언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0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p = &amp;</a:t>
            </a:r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  <a:r>
              <a:rPr lang="ko-KR" altLang="en-US" dirty="0">
                <a:latin typeface="Cambria Math" panose="02040503050406030204" pitchFamily="18" charset="0"/>
              </a:rPr>
              <a:t>	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정</a:t>
            </a:r>
            <a:r>
              <a:rPr lang="ko-KR" altLang="en-US" dirty="0">
                <a:solidFill>
                  <a:srgbClr val="FF0000"/>
                </a:solidFill>
                <a:latin typeface="Cambria Math" panose="02040503050406030204" pitchFamily="18" charset="0"/>
              </a:rPr>
              <a:t>수 </a:t>
            </a:r>
            <a:r>
              <a:rPr lang="en-US" altLang="ko-KR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ko-KR" altLang="en-US" dirty="0">
                <a:solidFill>
                  <a:srgbClr val="FF0000"/>
                </a:solidFill>
                <a:latin typeface="Cambria Math" panose="02040503050406030204" pitchFamily="18" charset="0"/>
              </a:rPr>
              <a:t>의 주소</a:t>
            </a:r>
            <a:r>
              <a:rPr lang="ko-KR" altLang="en-US" dirty="0">
                <a:solidFill>
                  <a:srgbClr val="00B050"/>
                </a:solidFill>
                <a:latin typeface="Cambria Math" panose="02040503050406030204" pitchFamily="18" charset="0"/>
              </a:rPr>
              <a:t>가 포인터 </a:t>
            </a:r>
            <a:r>
              <a:rPr lang="en-US" altLang="ko-KR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ko-KR" altLang="en-US" dirty="0">
                <a:solidFill>
                  <a:srgbClr val="00B050"/>
                </a:solidFill>
                <a:latin typeface="Cambria Math" panose="02040503050406030204" pitchFamily="18" charset="0"/>
              </a:rPr>
              <a:t>로 대입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12" y="3463671"/>
            <a:ext cx="7629525" cy="18478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0CD811-5531-445B-BB56-119EB5A9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690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23" y="4221088"/>
            <a:ext cx="5886450" cy="2590800"/>
          </a:xfrm>
          <a:prstGeom prst="rect">
            <a:avLst/>
          </a:prstGeom>
        </p:spPr>
      </p:pic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포인터의 선언 및 연결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800767" y="1522884"/>
            <a:ext cx="7777162" cy="27702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char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* pc;	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문자를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가리키는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pc</a:t>
            </a: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float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* pf;	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실수를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가리키는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pf </a:t>
            </a: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double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* pd;	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실수를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가리키는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char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c = 'A';	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문자형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변수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</a:t>
            </a: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float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f = 36.5;	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실수형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변수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double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d = 3.141592;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실수형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변수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</a:t>
            </a: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pc = &amp;c;	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문자를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가리키는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pc</a:t>
            </a: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pf = &amp;f;	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실수를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가리키는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pf </a:t>
            </a: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pd = &amp;d;	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실수를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가리키는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pd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A2BB30D-1CCD-49EB-B083-06BB4714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Back-to-school presentation">
  <a:themeElements>
    <a:clrScheme name="Back-to-school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ck-to-school presentatio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ack-to-school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5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4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6.xml><?xml version="1.0" encoding="utf-8"?>
<a:theme xmlns:a="http://schemas.openxmlformats.org/drawingml/2006/main" name="9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7.xml><?xml version="1.0" encoding="utf-8"?>
<a:theme xmlns:a="http://schemas.openxmlformats.org/drawingml/2006/main" name="10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8.xml><?xml version="1.0" encoding="utf-8"?>
<a:theme xmlns:a="http://schemas.openxmlformats.org/drawingml/2006/main" name="1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9.xml><?xml version="1.0" encoding="utf-8"?>
<a:theme xmlns:a="http://schemas.openxmlformats.org/drawingml/2006/main" name="12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3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6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7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2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8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3025</TotalTime>
  <Words>4856</Words>
  <Application>Microsoft Office PowerPoint</Application>
  <PresentationFormat>화면 슬라이드 쇼(4:3)</PresentationFormat>
  <Paragraphs>803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20</vt:i4>
      </vt:variant>
      <vt:variant>
        <vt:lpstr>슬라이드 제목</vt:lpstr>
      </vt:variant>
      <vt:variant>
        <vt:i4>56</vt:i4>
      </vt:variant>
    </vt:vector>
  </HeadingPairs>
  <TitlesOfParts>
    <vt:vector size="91" baseType="lpstr">
      <vt:lpstr>HY헤드라인M</vt:lpstr>
      <vt:lpstr>Malgun Gothic Semilight</vt:lpstr>
      <vt:lpstr>MD이솝체</vt:lpstr>
      <vt:lpstr>굴림</vt:lpstr>
      <vt:lpstr>굴림체</vt:lpstr>
      <vt:lpstr>맑은 고딕</vt:lpstr>
      <vt:lpstr>Arial</vt:lpstr>
      <vt:lpstr>Cambria Math</vt:lpstr>
      <vt:lpstr>Comic Sans MS</vt:lpstr>
      <vt:lpstr>Lucida Calligraphy</vt:lpstr>
      <vt:lpstr>Symbol</vt:lpstr>
      <vt:lpstr>Trebuchet MS</vt:lpstr>
      <vt:lpstr>Tw Cen MT</vt:lpstr>
      <vt:lpstr>Wingdings</vt:lpstr>
      <vt:lpstr>Wingdings 2</vt:lpstr>
      <vt:lpstr>가을</vt:lpstr>
      <vt:lpstr>2_Crayons</vt:lpstr>
      <vt:lpstr>5_가을</vt:lpstr>
      <vt:lpstr>6_가을</vt:lpstr>
      <vt:lpstr>1_Crayons</vt:lpstr>
      <vt:lpstr>1_가을</vt:lpstr>
      <vt:lpstr>7_가을</vt:lpstr>
      <vt:lpstr>2_가을</vt:lpstr>
      <vt:lpstr>8_가을</vt:lpstr>
      <vt:lpstr>3_Crayons</vt:lpstr>
      <vt:lpstr>3_가을</vt:lpstr>
      <vt:lpstr>Back-to-school presentation</vt:lpstr>
      <vt:lpstr>4_Crayons</vt:lpstr>
      <vt:lpstr>5_Crayons</vt:lpstr>
      <vt:lpstr>4_가을</vt:lpstr>
      <vt:lpstr>9_가을</vt:lpstr>
      <vt:lpstr>10_가을</vt:lpstr>
      <vt:lpstr>11_가을</vt:lpstr>
      <vt:lpstr>12_가을</vt:lpstr>
      <vt:lpstr>13_가을</vt:lpstr>
      <vt:lpstr>Ch11. 포인터 </vt:lpstr>
      <vt:lpstr>11.1 포인터란?</vt:lpstr>
      <vt:lpstr>Variable은 어디에 저장되는가?</vt:lpstr>
      <vt:lpstr>Variable과 메모리</vt:lpstr>
      <vt:lpstr>Variable의 주소</vt:lpstr>
      <vt:lpstr>Variable의 주소</vt:lpstr>
      <vt:lpstr>포인터의 선언</vt:lpstr>
      <vt:lpstr>포인터와 변수의 연결</vt:lpstr>
      <vt:lpstr>다양한 포인터의 선언 및 연결</vt:lpstr>
      <vt:lpstr>예제</vt:lpstr>
      <vt:lpstr>11.2 간접 참조 연산자 </vt:lpstr>
      <vt:lpstr>&amp; 연산자와 * 연산자 비교</vt:lpstr>
      <vt:lpstr>포인터 예제 #1</vt:lpstr>
      <vt:lpstr>포인터 예제 #2</vt:lpstr>
      <vt:lpstr>포인터 예제 #3</vt:lpstr>
      <vt:lpstr>숙제 11-1. 포인터 연습</vt:lpstr>
      <vt:lpstr>중간 점검</vt:lpstr>
      <vt:lpstr>11.3 포인터 사용시 주의점 </vt:lpstr>
      <vt:lpstr>포인터 사용시 주의점 </vt:lpstr>
      <vt:lpstr>포인터 사용시 주의점</vt:lpstr>
      <vt:lpstr>11.4 포인터 연산</vt:lpstr>
      <vt:lpstr>포인터의 증감 연산</vt:lpstr>
      <vt:lpstr>증가 연산 예제</vt:lpstr>
      <vt:lpstr>간접 참조 연산자와 증감 연산자</vt:lpstr>
      <vt:lpstr>간접 참조 연산자와 증감 연산자</vt:lpstr>
      <vt:lpstr>포인터의 type casting (형변환)</vt:lpstr>
      <vt:lpstr>예제</vt:lpstr>
      <vt:lpstr>11.5 포인터와 함수: 인수 전달 방법</vt:lpstr>
      <vt:lpstr>swap() 함수 #1 (Call by value) </vt:lpstr>
      <vt:lpstr>Call by value</vt:lpstr>
      <vt:lpstr>swap() 함수 #2 (Call by reference 흉내)</vt:lpstr>
      <vt:lpstr>Call by reference 흉내내기</vt:lpstr>
      <vt:lpstr>포인터의 용도</vt:lpstr>
      <vt:lpstr>2개 이상의 결과를 반환</vt:lpstr>
      <vt:lpstr>11.6 포인터와 배열</vt:lpstr>
      <vt:lpstr>포인터와 배열</vt:lpstr>
      <vt:lpstr>포인터와 배열</vt:lpstr>
      <vt:lpstr>예제 – Array를 포인터처럼 사용</vt:lpstr>
      <vt:lpstr>예제 - 포인터를 array처럼 사용</vt:lpstr>
      <vt:lpstr>Array를 parameter로</vt:lpstr>
      <vt:lpstr>배열 parameter</vt:lpstr>
      <vt:lpstr>PowerPoint 프레젠테이션</vt:lpstr>
      <vt:lpstr>다음 2가지 방법은 완전히 동일하다.</vt:lpstr>
      <vt:lpstr>포인터를 사용한 방법의 장점</vt:lpstr>
      <vt:lpstr>포인터를 반환할 때 주의점</vt:lpstr>
      <vt:lpstr>중간 점검</vt:lpstr>
      <vt:lpstr>숙제11-2: 영상 처리</vt:lpstr>
      <vt:lpstr>실행 결과 </vt:lpstr>
      <vt:lpstr>PowerPoint 프레젠테이션</vt:lpstr>
      <vt:lpstr>중간 점검</vt:lpstr>
      <vt:lpstr>11.7 포인터 사용의 장점</vt:lpstr>
      <vt:lpstr>Lab: 자율 주행 자동차</vt:lpstr>
      <vt:lpstr>PowerPoint 프레젠테이션</vt:lpstr>
      <vt:lpstr>PowerPoint 프레젠테이션</vt:lpstr>
      <vt:lpstr>숙제11-3: 포인터를 이용한 성적처리</vt:lpstr>
      <vt:lpstr>Q &amp; A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재현 송</cp:lastModifiedBy>
  <cp:revision>827</cp:revision>
  <dcterms:created xsi:type="dcterms:W3CDTF">2007-11-08T01:24:05Z</dcterms:created>
  <dcterms:modified xsi:type="dcterms:W3CDTF">2024-05-28T07:55:31Z</dcterms:modified>
</cp:coreProperties>
</file>