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82" r:id="rId5"/>
    <p:sldId id="283" r:id="rId6"/>
    <p:sldId id="259" r:id="rId7"/>
    <p:sldId id="280" r:id="rId8"/>
    <p:sldId id="25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A5320-0E8A-4A5A-B92A-BA2331ACB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A020E-FE6E-49FB-A562-AD6F260BEF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6855" y="1365311"/>
            <a:ext cx="9924621" cy="2236727"/>
          </a:xfrm>
        </p:spPr>
        <p:txBody>
          <a:bodyPr>
            <a:normAutofit/>
          </a:bodyPr>
          <a:lstStyle/>
          <a:p>
            <a:r>
              <a:rPr lang="zh-CN" altLang="en-US" sz="5400" dirty="0"/>
              <a:t>实验六：实现朴素贝叶斯分类器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/>
              <a:t>——</a:t>
            </a:r>
            <a:r>
              <a:rPr lang="zh-CN" altLang="en-US" dirty="0"/>
              <a:t>手写数字数据集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99381" y="2112400"/>
            <a:ext cx="8938846" cy="322467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Python 3.6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编辑器：</a:t>
            </a:r>
            <a:r>
              <a:rPr lang="en-US" altLang="zh-CN" dirty="0" err="1"/>
              <a:t>Jupyter</a:t>
            </a:r>
            <a:r>
              <a:rPr lang="en-US" altLang="zh-CN" dirty="0"/>
              <a:t> Notebook</a:t>
            </a:r>
            <a:r>
              <a:rPr lang="zh-CN" altLang="en-US" dirty="0"/>
              <a:t>（建议使用</a:t>
            </a:r>
            <a:r>
              <a:rPr lang="en-US" altLang="zh-CN" dirty="0"/>
              <a:t>anaconda</a:t>
            </a:r>
            <a:r>
              <a:rPr lang="zh-CN" altLang="en-US" dirty="0"/>
              <a:t>安装）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可使用</a:t>
            </a:r>
            <a:r>
              <a:rPr lang="en-US" altLang="zh-CN" dirty="0" err="1"/>
              <a:t>numpy</a:t>
            </a:r>
            <a:r>
              <a:rPr lang="zh-CN" altLang="en-US" dirty="0"/>
              <a:t>、</a:t>
            </a:r>
            <a:r>
              <a:rPr lang="en-US" altLang="zh-CN" dirty="0"/>
              <a:t>pandas</a:t>
            </a:r>
            <a:r>
              <a:rPr lang="zh-CN" altLang="en-US" dirty="0"/>
              <a:t>、</a:t>
            </a:r>
            <a:r>
              <a:rPr lang="en-US" altLang="zh-CN" dirty="0"/>
              <a:t>matplotlib</a:t>
            </a:r>
            <a:r>
              <a:rPr lang="zh-CN" altLang="en-US" dirty="0"/>
              <a:t>等基础扩展包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不可使用</a:t>
            </a:r>
            <a:r>
              <a:rPr lang="en-US" altLang="zh-CN" dirty="0" err="1">
                <a:solidFill>
                  <a:srgbClr val="FF0000"/>
                </a:solidFill>
              </a:rPr>
              <a:t>sklearn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 err="1">
                <a:solidFill>
                  <a:srgbClr val="FF0000"/>
                </a:solidFill>
              </a:rPr>
              <a:t>kreas</a:t>
            </a:r>
            <a:r>
              <a:rPr lang="zh-CN" altLang="en-US" dirty="0">
                <a:solidFill>
                  <a:srgbClr val="FF0000"/>
                </a:solidFill>
              </a:rPr>
              <a:t>等机器学习包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23016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朴素贝叶斯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69422" y="1237957"/>
            <a:ext cx="9537896" cy="456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200" dirty="0">
                <a:latin typeface="仿宋" panose="02010609060101010101" pitchFamily="49" charset="-122"/>
                <a:ea typeface="仿宋" panose="02010609060101010101" pitchFamily="49" charset="-122"/>
              </a:rPr>
              <a:t>    朴素贝叶斯分类器采用了</a:t>
            </a:r>
            <a:r>
              <a:rPr lang="en-US" altLang="zh-CN" sz="2200" dirty="0">
                <a:latin typeface="仿宋" panose="02010609060101010101" pitchFamily="49" charset="-122"/>
                <a:ea typeface="仿宋" panose="02010609060101010101" pitchFamily="49" charset="-122"/>
              </a:rPr>
              <a:t>“</a:t>
            </a:r>
            <a:r>
              <a:rPr lang="zh-CN" altLang="en-US" sz="2200" dirty="0">
                <a:latin typeface="仿宋" panose="02010609060101010101" pitchFamily="49" charset="-122"/>
                <a:ea typeface="仿宋" panose="02010609060101010101" pitchFamily="49" charset="-122"/>
              </a:rPr>
              <a:t>属性条件独立性假设</a:t>
            </a:r>
            <a:r>
              <a:rPr lang="en-US" altLang="zh-CN" sz="2200" dirty="0">
                <a:latin typeface="仿宋" panose="02010609060101010101" pitchFamily="49" charset="-122"/>
                <a:ea typeface="仿宋" panose="02010609060101010101" pitchFamily="49" charset="-122"/>
              </a:rPr>
              <a:t>”: </a:t>
            </a:r>
            <a:r>
              <a:rPr lang="zh-CN" altLang="en-US" sz="2200" dirty="0">
                <a:latin typeface="仿宋" panose="02010609060101010101" pitchFamily="49" charset="-122"/>
                <a:ea typeface="仿宋" panose="02010609060101010101" pitchFamily="49" charset="-122"/>
              </a:rPr>
              <a:t>对已知类别，假设所有属性相互独立</a:t>
            </a:r>
            <a:r>
              <a:rPr lang="en-US" altLang="zh-CN" sz="2200" dirty="0">
                <a:latin typeface="仿宋" panose="02010609060101010101" pitchFamily="49" charset="-122"/>
                <a:ea typeface="仿宋" panose="02010609060101010101" pitchFamily="49" charset="-122"/>
              </a:rPr>
              <a:t>. </a:t>
            </a:r>
            <a:r>
              <a:rPr lang="zh-CN" altLang="en-US" sz="2200" dirty="0">
                <a:latin typeface="仿宋" panose="02010609060101010101" pitchFamily="49" charset="-122"/>
                <a:ea typeface="仿宋" panose="02010609060101010101" pitchFamily="49" charset="-122"/>
              </a:rPr>
              <a:t>换言之</a:t>
            </a:r>
            <a:r>
              <a:rPr lang="en-US" altLang="zh-CN" sz="2200" dirty="0">
                <a:latin typeface="仿宋" panose="02010609060101010101" pitchFamily="49" charset="-122"/>
                <a:ea typeface="仿宋" panose="02010609060101010101" pitchFamily="49" charset="-122"/>
              </a:rPr>
              <a:t>, </a:t>
            </a:r>
            <a:r>
              <a:rPr lang="zh-CN" altLang="en-US" sz="2200" dirty="0">
                <a:latin typeface="仿宋" panose="02010609060101010101" pitchFamily="49" charset="-122"/>
                <a:ea typeface="仿宋" panose="02010609060101010101" pitchFamily="49" charset="-122"/>
              </a:rPr>
              <a:t>假设每个属性独立地对分类结果发生影响</a:t>
            </a:r>
            <a:r>
              <a:rPr lang="en-US" altLang="zh-CN" sz="2200" dirty="0">
                <a:latin typeface="仿宋" panose="02010609060101010101" pitchFamily="49" charset="-122"/>
                <a:ea typeface="仿宋" panose="02010609060101010101" pitchFamily="49" charset="-122"/>
              </a:rPr>
              <a:t>.</a:t>
            </a:r>
            <a:endParaRPr lang="zh-CN" altLang="en-US" sz="2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87186" y="2031428"/>
            <a:ext cx="6845418" cy="84429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528" y="2786949"/>
            <a:ext cx="9131683" cy="376848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23016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朴素贝叶斯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7282" y="1066013"/>
            <a:ext cx="7810500" cy="54006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5951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数据集介绍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61514"/>
            <a:ext cx="10153015" cy="470276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/>
              <a:t>数据集</a:t>
            </a:r>
            <a:r>
              <a:rPr lang="zh-CN" altLang="en-US" sz="2400" dirty="0"/>
              <a:t>：训练集：</a:t>
            </a:r>
            <a:r>
              <a:rPr lang="en-US" altLang="zh-CN" sz="2400" dirty="0">
                <a:solidFill>
                  <a:srgbClr val="FF0000"/>
                </a:solidFill>
              </a:rPr>
              <a:t>/</a:t>
            </a:r>
            <a:r>
              <a:rPr lang="en-US" altLang="zh-CN" sz="2400" dirty="0" err="1">
                <a:solidFill>
                  <a:srgbClr val="FF0000"/>
                </a:solidFill>
              </a:rPr>
              <a:t>MNIST_train</a:t>
            </a:r>
            <a:r>
              <a:rPr lang="en-US" altLang="zh-CN" sz="2400" dirty="0">
                <a:solidFill>
                  <a:srgbClr val="FF0000"/>
                </a:solidFill>
              </a:rPr>
              <a:t>.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/>
              <a:t>	    </a:t>
            </a:r>
            <a:r>
              <a:rPr lang="zh-CN" altLang="en-US" sz="2400" dirty="0"/>
              <a:t>测试集：</a:t>
            </a:r>
            <a:r>
              <a:rPr lang="en-US" altLang="zh-CN" sz="2400" dirty="0">
                <a:solidFill>
                  <a:srgbClr val="FF0000"/>
                </a:solidFill>
              </a:rPr>
              <a:t>/</a:t>
            </a:r>
            <a:r>
              <a:rPr lang="en-US" altLang="zh-CN" sz="2400" dirty="0" err="1">
                <a:solidFill>
                  <a:srgbClr val="FF0000"/>
                </a:solidFill>
              </a:rPr>
              <a:t>MNIST_test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/>
              <a:t>训练集包含 </a:t>
            </a:r>
            <a:r>
              <a:rPr lang="en-US" altLang="zh-CN" sz="2400" dirty="0"/>
              <a:t>1934 </a:t>
            </a:r>
            <a:r>
              <a:rPr lang="zh-CN" altLang="en-US" sz="2400" dirty="0"/>
              <a:t>个样本</a:t>
            </a:r>
            <a:r>
              <a:rPr lang="en-US" altLang="zh-CN" sz="2400" dirty="0"/>
              <a:t>, </a:t>
            </a:r>
            <a:r>
              <a:rPr lang="zh-CN" altLang="en-US" sz="2400" dirty="0"/>
              <a:t>测试集包含 </a:t>
            </a:r>
            <a:r>
              <a:rPr lang="en-US" altLang="zh-CN" sz="2400" dirty="0"/>
              <a:t>946 </a:t>
            </a:r>
            <a:r>
              <a:rPr lang="zh-CN" altLang="en-US" sz="2400" dirty="0"/>
              <a:t>样本</a:t>
            </a:r>
            <a:r>
              <a:rPr lang="en-US" altLang="zh-CN" sz="2400" dirty="0"/>
              <a:t>. MNIST </a:t>
            </a:r>
            <a:r>
              <a:rPr lang="zh-CN" altLang="en-US" sz="2400" dirty="0"/>
              <a:t>数据集中的每张图片由 </a:t>
            </a:r>
            <a:r>
              <a:rPr lang="en-US" altLang="zh-CN" sz="2400" dirty="0"/>
              <a:t>32*32 </a:t>
            </a:r>
            <a:r>
              <a:rPr lang="zh-CN" altLang="en-US" sz="2400" dirty="0"/>
              <a:t>个像素点构成</a:t>
            </a:r>
            <a:r>
              <a:rPr lang="en-US" altLang="zh-CN" sz="2400" dirty="0"/>
              <a:t>, </a:t>
            </a:r>
            <a:r>
              <a:rPr lang="zh-CN" altLang="en-US" sz="2400" dirty="0"/>
              <a:t>每个像素点用一个灰度值表示</a:t>
            </a:r>
            <a:r>
              <a:rPr lang="en-US" altLang="zh-CN" sz="2400" dirty="0"/>
              <a:t>. </a:t>
            </a:r>
            <a:endParaRPr lang="en-US" altLang="zh-CN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6839" y="3763174"/>
            <a:ext cx="3935735" cy="26136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1030" y="456541"/>
            <a:ext cx="10515600" cy="882383"/>
          </a:xfrm>
        </p:spPr>
        <p:txBody>
          <a:bodyPr/>
          <a:lstStyle/>
          <a:p>
            <a:pPr algn="ctr"/>
            <a:r>
              <a:rPr lang="zh-CN" altLang="en-US" dirty="0"/>
              <a:t>数据集介绍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1030" y="1309068"/>
            <a:ext cx="10153015" cy="470276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数据集二值化处理：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对于像素数值</a:t>
            </a:r>
            <a:r>
              <a:rPr lang="en-US" altLang="zh-CN" sz="2400" dirty="0"/>
              <a:t>, </a:t>
            </a:r>
            <a:r>
              <a:rPr lang="zh-CN" altLang="en-US" sz="2400" dirty="0"/>
              <a:t>大于</a:t>
            </a:r>
            <a:r>
              <a:rPr lang="en-US" altLang="zh-CN" sz="2400" dirty="0"/>
              <a:t>128</a:t>
            </a:r>
            <a:r>
              <a:rPr lang="zh-CN" altLang="en-US" sz="2400" dirty="0"/>
              <a:t>的转换成 </a:t>
            </a:r>
            <a:r>
              <a:rPr lang="en-US" altLang="zh-CN" sz="2400" dirty="0"/>
              <a:t>1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小于等于</a:t>
            </a:r>
            <a:r>
              <a:rPr lang="en-US" altLang="zh-CN" sz="2400" dirty="0"/>
              <a:t>128</a:t>
            </a:r>
            <a:r>
              <a:rPr lang="zh-CN" altLang="en-US" sz="2400" dirty="0"/>
              <a:t>的转换成 </a:t>
            </a:r>
            <a:r>
              <a:rPr lang="en-US" altLang="zh-CN" sz="2400" dirty="0"/>
              <a:t>0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这样对于每张图片中的每个特征就只有</a:t>
            </a:r>
            <a:r>
              <a:rPr lang="en-US" altLang="zh-CN" sz="2400" dirty="0"/>
              <a:t>2</a:t>
            </a:r>
            <a:r>
              <a:rPr lang="zh-CN" altLang="en-US" sz="2400" dirty="0"/>
              <a:t>个取值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04231" y="395287"/>
            <a:ext cx="3057525" cy="60674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73077"/>
            <a:ext cx="9912658" cy="4815181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/>
              <a:t>设计朴素贝叶斯分类器</a:t>
            </a:r>
            <a:endParaRPr lang="en-US" altLang="zh-CN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/>
              <a:t>通过训练集计算得到贝叶斯分类器的先验概率分布</a:t>
            </a:r>
            <a:endParaRPr lang="en-US" altLang="zh-CN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/>
              <a:t>将得到的贝叶斯分类器应用到测试集进行测试并</a:t>
            </a:r>
            <a:r>
              <a:rPr lang="zh-CN" altLang="en-US" sz="2400" dirty="0">
                <a:solidFill>
                  <a:srgbClr val="FF0000"/>
                </a:solidFill>
              </a:rPr>
              <a:t>输出准确率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6</a:t>
            </a:r>
            <a:r>
              <a:rPr lang="zh-CN" altLang="en-US" sz="2400" dirty="0">
                <a:solidFill>
                  <a:srgbClr val="FF0000"/>
                </a:solidFill>
              </a:rPr>
              <a:t>月</a:t>
            </a:r>
            <a:r>
              <a:rPr lang="en-US" altLang="zh-CN" sz="2400" dirty="0">
                <a:solidFill>
                  <a:srgbClr val="FF0000"/>
                </a:solidFill>
              </a:rPr>
              <a:t>15</a:t>
            </a:r>
            <a:r>
              <a:rPr lang="zh-CN" altLang="en-US" sz="2400" dirty="0">
                <a:solidFill>
                  <a:srgbClr val="FF0000"/>
                </a:solidFill>
              </a:rPr>
              <a:t>日</a:t>
            </a:r>
            <a:r>
              <a:rPr lang="zh-CN" altLang="en-US" sz="2400" dirty="0"/>
              <a:t>晚上</a:t>
            </a:r>
            <a:r>
              <a:rPr lang="en-US" altLang="zh-CN" sz="2400" dirty="0"/>
              <a:t>12:00</a:t>
            </a:r>
            <a:r>
              <a:rPr lang="zh-CN" altLang="en-US" sz="2400" dirty="0"/>
              <a:t>之前将代码、实验的输出结果与心得体会（</a:t>
            </a:r>
            <a:r>
              <a:rPr lang="en-US" altLang="zh-CN" sz="2400" dirty="0"/>
              <a:t>doc</a:t>
            </a:r>
            <a:r>
              <a:rPr lang="zh-CN" altLang="en-US" sz="2400" dirty="0"/>
              <a:t>或</a:t>
            </a:r>
            <a:r>
              <a:rPr lang="en-US" altLang="zh-CN" sz="2400" dirty="0"/>
              <a:t>pdf</a:t>
            </a:r>
            <a:r>
              <a:rPr lang="zh-CN" altLang="en-US" sz="2400" dirty="0"/>
              <a:t>文件，包括实验遇到的问题、解决方法和收获）一并打包上传至邮箱</a:t>
            </a:r>
            <a:endParaRPr lang="zh-CN" alt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528</Words>
  <Application>WPS 演示</Application>
  <PresentationFormat>宽屏</PresentationFormat>
  <Paragraphs>39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3" baseType="lpstr">
      <vt:lpstr>Arial</vt:lpstr>
      <vt:lpstr>方正书宋_GBK</vt:lpstr>
      <vt:lpstr>Wingdings</vt:lpstr>
      <vt:lpstr>仿宋</vt:lpstr>
      <vt:lpstr>方正仿宋_GBK</vt:lpstr>
      <vt:lpstr>等线 Light</vt:lpstr>
      <vt:lpstr>汉仪中等线KW</vt:lpstr>
      <vt:lpstr>等线</vt:lpstr>
      <vt:lpstr>微软雅黑</vt:lpstr>
      <vt:lpstr>汉仪旗黑</vt:lpstr>
      <vt:lpstr>宋体</vt:lpstr>
      <vt:lpstr>Arial Unicode MS</vt:lpstr>
      <vt:lpstr>汉仪书宋二KW</vt:lpstr>
      <vt:lpstr>Calibri</vt:lpstr>
      <vt:lpstr>Helvetica Neue</vt:lpstr>
      <vt:lpstr>Office 主题​​</vt:lpstr>
      <vt:lpstr>实验六：实现朴素贝叶斯分类器</vt:lpstr>
      <vt:lpstr>实验环境</vt:lpstr>
      <vt:lpstr>朴素贝叶斯</vt:lpstr>
      <vt:lpstr>朴素贝叶斯</vt:lpstr>
      <vt:lpstr>数据集介绍</vt:lpstr>
      <vt:lpstr>数据集介绍</vt:lpstr>
      <vt:lpstr>实验要求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实验一：多元线性回归</dc:title>
  <dc:creator>袁 野</dc:creator>
  <cp:lastModifiedBy>yzp</cp:lastModifiedBy>
  <cp:revision>54</cp:revision>
  <dcterms:created xsi:type="dcterms:W3CDTF">2021-06-15T12:26:21Z</dcterms:created>
  <dcterms:modified xsi:type="dcterms:W3CDTF">2021-06-15T12:26:21Z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2052-3.3.1.5149</vt:lpwstr>
  </property>
</Properties>
</file>