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6" r:id="rId4"/>
    <p:sldId id="267" r:id="rId5"/>
    <p:sldId id="275" r:id="rId6"/>
    <p:sldId id="276" r:id="rId7"/>
    <p:sldId id="259" r:id="rId8"/>
    <p:sldId id="258" r:id="rId9"/>
    <p:sldId id="26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A5320-0E8A-4A5A-B92A-BA2331ACB8D2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84738" y="2085462"/>
            <a:ext cx="10222523" cy="1343538"/>
          </a:xfrm>
        </p:spPr>
        <p:txBody>
          <a:bodyPr/>
          <a:lstStyle/>
          <a:p>
            <a:r>
              <a:rPr lang="zh-CN" altLang="en-US" dirty="0"/>
              <a:t>实验四：</a:t>
            </a:r>
            <a:r>
              <a:rPr lang="zh-CN" altLang="zh-CN" dirty="0"/>
              <a:t>实现感知机学习算法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实验环境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9381" y="2112400"/>
            <a:ext cx="8938846" cy="322467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Python 3.6</a:t>
            </a:r>
          </a:p>
          <a:p>
            <a:pPr marL="0" indent="0">
              <a:buNone/>
            </a:pPr>
            <a:r>
              <a:rPr lang="zh-CN" altLang="en-US" dirty="0"/>
              <a:t>华为云服务器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编辑器：</a:t>
            </a:r>
            <a:r>
              <a:rPr lang="en-US" altLang="zh-CN" dirty="0" err="1"/>
              <a:t>Jupyter</a:t>
            </a:r>
            <a:r>
              <a:rPr lang="en-US" altLang="zh-CN" dirty="0"/>
              <a:t> Notebook</a:t>
            </a:r>
            <a:r>
              <a:rPr lang="zh-CN" altLang="en-US" dirty="0"/>
              <a:t>、</a:t>
            </a:r>
            <a:r>
              <a:rPr lang="en-US" altLang="zh-CN" dirty="0"/>
              <a:t>PyCharm</a:t>
            </a:r>
          </a:p>
          <a:p>
            <a:pPr marL="0" indent="0">
              <a:buNone/>
            </a:pPr>
            <a:r>
              <a:rPr lang="en-US" altLang="zh-CN" dirty="0" err="1"/>
              <a:t>MobaXterm</a:t>
            </a:r>
            <a:r>
              <a:rPr lang="zh-CN" altLang="en-US" dirty="0"/>
              <a:t>、</a:t>
            </a:r>
            <a:r>
              <a:rPr lang="en-US" altLang="zh-CN" dirty="0" err="1"/>
              <a:t>Xshell+ftp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可使用</a:t>
            </a:r>
            <a:r>
              <a:rPr lang="en-US" altLang="zh-CN" dirty="0" err="1"/>
              <a:t>numpy</a:t>
            </a:r>
            <a:r>
              <a:rPr lang="zh-CN" altLang="en-US" dirty="0"/>
              <a:t>、</a:t>
            </a:r>
            <a:r>
              <a:rPr lang="en-US" altLang="zh-CN" dirty="0"/>
              <a:t>pandas</a:t>
            </a:r>
            <a:r>
              <a:rPr lang="zh-CN" altLang="en-US" dirty="0"/>
              <a:t>、</a:t>
            </a:r>
            <a:r>
              <a:rPr lang="en-US" altLang="zh-CN" dirty="0"/>
              <a:t>matplotlib</a:t>
            </a:r>
            <a:r>
              <a:rPr lang="zh-CN" altLang="en-US" dirty="0"/>
              <a:t>等基础扩展包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不可使用</a:t>
            </a:r>
            <a:r>
              <a:rPr lang="en-US" altLang="zh-CN" dirty="0" err="1">
                <a:solidFill>
                  <a:srgbClr val="FF0000"/>
                </a:solidFill>
              </a:rPr>
              <a:t>sklearn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 err="1">
                <a:solidFill>
                  <a:srgbClr val="FF0000"/>
                </a:solidFill>
              </a:rPr>
              <a:t>kreas</a:t>
            </a:r>
            <a:r>
              <a:rPr lang="zh-CN" altLang="en-US" dirty="0">
                <a:solidFill>
                  <a:srgbClr val="FF0000"/>
                </a:solidFill>
              </a:rPr>
              <a:t>等机器学习包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感知机学习算法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39545"/>
            <a:ext cx="10515600" cy="4737735"/>
          </a:xfrm>
        </p:spPr>
        <p:txBody>
          <a:bodyPr/>
          <a:lstStyle/>
          <a:p>
            <a:r>
              <a:rPr lang="zh-CN" altLang="en-US" sz="2400" dirty="0"/>
              <a:t>感知机</a:t>
            </a:r>
            <a:r>
              <a:rPr lang="en-US" altLang="zh-CN" sz="2400" dirty="0"/>
              <a:t>(Perceptron) </a:t>
            </a:r>
            <a:r>
              <a:rPr lang="zh-CN" altLang="en-US" sz="2400" dirty="0"/>
              <a:t>由两层神经元组成， 如图</a:t>
            </a:r>
            <a:r>
              <a:rPr lang="en-US" altLang="zh-CN" sz="2400" dirty="0"/>
              <a:t>5.3 </a:t>
            </a:r>
            <a:r>
              <a:rPr lang="zh-CN" altLang="en-US" sz="2400" dirty="0"/>
              <a:t>所示，输入层接收外界输入信号后传递给输出层， 输出层是</a:t>
            </a:r>
            <a:r>
              <a:rPr lang="en-US" altLang="zh-CN" sz="2400" dirty="0"/>
              <a:t>M-P </a:t>
            </a:r>
            <a:r>
              <a:rPr lang="zh-CN" altLang="en-US" sz="2400" dirty="0"/>
              <a:t>神经元，亦称</a:t>
            </a:r>
            <a:r>
              <a:rPr lang="en-US" altLang="zh-CN" sz="2400" dirty="0"/>
              <a:t>“</a:t>
            </a:r>
            <a:r>
              <a:rPr lang="zh-CN" altLang="en-US" sz="2400" dirty="0"/>
              <a:t>阈值逻辑单元</a:t>
            </a:r>
            <a:r>
              <a:rPr lang="en-US" altLang="zh-CN" sz="2400" dirty="0"/>
              <a:t>" (threshold logic unit) .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8CEB5DD-303F-43D8-A0F7-F11277CB2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376" y="2828929"/>
            <a:ext cx="4710258" cy="25895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7480F9A-4554-4BE6-AEDE-060492CC8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478" y="3594082"/>
            <a:ext cx="3924322" cy="67980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0F54FB0-D7DC-437E-AA22-EFDBD1EA7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692" y="689319"/>
            <a:ext cx="9480616" cy="47830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B843835-0F81-4F63-B64B-4AE922310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141" y="394653"/>
            <a:ext cx="9193718" cy="341769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49098F1-DD1A-4E18-A6F4-263696924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738" y="3429000"/>
            <a:ext cx="3856519" cy="303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301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D751277-7438-42B4-B728-AEF59BC59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976" y="717452"/>
            <a:ext cx="9552047" cy="175994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07AF27F-8D07-4C2E-8921-64EB3237A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733" y="2946903"/>
            <a:ext cx="5620534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686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数据集介绍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7391400" cy="4438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数据集：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感知机数据集</a:t>
            </a:r>
            <a:r>
              <a:rPr lang="en-US" altLang="zh-CN" dirty="0">
                <a:solidFill>
                  <a:srgbClr val="FF0000"/>
                </a:solidFill>
              </a:rPr>
              <a:t>/perceptron_data.txt</a:t>
            </a:r>
          </a:p>
          <a:p>
            <a:pPr marL="0" indent="0">
              <a:buNone/>
            </a:pPr>
            <a:r>
              <a:rPr lang="zh-CN" altLang="en-US" dirty="0"/>
              <a:t>共有 </a:t>
            </a:r>
            <a:r>
              <a:rPr lang="en-US" altLang="zh-CN" dirty="0"/>
              <a:t>98</a:t>
            </a:r>
            <a:r>
              <a:rPr lang="zh-CN" altLang="en-US" dirty="0"/>
              <a:t>个样本</a:t>
            </a:r>
            <a:r>
              <a:rPr lang="en-US" altLang="zh-CN" dirty="0"/>
              <a:t>2</a:t>
            </a:r>
            <a:r>
              <a:rPr lang="zh-CN" altLang="en-US" dirty="0"/>
              <a:t>个输入变量</a:t>
            </a:r>
          </a:p>
          <a:p>
            <a:pPr marL="0" indent="0">
              <a:buNone/>
            </a:pPr>
            <a:r>
              <a:rPr lang="zh-CN" altLang="en-US" dirty="0"/>
              <a:t>数据格式如右图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7CF5E01-1F0C-4104-A4EF-B77E86B64D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30"/>
          <a:stretch/>
        </p:blipFill>
        <p:spPr bwMode="auto">
          <a:xfrm>
            <a:off x="7825490" y="2049997"/>
            <a:ext cx="2683075" cy="3989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5097"/>
            <a:ext cx="10303276" cy="4735905"/>
          </a:xfrm>
        </p:spPr>
        <p:txBody>
          <a:bodyPr>
            <a:no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altLang="zh-CN" sz="2000" dirty="0"/>
              <a:t>1.</a:t>
            </a:r>
            <a:r>
              <a:rPr lang="zh-CN" altLang="en-US" sz="2000" dirty="0"/>
              <a:t> 采用</a:t>
            </a:r>
            <a:r>
              <a:rPr lang="zh-CN" altLang="en-US" sz="2000" dirty="0">
                <a:solidFill>
                  <a:srgbClr val="FF0000"/>
                </a:solidFill>
              </a:rPr>
              <a:t>感知机</a:t>
            </a:r>
            <a:r>
              <a:rPr lang="zh-CN" altLang="en-US" sz="2000" dirty="0"/>
              <a:t>学习算法建立模型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2000" dirty="0"/>
              <a:t>2. </a:t>
            </a:r>
            <a:r>
              <a:rPr lang="zh-CN" altLang="en-US" sz="2000" dirty="0"/>
              <a:t>神经元激活函数建议选用</a:t>
            </a:r>
            <a:r>
              <a:rPr lang="en-US" altLang="zh-CN" sz="2000" dirty="0"/>
              <a:t>sign</a:t>
            </a:r>
            <a:r>
              <a:rPr lang="zh-CN" altLang="en-US" sz="2000" dirty="0"/>
              <a:t>函数（数据集的标签请将 </a:t>
            </a:r>
            <a:r>
              <a:rPr lang="en-US" altLang="zh-CN" sz="2000" dirty="0"/>
              <a:t>0 </a:t>
            </a:r>
            <a:r>
              <a:rPr lang="zh-CN" altLang="en-US" sz="2000" dirty="0"/>
              <a:t>转换为 </a:t>
            </a:r>
            <a:r>
              <a:rPr lang="en-US" altLang="zh-CN" sz="2000" dirty="0"/>
              <a:t>-1</a:t>
            </a:r>
            <a:r>
              <a:rPr lang="zh-CN" altLang="en-US" sz="2000" dirty="0"/>
              <a:t>）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2000" dirty="0"/>
              <a:t>3. </a:t>
            </a:r>
            <a:r>
              <a:rPr lang="zh-CN" altLang="en-US" sz="2000" dirty="0">
                <a:solidFill>
                  <a:srgbClr val="FF0000"/>
                </a:solidFill>
              </a:rPr>
              <a:t>输出</a:t>
            </a:r>
            <a:r>
              <a:rPr lang="zh-CN" altLang="en-US" sz="2000" dirty="0"/>
              <a:t>每一次更新后的 </a:t>
            </a:r>
            <a:r>
              <a:rPr lang="en-US" altLang="zh-CN" sz="2000" dirty="0">
                <a:solidFill>
                  <a:srgbClr val="FF0000"/>
                </a:solidFill>
              </a:rPr>
              <a:t>W </a:t>
            </a:r>
            <a:r>
              <a:rPr lang="zh-CN" altLang="en-US" sz="2000" dirty="0">
                <a:solidFill>
                  <a:srgbClr val="FF0000"/>
                </a:solidFill>
              </a:rPr>
              <a:t>和 </a:t>
            </a:r>
            <a:r>
              <a:rPr lang="en-US" altLang="zh-CN" sz="2000" dirty="0">
                <a:solidFill>
                  <a:srgbClr val="FF0000"/>
                </a:solidFill>
              </a:rPr>
              <a:t>θ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2000" dirty="0"/>
              <a:t>4. </a:t>
            </a:r>
            <a:r>
              <a:rPr lang="zh-CN" altLang="en-US" sz="2000" dirty="0"/>
              <a:t>数据集线性可分，请求解出线性</a:t>
            </a:r>
            <a:r>
              <a:rPr lang="zh-CN" altLang="en-US" sz="2000" dirty="0">
                <a:solidFill>
                  <a:srgbClr val="FF0000"/>
                </a:solidFill>
              </a:rPr>
              <a:t>超平面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2000" dirty="0"/>
              <a:t>5. </a:t>
            </a:r>
            <a:r>
              <a:rPr lang="en-US" altLang="zh-CN" sz="2000" dirty="0">
                <a:solidFill>
                  <a:srgbClr val="FF0000"/>
                </a:solidFill>
              </a:rPr>
              <a:t>6</a:t>
            </a:r>
            <a:r>
              <a:rPr lang="zh-CN" altLang="en-US" sz="2000" dirty="0">
                <a:solidFill>
                  <a:srgbClr val="FF0000"/>
                </a:solidFill>
              </a:rPr>
              <a:t>月</a:t>
            </a:r>
            <a:r>
              <a:rPr lang="en-US" altLang="zh-CN" sz="2000" dirty="0">
                <a:solidFill>
                  <a:srgbClr val="FF0000"/>
                </a:solidFill>
              </a:rPr>
              <a:t>1</a:t>
            </a:r>
            <a:r>
              <a:rPr lang="zh-CN" altLang="en-US" sz="2000" dirty="0">
                <a:solidFill>
                  <a:srgbClr val="FF0000"/>
                </a:solidFill>
              </a:rPr>
              <a:t>日晚上</a:t>
            </a:r>
            <a:r>
              <a:rPr lang="en-US" altLang="zh-CN" sz="2000" dirty="0">
                <a:solidFill>
                  <a:srgbClr val="FF0000"/>
                </a:solidFill>
              </a:rPr>
              <a:t>12:00</a:t>
            </a:r>
            <a:r>
              <a:rPr lang="zh-CN" altLang="en-US" sz="2000" dirty="0"/>
              <a:t>之前将代码、实验的输出结果与心得体会（</a:t>
            </a:r>
            <a:r>
              <a:rPr lang="en-US" altLang="zh-CN" sz="2000" dirty="0"/>
              <a:t>doc</a:t>
            </a:r>
            <a:r>
              <a:rPr lang="zh-CN" altLang="en-US" sz="2000" dirty="0"/>
              <a:t>或</a:t>
            </a:r>
            <a:r>
              <a:rPr lang="en-US" altLang="zh-CN" sz="2000" dirty="0"/>
              <a:t>pdf</a:t>
            </a:r>
            <a:r>
              <a:rPr lang="zh-CN" altLang="en-US" sz="2000" dirty="0"/>
              <a:t>文件，包括实验遇到的问题、解决方法和收获）一并打包上传至邮箱</a:t>
            </a:r>
            <a:r>
              <a:rPr lang="en-US" altLang="zh-CN" sz="2000" dirty="0">
                <a:solidFill>
                  <a:srgbClr val="FF0000"/>
                </a:solidFill>
              </a:rPr>
              <a:t>ml2021Spring@163.com</a:t>
            </a:r>
          </a:p>
          <a:p>
            <a:pPr marL="0" indent="0">
              <a:lnSpc>
                <a:spcPct val="160000"/>
              </a:lnSpc>
              <a:buNone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分类结果（示例）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2" y="1340769"/>
            <a:ext cx="5256584" cy="474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265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227</Words>
  <Application>Microsoft Office PowerPoint</Application>
  <PresentationFormat>宽屏</PresentationFormat>
  <Paragraphs>23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实验四：实现感知机学习算法</vt:lpstr>
      <vt:lpstr>实验环境</vt:lpstr>
      <vt:lpstr>感知机学习算法</vt:lpstr>
      <vt:lpstr>PowerPoint 演示文稿</vt:lpstr>
      <vt:lpstr>PowerPoint 演示文稿</vt:lpstr>
      <vt:lpstr>PowerPoint 演示文稿</vt:lpstr>
      <vt:lpstr>数据集介绍</vt:lpstr>
      <vt:lpstr>实验要求</vt:lpstr>
      <vt:lpstr>分类结果（示例）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实验一：多元线性回归</dc:title>
  <dc:creator>袁 野</dc:creator>
  <cp:lastModifiedBy>袁 野</cp:lastModifiedBy>
  <cp:revision>50</cp:revision>
  <dcterms:created xsi:type="dcterms:W3CDTF">2020-04-27T02:56:00Z</dcterms:created>
  <dcterms:modified xsi:type="dcterms:W3CDTF">2021-05-25T01:31:22Z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