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259" r:id="rId4"/>
    <p:sldId id="257" r:id="rId5"/>
    <p:sldId id="274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5" r:id="rId20"/>
    <p:sldId id="287" r:id="rId21"/>
    <p:sldId id="288" r:id="rId22"/>
    <p:sldId id="289" r:id="rId23"/>
    <p:sldId id="260" r:id="rId2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2" autoAdjust="0"/>
    <p:restoredTop sz="72920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062" y="84"/>
      </p:cViewPr>
      <p:guideLst>
        <p:guide orient="horz" pos="320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8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E1B86-93EB-4894-8A2B-42B8E23179C1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00CF3-E2D8-4B4E-A96D-F38A82A61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96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D7446-2996-7245-AEC9-8CA712C18DA5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8CCD-5220-0B44-B03B-8060159D5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25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样板代码：</a:t>
            </a:r>
            <a:endParaRPr lang="en-US" altLang="zh-CN" dirty="0" smtClean="0"/>
          </a:p>
          <a:p>
            <a:r>
              <a:rPr lang="zh-CN" altLang="en-US" dirty="0" smtClean="0"/>
              <a:t>不只有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findViewById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(R.id.tv1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），想想我们在开发中写过的样板代码：权限申请、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setOnClickListener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setOnLongClickListener</a:t>
            </a:r>
            <a:r>
              <a:rPr kumimoji="1" lang="en-US" altLang="zh-CN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…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93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"/>
            <a:ext cx="9145197" cy="51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"/>
            <a:ext cx="9145126" cy="51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1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97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99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77280" y="2187030"/>
            <a:ext cx="3589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44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技术</a:t>
            </a:r>
            <a:r>
              <a:rPr kumimoji="1" lang="zh-CN" altLang="en-US" sz="44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总结</a:t>
            </a:r>
            <a:endParaRPr kumimoji="1" lang="zh-CN" altLang="en-US" sz="4400" b="1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89447" y="2912515"/>
            <a:ext cx="6048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                 ——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注解处理器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64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988" y="2279362"/>
            <a:ext cx="4243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三、</a:t>
            </a:r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代码生成过程</a:t>
            </a:r>
          </a:p>
        </p:txBody>
      </p:sp>
    </p:spTree>
    <p:extLst>
      <p:ext uri="{BB962C8B-B14F-4D97-AF65-F5344CB8AC3E}">
        <p14:creationId xmlns:p14="http://schemas.microsoft.com/office/powerpoint/2010/main" val="27301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3422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代码生成过程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81100" y="1189893"/>
            <a:ext cx="57683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定义注解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引入谷歌注解处理器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服务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实现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AbstractProcessor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使用注解，生成文件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850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代码生成过程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1008102" y="1364484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定义注解</a:t>
            </a:r>
            <a:endParaRPr kumimoji="1" lang="en-US" altLang="zh-CN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22010" y="2505112"/>
            <a:ext cx="579342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@Target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(ElementType.</a:t>
            </a:r>
            <a:r>
              <a:rPr kumimoji="0" lang="zh-CN" altLang="zh-CN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注解作用在类之上</a:t>
            </a:r>
            <a:b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@Retention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(RetentionPolicy.</a:t>
            </a:r>
            <a:r>
              <a:rPr kumimoji="0" lang="zh-CN" altLang="zh-CN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在源码和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文件中都存在，编译期注解方式</a:t>
            </a:r>
            <a:b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ARouter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代码生成过程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1008102" y="1303524"/>
            <a:ext cx="335220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引入谷歌注解处理器服务</a:t>
            </a:r>
            <a:endParaRPr kumimoji="1" lang="en-US" altLang="zh-CN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1180" y="2402264"/>
            <a:ext cx="5372100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dependencies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引入谷歌注解处理器服务</a:t>
            </a:r>
            <a:b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compileOnly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'com.google.auto.service:auto-service:1.0-rc4'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annotationProcessor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'com.google.auto.service:auto-service:1.0-rc4'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代码生成过程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1008102" y="1303524"/>
            <a:ext cx="335220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实现 </a:t>
            </a:r>
            <a:r>
              <a:rPr kumimoji="1" lang="en-US" altLang="zh-CN" sz="20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AbstractProcessor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09238" y="1339357"/>
            <a:ext cx="4345124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(Set&lt;?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TypeElement&gt; annotations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RoundEnvironment roundEnv) {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(annotations.isEmpty())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Set&lt;?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Element&gt; elements = roundEnv.getElementsAnnotatedWith(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ARouter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(Element element : elements) {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String packageName =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elementsUtils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.getPackageOf(element).getQualifiedName().toString()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className = element.getSimpleName().toString()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messager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.printMessage(Diagnostic.Kind.</a:t>
            </a:r>
            <a:r>
              <a:rPr kumimoji="0" lang="zh-CN" altLang="zh-CN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被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ARouter 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注解的类有：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className)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finalClassName = className +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"$$ARouter"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try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创建一个新的源文件（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），并返回一个对象以允许写入它</a:t>
            </a:r>
            <a:b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JavaFileObject sourceFile =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filer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.createSourceFile(packageName +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"."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finalClassName)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对象，开启写入</a:t>
            </a:r>
            <a:b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 writer = sourceFile.openWriter()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设置包名</a:t>
            </a:r>
            <a:b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"package "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packageName +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";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"import android.util.Log;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生成类</a:t>
            </a:r>
            <a:b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"public class "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finalClassName +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{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"public void hello(String path) {"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"Log.e(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sjh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APT~~~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别忘记关闭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writer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writer.close()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(IOException e) {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e.printStackTrace()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2737" y="2002561"/>
            <a:ext cx="428756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@AutoService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(Processor.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@SupportedAnnotationTypes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"com.songjinghao.annotation.ARouter"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@SupportedSourceVersion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(SourceVersion.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RELEASE_8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ARouterProcessor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AbstractProcessor {</a:t>
            </a:r>
            <a:endParaRPr lang="en-US" altLang="zh-CN" sz="10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... ...</a:t>
            </a:r>
            <a:endParaRPr lang="en-US" altLang="zh-CN" sz="10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代码生成过程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1008102" y="1303524"/>
            <a:ext cx="155683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使用注解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8102" y="2147627"/>
            <a:ext cx="329692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@ARouter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path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"/app/MainActivity"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AppCompatActivity {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(Bundle savedInstanceState)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.onCreate(savedInstanceState)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setContentView(R.layout.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@HelloWorld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832" y="1764550"/>
            <a:ext cx="3045058" cy="2705145"/>
          </a:xfrm>
          <a:prstGeom prst="rect">
            <a:avLst/>
          </a:prstGeom>
        </p:spPr>
      </p:pic>
      <p:cxnSp>
        <p:nvCxnSpPr>
          <p:cNvPr id="10" name="曲线连接符 9"/>
          <p:cNvCxnSpPr>
            <a:stCxn id="2" idx="3"/>
          </p:cNvCxnSpPr>
          <p:nvPr/>
        </p:nvCxnSpPr>
        <p:spPr>
          <a:xfrm>
            <a:off x="4305022" y="3117123"/>
            <a:ext cx="2596362" cy="560500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995814" y="3212707"/>
            <a:ext cx="133003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编译期生成</a:t>
            </a:r>
          </a:p>
        </p:txBody>
      </p:sp>
    </p:spTree>
    <p:extLst>
      <p:ext uri="{BB962C8B-B14F-4D97-AF65-F5344CB8AC3E}">
        <p14:creationId xmlns:p14="http://schemas.microsoft.com/office/powerpoint/2010/main" val="18687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988" y="2279362"/>
            <a:ext cx="5421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四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开发利刃</a:t>
            </a:r>
            <a:r>
              <a:rPr kumimoji="1" lang="en-US" altLang="zh-CN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32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JavaPoet</a:t>
            </a:r>
            <a:endParaRPr kumimoji="1" lang="en-US" altLang="zh-CN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996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4722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开发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利刃 </a:t>
            </a:r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- </a:t>
            </a:r>
            <a:r>
              <a:rPr kumimoji="1" lang="en-US" altLang="zh-CN" sz="32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JavaPoet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1100" y="1189893"/>
            <a:ext cx="57683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为什么需要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JavaPoet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？</a:t>
            </a:r>
            <a:endParaRPr kumimoji="1" lang="en-US" altLang="zh-CN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什么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是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JavaPoet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？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需要了解的知识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实践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312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447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开发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利刃</a:t>
            </a:r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32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JavaPoet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200" y="1063078"/>
            <a:ext cx="576834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为什么需要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JavaPoet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？</a:t>
            </a:r>
            <a:endParaRPr kumimoji="1" lang="en-US" altLang="zh-CN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0340" y="1985778"/>
            <a:ext cx="3327213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创建一个新的源文件（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），并返回一个对象以允许写入它</a:t>
            </a:r>
            <a:b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JavaFileObject sourceFile =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filer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.createSourceFile(packageName +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"."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finalClassName)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对象，开启写入</a:t>
            </a:r>
            <a:b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 writer = sourceFile.openWriter()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设置包名</a:t>
            </a:r>
            <a:b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"package "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packageName +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";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"import android.util.Log;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生成类</a:t>
            </a:r>
            <a:b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"public class "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finalClassName +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{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"public void hello(String path) {"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"Log.e(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sjh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APT~~~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别忘记关闭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writer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writer.close()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(IOException e) {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e.printStackTrace()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3859" y="377106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还可以容忍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36063" y="975002"/>
            <a:ext cx="4785583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生成包</a:t>
            </a:r>
            <a:b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“package ”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packageName +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生成导入的接口类（必须手动导入）</a:t>
            </a:r>
            <a:b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“import com.songjinghao.permission.library.listener.RequestPermission;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“import com.songjinghao.permission.library.listener.PermissionRequest;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“import com.songjinghao.permission.library.utils.PermissionUtils;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“import android.support.v7.app.AppCompatActivity;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“import android.support.v4.app.ActivityCompat;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“import android.support.annotation.NonNull;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“import java.lang.ref.WeakReference;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生成类</a:t>
            </a:r>
            <a:b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“public class ”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activitySimpleName +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 implements RequestPermission&lt;”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activityName +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“&gt; {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生成常量属性</a:t>
            </a:r>
            <a:b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“private static final int REQUEST_SHOWCAMERA = 666;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“private static String[] PERMISSION_SHOWCAMERA;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8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。。。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“} else if</a:t>
            </a:r>
            <a:endParaRPr lang="en-US" altLang="zh-CN" sz="8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。。。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“} else {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”private final WeakReference&lt;“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activityName +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”&gt; weakTarget;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”private PermissionRequestImpl(“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activityName +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 target) {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”this.weakTarget = new WeakReference(target);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”public void proceed() {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writer.write(activityName +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 target = (“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activityName +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”)this.weakTarget.get();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。。。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75050" y="3356495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还可以容忍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???</a:t>
            </a:r>
            <a:endParaRPr kumimoji="1" lang="zh-CN" altLang="en-US" sz="20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41370" y="2133958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太不</a:t>
            </a:r>
            <a:r>
              <a:rPr kumimoji="1" lang="zh-CN" altLang="en-US" sz="2000" dirty="0" smtClean="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符合</a:t>
            </a:r>
            <a:r>
              <a:rPr kumimoji="1" lang="en-US" altLang="zh-CN" sz="2000" dirty="0" smtClean="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OOP</a:t>
            </a:r>
            <a:endParaRPr kumimoji="1" lang="zh-CN" altLang="en-US" sz="2000" dirty="0" smtClean="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421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447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开发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利刃</a:t>
            </a:r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32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JavaPoet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200" y="1063078"/>
            <a:ext cx="57683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什么是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JavaPoet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？</a:t>
            </a:r>
            <a:endParaRPr kumimoji="1" lang="en-US" altLang="zh-CN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9709" y="1694587"/>
            <a:ext cx="72840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JavaPoet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是 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square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推出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的开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源 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代码生成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框架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；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符合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我们习惯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 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面向对象 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OOP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语法；可以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很方便的使用它根据注解生成对应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代码。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项目地址：</a:t>
            </a:r>
            <a:r>
              <a:rPr kumimoji="1" lang="en-US" altLang="zh-CN" dirty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https://github.com/square/javapoet</a:t>
            </a:r>
            <a:endParaRPr kumimoji="1" lang="zh-CN" altLang="en-US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59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56623" y="1521784"/>
            <a:ext cx="53000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一：</a:t>
            </a:r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是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什么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？</a:t>
            </a:r>
            <a:endParaRPr kumimoji="1" lang="en-US" altLang="zh-CN" sz="3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二：需要了解的知识</a:t>
            </a:r>
            <a:endParaRPr kumimoji="1" lang="en-US" altLang="zh-CN" sz="3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三：</a:t>
            </a:r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代码生成过程</a:t>
            </a:r>
            <a:endParaRPr kumimoji="1" lang="en-US" altLang="zh-CN" sz="3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四：</a:t>
            </a:r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开发利刃</a:t>
            </a:r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32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JavaPoet</a:t>
            </a:r>
            <a:endParaRPr kumimoji="1" lang="en-US" altLang="zh-CN" sz="3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zh-CN" altLang="en-US" sz="3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792344" y="1829254"/>
            <a:ext cx="1315914" cy="0"/>
          </a:xfrm>
          <a:prstGeom prst="line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850604" y="3414610"/>
            <a:ext cx="1315914" cy="0"/>
          </a:xfrm>
          <a:prstGeom prst="line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97213" y="2013580"/>
            <a:ext cx="11268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目 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9040" y="2592654"/>
            <a:ext cx="15307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content</a:t>
            </a:r>
            <a:endParaRPr kumimoji="1" lang="zh-CN" altLang="en-US" sz="3200" dirty="0" smtClean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1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447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开发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利刃</a:t>
            </a:r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32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JavaPoet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200" y="1063078"/>
            <a:ext cx="57683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需要了解的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知识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–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常用类</a:t>
            </a:r>
            <a:endParaRPr kumimoji="1" lang="en-US" altLang="zh-CN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08391"/>
              </p:ext>
            </p:extLst>
          </p:nvPr>
        </p:nvGraphicFramePr>
        <p:xfrm>
          <a:off x="1237836" y="1752077"/>
          <a:ext cx="6565737" cy="3017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0091"/>
                <a:gridCol w="5005646"/>
              </a:tblGrid>
              <a:tr h="30408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类对象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04088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MethodSpec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代表一个构造函数或方法声明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04088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TypeSpec</a:t>
                      </a:r>
                      <a:r>
                        <a:rPr lang="en-US" altLang="zh-CN" sz="1600" dirty="0" smtClean="0"/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代表一个类，接口，或者枚举声明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04088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FieldSpec</a:t>
                      </a:r>
                      <a:r>
                        <a:rPr lang="en-US" altLang="zh-CN" sz="1600" dirty="0" smtClean="0"/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代表一个成员变量，一个字段声明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04088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JavaFile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包含一个顶级类的</a:t>
                      </a:r>
                      <a:r>
                        <a:rPr lang="en-US" altLang="zh-CN" sz="1600" dirty="0" smtClean="0"/>
                        <a:t>Java</a:t>
                      </a:r>
                      <a:r>
                        <a:rPr lang="zh-CN" altLang="en-US" sz="1600" dirty="0" smtClean="0"/>
                        <a:t>文件</a:t>
                      </a:r>
                      <a:endParaRPr lang="zh-CN" altLang="en-US" sz="1600" dirty="0"/>
                    </a:p>
                  </a:txBody>
                  <a:tcPr/>
                </a:tc>
              </a:tr>
              <a:tr h="304088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ParameterSpec</a:t>
                      </a:r>
                      <a:r>
                        <a:rPr lang="en-US" altLang="zh-CN" sz="1600" dirty="0" smtClean="0"/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用来创建参数</a:t>
                      </a:r>
                      <a:endParaRPr lang="zh-CN" altLang="en-US" sz="1600" dirty="0"/>
                    </a:p>
                  </a:txBody>
                  <a:tcPr/>
                </a:tc>
              </a:tr>
              <a:tr h="304088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AnnotationSpec</a:t>
                      </a:r>
                      <a:r>
                        <a:rPr lang="en-US" altLang="zh-CN" sz="1600" dirty="0" smtClean="0"/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用来创建注解</a:t>
                      </a:r>
                    </a:p>
                  </a:txBody>
                  <a:tcPr/>
                </a:tc>
              </a:tr>
              <a:tr h="304088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ClassName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用来包装一个类</a:t>
                      </a:r>
                    </a:p>
                  </a:txBody>
                  <a:tcPr/>
                </a:tc>
              </a:tr>
              <a:tr h="304088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TypeName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类型，如：添加返回值类型时使用</a:t>
                      </a:r>
                      <a:r>
                        <a:rPr lang="en-US" altLang="zh-CN" sz="1600" dirty="0" err="1" smtClean="0"/>
                        <a:t>TypeName.VOID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447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开发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利刃</a:t>
            </a:r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32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JavaPoet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200" y="1063078"/>
            <a:ext cx="57683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需要了解的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知识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–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格式化规则</a:t>
            </a:r>
            <a:endParaRPr kumimoji="1" lang="en-US" altLang="zh-CN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936503" y="3179618"/>
            <a:ext cx="279733" cy="270164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213264" y="1784157"/>
            <a:ext cx="5233308" cy="3148564"/>
            <a:chOff x="2213264" y="1784157"/>
            <a:chExt cx="5233308" cy="314856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64" y="1784157"/>
              <a:ext cx="5233308" cy="314856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" name="椭圆 2"/>
            <p:cNvSpPr/>
            <p:nvPr/>
          </p:nvSpPr>
          <p:spPr>
            <a:xfrm>
              <a:off x="4936503" y="3179618"/>
              <a:ext cx="279733" cy="270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21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447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开发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利刃</a:t>
            </a:r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32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JavaPoet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200" y="1063078"/>
            <a:ext cx="576834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实践</a:t>
            </a:r>
            <a:endParaRPr kumimoji="1" lang="en-US" altLang="zh-CN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936503" y="3179618"/>
            <a:ext cx="279733" cy="270164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114801" y="2284181"/>
            <a:ext cx="472786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MethodSpec hello = MethodSpec.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methodBuilder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.addModifiers(Modifier.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.returns(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.addParameter(String.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.addStatement(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"$T.out.println($S)"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"Hello, JavaPoet!"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.build()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TypeSpec typeSpec = TypeSpec.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classBuilder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(finalClassName)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.addModifiers(Modifier.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.addMethod(hello)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.build()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JavaFile javaFile = JavaFile.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(packageName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typeSpec)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.build()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javaFile.writeTo(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(IOException e)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e.printStackTrace()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38992" y="1982982"/>
            <a:ext cx="3688772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dependencies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javapoet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'com.squareup:javapoet:1.11.1'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831194" y="1354043"/>
            <a:ext cx="2877460" cy="837598"/>
            <a:chOff x="5705021" y="784274"/>
            <a:chExt cx="2877460" cy="837598"/>
          </a:xfrm>
        </p:grpSpPr>
        <p:sp>
          <p:nvSpPr>
            <p:cNvPr id="12" name="文本框 11"/>
            <p:cNvSpPr txBox="1"/>
            <p:nvPr/>
          </p:nvSpPr>
          <p:spPr>
            <a:xfrm>
              <a:off x="5831194" y="1003018"/>
              <a:ext cx="2751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FF00"/>
                  </a:solidFill>
                  <a:latin typeface="微软雅黑"/>
                  <a:ea typeface="微软雅黑"/>
                  <a:cs typeface="微软雅黑"/>
                </a:rPr>
                <a:t>熟悉的面向</a:t>
              </a:r>
              <a:r>
                <a:rPr kumimoji="1" lang="en-US" altLang="zh-CN" sz="2000" dirty="0" smtClean="0">
                  <a:solidFill>
                    <a:srgbClr val="FFFF00"/>
                  </a:solidFill>
                  <a:latin typeface="微软雅黑"/>
                  <a:ea typeface="微软雅黑"/>
                  <a:cs typeface="微软雅黑"/>
                </a:rPr>
                <a:t>OOP</a:t>
              </a:r>
              <a:r>
                <a:rPr kumimoji="1" lang="zh-CN" altLang="en-US" sz="2000" dirty="0">
                  <a:solidFill>
                    <a:srgbClr val="FFFF00"/>
                  </a:solidFill>
                  <a:latin typeface="微软雅黑"/>
                  <a:ea typeface="微软雅黑"/>
                  <a:cs typeface="微软雅黑"/>
                </a:rPr>
                <a:t>写法</a:t>
              </a:r>
              <a:endParaRPr kumimoji="1" lang="zh-CN" altLang="en-US" sz="2000" dirty="0" smtClean="0">
                <a:solidFill>
                  <a:srgbClr val="FFFF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5705021" y="784274"/>
              <a:ext cx="2742379" cy="837598"/>
            </a:xfrm>
            <a:prstGeom prst="wedgeRoundRectCallout">
              <a:avLst>
                <a:gd name="adj1" fmla="val -35610"/>
                <a:gd name="adj2" fmla="val 74906"/>
                <a:gd name="adj3" fmla="val 16667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9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00" y="2071750"/>
            <a:ext cx="4600000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988" y="2279362"/>
            <a:ext cx="3422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一、</a:t>
            </a:r>
            <a:r>
              <a:rPr kumimoji="1" lang="en-US" altLang="zh-CN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是什么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？</a:t>
            </a:r>
            <a:endParaRPr kumimoji="1" lang="en-US" altLang="zh-CN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652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是什么？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7420" y="1189893"/>
            <a:ext cx="8189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Annotation Processing Tool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）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注解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处理工具，通过对源代码文件进行检测找出其中的注解，根据注解自动生成代码；通过生成代码，您无需编写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样板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(boilerplate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代码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，更加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简洁优雅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14450" y="2814209"/>
            <a:ext cx="3248005" cy="1053340"/>
            <a:chOff x="4714450" y="2814209"/>
            <a:chExt cx="3248005" cy="1053340"/>
          </a:xfrm>
        </p:grpSpPr>
        <p:sp>
          <p:nvSpPr>
            <p:cNvPr id="2" name="圆角矩形标注 1"/>
            <p:cNvSpPr/>
            <p:nvPr/>
          </p:nvSpPr>
          <p:spPr>
            <a:xfrm rot="10800000">
              <a:off x="4769425" y="2814209"/>
              <a:ext cx="3138055" cy="905736"/>
            </a:xfrm>
            <a:prstGeom prst="wedgeRoundRectCallout">
              <a:avLst>
                <a:gd name="adj1" fmla="val -36727"/>
                <a:gd name="adj2" fmla="val 75833"/>
                <a:gd name="adj3" fmla="val 16667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714450" y="2944219"/>
              <a:ext cx="32480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tv1 = </a:t>
              </a:r>
              <a:r>
                <a:rPr kumimoji="1" lang="en-US" altLang="zh-CN" dirty="0" err="1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findViewById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(R.id.tv1)</a:t>
              </a:r>
            </a:p>
            <a:p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tv2 = </a:t>
              </a:r>
              <a:r>
                <a:rPr kumimoji="1" lang="en-US" altLang="zh-CN" dirty="0" err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findViewById</a:t>
              </a:r>
              <a:r>
                <a:rPr kumimoji="1" lang="en-US" altLang="zh-CN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(R.id.tv2</a:t>
              </a:r>
              <a:r>
                <a:rPr kumimoji="1" lang="en-US" altLang="zh-CN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)</a:t>
              </a:r>
              <a:endPara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  <a:p>
              <a:endPara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59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应用案例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1221" y="1189893"/>
            <a:ext cx="48082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EventBus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ButterKnife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DataBinding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Arouter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Dagger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…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458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988" y="227936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二、需要了解的知识</a:t>
            </a:r>
            <a:endParaRPr kumimoji="1" lang="en-US" altLang="zh-CN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4314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2714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 Element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7420" y="959045"/>
            <a:ext cx="8189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Element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接口代表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源文件中的程序构建元素，例如包、类、方法等。</a:t>
            </a:r>
          </a:p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81966"/>
              </p:ext>
            </p:extLst>
          </p:nvPr>
        </p:nvGraphicFramePr>
        <p:xfrm>
          <a:off x="1414984" y="1643027"/>
          <a:ext cx="6393084" cy="31723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0627"/>
                <a:gridCol w="4502457"/>
              </a:tblGrid>
              <a:tr h="42791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dirty="0" smtClean="0">
                          <a:effectLst/>
                        </a:rPr>
                        <a:t>Element</a:t>
                      </a:r>
                      <a:r>
                        <a:rPr lang="zh-CN" altLang="en-US" sz="1600" dirty="0" smtClean="0">
                          <a:effectLst/>
                        </a:rPr>
                        <a:t>名称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dirty="0" smtClean="0">
                          <a:effectLst/>
                        </a:rPr>
                        <a:t>说明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95250" anchor="ctr"/>
                </a:tc>
              </a:tr>
              <a:tr h="427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effectLst/>
                        </a:rPr>
                        <a:t>PackageElement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dirty="0">
                          <a:effectLst/>
                        </a:rPr>
                        <a:t>表示一个包程序元素，可以获取到包名等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95250" anchor="ctr"/>
                </a:tc>
              </a:tr>
              <a:tr h="58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effectLst/>
                        </a:rPr>
                        <a:t>TypeParameterElement</a:t>
                      </a:r>
                      <a:endParaRPr lang="en-US" sz="1600" b="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dirty="0">
                          <a:effectLst/>
                        </a:rPr>
                        <a:t>表示一般类、接口、方法或构造方法元素的泛型参数</a:t>
                      </a:r>
                      <a:endParaRPr lang="zh-CN" altLang="en-US" sz="1600" b="0" dirty="0"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63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effectLst/>
                        </a:rPr>
                        <a:t>TypeElement</a:t>
                      </a:r>
                      <a:endParaRPr lang="en-US" sz="1600" b="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dirty="0">
                          <a:effectLst/>
                        </a:rPr>
                        <a:t>表示一个类或接口程序元素</a:t>
                      </a:r>
                      <a:endParaRPr lang="zh-CN" altLang="en-US" sz="1600" b="0" dirty="0"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58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effectLst/>
                        </a:rPr>
                        <a:t>VariableElement</a:t>
                      </a:r>
                      <a:endParaRPr lang="en-US" sz="1600" b="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dirty="0">
                          <a:effectLst/>
                        </a:rPr>
                        <a:t>表示一个字段、</a:t>
                      </a:r>
                      <a:r>
                        <a:rPr lang="en-US" altLang="zh-CN" sz="1600" dirty="0" err="1">
                          <a:effectLst/>
                        </a:rPr>
                        <a:t>enum</a:t>
                      </a:r>
                      <a:r>
                        <a:rPr lang="en-US" altLang="zh-CN" sz="1600" dirty="0">
                          <a:effectLst/>
                        </a:rPr>
                        <a:t> </a:t>
                      </a:r>
                      <a:r>
                        <a:rPr lang="zh-CN" altLang="en-US" sz="1600" dirty="0">
                          <a:effectLst/>
                        </a:rPr>
                        <a:t>常量、方法或构造方法参数、局部变量或异常参数</a:t>
                      </a:r>
                      <a:endParaRPr lang="zh-CN" altLang="en-US" sz="1600" b="0" dirty="0"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58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effectLst/>
                        </a:rPr>
                        <a:t>ExecutableElement</a:t>
                      </a:r>
                      <a:endParaRPr lang="en-US" sz="1600" b="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dirty="0">
                          <a:effectLst/>
                        </a:rPr>
                        <a:t>表示某个类或接口的方法、构造方法或初始化程序（静态或实例），包括注解类型元素</a:t>
                      </a:r>
                      <a:endParaRPr lang="zh-CN" altLang="en-US" sz="1600" b="0" dirty="0"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3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2714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 Element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19" y="1502631"/>
            <a:ext cx="49720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2486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常用</a:t>
            </a:r>
            <a:r>
              <a:rPr kumimoji="1" lang="en-US" altLang="zh-CN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说明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76353"/>
              </p:ext>
            </p:extLst>
          </p:nvPr>
        </p:nvGraphicFramePr>
        <p:xfrm>
          <a:off x="945061" y="1272116"/>
          <a:ext cx="7360739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1039"/>
                <a:gridCol w="5219700"/>
              </a:tblGrid>
              <a:tr h="327702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方法名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27702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getEnclosedElements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返回该元素直接包含的子元素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27702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getEnclosingElement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返回包含该</a:t>
                      </a:r>
                      <a:r>
                        <a:rPr lang="en-US" altLang="zh-CN" sz="1600" dirty="0" smtClean="0"/>
                        <a:t>element</a:t>
                      </a:r>
                      <a:r>
                        <a:rPr lang="zh-CN" altLang="en-US" sz="1600" dirty="0" smtClean="0"/>
                        <a:t>的父</a:t>
                      </a:r>
                      <a:r>
                        <a:rPr lang="en-US" altLang="zh-CN" sz="1600" dirty="0" smtClean="0"/>
                        <a:t>element</a:t>
                      </a:r>
                      <a:r>
                        <a:rPr lang="zh-CN" altLang="en-US" sz="1600" dirty="0" smtClean="0"/>
                        <a:t>，与上一个方法相反</a:t>
                      </a:r>
                      <a:endParaRPr lang="zh-CN" altLang="en-US" sz="1600" dirty="0"/>
                    </a:p>
                  </a:txBody>
                  <a:tcPr/>
                </a:tc>
              </a:tr>
              <a:tr h="327702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getKind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返回</a:t>
                      </a:r>
                      <a:r>
                        <a:rPr lang="en-US" altLang="zh-CN" sz="1600" dirty="0" smtClean="0"/>
                        <a:t>element</a:t>
                      </a:r>
                      <a:r>
                        <a:rPr lang="zh-CN" altLang="en-US" sz="1600" dirty="0" smtClean="0"/>
                        <a:t>的类型，判断类型使用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327702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getModifiers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获取修饰关键字，如：</a:t>
                      </a:r>
                      <a:r>
                        <a:rPr lang="en-US" altLang="zh-CN" sz="1600" dirty="0" smtClean="0"/>
                        <a:t>public static final</a:t>
                      </a:r>
                      <a:r>
                        <a:rPr lang="zh-CN" altLang="en-US" sz="1600" dirty="0" smtClean="0"/>
                        <a:t>等</a:t>
                      </a:r>
                      <a:endParaRPr lang="zh-CN" altLang="en-US" sz="1600" dirty="0"/>
                    </a:p>
                  </a:txBody>
                  <a:tcPr/>
                </a:tc>
              </a:tr>
              <a:tr h="327702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getSimpleName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获取名字，不带包名</a:t>
                      </a:r>
                      <a:endParaRPr lang="zh-CN" altLang="en-US" sz="1600" dirty="0"/>
                    </a:p>
                  </a:txBody>
                  <a:tcPr/>
                </a:tc>
              </a:tr>
              <a:tr h="327702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getQualifiedName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获取全名，如果是类元素，包含完整的包名路径</a:t>
                      </a:r>
                      <a:endParaRPr lang="zh-CN" altLang="en-US" sz="1600" dirty="0"/>
                    </a:p>
                  </a:txBody>
                  <a:tcPr/>
                </a:tc>
              </a:tr>
              <a:tr h="327702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getParameters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获取方法的参数元素，每个元素是一个</a:t>
                      </a:r>
                      <a:r>
                        <a:rPr lang="en-US" altLang="zh-CN" sz="1600" dirty="0" err="1" smtClean="0"/>
                        <a:t>VariableElement</a:t>
                      </a:r>
                      <a:endParaRPr lang="zh-CN" altLang="en-US" sz="1600" dirty="0"/>
                    </a:p>
                  </a:txBody>
                  <a:tcPr/>
                </a:tc>
              </a:tr>
              <a:tr h="327702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getReturnType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返回方法元素的返回值</a:t>
                      </a:r>
                      <a:endParaRPr lang="zh-CN" altLang="en-US" sz="1600" dirty="0"/>
                    </a:p>
                  </a:txBody>
                  <a:tcPr/>
                </a:tc>
              </a:tr>
              <a:tr h="327702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effectLst/>
                        </a:rPr>
                        <a:t>getConstantValue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如果属性元素被</a:t>
                      </a:r>
                      <a:r>
                        <a:rPr lang="en-US" altLang="zh-CN" sz="1600" dirty="0" smtClean="0"/>
                        <a:t>final</a:t>
                      </a:r>
                      <a:r>
                        <a:rPr lang="zh-CN" altLang="en-US" sz="1600" dirty="0" smtClean="0"/>
                        <a:t>修饰，则可以使用该方法获取它的值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0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FFFFFF"/>
            </a:solidFill>
            <a:latin typeface="微软雅黑"/>
            <a:ea typeface="微软雅黑"/>
            <a:cs typeface="微软雅黑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576</Words>
  <Application>Microsoft Office PowerPoint</Application>
  <PresentationFormat>全屏显示(16:9)</PresentationFormat>
  <Paragraphs>131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quinty 徐</dc:creator>
  <cp:lastModifiedBy>宋景豪</cp:lastModifiedBy>
  <cp:revision>62</cp:revision>
  <dcterms:created xsi:type="dcterms:W3CDTF">2015-09-24T04:12:14Z</dcterms:created>
  <dcterms:modified xsi:type="dcterms:W3CDTF">2020-05-16T07:40:16Z</dcterms:modified>
</cp:coreProperties>
</file>