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63" r:id="rId3"/>
    <p:sldId id="259" r:id="rId4"/>
    <p:sldId id="257" r:id="rId5"/>
    <p:sldId id="273" r:id="rId6"/>
    <p:sldId id="274" r:id="rId7"/>
    <p:sldId id="272" r:id="rId8"/>
    <p:sldId id="275" r:id="rId9"/>
    <p:sldId id="276" r:id="rId10"/>
    <p:sldId id="279" r:id="rId11"/>
    <p:sldId id="277" r:id="rId12"/>
    <p:sldId id="281" r:id="rId13"/>
    <p:sldId id="278" r:id="rId14"/>
    <p:sldId id="282" r:id="rId15"/>
    <p:sldId id="283" r:id="rId16"/>
    <p:sldId id="284" r:id="rId17"/>
    <p:sldId id="286" r:id="rId18"/>
    <p:sldId id="287" r:id="rId19"/>
    <p:sldId id="289" r:id="rId20"/>
    <p:sldId id="290" r:id="rId21"/>
    <p:sldId id="291" r:id="rId22"/>
    <p:sldId id="292" r:id="rId23"/>
    <p:sldId id="288" r:id="rId24"/>
    <p:sldId id="293" r:id="rId25"/>
    <p:sldId id="296" r:id="rId26"/>
    <p:sldId id="295" r:id="rId27"/>
    <p:sldId id="294" r:id="rId28"/>
    <p:sldId id="297" r:id="rId29"/>
    <p:sldId id="298" r:id="rId30"/>
    <p:sldId id="304" r:id="rId31"/>
    <p:sldId id="305" r:id="rId32"/>
    <p:sldId id="266" r:id="rId33"/>
    <p:sldId id="303" r:id="rId34"/>
    <p:sldId id="301" r:id="rId35"/>
    <p:sldId id="302" r:id="rId36"/>
    <p:sldId id="308" r:id="rId37"/>
    <p:sldId id="312" r:id="rId38"/>
    <p:sldId id="310" r:id="rId39"/>
    <p:sldId id="314" r:id="rId40"/>
    <p:sldId id="313" r:id="rId41"/>
    <p:sldId id="318" r:id="rId42"/>
    <p:sldId id="319" r:id="rId43"/>
    <p:sldId id="320" r:id="rId44"/>
    <p:sldId id="321" r:id="rId45"/>
    <p:sldId id="316" r:id="rId46"/>
    <p:sldId id="323" r:id="rId47"/>
    <p:sldId id="324" r:id="rId48"/>
    <p:sldId id="327" r:id="rId49"/>
    <p:sldId id="329" r:id="rId50"/>
    <p:sldId id="328" r:id="rId51"/>
    <p:sldId id="330" r:id="rId52"/>
    <p:sldId id="331" r:id="rId53"/>
    <p:sldId id="335" r:id="rId54"/>
    <p:sldId id="336" r:id="rId55"/>
    <p:sldId id="337" r:id="rId56"/>
    <p:sldId id="309" r:id="rId57"/>
    <p:sldId id="332" r:id="rId58"/>
    <p:sldId id="333" r:id="rId59"/>
    <p:sldId id="260" r:id="rId6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jinghao" initials="S" lastIdx="1" clrIdx="0">
    <p:extLst>
      <p:ext uri="{19B8F6BF-5375-455C-9EA6-DF929625EA0E}">
        <p15:presenceInfo xmlns:p15="http://schemas.microsoft.com/office/powerpoint/2012/main" userId="songjing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86545" autoAdjust="0"/>
  </p:normalViewPr>
  <p:slideViewPr>
    <p:cSldViewPr snapToGrid="0" snapToObjects="1" showGuides="1">
      <p:cViewPr varScale="1">
        <p:scale>
          <a:sx n="152" d="100"/>
          <a:sy n="152" d="100"/>
        </p:scale>
        <p:origin x="576" y="132"/>
      </p:cViewPr>
      <p:guideLst>
        <p:guide orient="horz" pos="320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7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1B86-93EB-4894-8A2B-42B8E23179C1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CF3-E2D8-4B4E-A96D-F38A82A61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96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D7446-2996-7245-AEC9-8CA712C18DA5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8CCD-5220-0B44-B03B-8060159D5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25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在采集的这四种事件中，最重要并且采集难度最大的是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AppClick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事件。所以，无埋点基本上也是围绕着如何采集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AppClick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增强（包括：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是通过对目标工程的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文件进行代码注入的方式将通知（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）插入到目标代码中。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第一步：根据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PointCut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切点规则匹配的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插入到目标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962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4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命令常用参数介绍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inpath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文件路径，可以是在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文件中也可以是在文件目录中，路径应该包含那些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相关的文件，只有这些文件才会被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处理。输出文件会包含这些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。该路径就是一个单一参数，多个路径的话用分隔符隔开。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指定去哪找用户使用到的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文件，路径可以是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文件也可以是文件目录，该路径就是一个单一参数，多个路径的话用分隔符隔开。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aspectPath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需要被处理的切面路径，存在于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文件或者文件目录中。在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Andorid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中使用的话一般指的是被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@Aspect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注解标示的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文件路径。需要注意的是编译版本需要与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编译版本一致。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指定的路径应该包含所有的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文件。不过默认情况下，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中的路径不一定非要放置在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中，因为编译器会自动处理把它们加入。路径格式与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样，都需要用分隔符隔开。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**-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bootClasspath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**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重载跟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android-27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的源码进行编译。路径格式与之前一样。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指定由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文件存放目录，如果不指定的话会放置在当前的工作目录中。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outjar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指定被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包存放的文件目录，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57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5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143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35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37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776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ClassReader</a:t>
            </a:r>
            <a:r>
              <a:rPr lang="zh-CN" altLang="en-US" dirty="0" smtClean="0"/>
              <a:t>：该类用来解析编译过的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字节码文件；</a:t>
            </a:r>
            <a:endParaRPr lang="en-US" altLang="zh-CN" dirty="0" smtClean="0"/>
          </a:p>
          <a:p>
            <a:r>
              <a:rPr lang="en-US" altLang="zh-CN" dirty="0" err="1" smtClean="0"/>
              <a:t>CLassVisitor</a:t>
            </a:r>
            <a:r>
              <a:rPr lang="zh-CN" altLang="en-US" baseline="0" dirty="0" smtClean="0"/>
              <a:t>：主要负责“拜访”类成员信息。其中包括标记在类上的注解、类的构造方法、类的字段、类的方法、静态代码块。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ClassWriter</a:t>
            </a:r>
            <a:r>
              <a:rPr lang="zh-CN" altLang="en-US" baseline="0" dirty="0" smtClean="0"/>
              <a:t>：该类用来重新构建编译后的类，比如说修改类名、属性以及方法，甚至可以生成新的类的字节码文件。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AdviceAdapter</a:t>
            </a:r>
            <a:r>
              <a:rPr lang="zh-CN" altLang="en-US" baseline="0" dirty="0" smtClean="0"/>
              <a:t>：实现了</a:t>
            </a:r>
            <a:r>
              <a:rPr lang="en-US" altLang="zh-CN" baseline="0" dirty="0" err="1" smtClean="0"/>
              <a:t>MethodVisitor</a:t>
            </a:r>
            <a:r>
              <a:rPr lang="zh-CN" altLang="en-US" baseline="0" dirty="0" smtClean="0"/>
              <a:t>接口，主要负责“拜访”方法的信息，用来进行具体的方法字节码操作。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66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06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整体上来说，静态代理明显优于动态代理，这是因为静态代理的“动作”是在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的编译期处理的，不会对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的正常业务（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运行时）逻辑有太大的影响。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928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372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324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38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988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1.5.0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版本后提供了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Transfrom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允许第三方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在打包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文件之前的编译过程中 操作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.class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Instant-Run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都已经换成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218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09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225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Transform.java </a:t>
            </a:r>
            <a:r>
              <a:rPr lang="zh-CN" altLang="en-US" dirty="0" smtClean="0"/>
              <a:t>是一个抽象类，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抽象方法：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getName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的名称；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getInputTypes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要处理的数据类型；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getScopes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的作用域；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isIncremental</a:t>
            </a:r>
            <a:r>
              <a:rPr kumimoji="0" lang="zh-CN" altLang="en-US" sz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：是否是增量构建；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498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74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39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45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095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643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594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320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33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55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9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是思想，上面的方法其实都是工具，只不过是插入时机和方式不同。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11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步骤一：词法分析，将源代码的字符流转变为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一个个读取源代码，按照预定规则合并成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是编译过程的最小元素，关键字、变量名、字面量、运算符等都可以成为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步骤二：语法分析，根据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流来构造树形表达式也就是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语法树的每一个节点都代表着程序代码中的一个语法结构，如类型、修饰符、运算符等。经过这个步骤后，编译器就基本不会再对源码文件进行操作了，后续的操作都建立在抽象语法树之上。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01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3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5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6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88CCD-5220-0B44-B03B-8060159D530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17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"/>
            <a:ext cx="9144000" cy="51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9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8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"/>
            <a:ext cx="8702398" cy="4893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"/>
            <a:ext cx="9144000" cy="51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5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103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2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18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532-6D34-4C45-A76C-EF88F7E9DDBF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9382-A961-3048-8A95-785D36C388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00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Wharton/hug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409014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gjinghao/Shadowles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47980" y="2187030"/>
            <a:ext cx="6448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无埋点</a:t>
            </a:r>
            <a:r>
              <a:rPr kumimoji="1" lang="zh-CN" altLang="en-US" sz="44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技术</a:t>
            </a:r>
            <a:r>
              <a:rPr kumimoji="1" lang="zh-CN" altLang="en-US" sz="4400" b="1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kumimoji="1" lang="zh-CN" altLang="en-US" sz="44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64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1246" y="977243"/>
            <a:ext cx="795669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动态代理：</a:t>
            </a:r>
            <a:endParaRPr kumimoji="1" lang="en-US" altLang="zh-CN" sz="2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代码运行的时候去进行代理。比如我们常见的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代理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View.OnClickListener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Window.Callback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View.AccessibilityDelegate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等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739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5471"/>
              </p:ext>
            </p:extLst>
          </p:nvPr>
        </p:nvGraphicFramePr>
        <p:xfrm>
          <a:off x="907312" y="845100"/>
          <a:ext cx="7400259" cy="369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8018"/>
                <a:gridCol w="491224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1600" kern="1200" dirty="0" smtClean="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动态代理</a:t>
                      </a:r>
                      <a:endParaRPr kumimoji="1" lang="zh-CN" altLang="en-US" sz="1600" kern="1200" dirty="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kern="1200" dirty="0" smtClean="0">
                          <a:solidFill>
                            <a:srgbClr val="FFFF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缺点</a:t>
                      </a:r>
                      <a:endParaRPr kumimoji="1" lang="zh-CN" altLang="en-US" sz="1600" kern="1200" dirty="0">
                        <a:solidFill>
                          <a:srgbClr val="FFFF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View.OnClickListener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使用反射，效率较低，对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整体性能有一点影响，也可能会引入兼容性风险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Application.ActivityLifecycleCallbacks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14+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View.hasOnClickListeners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15+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无法直接支持采集游离于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Activity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之上的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的点击， 如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PopupWindow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Window.Callback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每次点击都要遍历一次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RootView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，效率较低，对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整体性能影响较大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Application.ActivityLifecycleCallbacks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14+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View.hasOnClickListeners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 15+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无法采集 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Dialog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PopupWindow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的点击事件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View.AccessibilityDelegate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同上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1246" y="977243"/>
            <a:ext cx="79566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静态代理：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通过 </a:t>
            </a:r>
            <a:r>
              <a:rPr kumimoji="1" lang="en-US" altLang="zh-CN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Plugin 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在编译期间插入或者修改代码（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.class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文件）。比如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等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08" y="2743201"/>
            <a:ext cx="4073313" cy="20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-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抽象语法树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3351" y="1757740"/>
            <a:ext cx="1106194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语法分析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扫描器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122676" y="2080906"/>
            <a:ext cx="810675" cy="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3414" y="1779182"/>
            <a:ext cx="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源代码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59159" y="1757739"/>
            <a:ext cx="110479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语法分析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解析器</a:t>
            </a:r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 flipV="1">
            <a:off x="2039545" y="2080905"/>
            <a:ext cx="9196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03971" y="1765005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Token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流</a:t>
            </a:r>
            <a:endParaRPr kumimoji="1" lang="en-US" altLang="zh-CN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6233" y="1757737"/>
            <a:ext cx="87716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语义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分析器</a:t>
            </a:r>
          </a:p>
        </p:txBody>
      </p:sp>
      <p:cxnSp>
        <p:nvCxnSpPr>
          <p:cNvPr id="21" name="直接箭头连接符 20"/>
          <p:cNvCxnSpPr>
            <a:stCxn id="14" idx="3"/>
            <a:endCxn id="19" idx="1"/>
          </p:cNvCxnSpPr>
          <p:nvPr/>
        </p:nvCxnSpPr>
        <p:spPr>
          <a:xfrm flipV="1">
            <a:off x="4063951" y="2080903"/>
            <a:ext cx="53228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45607" y="175428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rgbClr val="FFC000"/>
                </a:solidFill>
                <a:latin typeface="微软雅黑"/>
                <a:ea typeface="微软雅黑"/>
                <a:cs typeface="微软雅黑"/>
              </a:rPr>
              <a:t>AST</a:t>
            </a:r>
            <a:endParaRPr kumimoji="1" lang="zh-CN" altLang="en-US" sz="1600" dirty="0" smtClean="0">
              <a:solidFill>
                <a:srgbClr val="FFC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05679" y="1757738"/>
            <a:ext cx="87716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注解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处理器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290583" y="1757740"/>
            <a:ext cx="87716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字节码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生成器</a:t>
            </a:r>
          </a:p>
        </p:txBody>
      </p:sp>
      <p:cxnSp>
        <p:nvCxnSpPr>
          <p:cNvPr id="53" name="直接箭头连接符 52"/>
          <p:cNvCxnSpPr>
            <a:stCxn id="19" idx="3"/>
            <a:endCxn id="25" idx="1"/>
          </p:cNvCxnSpPr>
          <p:nvPr/>
        </p:nvCxnSpPr>
        <p:spPr>
          <a:xfrm>
            <a:off x="5473396" y="2080903"/>
            <a:ext cx="5322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3"/>
            <a:endCxn id="27" idx="1"/>
          </p:cNvCxnSpPr>
          <p:nvPr/>
        </p:nvCxnSpPr>
        <p:spPr>
          <a:xfrm>
            <a:off x="6882842" y="2080904"/>
            <a:ext cx="40774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7" idx="3"/>
          </p:cNvCxnSpPr>
          <p:nvPr/>
        </p:nvCxnSpPr>
        <p:spPr>
          <a:xfrm flipV="1">
            <a:off x="8167746" y="2080903"/>
            <a:ext cx="81591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175594" y="17650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字节码</a:t>
            </a:r>
            <a:endParaRPr kumimoji="1" lang="zh-CN" altLang="en-US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4" name="肘形连接符 93"/>
          <p:cNvCxnSpPr>
            <a:stCxn id="25" idx="2"/>
            <a:endCxn id="12" idx="2"/>
          </p:cNvCxnSpPr>
          <p:nvPr/>
        </p:nvCxnSpPr>
        <p:spPr>
          <a:xfrm rot="5400000" flipH="1">
            <a:off x="3335078" y="-705113"/>
            <a:ext cx="286333" cy="5932032"/>
          </a:xfrm>
          <a:prstGeom prst="bentConnector3">
            <a:avLst>
              <a:gd name="adj1" fmla="val -3940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581155" y="3080105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注解处理器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(APT)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产生了新的源文件</a:t>
            </a:r>
          </a:p>
        </p:txBody>
      </p:sp>
    </p:spTree>
    <p:extLst>
      <p:ext uri="{BB962C8B-B14F-4D97-AF65-F5344CB8AC3E}">
        <p14:creationId xmlns:p14="http://schemas.microsoft.com/office/powerpoint/2010/main" val="25463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7" y="1540933"/>
            <a:ext cx="8593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在注解处理器的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process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方法中，通过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roundEnvironment.getRootElements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()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拿到所有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Element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对象，通过 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trees.getTree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(element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拿到对应的抽象语法树（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）；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自定义一个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TreeTranslator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visitor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，通过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tree.accept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(visitor)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设置允许访问；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visitMethodDef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visitLambda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等方法中匹配目标处理方法，通过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相关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API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插入埋点代码。</a:t>
            </a:r>
          </a:p>
        </p:txBody>
      </p:sp>
    </p:spTree>
    <p:extLst>
      <p:ext uri="{BB962C8B-B14F-4D97-AF65-F5344CB8AC3E}">
        <p14:creationId xmlns:p14="http://schemas.microsoft.com/office/powerpoint/2010/main" val="6233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2013"/>
          <a:stretch/>
        </p:blipFill>
        <p:spPr>
          <a:xfrm>
            <a:off x="88273" y="1185333"/>
            <a:ext cx="4104835" cy="24722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34203"/>
          <a:stretch/>
        </p:blipFill>
        <p:spPr>
          <a:xfrm>
            <a:off x="4260787" y="499532"/>
            <a:ext cx="4903869" cy="1921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787" y="2489004"/>
            <a:ext cx="4392146" cy="26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AST – 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36286"/>
              </p:ext>
            </p:extLst>
          </p:nvPr>
        </p:nvGraphicFramePr>
        <p:xfrm>
          <a:off x="1176865" y="1708150"/>
          <a:ext cx="6900334" cy="238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5869"/>
                <a:gridCol w="4834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编辑器级别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效率高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更轻量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com.sun.tools.javac.tree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语法晦涩，要求对编译原理有基础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APT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无法扫描其他 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module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，导致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AST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无法处理其他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语法支持不友好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带有返回值的方法，很难把埋点代码插入到方法之后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7" y="1404299"/>
            <a:ext cx="85936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AOP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是一个概念，一个规范，本身并没有设定具体语言。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是对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AOP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思想的实现，它能够和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配合起来使用。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的核心就是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ajc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（编译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）和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weaver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（织入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）。 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ajc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基于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之上的，它是用来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文件，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的基础上增加了一些它自己的关键字和方法。因此，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ajc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也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可以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代码。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weaver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织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入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：为了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上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使用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而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不依赖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于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ajc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出现了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@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，使用注释的方式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编写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代码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，可以在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任何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编译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器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上使用。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8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工作流程</a:t>
            </a:r>
            <a:endParaRPr kumimoji="1" lang="en-US" altLang="zh-CN" sz="2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9032" y="1734208"/>
            <a:ext cx="2333297" cy="25750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6566" y="177624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09596" y="3346789"/>
            <a:ext cx="1692166" cy="566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Advice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09596" y="2419450"/>
            <a:ext cx="1692166" cy="566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PointCut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10165" y="1698775"/>
            <a:ext cx="2333297" cy="257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05017" y="1776248"/>
            <a:ext cx="943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Target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30730" y="2421377"/>
            <a:ext cx="1692166" cy="56684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JoinPoint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726665" y="2559388"/>
            <a:ext cx="1733182" cy="9246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织入后的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5651663" y="2898435"/>
            <a:ext cx="1075002" cy="24658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689318" y="2605202"/>
            <a:ext cx="99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Weaving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肘形连接符 17"/>
          <p:cNvCxnSpPr>
            <a:stCxn id="4" idx="3"/>
            <a:endCxn id="11" idx="2"/>
          </p:cNvCxnSpPr>
          <p:nvPr/>
        </p:nvCxnSpPr>
        <p:spPr>
          <a:xfrm flipV="1">
            <a:off x="2601762" y="2988219"/>
            <a:ext cx="1875051" cy="641991"/>
          </a:xfrm>
          <a:prstGeom prst="bent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18637" y="3216846"/>
            <a:ext cx="53285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2601762" y="2702871"/>
            <a:ext cx="1028968" cy="1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7" y="1340878"/>
            <a:ext cx="859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1.   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根目录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build.gradle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下引入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插件：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61733" y="2110484"/>
            <a:ext cx="5486399" cy="156126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buildscript {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dependencies {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zh-CN" sz="1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classpath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'org.aspectj:aspectjtools:1.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.0'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classpath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'org.aspectj:aspectj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:1.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NOTE: Do not place your application dependencies here; they belong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in the individual module build.gradle files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56623" y="1438106"/>
            <a:ext cx="42883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一：埋点现状及期望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二：无埋点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概述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三：常用埋点技术探析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：无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点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方案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792344" y="1829254"/>
            <a:ext cx="1315914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850604" y="3414610"/>
            <a:ext cx="1315914" cy="0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7213" y="2013580"/>
            <a:ext cx="11268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 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9040" y="2592654"/>
            <a:ext cx="15307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FFFF"/>
                </a:solidFill>
                <a:latin typeface="Arial"/>
                <a:ea typeface="微软雅黑"/>
                <a:cs typeface="Arial"/>
              </a:rPr>
              <a:t>content</a:t>
            </a:r>
            <a:endParaRPr kumimoji="1" lang="zh-CN" altLang="en-US" sz="3200" dirty="0" smtClean="0">
              <a:solidFill>
                <a:srgbClr val="FFFFFF"/>
              </a:solidFill>
              <a:latin typeface="Arial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1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7" y="1152891"/>
            <a:ext cx="859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2.   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module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目录下的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build.gradle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中引入：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4" y="1513023"/>
            <a:ext cx="4303945" cy="35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8" y="1340878"/>
            <a:ext cx="825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3.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在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运行时也需要相关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Library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支持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，所以还需要在项目的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dependencies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中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添加依赖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7435" y="2324874"/>
            <a:ext cx="4527177" cy="79182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dependencies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implementation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'org.aspectj:aspectjrt:1.8.10'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–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实施过程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667" y="1340878"/>
            <a:ext cx="666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4.    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切面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类的代码编写：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7836" y="2034988"/>
            <a:ext cx="68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可参考 </a:t>
            </a:r>
            <a:r>
              <a:rPr kumimoji="1" lang="en-US" altLang="zh-CN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开源项目 </a:t>
            </a:r>
            <a:r>
              <a:rPr kumimoji="1" lang="en-US" altLang="zh-CN" dirty="0" err="1">
                <a:solidFill>
                  <a:srgbClr val="FFC000"/>
                </a:solidFill>
                <a:latin typeface="微软雅黑"/>
                <a:ea typeface="微软雅黑"/>
                <a:cs typeface="微软雅黑"/>
                <a:hlinkClick r:id="rId3"/>
              </a:rPr>
              <a:t>JakeWharton</a:t>
            </a:r>
            <a:r>
              <a:rPr kumimoji="1" lang="en-US" altLang="zh-CN" dirty="0">
                <a:solidFill>
                  <a:srgbClr val="FFC000"/>
                </a:solidFill>
                <a:latin typeface="微软雅黑"/>
                <a:ea typeface="微软雅黑"/>
                <a:cs typeface="微软雅黑"/>
                <a:hlinkClick r:id="rId3"/>
              </a:rPr>
              <a:t>/</a:t>
            </a:r>
            <a:r>
              <a:rPr kumimoji="1" lang="en-US" altLang="zh-CN" dirty="0" err="1">
                <a:solidFill>
                  <a:srgbClr val="FFC000"/>
                </a:solidFill>
                <a:latin typeface="微软雅黑"/>
                <a:ea typeface="微软雅黑"/>
                <a:cs typeface="微软雅黑"/>
                <a:hlinkClick r:id="rId3"/>
              </a:rPr>
              <a:t>hugo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；另外，也可参考该项目的插件配置方式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795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优缺点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50970"/>
              </p:ext>
            </p:extLst>
          </p:nvPr>
        </p:nvGraphicFramePr>
        <p:xfrm>
          <a:off x="1176865" y="1708150"/>
          <a:ext cx="6900334" cy="265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5869"/>
                <a:gridCol w="48344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功能强大，除了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hook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之外，还可以为目标类添加变量，接口。也有抽象，继承等各种更高级的玩法。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不够轻量级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定义的切点依赖编程语言，无法兼容 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Lambda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无法织入第三方库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会有一些兼容性问题，如：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Gradle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4.x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ASM/</a:t>
            </a:r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70" y="567069"/>
            <a:ext cx="2704871" cy="4450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988" y="1387489"/>
            <a:ext cx="3693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通过右图可知，我们只要在 </a:t>
            </a:r>
            <a:r>
              <a:rPr kumimoji="1" lang="en-US" altLang="zh-CN" sz="16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dex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时机拦截，就可以拿到所有的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.class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文件，然后遍历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.class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文件中所有的方法，找到目标方法，进行修改并保存，就可以插入埋点代码。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0988" y="2980787"/>
            <a:ext cx="3693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Google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 </a:t>
            </a:r>
            <a:r>
              <a:rPr kumimoji="1" lang="en-US" altLang="zh-CN" sz="16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1.5.0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开始，提供了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 API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，允许第三方的插件（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Plugin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）在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打包成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6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dex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文件之前操作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.class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文件。我们只需实现一套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，去遍历所有的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.class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文件的所有方法，然后进行修改并替换，即可达到插入代码的目的。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6311153" y="2049208"/>
            <a:ext cx="573741" cy="335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53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ASM/</a:t>
            </a:r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506693" y="2418229"/>
            <a:ext cx="1234765" cy="1013012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47365" y="1434353"/>
            <a:ext cx="1557568" cy="11923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447365" y="3307976"/>
            <a:ext cx="1557568" cy="102197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10" idx="3"/>
            <a:endCxn id="7" idx="3"/>
          </p:cNvCxnSpPr>
          <p:nvPr/>
        </p:nvCxnSpPr>
        <p:spPr>
          <a:xfrm flipV="1">
            <a:off x="4004933" y="2030506"/>
            <a:ext cx="12700" cy="1788459"/>
          </a:xfrm>
          <a:prstGeom prst="curvedConnector3">
            <a:avLst>
              <a:gd name="adj1" fmla="val 229411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</p:cNvCxnSpPr>
          <p:nvPr/>
        </p:nvCxnSpPr>
        <p:spPr>
          <a:xfrm flipH="1">
            <a:off x="4294095" y="2924735"/>
            <a:ext cx="12125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27070" y="2587506"/>
            <a:ext cx="1166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endParaRPr kumimoji="1" lang="zh-CN" altLang="en-US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78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 </a:t>
            </a:r>
            <a:r>
              <a:rPr kumimoji="1"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工作流程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77788" y="1846729"/>
            <a:ext cx="1667435" cy="1694330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ClassReader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66565" y="1846729"/>
            <a:ext cx="1667435" cy="169433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55342" y="1846729"/>
            <a:ext cx="1667435" cy="169433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ClassWriter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6983" y="1867144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ClassVistor</a:t>
            </a:r>
            <a:endParaRPr kumimoji="1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接箭头连接符 7"/>
          <p:cNvCxnSpPr>
            <a:endCxn id="2" idx="1"/>
          </p:cNvCxnSpPr>
          <p:nvPr/>
        </p:nvCxnSpPr>
        <p:spPr>
          <a:xfrm>
            <a:off x="758984" y="2693894"/>
            <a:ext cx="818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004933" y="2581834"/>
            <a:ext cx="943585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10278" y="232456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visitXXX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004933" y="2903220"/>
            <a:ext cx="943585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10278" y="2645948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visitXXX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04933" y="3224606"/>
            <a:ext cx="943585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10278" y="296733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visitXXX</a:t>
            </a:r>
            <a:endParaRPr kumimoji="1" lang="zh-CN" altLang="en-US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8" name="直接箭头连接符 17"/>
          <p:cNvCxnSpPr>
            <a:stCxn id="2" idx="3"/>
            <a:endCxn id="4" idx="1"/>
          </p:cNvCxnSpPr>
          <p:nvPr/>
        </p:nvCxnSpPr>
        <p:spPr>
          <a:xfrm>
            <a:off x="3245223" y="2693894"/>
            <a:ext cx="421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6" idx="1"/>
          </p:cNvCxnSpPr>
          <p:nvPr/>
        </p:nvCxnSpPr>
        <p:spPr>
          <a:xfrm>
            <a:off x="5334000" y="2693894"/>
            <a:ext cx="421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</p:cNvCxnSpPr>
          <p:nvPr/>
        </p:nvCxnSpPr>
        <p:spPr>
          <a:xfrm>
            <a:off x="7422777" y="2693894"/>
            <a:ext cx="717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3660" y="22364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A.class</a:t>
            </a:r>
            <a:endParaRPr kumimoji="1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44119" y="22125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</a:t>
            </a:r>
            <a:r>
              <a:rPr kumimoji="1" lang="en-US" altLang="zh-CN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.class</a:t>
            </a:r>
            <a:endParaRPr kumimoji="1" lang="zh-CN" altLang="en-US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998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r>
              <a:rPr kumimoji="1"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– 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工作流程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06071" y="1748118"/>
            <a:ext cx="1748117" cy="22053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84250" y="1889276"/>
            <a:ext cx="123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ClassPool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61473" y="2429435"/>
            <a:ext cx="1075764" cy="35858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CtClass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861473" y="2929793"/>
            <a:ext cx="1075764" cy="35858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CtClass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861473" y="3430152"/>
            <a:ext cx="1075764" cy="358589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CtClass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56212" y="1748118"/>
            <a:ext cx="1748117" cy="220531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38789" y="188927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CtClass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45322" y="2429435"/>
            <a:ext cx="1169894" cy="35858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CtField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45322" y="2929793"/>
            <a:ext cx="1169895" cy="35858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CtMethod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045321" y="3430151"/>
            <a:ext cx="1169895" cy="35858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CtMethod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006353" y="1748118"/>
            <a:ext cx="1748117" cy="2205317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07580" y="188927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CtMethod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0908" y="2429435"/>
            <a:ext cx="1459006" cy="35858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insertBefore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0908" y="3422460"/>
            <a:ext cx="1459006" cy="35858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insertAfter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150908" y="2926462"/>
            <a:ext cx="1459006" cy="358589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addCatch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" idx="3"/>
            <a:endCxn id="14" idx="1"/>
          </p:cNvCxnSpPr>
          <p:nvPr/>
        </p:nvCxnSpPr>
        <p:spPr>
          <a:xfrm>
            <a:off x="3254188" y="2850777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3"/>
            <a:endCxn id="19" idx="1"/>
          </p:cNvCxnSpPr>
          <p:nvPr/>
        </p:nvCxnSpPr>
        <p:spPr>
          <a:xfrm>
            <a:off x="5504329" y="2850777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6450" y="567069"/>
            <a:ext cx="372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ASM/Javassist 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kumimoji="1" lang="en-US" altLang="zh-CN" sz="2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22681"/>
              </p:ext>
            </p:extLst>
          </p:nvPr>
        </p:nvGraphicFramePr>
        <p:xfrm>
          <a:off x="1353671" y="1902385"/>
          <a:ext cx="60960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ASM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速度快、代码量小、功能强大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要写字节码、学习曲线高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Javassist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学习简单，不用写字节码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慢，功能少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、无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埋点方案</a:t>
            </a:r>
          </a:p>
        </p:txBody>
      </p:sp>
    </p:spTree>
    <p:extLst>
      <p:ext uri="{BB962C8B-B14F-4D97-AF65-F5344CB8AC3E}">
        <p14:creationId xmlns:p14="http://schemas.microsoft.com/office/powerpoint/2010/main" val="41904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3858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一、埋点现状及期望</a:t>
            </a:r>
          </a:p>
        </p:txBody>
      </p:sp>
    </p:spTree>
    <p:extLst>
      <p:ext uri="{BB962C8B-B14F-4D97-AF65-F5344CB8AC3E}">
        <p14:creationId xmlns:p14="http://schemas.microsoft.com/office/powerpoint/2010/main" val="3265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76804" y="1438107"/>
            <a:ext cx="34676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一：埋点方案选型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二：前提知识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三：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具体实施过程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：现存的问题</a:t>
            </a:r>
          </a:p>
        </p:txBody>
      </p:sp>
    </p:spTree>
    <p:extLst>
      <p:ext uri="{BB962C8B-B14F-4D97-AF65-F5344CB8AC3E}">
        <p14:creationId xmlns:p14="http://schemas.microsoft.com/office/powerpoint/2010/main" val="5378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5056" y="2328444"/>
            <a:ext cx="3467616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一：埋点方案选型</a:t>
            </a:r>
            <a:endParaRPr kumimoji="1" lang="en-US" altLang="zh-CN" sz="3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865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646003" y="2545976"/>
            <a:ext cx="1244133" cy="1048871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646002" y="1147481"/>
            <a:ext cx="1244133" cy="1048871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效率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370729" y="1319396"/>
            <a:ext cx="4679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从效率方面考虑，静态代理要明显优于动态代理；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370729" y="2562579"/>
            <a:ext cx="4679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从兼容性方面考虑，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ASM/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直接操作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文件的方式优于其他依赖编程语言的方式；</a:t>
            </a:r>
          </a:p>
        </p:txBody>
      </p:sp>
    </p:spTree>
    <p:extLst>
      <p:ext uri="{BB962C8B-B14F-4D97-AF65-F5344CB8AC3E}">
        <p14:creationId xmlns:p14="http://schemas.microsoft.com/office/powerpoint/2010/main" val="24662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12259" y="906549"/>
            <a:ext cx="1317812" cy="779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90047" y="906549"/>
            <a:ext cx="1317812" cy="7799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67835" y="906549"/>
            <a:ext cx="1317812" cy="7799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2259" y="3091428"/>
            <a:ext cx="4616824" cy="15186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66975" y="3458986"/>
            <a:ext cx="1741213" cy="1053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2328071" y="35954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通用埋点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98257" y="3458986"/>
            <a:ext cx="1698812" cy="10531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06865" y="3585981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非通用埋点</a:t>
            </a:r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>
          <a:xfrm>
            <a:off x="2371165" y="1686479"/>
            <a:ext cx="0" cy="888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9" idx="0"/>
          </p:cNvCxnSpPr>
          <p:nvPr/>
        </p:nvCxnSpPr>
        <p:spPr>
          <a:xfrm>
            <a:off x="4096618" y="1686479"/>
            <a:ext cx="0" cy="215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</p:cNvCxnSpPr>
          <p:nvPr/>
        </p:nvCxnSpPr>
        <p:spPr>
          <a:xfrm>
            <a:off x="5526741" y="1686479"/>
            <a:ext cx="13447" cy="87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712259" y="2427949"/>
            <a:ext cx="4616823" cy="4930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3" idx="0"/>
          </p:cNvCxnSpPr>
          <p:nvPr/>
        </p:nvCxnSpPr>
        <p:spPr>
          <a:xfrm flipV="1">
            <a:off x="4020671" y="2823778"/>
            <a:ext cx="0" cy="26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54463" y="304799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无埋点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SDK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08188" y="1901914"/>
            <a:ext cx="576860" cy="40728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95125" y="2320693"/>
            <a:ext cx="0" cy="244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14018" y="1686479"/>
            <a:ext cx="0" cy="878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99460" y="1630299"/>
            <a:ext cx="1317812" cy="779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77248" y="1630299"/>
            <a:ext cx="1317812" cy="7799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55036" y="1630299"/>
            <a:ext cx="1317812" cy="7799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99460" y="3472556"/>
            <a:ext cx="1990166" cy="1004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899460" y="2697105"/>
            <a:ext cx="4616823" cy="4930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558366" y="2405846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903507" y="3019835"/>
            <a:ext cx="0" cy="452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136154" y="2414708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727389" y="2414708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04661" y="8866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通用埋点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9910" y="1630299"/>
            <a:ext cx="2815194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zh-CN" altLang="en-US" sz="1000" dirty="0" smtClean="0">
                <a:solidFill>
                  <a:prstClr val="white"/>
                </a:solidFill>
              </a:rPr>
              <a:t>示例：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smtClean="0">
                <a:solidFill>
                  <a:prstClr val="white"/>
                </a:solidFill>
              </a:rPr>
              <a:t>android/view/</a:t>
            </a:r>
            <a:r>
              <a:rPr lang="en-US" altLang="zh-CN" sz="1000" dirty="0" err="1" smtClean="0">
                <a:solidFill>
                  <a:prstClr val="white"/>
                </a:solidFill>
              </a:rPr>
              <a:t>View$OnXXXListener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>
                <a:solidFill>
                  <a:prstClr val="white"/>
                </a:solidFill>
              </a:rPr>
              <a:t>android/content/</a:t>
            </a:r>
            <a:r>
              <a:rPr lang="en-US" altLang="zh-CN" sz="1000" dirty="0" err="1">
                <a:solidFill>
                  <a:prstClr val="white"/>
                </a:solidFill>
              </a:rPr>
              <a:t>DialogInterface$OnXXXListener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>
                <a:solidFill>
                  <a:prstClr val="white"/>
                </a:solidFill>
              </a:rPr>
              <a:t>android/widget/</a:t>
            </a:r>
            <a:r>
              <a:rPr lang="en-US" altLang="zh-CN" sz="1000" dirty="0" err="1">
                <a:solidFill>
                  <a:prstClr val="white"/>
                </a:solidFill>
              </a:rPr>
              <a:t>AdapterView$OnXXXListener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>
                <a:solidFill>
                  <a:prstClr val="white"/>
                </a:solidFill>
              </a:rPr>
              <a:t>android/widget/</a:t>
            </a:r>
            <a:r>
              <a:rPr lang="en-US" altLang="zh-CN" sz="1000" dirty="0" err="1">
                <a:solidFill>
                  <a:prstClr val="white"/>
                </a:solidFill>
              </a:rPr>
              <a:t>CompoundButton$OnXXXListener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>
                <a:solidFill>
                  <a:prstClr val="white"/>
                </a:solidFill>
              </a:rPr>
              <a:t>… </a:t>
            </a:r>
            <a:r>
              <a:rPr lang="en-US" altLang="zh-CN" sz="1000" dirty="0" smtClean="0">
                <a:solidFill>
                  <a:prstClr val="white"/>
                </a:solidFill>
              </a:rPr>
              <a:t>…</a:t>
            </a:r>
            <a:endParaRPr lang="zh-CN" altLang="en-US" sz="1000" dirty="0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70122" y="3475291"/>
            <a:ext cx="1734770" cy="10156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zh-CN" altLang="en-US" sz="1000" dirty="0" smtClean="0">
                <a:solidFill>
                  <a:prstClr val="white"/>
                </a:solidFill>
              </a:rPr>
              <a:t>示例：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trackViewOnXXX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trackDialogInterfaceOnXXX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trackAdapterViewOnXXX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trackCompoundButtonOnXXX</a:t>
            </a:r>
            <a:endParaRPr lang="en-US" altLang="zh-CN" sz="1000" dirty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>
                <a:solidFill>
                  <a:prstClr val="white"/>
                </a:solidFill>
              </a:rPr>
              <a:t>… </a:t>
            </a:r>
            <a:r>
              <a:rPr lang="en-US" altLang="zh-CN" sz="1000" dirty="0" smtClean="0">
                <a:solidFill>
                  <a:prstClr val="white"/>
                </a:solidFill>
              </a:rPr>
              <a:t>…</a:t>
            </a:r>
            <a:endParaRPr lang="zh-CN" altLang="en-US" sz="1000" dirty="0">
              <a:solidFill>
                <a:prstClr val="white"/>
              </a:solidFill>
            </a:endParaRPr>
          </a:p>
        </p:txBody>
      </p:sp>
      <p:cxnSp>
        <p:nvCxnSpPr>
          <p:cNvPr id="5" name="直接箭头连接符 4"/>
          <p:cNvCxnSpPr>
            <a:stCxn id="13" idx="0"/>
            <a:endCxn id="12" idx="2"/>
          </p:cNvCxnSpPr>
          <p:nvPr/>
        </p:nvCxnSpPr>
        <p:spPr>
          <a:xfrm flipV="1">
            <a:off x="7237507" y="2645962"/>
            <a:ext cx="0" cy="829329"/>
          </a:xfrm>
          <a:prstGeom prst="straightConnector1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5510" y="1634778"/>
            <a:ext cx="1433684" cy="779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27518" y="1634778"/>
            <a:ext cx="1447131" cy="7799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89100" y="3190243"/>
            <a:ext cx="1886322" cy="7406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非通用埋点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359500" y="2414708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024024" y="2414708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35510" y="897396"/>
            <a:ext cx="311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非通用埋点（媒体为例）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04335" y="3190243"/>
            <a:ext cx="1780025" cy="7349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媒体能力层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637136" y="2753722"/>
            <a:ext cx="4876686" cy="2079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1894346" y="2881949"/>
            <a:ext cx="1" cy="338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080138" y="1634778"/>
            <a:ext cx="1433684" cy="77993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项目媒体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781812" y="2405846"/>
            <a:ext cx="0" cy="40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1"/>
          </p:cNvCxnSpPr>
          <p:nvPr/>
        </p:nvCxnSpPr>
        <p:spPr>
          <a:xfrm flipH="1" flipV="1">
            <a:off x="2780848" y="3557709"/>
            <a:ext cx="508252" cy="2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右箭头 16"/>
          <p:cNvSpPr/>
          <p:nvPr/>
        </p:nvSpPr>
        <p:spPr>
          <a:xfrm rot="16200000">
            <a:off x="2947825" y="3452767"/>
            <a:ext cx="831850" cy="1047479"/>
          </a:xfrm>
          <a:prstGeom prst="bentArrow">
            <a:avLst>
              <a:gd name="adj1" fmla="val 24237"/>
              <a:gd name="adj2" fmla="val 25000"/>
              <a:gd name="adj3" fmla="val 25000"/>
              <a:gd name="adj4" fmla="val 414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62771" y="411372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Plugin</a:t>
            </a:r>
            <a:endParaRPr kumimoji="1" lang="zh-CN" altLang="en-US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81581" y="1630299"/>
            <a:ext cx="2311851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zh-CN" altLang="en-US" sz="1000" dirty="0" smtClean="0">
                <a:solidFill>
                  <a:prstClr val="white"/>
                </a:solidFill>
              </a:rPr>
              <a:t>示例：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AudioPlayer.play</a:t>
            </a:r>
            <a:r>
              <a:rPr lang="en-US" altLang="zh-CN" sz="1000" dirty="0" smtClean="0">
                <a:solidFill>
                  <a:prstClr val="white"/>
                </a:solidFill>
              </a:rPr>
              <a:t>(</a:t>
            </a:r>
            <a:r>
              <a:rPr lang="en-US" altLang="zh-CN" sz="1000" dirty="0" err="1" smtClean="0">
                <a:solidFill>
                  <a:prstClr val="white"/>
                </a:solidFill>
              </a:rPr>
              <a:t>TrackEntity</a:t>
            </a:r>
            <a:r>
              <a:rPr lang="en-US" altLang="zh-CN" sz="1000" dirty="0" smtClean="0">
                <a:solidFill>
                  <a:prstClr val="white"/>
                </a:solidFill>
              </a:rPr>
              <a:t> </a:t>
            </a:r>
            <a:r>
              <a:rPr lang="en-US" altLang="zh-CN" sz="1000" dirty="0" err="1">
                <a:solidFill>
                  <a:prstClr val="white"/>
                </a:solidFill>
              </a:rPr>
              <a:t>trackEntity</a:t>
            </a:r>
            <a:r>
              <a:rPr lang="en-US" altLang="zh-CN" sz="1000" dirty="0" smtClean="0">
                <a:solidFill>
                  <a:prstClr val="white"/>
                </a:solidFill>
              </a:rPr>
              <a:t>)</a:t>
            </a:r>
          </a:p>
          <a:p>
            <a:pPr lvl="0"/>
            <a:r>
              <a:rPr lang="en-US" altLang="zh-CN" sz="1000" dirty="0" smtClean="0">
                <a:solidFill>
                  <a:prstClr val="white"/>
                </a:solidFill>
              </a:rPr>
              <a:t>… …</a:t>
            </a:r>
            <a:endParaRPr lang="zh-CN" altLang="en-US" sz="1000" dirty="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28203" y="3480761"/>
            <a:ext cx="1418607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1000" dirty="0" smtClean="0">
                <a:solidFill>
                  <a:prstClr val="white"/>
                </a:solidFill>
              </a:rPr>
              <a:t>示例：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err="1" smtClean="0">
                <a:solidFill>
                  <a:prstClr val="white"/>
                </a:solidFill>
              </a:rPr>
              <a:t>trackPlay</a:t>
            </a:r>
            <a:endParaRPr lang="en-US" altLang="zh-CN" sz="1000" dirty="0" smtClean="0">
              <a:solidFill>
                <a:prstClr val="white"/>
              </a:solidFill>
            </a:endParaRPr>
          </a:p>
          <a:p>
            <a:pPr lvl="0"/>
            <a:r>
              <a:rPr lang="en-US" altLang="zh-CN" sz="1000" dirty="0" smtClean="0">
                <a:solidFill>
                  <a:prstClr val="white"/>
                </a:solidFill>
              </a:rPr>
              <a:t>… …</a:t>
            </a:r>
            <a:endParaRPr lang="zh-CN" altLang="en-US" sz="1000" dirty="0">
              <a:solidFill>
                <a:prstClr val="white"/>
              </a:solidFill>
            </a:endParaRPr>
          </a:p>
        </p:txBody>
      </p:sp>
      <p:cxnSp>
        <p:nvCxnSpPr>
          <p:cNvPr id="24" name="直接箭头连接符 23"/>
          <p:cNvCxnSpPr>
            <a:stCxn id="20" idx="0"/>
            <a:endCxn id="19" idx="2"/>
          </p:cNvCxnSpPr>
          <p:nvPr/>
        </p:nvCxnSpPr>
        <p:spPr>
          <a:xfrm flipV="1">
            <a:off x="7237507" y="2184297"/>
            <a:ext cx="0" cy="1296464"/>
          </a:xfrm>
          <a:prstGeom prst="straightConnector1">
            <a:avLst/>
          </a:prstGeom>
          <a:ln w="158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5056" y="2328444"/>
            <a:ext cx="2646878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：前提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知识</a:t>
            </a:r>
            <a:endParaRPr kumimoji="1"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57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类文件结构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7" b="28499"/>
          <a:stretch/>
        </p:blipFill>
        <p:spPr>
          <a:xfrm>
            <a:off x="517498" y="1714364"/>
            <a:ext cx="3167646" cy="20638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89" y="1067250"/>
            <a:ext cx="4590032" cy="3358096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>
            <a:off x="3685144" y="2746298"/>
            <a:ext cx="72444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85144" y="2376966"/>
            <a:ext cx="75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javac</a:t>
            </a:r>
            <a:endParaRPr kumimoji="1" lang="zh-CN" altLang="en-US" dirty="0" smtClean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188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类文件结构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69" y="1212171"/>
            <a:ext cx="4664938" cy="276518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447499" y="3179928"/>
            <a:ext cx="766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447499" y="2192740"/>
            <a:ext cx="5663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56499" y="3769058"/>
            <a:ext cx="10646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47499" y="3466531"/>
            <a:ext cx="841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类文件结构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87" y="610281"/>
            <a:ext cx="2730522" cy="4492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1" y="1645869"/>
            <a:ext cx="3496091" cy="512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" y="2636751"/>
            <a:ext cx="3495534" cy="4884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5169" y="1262513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方法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表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|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字段表结构：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0666" y="22891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属性表结构：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3" y="3623480"/>
            <a:ext cx="3447551" cy="12938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0335" y="326956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Code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属性表结构：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08930" y="6540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常量池结构：</a:t>
            </a:r>
          </a:p>
        </p:txBody>
      </p:sp>
    </p:spTree>
    <p:extLst>
      <p:ext uri="{BB962C8B-B14F-4D97-AF65-F5344CB8AC3E}">
        <p14:creationId xmlns:p14="http://schemas.microsoft.com/office/powerpoint/2010/main" val="10874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埋点现状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420" y="1189893"/>
            <a:ext cx="8189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在实际开发中，埋点是一个很碎片化的问题，总结如下几点：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变化快，埋点文档经常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变化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漏埋多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埋，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事件埋点分散性大，难以做到统一把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控，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埋点代码散布在业务代码中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，对开发人员造成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不必要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的干扰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1885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类文件结构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36" y="747199"/>
            <a:ext cx="3570318" cy="4206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" y="1171524"/>
            <a:ext cx="4590032" cy="33580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52884" y="3111690"/>
            <a:ext cx="170597" cy="1091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1015" y="3241344"/>
            <a:ext cx="170597" cy="1091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4663" y="1317009"/>
            <a:ext cx="721057" cy="116006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39841" y="1317009"/>
            <a:ext cx="320722" cy="11600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08332" y="1317009"/>
            <a:ext cx="320722" cy="11600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85412" y="1317009"/>
            <a:ext cx="320722" cy="116006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36334" y="1319284"/>
            <a:ext cx="916550" cy="116006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94909" y="3237932"/>
            <a:ext cx="320722" cy="1160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59421" y="3233383"/>
            <a:ext cx="320722" cy="1160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30757" y="3235658"/>
            <a:ext cx="320722" cy="1160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05762" y="3235658"/>
            <a:ext cx="320722" cy="1160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81294" y="2852430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/>
                <a:cs typeface="微软雅黑"/>
              </a:rPr>
              <a:t>fields_count</a:t>
            </a:r>
            <a:endParaRPr kumimoji="1" lang="zh-CN" altLang="en-US" sz="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155270" y="3044590"/>
            <a:ext cx="0" cy="185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87030" y="2659679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/>
                <a:cs typeface="微软雅黑"/>
              </a:rPr>
              <a:t>access_flags</a:t>
            </a:r>
            <a:endParaRPr kumimoji="1" lang="zh-CN" altLang="en-US" sz="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529130" y="2837321"/>
            <a:ext cx="0" cy="3932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38351" y="2851940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/>
                <a:cs typeface="微软雅黑"/>
              </a:rPr>
              <a:t>name_index</a:t>
            </a:r>
            <a:endParaRPr kumimoji="1" lang="zh-CN" altLang="en-US" sz="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891118" y="3044590"/>
            <a:ext cx="0" cy="1859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798353" y="2662553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/>
                <a:cs typeface="微软雅黑"/>
              </a:rPr>
              <a:t>descriptor_index</a:t>
            </a:r>
            <a:endParaRPr kumimoji="1" lang="zh-CN" altLang="en-US" sz="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266123" y="2838953"/>
            <a:ext cx="0" cy="3932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82487" y="3378391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246999" y="3380666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18335" y="3376117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93340" y="3376117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355509" y="3378391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737581" y="3378391"/>
            <a:ext cx="320722" cy="11600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6433" y="3651666"/>
            <a:ext cx="7264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methods_count</a:t>
            </a:r>
            <a:endParaRPr kumimoji="1" lang="zh-CN" altLang="en-US" sz="600" b="1" dirty="0" smtClean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77972" y="3654953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name_index</a:t>
            </a:r>
            <a:endParaRPr kumimoji="1" lang="zh-CN" altLang="en-US" sz="600" b="1" dirty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36921" y="3839619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access_flags</a:t>
            </a:r>
            <a:endParaRPr kumimoji="1" lang="zh-CN" altLang="en-US" sz="600" b="1" dirty="0" smtClean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36858" y="3839619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descriptor_index</a:t>
            </a:r>
            <a:endParaRPr kumimoji="1" lang="zh-CN" altLang="en-US" sz="600" b="1" dirty="0" smtClean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122622" y="3654463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attributes_count</a:t>
            </a:r>
            <a:endParaRPr kumimoji="1" lang="zh-CN" altLang="en-US" sz="600" b="1" dirty="0" smtClean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06134" y="3834166"/>
            <a:ext cx="1059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b="1" dirty="0" err="1" smtClean="0">
                <a:solidFill>
                  <a:srgbClr val="002060"/>
                </a:solidFill>
                <a:latin typeface="Consolas" panose="020B0609020204030204" pitchFamily="49" charset="0"/>
                <a:ea typeface="微软雅黑"/>
                <a:cs typeface="微软雅黑"/>
              </a:rPr>
              <a:t>attributes_name_index</a:t>
            </a:r>
            <a:endParaRPr kumimoji="1" lang="zh-CN" altLang="en-US" sz="600" b="1" dirty="0" smtClean="0">
              <a:solidFill>
                <a:srgbClr val="002060"/>
              </a:solidFill>
              <a:latin typeface="Consolas" panose="020B0609020204030204" pitchFamily="49" charset="0"/>
              <a:ea typeface="微软雅黑"/>
              <a:cs typeface="微软雅黑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1031134" y="3492123"/>
            <a:ext cx="0" cy="217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774874" y="3492123"/>
            <a:ext cx="0" cy="217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536334" y="3485570"/>
            <a:ext cx="0" cy="217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403167" y="3485570"/>
            <a:ext cx="0" cy="381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171486" y="3494397"/>
            <a:ext cx="0" cy="381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2897942" y="3499188"/>
            <a:ext cx="0" cy="381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7200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Transform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730" y="1862667"/>
            <a:ext cx="7620000" cy="19981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1346201" y="2633135"/>
            <a:ext cx="846667" cy="440267"/>
          </a:xfrm>
          <a:prstGeom prst="rightArrow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192868" y="2480734"/>
            <a:ext cx="1337733" cy="74506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>
            <a:off x="3530601" y="2633135"/>
            <a:ext cx="931333" cy="440267"/>
          </a:xfrm>
          <a:prstGeom prst="rightArrow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>
            <a:off x="4461934" y="2633135"/>
            <a:ext cx="846667" cy="440267"/>
          </a:xfrm>
          <a:prstGeom prst="rightArrow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308601" y="2480734"/>
            <a:ext cx="1337733" cy="745067"/>
          </a:xfrm>
          <a:prstGeom prst="round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Transform</a:t>
            </a:r>
            <a:endParaRPr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6646334" y="2633135"/>
            <a:ext cx="931333" cy="440267"/>
          </a:xfrm>
          <a:prstGeom prst="rightArrow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</a:t>
            </a:r>
            <a:r>
              <a:rPr lang="en-US" altLang="zh-CN" dirty="0" smtClean="0"/>
              <a:t>put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662333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823199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984065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75257" y="1310158"/>
            <a:ext cx="2280945" cy="40011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Build Task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8202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9068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159934" y="2810934"/>
            <a:ext cx="76200" cy="1016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7200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Transform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32" y="889548"/>
            <a:ext cx="3999469" cy="41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7200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Transform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8465" y="1499445"/>
            <a:ext cx="7248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TransformInput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914400" lvl="1" indent="-457200">
              <a:buFont typeface="+mj-lt"/>
              <a:buAutoNum type="alphaLcParenR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JarInput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集合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参与项目编译的所有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jar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包；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914400" lvl="1" indent="-457200">
              <a:buFont typeface="+mj-lt"/>
              <a:buAutoNum type="alphaLcParenR" startAt="2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DirectoryInput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集合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参与项目编译的所有目录结构及其目录下的源码文件；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TransformOutputProvider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的输出，通过它可获取输出路径；</a:t>
            </a:r>
          </a:p>
        </p:txBody>
      </p:sp>
    </p:spTree>
    <p:extLst>
      <p:ext uri="{BB962C8B-B14F-4D97-AF65-F5344CB8AC3E}">
        <p14:creationId xmlns:p14="http://schemas.microsoft.com/office/powerpoint/2010/main" val="37329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72004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Gradle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Transform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6588" y="1731510"/>
            <a:ext cx="1301327" cy="66886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167" y="1896666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getName</a:t>
            </a:r>
            <a:endParaRPr kumimoji="1" lang="zh-CN" altLang="en-US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76588" y="3554420"/>
            <a:ext cx="1301327" cy="66886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0943" y="3731486"/>
            <a:ext cx="145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getInputTypes</a:t>
            </a:r>
            <a:endParaRPr kumimoji="1" lang="zh-CN" altLang="en-US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10736" y="1725854"/>
            <a:ext cx="1301327" cy="66886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21828" y="18896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getScopes</a:t>
            </a:r>
            <a:endParaRPr kumimoji="1" lang="zh-CN" altLang="en-US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6200" y="2645134"/>
            <a:ext cx="1301327" cy="66886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9532" y="2825678"/>
            <a:ext cx="1334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isIncremental</a:t>
            </a:r>
            <a:endParaRPr kumimoji="1" lang="zh-CN" altLang="en-US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71145" y="1732827"/>
            <a:ext cx="1301327" cy="66886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508045" y="1897983"/>
            <a:ext cx="1027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endParaRPr kumimoji="1" lang="zh-CN" altLang="en-US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94581" y="3560076"/>
            <a:ext cx="2490936" cy="1231106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要处理的数据类型；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CLASSES</a:t>
            </a:r>
          </a:p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表示要处理编译后的字节码，可以是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Jar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包也可以是目录；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RESOURCES</a:t>
            </a:r>
          </a:p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表示处理标准的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资源；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12063" y="1779238"/>
            <a:ext cx="3504277" cy="270843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的作用域；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PROJECT</a:t>
            </a:r>
          </a:p>
          <a:p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只处理当前项目；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SUB_PROJECTS</a:t>
            </a:r>
          </a:p>
          <a:p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只处理子项目；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EXTERNAL_LIBRARIES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只处理外部的依赖库；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TESTED_CODE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PROVIDED_ONLY</a:t>
            </a:r>
          </a:p>
          <a:p>
            <a:r>
              <a:rPr kumimoji="1"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只处理本地或远程以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provided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引入的依赖库；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PROJECT_LOCAL_DEPS</a:t>
            </a:r>
          </a:p>
          <a:p>
            <a:r>
              <a:rPr kumimoji="1" lang="en-US" altLang="zh-CN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只处理当前项目的本地依赖；</a:t>
            </a:r>
            <a:endParaRPr kumimoji="1"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SUB_PROJECTS_LOCAL_DEPS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只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处理</a:t>
            </a:r>
            <a:r>
              <a:rPr kumimoji="1"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子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</a:t>
            </a:r>
            <a:r>
              <a:rPr kumimoji="1"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的本地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依赖；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2000" y="1064448"/>
            <a:ext cx="225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类定义</a:t>
            </a:r>
          </a:p>
        </p:txBody>
      </p:sp>
    </p:spTree>
    <p:extLst>
      <p:ext uri="{BB962C8B-B14F-4D97-AF65-F5344CB8AC3E}">
        <p14:creationId xmlns:p14="http://schemas.microsoft.com/office/powerpoint/2010/main" val="880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5056" y="2328444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具体实施过程</a:t>
            </a:r>
            <a:endParaRPr kumimoji="1" lang="en-US" altLang="zh-CN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84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1781257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自定义插件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1050" y="1274088"/>
            <a:ext cx="6198930" cy="28315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com.iflytek.autofly.analytics.plugin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com.android.build.gradle.AppExtension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org.gradle.api.Plugin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org.gradle.api.Project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IflytekAnalyticsPlugin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Plugin&lt;Project&gt;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apply(Project project)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println(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"IflytekAnalyticsPlugin start!"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AppExtension appExtension = project.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extensions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.findByType(AppExtension.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appExtension.registerTransform(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IflytekAnalyticsTransform(project))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230" y="4371026"/>
            <a:ext cx="23807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hlinkClick r:id="rId3"/>
              </a:rPr>
              <a:t>HelloWorld </a:t>
            </a:r>
            <a:r>
              <a:rPr lang="en-US" altLang="zh-CN" dirty="0" err="1">
                <a:solidFill>
                  <a:srgbClr val="FFFF00"/>
                </a:solidFill>
                <a:hlinkClick r:id="rId3"/>
              </a:rPr>
              <a:t>Gradle</a:t>
            </a:r>
            <a:r>
              <a:rPr lang="zh-CN" altLang="en-US" dirty="0">
                <a:solidFill>
                  <a:srgbClr val="FFFF00"/>
                </a:solidFill>
                <a:hlinkClick r:id="rId3"/>
              </a:rPr>
              <a:t>插件</a:t>
            </a:r>
            <a:endParaRPr lang="zh-CN" alt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35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67355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自定义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Transform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824028"/>
            <a:ext cx="6740555" cy="42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API 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修改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7780" y="1055430"/>
            <a:ext cx="649224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byte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modifyClass(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srcClass)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ClassWriter classWriter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ClassWriter(ClassWriter.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COMPUTE_MAXS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ClassVisitor classVisitor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IflytekAnalyticsClassVisitor(classWriter)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ClassReader cr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ClassReader(srcClass)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cr.accept(classVisitor, ClassReader.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SKIP_FRAMES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classWriter.toByteArray()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 modifyClassFile(File dir, File classFile, File tempDir)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File modified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String className =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path2ClassName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(classFile.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absolutePath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.replace(dir.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absolutePath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File.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sourceClassBytes = IOUtils.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toByteArray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FileInputStream(classFile))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modifiedClassBytes =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modifyClass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(sourceClassBytes)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(modifiedClassBytes)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modified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File(tempDir, className.replace(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'.class'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(modified.exists())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modified.delete()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modified.createNewFile()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FileOutputStream(modified).write(modifiedClassBytes)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(Exception e)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e.printStackTrace()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modified = classFile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modified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定义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修改的方法及对应的插入代码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8299" r="14159"/>
          <a:stretch/>
        </p:blipFill>
        <p:spPr>
          <a:xfrm>
            <a:off x="121920" y="1431055"/>
            <a:ext cx="5173980" cy="30394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818978"/>
            <a:ext cx="3706233" cy="4263561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3398520" y="1844041"/>
            <a:ext cx="2476500" cy="861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29940" y="3627120"/>
            <a:ext cx="254508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埋点期望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420" y="1189893"/>
            <a:ext cx="818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有没有一种方式可以实现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零代码埋点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呢？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0364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542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自定义 </a:t>
            </a:r>
            <a:r>
              <a:rPr kumimoji="1" lang="en-US" altLang="zh-CN" sz="24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ClassVistor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&amp; </a:t>
            </a:r>
            <a:r>
              <a:rPr kumimoji="1" lang="en-US" altLang="zh-CN" sz="2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AdviceAdapter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797782"/>
            <a:ext cx="5165247" cy="42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发布插件及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SDK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25340" y="1367374"/>
            <a:ext cx="451866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uploadArchives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repositories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mavenDeployer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本地仓库路径，以放到项目根目录下的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repo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的文件夹为例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repository(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uri(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'../repo'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/*repository(url: MAVEN_RELEASES_REPOSITORY_URL)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authentication(userName: MAVEN_USERNAME, password: MAVEN_PASSWORD)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}*/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snapshotRepository(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MAVEN_SNAPSHOTS_REPOSITORY_URL)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authentication(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MAVEN_USERNAME,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MAVEN_PASSWORD)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//groupId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，自行定义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pom.groupId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'com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800" dirty="0" err="1">
                <a:solidFill>
                  <a:srgbClr val="6A8759"/>
                </a:solidFill>
                <a:latin typeface="Consolas" panose="020B0609020204030204" pitchFamily="49" charset="0"/>
              </a:rPr>
              <a:t>paul</a:t>
            </a:r>
            <a:r>
              <a:rPr lang="zh-CN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800" dirty="0">
                <a:solidFill>
                  <a:srgbClr val="6A8759"/>
                </a:solidFill>
                <a:latin typeface="Consolas" panose="020B0609020204030204" pitchFamily="49" charset="0"/>
              </a:rPr>
              <a:t>song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library'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//artifactId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pom.artifactId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'shadowless-sdk'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8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SDK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版本号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pom.version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'1.0.8-SNAPSHOT'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65677"/>
            <a:ext cx="451866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uploadArchives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repositories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mavenDeployer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本地仓库路径，以放到项目根目录下的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repo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的文件夹为例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repository(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uri(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'../repo'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/*repository(url: MAVEN_RELEASES_REPOSITORY_URL)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authentication(userName: MAVEN_USERNAME, password: MAVEN_PASSWORD)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}*/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snapshotRepository(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MAVEN_SNAPSHOTS_REPOSITORY_URL)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authentication(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MAVEN_USERNAME,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MAVEN_PASSWORD)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//groupId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，自行定义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pom.groupId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'com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800" dirty="0" err="1">
                <a:solidFill>
                  <a:srgbClr val="6A8759"/>
                </a:solidFill>
                <a:latin typeface="Consolas" panose="020B0609020204030204" pitchFamily="49" charset="0"/>
              </a:rPr>
              <a:t>paul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song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library'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//artifactId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pom.artifactId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'shadowless'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插件版本号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pom.version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'1.0.4-SNAPSHOT'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031325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应用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集成插件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6150" y="4694136"/>
            <a:ext cx="5965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https://github.com/songjinghao/Shadowless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1488" y="4699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项目地址：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762" y="870771"/>
            <a:ext cx="4647806" cy="38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查看埋点结果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00614" y="1436877"/>
            <a:ext cx="37076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initTabLayoutButton()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AppCompatButton button = (AppCompatButton)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2131230923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button.setOnClickListener(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OnClickListener()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onClick(View var1)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solidFill>
                  <a:srgbClr val="A9B7C6"/>
                </a:solidFill>
                <a:latin typeface="Consolas" panose="020B0609020204030204" pitchFamily="49" charset="0"/>
              </a:rPr>
              <a:t>ShadowlessTrackHelper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trackViewOnClick(var1)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intent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Intent(MainActivity.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TabLayoutTestActivity.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.startActivity(intent)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00614" y="3351905"/>
            <a:ext cx="370760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initLambdaButton()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2131230821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).setOnClickListener((var1) -&gt;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solidFill>
                  <a:srgbClr val="A9B7C6"/>
                </a:solidFill>
                <a:latin typeface="Consolas" panose="020B0609020204030204" pitchFamily="49" charset="0"/>
              </a:rPr>
              <a:t>ShadowlessTrackHelper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trackViewOnClick(var1)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ToastUtil.showToast(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"Lambda OnClick"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AudioPlayer.getInstance().play(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TrackEntity(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周杰伦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安静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范特西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436" y="993812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原始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</a:t>
            </a:r>
            <a:endParaRPr kumimoji="1" lang="zh-CN" altLang="en-US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1437" y="1436876"/>
            <a:ext cx="3987702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initTabLayoutButton()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AppCompatButton button = (AppCompatButton)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2131230923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button.setOnClickListener(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OnClickListener()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onClick(View view)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Intent intent 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Intent(MainActivity.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TabLayoutTestActivity.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.startActivity(intent)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0614" y="993812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插入代码后 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class</a:t>
            </a:r>
            <a:endParaRPr kumimoji="1" lang="zh-CN" altLang="en-US" sz="16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41436" y="3351905"/>
            <a:ext cx="3987703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initLambdaButton()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.findViewById(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2131230821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).setOnClickListener((view) -&gt;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ToastUtil.showToast(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"Lambda OnClick"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AudioPlayer.getInstance().play(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TrackEntity(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周杰伦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安静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范特西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3555" y="2085975"/>
            <a:ext cx="2591901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79242" y="3752044"/>
            <a:ext cx="2591803" cy="164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查看埋点结果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36" y="998112"/>
            <a:ext cx="5378562" cy="40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05730" y="2429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查看埋点结果</a:t>
            </a:r>
            <a:endParaRPr kumimoji="1" lang="en-US" altLang="zh-CN" sz="2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26" y="1493044"/>
            <a:ext cx="6468066" cy="32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54996" y="2328444"/>
            <a:ext cx="5155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四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现存的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问题及注意事项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544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8656" y="324384"/>
            <a:ext cx="1980029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现存</a:t>
            </a:r>
            <a:r>
              <a:rPr kumimoji="1"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kumimoji="1"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问题</a:t>
            </a:r>
            <a:endParaRPr kumimoji="1" lang="zh-CN" altLang="en-US" sz="2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040" y="1600200"/>
            <a:ext cx="7127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控件无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、无内容，如：节目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轮播图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ImageView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不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规范的自定义点击事件，如：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LyricView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业务错误实现，如：节目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轮播图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按钮多资源切换，无描述，如：播放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暂停、播放模式切换</a:t>
            </a:r>
          </a:p>
        </p:txBody>
      </p:sp>
    </p:spTree>
    <p:extLst>
      <p:ext uri="{BB962C8B-B14F-4D97-AF65-F5344CB8AC3E}">
        <p14:creationId xmlns:p14="http://schemas.microsoft.com/office/powerpoint/2010/main" val="23474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6140" y="25908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答疑环节</a:t>
            </a:r>
          </a:p>
        </p:txBody>
      </p:sp>
    </p:spTree>
    <p:extLst>
      <p:ext uri="{BB962C8B-B14F-4D97-AF65-F5344CB8AC3E}">
        <p14:creationId xmlns:p14="http://schemas.microsoft.com/office/powerpoint/2010/main" val="24610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0" y="2071750"/>
            <a:ext cx="46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311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、无埋点概述</a:t>
            </a:r>
          </a:p>
        </p:txBody>
      </p:sp>
    </p:spTree>
    <p:extLst>
      <p:ext uri="{BB962C8B-B14F-4D97-AF65-F5344CB8AC3E}">
        <p14:creationId xmlns:p14="http://schemas.microsoft.com/office/powerpoint/2010/main" val="40202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29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无埋点概述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420" y="1189893"/>
            <a:ext cx="818937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      无埋点，也叫全埋点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无码埋点、自动埋点。是指预先收集用户的所有行为数据，然后再根据实际分析需求从中提取行为数据。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6281" y="238203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采集的事件：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5907" y="2885873"/>
            <a:ext cx="7556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AppStart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启动，包含冷启动和热启动；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AppEnd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退出，包含正常退出、进入后台、崩溃、强杀；</a:t>
            </a:r>
            <a:endParaRPr kumimoji="1" lang="en-US" altLang="zh-CN" sz="20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AppViewScreen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页面切换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AppClick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控件点击</a:t>
            </a:r>
            <a:endParaRPr kumimoji="1" lang="en-US" altLang="zh-CN" sz="2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196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7200" y="374270"/>
            <a:ext cx="229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无埋点概述</a:t>
            </a:r>
            <a:endParaRPr kumimoji="1" lang="zh-CN" altLang="en-US" sz="3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7420" y="1189893"/>
            <a:ext cx="818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AppClick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无埋点的原理：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自动拦截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自动插入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2642" y="1516911"/>
            <a:ext cx="4275658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动态代理：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代理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View.OnClickListener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代理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Window.Callback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代理</a:t>
            </a: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View.AccessibilityDelegate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2642" y="3167368"/>
            <a:ext cx="3622658" cy="16312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静态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代理：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AspectJ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切面编程（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AOP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Javassist</a:t>
            </a:r>
            <a:endParaRPr kumimoji="1" lang="en-US" altLang="zh-CN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APT 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注解处理器</a:t>
            </a:r>
            <a:endParaRPr kumimoji="1" lang="zh-CN" altLang="en-US" sz="20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曲线连接符 11"/>
          <p:cNvCxnSpPr/>
          <p:nvPr/>
        </p:nvCxnSpPr>
        <p:spPr>
          <a:xfrm>
            <a:off x="2098158" y="2505649"/>
            <a:ext cx="2204484" cy="1594195"/>
          </a:xfrm>
          <a:prstGeom prst="curvedConnector3">
            <a:avLst>
              <a:gd name="adj1" fmla="val 4164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>
            <a:off x="2098158" y="1928557"/>
            <a:ext cx="2222205" cy="25007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988" y="227936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三、常用埋点技术探析</a:t>
            </a:r>
          </a:p>
        </p:txBody>
      </p:sp>
    </p:spTree>
    <p:extLst>
      <p:ext uri="{BB962C8B-B14F-4D97-AF65-F5344CB8AC3E}">
        <p14:creationId xmlns:p14="http://schemas.microsoft.com/office/powerpoint/2010/main" val="10402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12343</TotalTime>
  <Words>2086</Words>
  <Application>Microsoft Office PowerPoint</Application>
  <PresentationFormat>全屏显示(16:9)</PresentationFormat>
  <Paragraphs>384</Paragraphs>
  <Slides>59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quinty 徐</dc:creator>
  <cp:lastModifiedBy>宋景豪</cp:lastModifiedBy>
  <cp:revision>181</cp:revision>
  <dcterms:created xsi:type="dcterms:W3CDTF">2015-09-24T04:12:14Z</dcterms:created>
  <dcterms:modified xsi:type="dcterms:W3CDTF">2020-05-16T08:13:15Z</dcterms:modified>
</cp:coreProperties>
</file>