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71" r:id="rId6"/>
    <p:sldId id="259" r:id="rId7"/>
    <p:sldId id="272" r:id="rId8"/>
    <p:sldId id="260" r:id="rId9"/>
    <p:sldId id="261" r:id="rId10"/>
    <p:sldId id="266" r:id="rId11"/>
    <p:sldId id="262" r:id="rId12"/>
    <p:sldId id="273" r:id="rId13"/>
    <p:sldId id="274" r:id="rId14"/>
    <p:sldId id="277" r:id="rId15"/>
    <p:sldId id="278" r:id="rId16"/>
    <p:sldId id="276" r:id="rId17"/>
    <p:sldId id="269" r:id="rId18"/>
    <p:sldId id="267" r:id="rId19"/>
    <p:sldId id="270" r:id="rId20"/>
    <p:sldId id="268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790FA8-75E4-4B60-8466-5A344B035681}">
          <p14:sldIdLst>
            <p14:sldId id="256"/>
          </p14:sldIdLst>
        </p14:section>
        <p14:section name="全球" id="{B67594FA-44E8-4E1D-B698-00B4313710F4}">
          <p14:sldIdLst>
            <p14:sldId id="258"/>
            <p14:sldId id="271"/>
            <p14:sldId id="259"/>
            <p14:sldId id="272"/>
            <p14:sldId id="260"/>
          </p14:sldIdLst>
        </p14:section>
        <p14:section name="中国" id="{6BA5082C-B59B-4F32-9957-CDC279547E0D}">
          <p14:sldIdLst>
            <p14:sldId id="261"/>
            <p14:sldId id="266"/>
            <p14:sldId id="262"/>
            <p14:sldId id="273"/>
            <p14:sldId id="274"/>
          </p14:sldIdLst>
        </p14:section>
        <p14:section name="3月以后国内" id="{AD5D67D6-F7B6-4FA7-AE6D-F82171FD36D3}">
          <p14:sldIdLst>
            <p14:sldId id="277"/>
            <p14:sldId id="278"/>
            <p14:sldId id="276"/>
          </p14:sldIdLst>
        </p14:section>
        <p14:section name="国内疫情时间线" id="{C439756E-FD2A-4444-BF8A-4B496C69701B}">
          <p14:sldIdLst>
            <p14:sldId id="269"/>
            <p14:sldId id="267"/>
            <p14:sldId id="270"/>
            <p14:sldId id="268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FFFFFF"/>
    <a:srgbClr val="5B9BD5"/>
    <a:srgbClr val="A5A5A5"/>
    <a:srgbClr val="FF0000"/>
    <a:srgbClr val="59A14F"/>
    <a:srgbClr val="F28E2B"/>
    <a:srgbClr val="F6F6F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累计确诊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914400">
              <a:defRPr lang="zh-CN" sz="20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342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030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>
        <c:manualLayout>
          <c:xMode val="edge"/>
          <c:yMode val="edge"/>
          <c:x val="0.389141765212534"/>
          <c:y val="0.53007934064679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0000"/>
            </a:solidFill>
            <a:ln w="38100" cmpd="sng">
              <a:noFill/>
              <a:prstDash val="solid"/>
            </a:ln>
          </c:spPr>
          <c:explosion val="0"/>
          <c:dPt>
            <c:idx val="0"/>
            <c:bubble3D val="0"/>
            <c:explosion val="10"/>
            <c:spPr>
              <a:solidFill>
                <a:srgbClr val="59A14F"/>
              </a:solidFill>
              <a:ln w="38100" cmpd="sng">
                <a:noFill/>
                <a:prstDash val="solid"/>
              </a:ln>
              <a:effectLst/>
            </c:spPr>
          </c:dPt>
          <c:dPt>
            <c:idx val="1"/>
            <c:bubble3D val="0"/>
            <c:explosion val="9"/>
            <c:spPr>
              <a:solidFill>
                <a:srgbClr val="FF0000"/>
              </a:solidFill>
              <a:ln w="38100" cmpd="sng">
                <a:noFill/>
                <a:prstDash val="solid"/>
              </a:ln>
              <a:effectLst/>
            </c:spPr>
          </c:dPt>
          <c:dPt>
            <c:idx val="2"/>
            <c:bubble3D val="0"/>
            <c:explosion val="8"/>
            <c:spPr>
              <a:solidFill>
                <a:srgbClr val="F28E2B"/>
              </a:solidFill>
              <a:ln w="38100" cmpd="sng">
                <a:noFill/>
                <a:prstDash val="solid"/>
              </a:ln>
              <a:effectLst/>
            </c:spPr>
          </c:dPt>
          <c:dLbls>
            <c:dLbl>
              <c:idx val="1"/>
              <c:layout>
                <c:manualLayout>
                  <c:x val="0.0051565110029777"/>
                  <c:y val="0.014489795918367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600" b="1" i="0" u="none" strike="noStrike" kern="1200" baseline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死亡 </a:t>
                    </a:r>
                    <a:r>
                      <a:rPr lang="en-US" altLang="zh-CN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74097</a:t>
                    </a:r>
                    <a:endParaRPr lang="en-US" altLang="zh-CN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endParaRPr>
                  </a:p>
                  <a:p>
                    <a:pPr>
                      <a:defRPr lang="zh-CN" sz="1600" b="1" i="0" u="none" strike="noStrike" kern="1200" baseline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5%</a:t>
                    </a:r>
                    <a:endParaRPr lang="zh-CN" altLang="en-US" sz="16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4162248529305"/>
                      <c:h val="0.123673469387755"/>
                    </c:manualLayout>
                  </c15:layout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baseline="0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治愈</c:v>
                </c:pt>
                <c:pt idx="1">
                  <c:v>死亡</c:v>
                </c:pt>
                <c:pt idx="2">
                  <c:v>现存确诊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248950</c:v>
                </c:pt>
                <c:pt idx="1">
                  <c:v>74097</c:v>
                </c:pt>
                <c:pt idx="2">
                  <c:v>1018983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4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累计确诊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83,070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>
        <c:manualLayout>
          <c:xMode val="edge"/>
          <c:yMode val="edge"/>
          <c:x val="0.4219"/>
          <c:y val="0.4933333333333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累计确诊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59A14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2"/>
            <c:spPr>
              <a:solidFill>
                <a:srgbClr val="FF00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13"/>
            <c:spPr>
              <a:solidFill>
                <a:srgbClr val="F28E2B"/>
              </a:solidFill>
              <a:ln w="19050"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-0.137369219710886"/>
                  <c:y val="0.075025693730729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1" i="0" u="none" strike="noStrike" kern="120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600" b="1">
                        <a:solidFill>
                          <a:srgbClr val="FF0000"/>
                        </a:solidFill>
                      </a:rPr>
                      <a:t>死亡</a:t>
                    </a:r>
                    <a:endParaRPr lang="zh-CN" altLang="en-US" sz="1600" b="1">
                      <a:solidFill>
                        <a:srgbClr val="FF0000"/>
                      </a:solidFill>
                    </a:endParaRPr>
                  </a:p>
                  <a:p>
                    <a:pPr defTabSz="914400">
                      <a:defRPr lang="zh-CN" sz="1600" b="1" i="0" u="none" strike="noStrike" kern="120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600" b="1">
                        <a:solidFill>
                          <a:srgbClr val="FF0000"/>
                        </a:solidFill>
                      </a:rPr>
                      <a:t>3304</a:t>
                    </a:r>
                    <a:endParaRPr lang="en-US" altLang="zh-CN" sz="1600" b="1">
                      <a:solidFill>
                        <a:srgbClr val="FF0000"/>
                      </a:solidFill>
                    </a:endParaRPr>
                  </a:p>
                  <a:p>
                    <a:pPr defTabSz="914400">
                      <a:defRPr lang="zh-CN" sz="1600" b="1" i="0" u="none" strike="noStrike" kern="1200" baseline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600" b="1">
                        <a:solidFill>
                          <a:srgbClr val="FF0000"/>
                        </a:solidFill>
                      </a:rPr>
                      <a:t>4%</a:t>
                    </a:r>
                    <a:endParaRPr lang="zh-CN" altLang="en-US" sz="1600" b="1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endParaRPr>
                  </a:p>
                </c:rich>
              </c:tx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1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13489337912307"/>
                      <c:h val="0.147584789311408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174906157655139"/>
                  <c:y val="0.0024665981500513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1" i="0" u="none" strike="noStrike" kern="1200" baseline="0">
                        <a:solidFill>
                          <a:srgbClr val="F28E2B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600" b="1">
                        <a:solidFill>
                          <a:srgbClr val="F28E2B"/>
                        </a:solidFill>
                      </a:rPr>
                      <a:t>现存确诊</a:t>
                    </a:r>
                    <a:endParaRPr lang="zh-CN" altLang="en-US" sz="1600" b="1">
                      <a:solidFill>
                        <a:srgbClr val="F28E2B"/>
                      </a:solidFill>
                    </a:endParaRPr>
                  </a:p>
                  <a:p>
                    <a:pPr defTabSz="914400">
                      <a:defRPr lang="zh-CN" sz="1600" b="1" i="0" u="none" strike="noStrike" kern="1200" baseline="0">
                        <a:solidFill>
                          <a:srgbClr val="F28E2B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600" b="1">
                        <a:solidFill>
                          <a:srgbClr val="F28E2B"/>
                        </a:solidFill>
                      </a:rPr>
                      <a:t>2299</a:t>
                    </a:r>
                    <a:endParaRPr lang="en-US" altLang="zh-CN" sz="1600" b="1">
                      <a:solidFill>
                        <a:srgbClr val="F28E2B"/>
                      </a:solidFill>
                    </a:endParaRPr>
                  </a:p>
                  <a:p>
                    <a:pPr defTabSz="914400">
                      <a:defRPr lang="zh-CN" sz="1600" b="1" i="0" u="none" strike="noStrike" kern="1200" baseline="0">
                        <a:solidFill>
                          <a:srgbClr val="F28E2B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600" b="1">
                        <a:solidFill>
                          <a:srgbClr val="F28E2B"/>
                        </a:solidFill>
                      </a:rPr>
                      <a:t>3%</a:t>
                    </a:r>
                    <a:endParaRPr lang="zh-CN" altLang="en-US" sz="1600" b="1">
                      <a:solidFill>
                        <a:srgbClr val="F28E2B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endParaRPr>
                  </a:p>
                </c:rich>
              </c:tx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1" i="0" u="none" strike="noStrike" kern="1200" baseline="0">
                      <a:solidFill>
                        <a:srgbClr val="F28E2B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治愈</c:v>
                </c:pt>
                <c:pt idx="1">
                  <c:v>死亡</c:v>
                </c:pt>
                <c:pt idx="2">
                  <c:v>现存确诊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77467</c:v>
                </c:pt>
                <c:pt idx="1">
                  <c:v>3304</c:v>
                </c:pt>
                <c:pt idx="2">
                  <c:v>2299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274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累计确诊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50,008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>
        <c:manualLayout>
          <c:xMode val="edge"/>
          <c:yMode val="edge"/>
          <c:x val="0.4219"/>
          <c:y val="0.4933333333333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累计确诊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59A14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12"/>
            <c:spPr>
              <a:solidFill>
                <a:srgbClr val="FF000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13"/>
            <c:spPr>
              <a:solidFill>
                <a:srgbClr val="F28E2B"/>
              </a:solidFill>
              <a:ln w="19050"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-0.14303969331523"/>
                  <c:y val="0.0944501541623844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1" i="0" u="none" strike="noStrike" kern="1200" baseline="0">
                      <a:solidFill>
                        <a:srgbClr val="FF0000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59891382477438"/>
                  <c:y val="0.00729701952723535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1" i="0" u="none" strike="noStrike" kern="1200" baseline="0">
                      <a:solidFill>
                        <a:srgbClr val="F28E2B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11812155578628"/>
                      <c:h val="0.129085303186023"/>
                    </c:manualLayout>
                  </c15:layout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治愈</c:v>
                </c:pt>
                <c:pt idx="1">
                  <c:v>死亡</c:v>
                </c:pt>
                <c:pt idx="2">
                  <c:v>现存确诊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46922</c:v>
                </c:pt>
                <c:pt idx="1">
                  <c:v>2571</c:v>
                </c:pt>
                <c:pt idx="2">
                  <c:v>515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新增确诊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3,677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>
        <c:manualLayout>
          <c:xMode val="edge"/>
          <c:yMode val="edge"/>
          <c:x val="0.402511306831707"/>
          <c:y val="0.5002141999877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1"/>
          <c:order val="0"/>
          <c:tx>
            <c:strRef>
              <c:f>Sheet1!$C$1</c:f>
              <c:strCache>
                <c:ptCount val="1"/>
                <c:pt idx="0">
                  <c:v>新增确诊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41908212560386"/>
                  <c:y val="-0.0334832105615613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200" b="1" i="0" u="none" strike="noStrike" kern="1200" baseline="0">
                      <a:solidFill>
                        <a:srgbClr val="4472C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270835028030446"/>
                  <c:y val="0.075892510116265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200" b="1" i="0" u="none" strike="noStrike" kern="1200" baseline="0">
                        <a:solidFill>
                          <a:srgbClr val="ED7D3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200">
                        <a:solidFill>
                          <a:srgbClr val="ED7D3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香港 </a:t>
                    </a:r>
                    <a:r>
                      <a:rPr lang="en-US" altLang="zh-CN" sz="1200">
                        <a:solidFill>
                          <a:srgbClr val="ED7D3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820</a:t>
                    </a:r>
                    <a:endParaRPr lang="en-US" altLang="zh-CN" sz="1200">
                      <a:solidFill>
                        <a:srgbClr val="ED7D3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endParaRPr>
                  </a:p>
                  <a:p>
                    <a:pPr defTabSz="914400">
                      <a:defRPr lang="zh-CN" sz="1200" b="1" i="0" u="none" strike="noStrike" kern="1200" baseline="0">
                        <a:solidFill>
                          <a:srgbClr val="ED7D3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200">
                        <a:solidFill>
                          <a:srgbClr val="ED7D3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22%</a:t>
                    </a:r>
                    <a:endParaRPr lang="en-US" altLang="zh-CN" sz="1200">
                      <a:solidFill>
                        <a:srgbClr val="ED7D3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200" b="1" i="0" u="none" strike="noStrike" kern="1200" baseline="0">
                      <a:solidFill>
                        <a:srgbClr val="ED7D3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13758628897881"/>
                      <c:h val="0.12866449511400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153323918002275"/>
                  <c:y val="0.0641885186551631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200" b="1" i="0" u="none" strike="noStrike" kern="1200" baseline="0">
                        <a:solidFill>
                          <a:srgbClr val="A5A5A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200">
                        <a:solidFill>
                          <a:srgbClr val="A5A5A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台湾</a:t>
                    </a:r>
                    <a:r>
                      <a:rPr lang="en-US" altLang="zh-CN" sz="1200">
                        <a:solidFill>
                          <a:srgbClr val="A5A5A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334</a:t>
                    </a:r>
                    <a:endParaRPr lang="en-US" altLang="zh-CN" sz="1200">
                      <a:solidFill>
                        <a:srgbClr val="A5A5A5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endParaRPr>
                  </a:p>
                  <a:p>
                    <a:pPr defTabSz="914400">
                      <a:defRPr lang="zh-CN" sz="1200" b="1" i="0" u="none" strike="noStrike" kern="1200" baseline="0">
                        <a:solidFill>
                          <a:srgbClr val="A5A5A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200">
                        <a:solidFill>
                          <a:srgbClr val="A5A5A5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rPr>
                      <a:t>9%</a:t>
                    </a:r>
                    <a:endParaRPr lang="en-US" altLang="zh-CN" sz="1200">
                      <a:solidFill>
                        <a:srgbClr val="A5A5A5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200" b="1" i="0" u="none" strike="noStrike" kern="1200" baseline="0">
                      <a:solidFill>
                        <a:srgbClr val="A5A5A5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60795048797905"/>
                      <c:h val="0.135179153094463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0892644608426565"/>
                  <c:y val="0.0062640942119769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32abadc4-bdcd-4579-86b7-48fb2922b487}" type="CATEGORYNAME">
                      <a:t>[CATEGORY NAME]</a:t>
                    </a:fld>
                    <a:r>
                      <a:t>
</a:t>
                    </a:r>
                    <a:fld id="{41b64978-0b48-4545-8864-e17e2515310b}" type="VALUE">
                      <a:t>[VALUE]</a:t>
                    </a:fld>
                    <a:endParaRPr lang="zh-CN" altLang="en-US" b="0" i="0" u="none" strike="noStrike" baseline="0" dirty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80222200948244"/>
                  <c:y val="-0.0177273087157287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200" b="1" i="0" u="none" strike="noStrike" kern="1200" baseline="0">
                      <a:solidFill>
                        <a:srgbClr val="5B9BD5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fabc49d2-5162-447c-94ed-89f616497fa6}" type="CATEGORYNAME">
                      <a:t>[CATEGORY NAME]</a:t>
                    </a:fld>
                    <a:r>
                      <a:t>
</a:t>
                    </a:r>
                    <a:fld id="{a0725e6b-a11e-4144-8e47-d33519960eb6}" type="VALUE">
                      <a:t>[VALUE]</a:t>
                    </a:fld>
                    <a:endParaRPr lang="zh-CN" altLang="en-US" b="0" i="0" u="none" strike="noStrike" baseline="0" dirty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fe58a81a-b3ac-4aad-9161-1fe30b78bbf9}" type="CATEGORYNAME">
                      <a:t>[CATEGORY NAME]</a:t>
                    </a:fld>
                    <a:r>
                      <a:t>
</a:t>
                    </a:r>
                    <a:fld id="{e9b41745-fa15-4aa8-b41a-1f27281d3cda}" type="VALUE">
                      <a:t>[VALUE]</a:t>
                    </a:fld>
                    <a:endParaRPr lang="zh-CN" altLang="en-US" b="0" i="0" u="none" strike="noStrike" baseline="0" dirty="0">
                      <a:latin typeface="Arial" panose="020B0604020202020204" pitchFamily="34" charset="0"/>
                      <a:ea typeface="Arial" panose="020B0604020202020204" pitchFamily="34" charset="0"/>
                      <a:cs typeface="+mn-ea"/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湖北省</c:v>
                </c:pt>
                <c:pt idx="1">
                  <c:v>香港</c:v>
                </c:pt>
                <c:pt idx="2">
                  <c:v>台湾</c:v>
                </c:pt>
                <c:pt idx="3">
                  <c:v>上海市</c:v>
                </c:pt>
                <c:pt idx="4">
                  <c:v>广东省</c:v>
                </c:pt>
                <c:pt idx="5">
                  <c:v>北京市</c:v>
                </c:pt>
                <c:pt idx="6">
                  <c:v>其他</c:v>
                </c:pt>
              </c:strCache>
            </c:strRef>
          </c:cat>
          <c:val>
            <c:numRef>
              <c:f>Sheet1!$C$2:$C$8</c:f>
              <c:numCache>
                <c:formatCode>#,##0</c:formatCode>
                <c:ptCount val="7"/>
                <c:pt idx="0">
                  <c:v>1466</c:v>
                </c:pt>
                <c:pt idx="1" c:formatCode="General">
                  <c:v>820</c:v>
                </c:pt>
                <c:pt idx="2" c:formatCode="General">
                  <c:v>334</c:v>
                </c:pt>
                <c:pt idx="3" c:formatCode="General">
                  <c:v>201</c:v>
                </c:pt>
                <c:pt idx="4" c:formatCode="General">
                  <c:v>184</c:v>
                </c:pt>
                <c:pt idx="5" c:formatCode="General">
                  <c:v>176</c:v>
                </c:pt>
                <c:pt idx="6" c:formatCode="General">
                  <c:v>496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0"/>
        <c:holeSize val="6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anchor="t" anchorCtr="0"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新增确诊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3,677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>
        <c:manualLayout>
          <c:xMode val="edge"/>
          <c:yMode val="edge"/>
          <c:x val="0.412745461408107"/>
          <c:y val="0.51018024024339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spPr/>
          <c:explosion val="0"/>
          <c:dPt>
            <c:idx val="0"/>
            <c:bubble3D val="0"/>
            <c:explosion val="8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1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境外</c:v>
                </c:pt>
                <c:pt idx="1">
                  <c:v>本地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765</c:v>
                </c:pt>
                <c:pt idx="1">
                  <c:v>2912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50"/>
        <c:holeSize val="6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新增境外确诊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defTabSz="914400">
              <a:defRPr lang="zh-CN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765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>
        <c:manualLayout>
          <c:xMode val="edge"/>
          <c:yMode val="edge"/>
          <c:x val="0.369828421825541"/>
          <c:y val="0.5039161460314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82782411698074"/>
                  <c:y val="-0.0876973189676773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200" b="1" i="0" u="none" strike="noStrike" kern="1200" baseline="0">
                      <a:solidFill>
                        <a:srgbClr val="4472C4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98228812686644"/>
                  <c:y val="0.0125281884239539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200" b="1" i="0" u="none" strike="noStrike" kern="1200" baseline="0">
                      <a:solidFill>
                        <a:srgbClr val="ED7D3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  <a:sym typeface="微软雅黑" panose="020B0503020204020204" charset="-122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257440016476161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514880032952322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200" b="1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400"/>
                      <a:t>福建省</a:t>
                    </a:r>
                    <a:r>
                      <a:rPr lang="en-US" altLang="zh-CN" sz="1400"/>
                      <a:t>55</a:t>
                    </a:r>
                    <a:endParaRPr lang="en-US" altLang="zh-CN" sz="1400"/>
                  </a:p>
                  <a:p>
                    <a:pPr>
                      <a:defRPr lang="zh-CN" sz="1200" b="1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400"/>
                      <a:t>7%</a:t>
                    </a:r>
                    <a:endParaRPr lang="en-US" altLang="zh-CN" sz="140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514880032952322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200" b="1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400"/>
                      <a:t>浙江省</a:t>
                    </a:r>
                    <a:r>
                      <a:rPr lang="en-US" altLang="zh-CN" sz="1400"/>
                      <a:t>47</a:t>
                    </a:r>
                    <a:endParaRPr lang="en-US" altLang="zh-CN" sz="1400"/>
                  </a:p>
                  <a:p>
                    <a:pPr>
                      <a:defRPr lang="zh-CN" sz="1200" b="1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400"/>
                      <a:t>6%</a:t>
                    </a:r>
                    <a:endParaRPr lang="en-US" altLang="zh-CN" sz="140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514880032952322"/>
                  <c:y val="-0.0031320471059884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200" b="1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zh-CN" altLang="en-US" sz="1400"/>
                      <a:t>甘肃省</a:t>
                    </a:r>
                    <a:r>
                      <a:rPr lang="en-US" altLang="zh-CN" sz="1400"/>
                      <a:t>47</a:t>
                    </a:r>
                    <a:endParaRPr lang="en-US" altLang="zh-CN" sz="1400"/>
                  </a:p>
                  <a:p>
                    <a:pPr>
                      <a:defRPr lang="zh-CN" sz="1200" b="1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400"/>
                      <a:t>6%</a:t>
                    </a:r>
                    <a:endParaRPr lang="en-US" altLang="zh-CN" sz="140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上海市</c:v>
                </c:pt>
                <c:pt idx="1">
                  <c:v>北京市</c:v>
                </c:pt>
                <c:pt idx="2">
                  <c:v>黑龙江省</c:v>
                </c:pt>
                <c:pt idx="3">
                  <c:v>福建省</c:v>
                </c:pt>
                <c:pt idx="4">
                  <c:v>浙江省</c:v>
                </c:pt>
                <c:pt idx="5">
                  <c:v>甘肃省</c:v>
                </c:pt>
                <c:pt idx="6">
                  <c:v>其他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199</c:v>
                </c:pt>
                <c:pt idx="1">
                  <c:v>171</c:v>
                </c:pt>
                <c:pt idx="2">
                  <c:v>62</c:v>
                </c:pt>
                <c:pt idx="3">
                  <c:v>55</c:v>
                </c:pt>
                <c:pt idx="4">
                  <c:v>47</c:v>
                </c:pt>
                <c:pt idx="5">
                  <c:v>47</c:v>
                </c:pt>
                <c:pt idx="6">
                  <c:v>184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0"/>
        <c:holeSize val="6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microsoft.com/office/2007/relationships/media" Target="file:///D:\KK_Movies\kk%202020-04-15%2014-17-12.mp4" TargetMode="External"/><Relationship Id="rId1" Type="http://schemas.openxmlformats.org/officeDocument/2006/relationships/video" Target="file:///D:\KK_Movies\kk%202020-04-15%2014-17-12.mp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microsoft.com/office/2007/relationships/media" Target="file:///D:\KK_Movies\kk%202020-04-14%2022-50-34.mp4" TargetMode="External"/><Relationship Id="rId1" Type="http://schemas.openxmlformats.org/officeDocument/2006/relationships/video" Target="NULL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media" Target="file:///D:\KK_Movies\kk%202020-04-14%2023-13-32.mp4" TargetMode="External"/><Relationship Id="rId1" Type="http://schemas.openxmlformats.org/officeDocument/2006/relationships/video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=1017681469,661368255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1270" y="1270"/>
            <a:ext cx="4558030" cy="4618990"/>
          </a:xfrm>
          <a:prstGeom prst="rect">
            <a:avLst/>
          </a:prstGeom>
        </p:spPr>
      </p:pic>
      <p:sp>
        <p:nvSpPr>
          <p:cNvPr id="2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我眼中的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COVID-</a:t>
            </a:r>
            <a:r>
              <a:rPr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</a:t>
            </a:r>
            <a:endParaRPr lang="zh-CN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8115" y="5704840"/>
            <a:ext cx="670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统计数据从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2020/01/22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始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2020/04/07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/>
              <a:t>疫情数据整理自：https://github.com/BlankerL/DXY-COVID-19-Data</a:t>
            </a:r>
            <a:endParaRPr lang="zh-CN" altLang="en-US"/>
          </a:p>
          <a:p>
            <a:pPr algn="l"/>
            <a:r>
              <a:rPr lang="zh-CN" altLang="en-US"/>
              <a:t>世界人口数据：https://www.phb123.com/city/renkou/rk.html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81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武汉市累计情况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2247900" y="611505"/>
          <a:ext cx="7950835" cy="617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38200" y="5201285"/>
            <a:ext cx="6217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武汉累计确诊人数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治愈和死亡之比约是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9915"/>
            <a:ext cx="10515600" cy="4351338"/>
          </a:xfrm>
        </p:spPr>
        <p:txBody>
          <a:bodyPr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怎么理解这累计的5万病例呢？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武汉在2019年的人口是1089.29万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也就是约每2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人中就有一人确诊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81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武汉市累计情况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00770" y="5689600"/>
            <a:ext cx="3236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数据来自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“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世界人口大全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”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：http://www.chamiji.com/2019chinarank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9463405" y="6210935"/>
            <a:ext cx="240665" cy="240665"/>
          </a:xfrm>
          <a:prstGeom prst="smileyFace">
            <a:avLst>
              <a:gd name="adj" fmla="val -4653"/>
            </a:avLst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笑脸 224"/>
          <p:cNvSpPr/>
          <p:nvPr/>
        </p:nvSpPr>
        <p:spPr>
          <a:xfrm>
            <a:off x="8914765" y="6211570"/>
            <a:ext cx="240030" cy="240030"/>
          </a:xfrm>
          <a:prstGeom prst="smileyFace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499360" y="4059555"/>
            <a:ext cx="7192645" cy="1573963"/>
            <a:chOff x="2499360" y="4059555"/>
            <a:chExt cx="7192645" cy="1573963"/>
          </a:xfrm>
        </p:grpSpPr>
        <p:grpSp>
          <p:nvGrpSpPr>
            <p:cNvPr id="290" name="组合 289"/>
            <p:cNvGrpSpPr/>
            <p:nvPr/>
          </p:nvGrpSpPr>
          <p:grpSpPr>
            <a:xfrm>
              <a:off x="2499360" y="4059555"/>
              <a:ext cx="5682615" cy="1573963"/>
              <a:chOff x="5127" y="6440"/>
              <a:chExt cx="8949" cy="2479"/>
            </a:xfrm>
          </p:grpSpPr>
          <p:grpSp>
            <p:nvGrpSpPr>
              <p:cNvPr id="288" name="组合 287"/>
              <p:cNvGrpSpPr/>
              <p:nvPr/>
            </p:nvGrpSpPr>
            <p:grpSpPr>
              <a:xfrm>
                <a:off x="5127" y="6440"/>
                <a:ext cx="8949" cy="2476"/>
                <a:chOff x="1544" y="6325"/>
                <a:chExt cx="11615" cy="3213"/>
              </a:xfrm>
            </p:grpSpPr>
            <p:pic>
              <p:nvPicPr>
                <p:cNvPr id="257" name="图片 256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545" y="6325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68" name="图片 26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5414" y="6325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69" name="图片 26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546" y="6784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0" name="图片 269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5415" y="6788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1" name="图片 27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547" y="7243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2" name="图片 271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5416" y="7247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3" name="图片 27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548" y="7702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4" name="图片 27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5423" y="7706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5" name="图片 27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548" y="8161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6" name="图片 27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5417" y="8165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7" name="图片 276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549" y="8620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8" name="图片 27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5418" y="8624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79" name="图片 27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544" y="9075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80" name="图片 279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5413" y="9079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81" name="图片 28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291" y="8616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82" name="图片 281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291" y="8165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83" name="图片 28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289" y="6325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84" name="图片 28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290" y="7243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85" name="图片 28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290" y="6784"/>
                  <a:ext cx="3868" cy="459"/>
                </a:xfrm>
                <a:prstGeom prst="rect">
                  <a:avLst/>
                </a:prstGeom>
              </p:spPr>
            </p:pic>
            <p:pic>
              <p:nvPicPr>
                <p:cNvPr id="286" name="图片 28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291" y="7702"/>
                  <a:ext cx="3868" cy="459"/>
                </a:xfrm>
                <a:prstGeom prst="rect">
                  <a:avLst/>
                </a:prstGeom>
              </p:spPr>
            </p:pic>
            <p:sp>
              <p:nvSpPr>
                <p:cNvPr id="287" name="笑脸 286"/>
                <p:cNvSpPr/>
                <p:nvPr/>
              </p:nvSpPr>
              <p:spPr>
                <a:xfrm>
                  <a:off x="6965" y="7733"/>
                  <a:ext cx="379" cy="379"/>
                </a:xfrm>
                <a:prstGeom prst="smileyFace">
                  <a:avLst>
                    <a:gd name="adj" fmla="val -4653"/>
                  </a:avLst>
                </a:prstGeom>
                <a:solidFill>
                  <a:schemeClr val="accent4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89" name="图片 28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096" y="8565"/>
                <a:ext cx="2980" cy="354"/>
              </a:xfrm>
              <a:prstGeom prst="rect">
                <a:avLst/>
              </a:prstGeom>
            </p:spPr>
          </p:pic>
        </p:grpSp>
        <p:pic>
          <p:nvPicPr>
            <p:cNvPr id="291" name="图片 290"/>
            <p:cNvPicPr>
              <a:picLocks noChangeAspect="1"/>
            </p:cNvPicPr>
            <p:nvPr/>
          </p:nvPicPr>
          <p:blipFill>
            <a:blip r:embed="rId1"/>
            <a:srcRect r="20201" b="-565"/>
            <a:stretch>
              <a:fillRect/>
            </a:stretch>
          </p:blipFill>
          <p:spPr>
            <a:xfrm>
              <a:off x="8181975" y="4061460"/>
              <a:ext cx="1510030" cy="2260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68960" y="894715"/>
          <a:ext cx="5335270" cy="5068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日新增确诊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5963285"/>
            <a:ext cx="10516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日到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日，新增确诊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3677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21%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是境外输入病例，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是武汉的本地病例。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香港、台湾、广东没有境外输入，新增全是本地病例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5904230" y="894715"/>
          <a:ext cx="6306820" cy="5068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12440" y="1071245"/>
          <a:ext cx="6166485" cy="5068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日新增境外输入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60700" y="5972810"/>
            <a:ext cx="6069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其中，上海和北京的境外输入远远高于其他各省，加起来占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49%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k 2020-04-06 19-40-23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74115" y="1205865"/>
            <a:ext cx="6153785" cy="390588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965200" y="492125"/>
            <a:ext cx="10515600" cy="81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境外输入病例累计确诊分布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74150" y="5689600"/>
            <a:ext cx="2863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蓝色代表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&lt;10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黄色代表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&gt;10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且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&lt;200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红色代表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&gt;=200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颜色过渡变化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7900" y="4035425"/>
            <a:ext cx="4625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月份开始，国内出现了境外输入的确诊病例，视频展示了境外输入病例随时间的累计变化。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日，北京和上海的病例远高于其他各省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国内疫情的时间线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国内疫情时间线主要分两个阶段：国内防控阶段、境外输入阶段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最开始是国内防控阶段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主要防控的是以武汉为中心扩散的本地病例。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主要措施是武汉封城，全国其余各地限制出行。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00770" y="5689600"/>
            <a:ext cx="3236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数据来自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”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央视新闻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”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微博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545"/>
          </a:xfrm>
        </p:spPr>
        <p:txBody>
          <a:bodyPr/>
          <a:lstStyle/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国内防控阶段</a:t>
            </a:r>
            <a:endParaRPr lang="zh-CN" altLang="en-US" sz="4000"/>
          </a:p>
        </p:txBody>
      </p:sp>
      <p:cxnSp>
        <p:nvCxnSpPr>
          <p:cNvPr id="4" name="肘形连接符 3"/>
          <p:cNvCxnSpPr/>
          <p:nvPr/>
        </p:nvCxnSpPr>
        <p:spPr>
          <a:xfrm>
            <a:off x="657225" y="1692910"/>
            <a:ext cx="9867265" cy="1875155"/>
          </a:xfrm>
          <a:prstGeom prst="bentConnector3">
            <a:avLst>
              <a:gd name="adj1" fmla="val 1030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>
            <a:off x="1250315" y="3562985"/>
            <a:ext cx="9579610" cy="1734820"/>
          </a:xfrm>
          <a:prstGeom prst="bentConnector3">
            <a:avLst>
              <a:gd name="adj1" fmla="val 19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3" idx="3"/>
          </p:cNvCxnSpPr>
          <p:nvPr/>
        </p:nvCxnSpPr>
        <p:spPr>
          <a:xfrm>
            <a:off x="1250315" y="3562350"/>
            <a:ext cx="9558655" cy="20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52120" y="1498600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2019.12.30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9807575" y="2615565"/>
            <a:ext cx="2003425" cy="385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2020.01.19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720330" y="1498600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2020.01.18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046980" y="1498600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2020.01.12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7720330" y="3375660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2020.01.20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2706370" y="3375660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2020.01.23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452120" y="4938395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2020.02.13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709795" y="5129530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2020.02.14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8056245" y="5129530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2020.02.26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52120" y="1872615"/>
            <a:ext cx="2002790" cy="3962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武汉发布紧急通知</a:t>
            </a:r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8056245" y="5511800"/>
            <a:ext cx="2002790" cy="9721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截至2月25日，内地有湖北、浙江、山东三省的5个</a:t>
            </a:r>
            <a:r>
              <a:rPr lang="zh-CN" altLang="en-US" sz="1600" b="1"/>
              <a:t>监狱</a:t>
            </a:r>
            <a:r>
              <a:rPr lang="zh-CN" altLang="en-US" sz="1400"/>
              <a:t>发生了罪犯感染</a:t>
            </a:r>
            <a:r>
              <a:rPr lang="zh-CN" altLang="en-US" sz="1600" b="1"/>
              <a:t>疫情</a:t>
            </a:r>
            <a:endParaRPr lang="zh-CN" altLang="en-US" sz="1600" b="1"/>
          </a:p>
        </p:txBody>
      </p:sp>
      <p:sp>
        <p:nvSpPr>
          <p:cNvPr id="51" name="矩形 50"/>
          <p:cNvSpPr/>
          <p:nvPr/>
        </p:nvSpPr>
        <p:spPr>
          <a:xfrm>
            <a:off x="4709795" y="5508625"/>
            <a:ext cx="2677795" cy="975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湖北以外其他省份新增确诊病例数实现“十连降”</a:t>
            </a:r>
            <a:endParaRPr lang="zh-CN" altLang="en-US" sz="1400"/>
          </a:p>
          <a:p>
            <a:pPr algn="l"/>
            <a:r>
              <a:rPr lang="zh-CN" altLang="en-US" sz="1400"/>
              <a:t>到此日数据来看，</a:t>
            </a:r>
            <a:r>
              <a:rPr lang="zh-CN" altLang="en-US" sz="1600" b="1"/>
              <a:t>国内疫情走过了拐点</a:t>
            </a:r>
            <a:r>
              <a:rPr lang="zh-CN" altLang="en-US" sz="1400"/>
              <a:t>，新增开始不断下降</a:t>
            </a:r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437515" y="5314950"/>
            <a:ext cx="3216910" cy="11690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湖北省</a:t>
            </a:r>
            <a:r>
              <a:rPr lang="zh-CN" altLang="en-US" sz="1600" b="1"/>
              <a:t>增加了“临床诊断病例”分类</a:t>
            </a:r>
            <a:r>
              <a:rPr lang="zh-CN" altLang="en-US" sz="1400"/>
              <a:t>。</a:t>
            </a:r>
            <a:endParaRPr lang="zh-CN" altLang="en-US" sz="1400"/>
          </a:p>
          <a:p>
            <a:pPr algn="l"/>
            <a:r>
              <a:rPr lang="zh-CN" altLang="en-US" sz="1400"/>
              <a:t>13日湖北省临床诊断病例纳入确诊病例统计,由此而来的确诊病例数上升“不代表疫情发展轨迹发生了重大变化”</a:t>
            </a:r>
            <a:endParaRPr lang="zh-CN" altLang="en-US" sz="1400"/>
          </a:p>
        </p:txBody>
      </p:sp>
      <p:sp>
        <p:nvSpPr>
          <p:cNvPr id="53" name="矩形 52"/>
          <p:cNvSpPr/>
          <p:nvPr/>
        </p:nvSpPr>
        <p:spPr>
          <a:xfrm>
            <a:off x="5046980" y="3766185"/>
            <a:ext cx="2004060" cy="11722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600" b="1"/>
              <a:t>数据公开化</a:t>
            </a:r>
            <a:endParaRPr lang="zh-CN" altLang="en-US" sz="1400"/>
          </a:p>
          <a:p>
            <a:pPr algn="l"/>
            <a:r>
              <a:rPr lang="zh-CN" altLang="en-US" sz="1400"/>
              <a:t>国家卫生健康委开始每日在官方网站、政务新媒体平台发布前一天的疫情情况</a:t>
            </a:r>
            <a:endParaRPr lang="zh-CN" altLang="en-US" sz="1400"/>
          </a:p>
        </p:txBody>
      </p:sp>
      <p:sp>
        <p:nvSpPr>
          <p:cNvPr id="54" name="矩形 53"/>
          <p:cNvSpPr/>
          <p:nvPr/>
        </p:nvSpPr>
        <p:spPr>
          <a:xfrm>
            <a:off x="7720330" y="3762375"/>
            <a:ext cx="2003425" cy="5111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肯定病毒的</a:t>
            </a:r>
            <a:r>
              <a:rPr lang="zh-CN" altLang="en-US" sz="1600" b="1"/>
              <a:t>人传人</a:t>
            </a:r>
            <a:r>
              <a:rPr lang="zh-CN" altLang="en-US" sz="1400"/>
              <a:t>现象</a:t>
            </a:r>
            <a:endParaRPr lang="zh-CN" altLang="en-US" sz="1400"/>
          </a:p>
        </p:txBody>
      </p:sp>
      <p:sp>
        <p:nvSpPr>
          <p:cNvPr id="55" name="矩形 54"/>
          <p:cNvSpPr/>
          <p:nvPr/>
        </p:nvSpPr>
        <p:spPr>
          <a:xfrm>
            <a:off x="10808970" y="3011805"/>
            <a:ext cx="1002030" cy="749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全国各地</a:t>
            </a:r>
            <a:r>
              <a:rPr lang="zh-CN" altLang="en-US" sz="1600" b="1"/>
              <a:t>发放</a:t>
            </a:r>
            <a:r>
              <a:rPr lang="zh-CN" altLang="en-US" sz="1400"/>
              <a:t>核酸检测</a:t>
            </a:r>
            <a:r>
              <a:rPr lang="zh-CN" altLang="en-US" sz="1600" b="1"/>
              <a:t>试剂</a:t>
            </a:r>
            <a:endParaRPr lang="zh-CN" altLang="en-US" sz="1600" b="1"/>
          </a:p>
        </p:txBody>
      </p:sp>
      <p:sp>
        <p:nvSpPr>
          <p:cNvPr id="56" name="矩形 55"/>
          <p:cNvSpPr/>
          <p:nvPr/>
        </p:nvSpPr>
        <p:spPr>
          <a:xfrm>
            <a:off x="7720330" y="1872615"/>
            <a:ext cx="2002790" cy="7429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以钟南山为组长的</a:t>
            </a:r>
            <a:r>
              <a:rPr lang="zh-CN" altLang="en-US" sz="1600" b="1"/>
              <a:t>国家医疗与防控高级别专家组</a:t>
            </a:r>
            <a:r>
              <a:rPr lang="zh-CN" altLang="en-US" sz="1400"/>
              <a:t>赶至武汉</a:t>
            </a:r>
            <a:endParaRPr lang="zh-CN" altLang="en-US" sz="1400"/>
          </a:p>
        </p:txBody>
      </p:sp>
      <p:sp>
        <p:nvSpPr>
          <p:cNvPr id="57" name="矩形 56"/>
          <p:cNvSpPr/>
          <p:nvPr/>
        </p:nvSpPr>
        <p:spPr>
          <a:xfrm>
            <a:off x="5046980" y="1872615"/>
            <a:ext cx="2004060" cy="8197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首次将“不明原因的病毒性肺炎”</a:t>
            </a:r>
            <a:r>
              <a:rPr lang="zh-CN" altLang="en-US" sz="1600" b="1"/>
              <a:t>更名</a:t>
            </a:r>
            <a:r>
              <a:rPr lang="zh-CN" altLang="en-US" sz="1400"/>
              <a:t>为“新型冠状病毒感染的肺炎”</a:t>
            </a:r>
            <a:endParaRPr lang="zh-CN" altLang="en-US" sz="1400"/>
          </a:p>
        </p:txBody>
      </p:sp>
      <p:sp>
        <p:nvSpPr>
          <p:cNvPr id="58" name="圆角矩形 57"/>
          <p:cNvSpPr/>
          <p:nvPr/>
        </p:nvSpPr>
        <p:spPr>
          <a:xfrm>
            <a:off x="2706370" y="1498600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2020.01.10</a:t>
            </a:r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2706370" y="1872615"/>
            <a:ext cx="2002790" cy="3962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初步研发</a:t>
            </a:r>
            <a:r>
              <a:rPr lang="zh-CN" altLang="en-US" sz="1600" b="1"/>
              <a:t>试剂盒</a:t>
            </a:r>
            <a:endParaRPr lang="zh-CN" altLang="en-US" sz="1600" b="1"/>
          </a:p>
        </p:txBody>
      </p:sp>
      <p:sp>
        <p:nvSpPr>
          <p:cNvPr id="60" name="圆角矩形 59"/>
          <p:cNvSpPr/>
          <p:nvPr/>
        </p:nvSpPr>
        <p:spPr>
          <a:xfrm>
            <a:off x="5046980" y="3376295"/>
            <a:ext cx="2003425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2020.01.21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2706370" y="3779520"/>
            <a:ext cx="2003425" cy="3136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武汉</a:t>
            </a:r>
            <a:r>
              <a:rPr lang="en-US" altLang="zh-CN" sz="1400"/>
              <a:t>“</a:t>
            </a:r>
            <a:r>
              <a:rPr lang="zh-CN" altLang="en-US" sz="1600" b="1"/>
              <a:t>封城</a:t>
            </a:r>
            <a:r>
              <a:rPr lang="en-US" altLang="zh-CN" sz="1400"/>
              <a:t>”</a:t>
            </a:r>
            <a:r>
              <a:rPr lang="zh-CN" altLang="en-US" sz="1400"/>
              <a:t>开始</a:t>
            </a:r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国内疫情的时间线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第二阶段是境外输入阶段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月初开始，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国内本地新增确诊逐步降低到个位数，开始出现境外输入的病例。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此时开始国内开始有序复工，防控重心转移到境外输入人员。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国内开始进行国际支援，主要有数次与各国的经验分享，对于疫情严重的国家，我国也数次提供专家和物资的支持，甚至为伊拉克建立了实验室。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日，境外输入的累计确诊病例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761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例，占这段时间总新增的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21%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3"/>
          <p:cNvCxnSpPr/>
          <p:nvPr/>
        </p:nvCxnSpPr>
        <p:spPr>
          <a:xfrm>
            <a:off x="821690" y="1367790"/>
            <a:ext cx="5626100" cy="2085975"/>
          </a:xfrm>
          <a:prstGeom prst="bentConnector3">
            <a:avLst>
              <a:gd name="adj1" fmla="val 187753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>
            <a:off x="6462395" y="3453765"/>
            <a:ext cx="4946015" cy="1997710"/>
          </a:xfrm>
          <a:prstGeom prst="bentConnector3">
            <a:avLst>
              <a:gd name="adj1" fmla="val -112414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921635" y="3236595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2020.03.23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544830" y="3246120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2020.03.25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544830" y="4842510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2020.03.26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7065010" y="5227320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2020.03.29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756660" y="5227320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2020.03.28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2921635" y="1240790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2020.03.01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544830" y="1240790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2020.02.29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403850" y="1240790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2020.03.07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971155" y="1240790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2020.03.12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0663555" y="1725295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2020.03.17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7971155" y="3239770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2020.03.18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5403850" y="3236595"/>
            <a:ext cx="1346200" cy="384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2020.03.22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2921635" y="1625600"/>
            <a:ext cx="1346835" cy="7702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进入主要防控海外疫情输入阶段。</a:t>
            </a:r>
            <a:endParaRPr lang="zh-CN" altLang="en-US" sz="1400"/>
          </a:p>
        </p:txBody>
      </p:sp>
      <p:sp>
        <p:nvSpPr>
          <p:cNvPr id="49" name="矩形 48"/>
          <p:cNvSpPr/>
          <p:nvPr/>
        </p:nvSpPr>
        <p:spPr>
          <a:xfrm>
            <a:off x="544830" y="1625600"/>
            <a:ext cx="1346200" cy="7696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中国医疗专家组抵达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伊朗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7065009" y="5612130"/>
            <a:ext cx="2107565" cy="9683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 dirty="0"/>
              <a:t>中国专家组抵达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老挝</a:t>
            </a:r>
            <a:r>
              <a:rPr lang="zh-CN" altLang="en-US" sz="1400" dirty="0"/>
              <a:t>，携带了医疗救治、防护物资及中西药品等中方捐赠的医疗物资。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756660" y="5612130"/>
            <a:ext cx="1732280" cy="949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中国专家组抵达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巴基斯坦</a:t>
            </a:r>
            <a:r>
              <a:rPr lang="zh-CN" altLang="en-US" sz="1400"/>
              <a:t>，随机运抵的还有一批中方援助的医疗物资。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544830" y="3621405"/>
            <a:ext cx="1346835" cy="9855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中国援建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伊拉克</a:t>
            </a:r>
            <a:r>
              <a:rPr lang="zh-CN" altLang="en-US" sz="1400"/>
              <a:t>的核酸检测</a:t>
            </a:r>
            <a:r>
              <a:rPr lang="zh-CN" altLang="en-US" sz="1400" b="1"/>
              <a:t>实验室</a:t>
            </a:r>
            <a:r>
              <a:rPr lang="zh-CN" altLang="en-US" sz="1400"/>
              <a:t>在巴格达揭牌。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544830" y="5227320"/>
            <a:ext cx="173228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第三批</a:t>
            </a:r>
            <a:r>
              <a:rPr lang="zh-CN" altLang="en-US" sz="1400"/>
              <a:t>专家组抵达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意大利</a:t>
            </a:r>
            <a:r>
              <a:rPr lang="zh-CN" altLang="en-US" sz="1400"/>
              <a:t>，携带了呼吸机、监护仪、口罩等中方捐助的医疗物资。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5403850" y="3624580"/>
            <a:ext cx="1346835" cy="12179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中国专家组抵达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塞尔维亚</a:t>
            </a:r>
            <a:r>
              <a:rPr lang="zh-CN" altLang="en-US" sz="1400"/>
              <a:t>，捐赠的医疗物资同机抵达。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2921635" y="3624580"/>
            <a:ext cx="1347470" cy="12179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中国专家组抵达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柬埔寨</a:t>
            </a:r>
            <a:r>
              <a:rPr lang="zh-CN" altLang="en-US" sz="1400"/>
              <a:t>，随机运抵的还有一批中方援助的医疗物资。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5403850" y="1625600"/>
            <a:ext cx="1661160" cy="14370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中国专家组和援助的防疫物资抵达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伊拉克</a:t>
            </a:r>
            <a:r>
              <a:rPr lang="zh-CN" altLang="en-US" sz="1400"/>
              <a:t>。</a:t>
            </a:r>
            <a:br>
              <a:rPr lang="zh-CN" altLang="en-US" sz="1400"/>
            </a:br>
            <a:r>
              <a:rPr lang="zh-CN" altLang="en-US" sz="1400"/>
              <a:t>中方向世卫组织捐款2000万美元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7971155" y="1625600"/>
            <a:ext cx="1346200" cy="974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首批</a:t>
            </a:r>
            <a:r>
              <a:rPr lang="zh-CN" altLang="en-US" sz="1400"/>
              <a:t>专家组抵达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意大利</a:t>
            </a:r>
            <a:r>
              <a:rPr lang="zh-CN" altLang="en-US" sz="1400"/>
              <a:t>，并带来援助的医疗物资。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7971155" y="3624580"/>
            <a:ext cx="1732280" cy="14420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第二批</a:t>
            </a:r>
            <a:r>
              <a:rPr lang="zh-CN" altLang="en-US" sz="1400" dirty="0"/>
              <a:t>专家组抵达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意大利</a:t>
            </a:r>
            <a:r>
              <a:rPr lang="zh-CN" altLang="en-US" sz="1400" dirty="0"/>
              <a:t>，携带了呼吸机、双通道输液泵、监护仪、检测试剂等9吨中方捐助的医疗物资。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10277475" y="2110105"/>
            <a:ext cx="1732280" cy="113601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l"/>
            <a:r>
              <a:rPr lang="zh-CN" altLang="en-US" sz="1400"/>
              <a:t>国产14种检测试剂盒已向11个国家供货。向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柬埔寨</a:t>
            </a:r>
            <a:r>
              <a:rPr lang="zh-CN" altLang="en-US" sz="1400"/>
              <a:t>捐赠的首批检测试剂盒运抵金边。</a:t>
            </a:r>
            <a:endParaRPr lang="zh-CN" altLang="en-US" sz="1400"/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838200" y="335915"/>
            <a:ext cx="10515600" cy="876300"/>
          </a:xfrm>
        </p:spPr>
        <p:txBody>
          <a:bodyPr/>
          <a:lstStyle/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国际支援阶段</a:t>
            </a:r>
            <a:endParaRPr lang="zh-CN" altLang="en-US"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rcRect l="15783" t="-9" r="13278" b="7085"/>
          <a:stretch>
            <a:fillRect/>
          </a:stretch>
        </p:blipFill>
        <p:spPr>
          <a:xfrm>
            <a:off x="7734300" y="147955"/>
            <a:ext cx="4283075" cy="6562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9250"/>
            <a:ext cx="10515600" cy="1325563"/>
          </a:xfrm>
        </p:spPr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最后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544320"/>
            <a:ext cx="70383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灾难就像一场试炼。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我们看到了民族的团结、强大和专业，在短短两个月的时间，将疫情的缰绳牢牢握在手里。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看到了各行各业的战士挺身而出，奔赴疫区，倾囊而出，捐款捐物。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也看到了好多弊端，武汉红十字会、鄂A0260W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中国是发展中国家，我很喜欢“发展”两个字，我们一直不完美，但一直会做的更好。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号，武汉解封了，宣告了我国抗疫走过了一个阶段。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此次疫情中，我国的死亡率只有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是依然有三千多的同胞没办法看到暖暖春日了。我们甚至来不及悲伤，因为战争还没有结束，我们只是获得了暂时喘息的机会，其他国家的战争才刚刚到达白热化，每天醒来，全球的新增确诊人数都会刷新纪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盼灾难过去，愿与君同游。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/>
          <p:cNvGraphicFramePr/>
          <p:nvPr/>
        </p:nvGraphicFramePr>
        <p:xfrm>
          <a:off x="1830070" y="581025"/>
          <a:ext cx="8743315" cy="622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880"/>
          </a:xfrm>
        </p:spPr>
        <p:txBody>
          <a:bodyPr/>
          <a:lstStyle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COVID-19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全球概览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5201285"/>
            <a:ext cx="6217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全球累计确诊人数超过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130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治愈和死亡之比约是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875" y="3006090"/>
            <a:ext cx="6257925" cy="3476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全球正在疫情全面爆发阶段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5925"/>
            <a:ext cx="624840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880"/>
          </a:xfrm>
        </p:spPr>
        <p:txBody>
          <a:bodyPr/>
          <a:lstStyle/>
          <a:p>
            <a:pPr algn="l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除中国外，各国累计确诊增长迅速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66"/>
          <a:stretch>
            <a:fillRect/>
          </a:stretch>
        </p:blipFill>
        <p:spPr>
          <a:xfrm>
            <a:off x="838200" y="1265555"/>
            <a:ext cx="9629775" cy="4918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各国累计确诊、治愈和死亡数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20045" cy="3843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795645"/>
            <a:ext cx="949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列举的是累计确诊超过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的国家，意大利的死亡数排名第一，后面会发现我国对意大利先后有三次的专家团队和抗议物资的援助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880"/>
          </a:xfrm>
        </p:spPr>
        <p:txBody>
          <a:bodyPr/>
          <a:lstStyle/>
          <a:p>
            <a:pPr algn="l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世界疫情地理分布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2321" r="6232" b="330"/>
          <a:stretch>
            <a:fillRect/>
          </a:stretch>
        </p:blipFill>
        <p:spPr>
          <a:xfrm>
            <a:off x="838200" y="1183005"/>
            <a:ext cx="10053955" cy="4613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5795645"/>
            <a:ext cx="1051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欧洲疫情较严重，很多国家的确诊人数多，而且传播范围也广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28940" y="6163945"/>
            <a:ext cx="2863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颜色深浅代表各国确诊人数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点大小代表各国每十万人确诊人数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/>
        </p:nvGraphicFramePr>
        <p:xfrm>
          <a:off x="2247900" y="611505"/>
          <a:ext cx="7950835" cy="617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817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COVID-19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中国概览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5201285"/>
            <a:ext cx="6217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全国累计确诊人数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治愈和死亡之比约是 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880"/>
          </a:xfrm>
        </p:spPr>
        <p:txBody>
          <a:bodyPr/>
          <a:lstStyle/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中国现存确诊人数随时间变化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kk 2020-04-06 19-40-23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>
                  <p14:trim st="2300.000000" end="5267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74115" y="1205865"/>
            <a:ext cx="6153785" cy="39058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12025" y="3296920"/>
            <a:ext cx="46253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展示了中国各省的当日现存确诊从增多，再逐渐减少，到了四月份又有些省份增多的变化。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明显看出湖北省以及围绕湖北周边各省前期存在的确诊人数较多。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号，全国存在的确认病例已经没有红色的省份了，存在确诊病例的好多省份挨着边境线，后面我们会知道这些病例好多来自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境外输入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74150" y="5689600"/>
            <a:ext cx="2863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蓝色代表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&lt;10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黄色代表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&gt;10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且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&lt;1000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红色代表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&gt;=1000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颜色过渡变化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k 2020-04-06 19-40-23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>
                  <p14:trim st="3100.000000" end="7267.000000"/>
                </p14:media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74115" y="1205865"/>
            <a:ext cx="6153785" cy="390588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965200" y="492125"/>
            <a:ext cx="10515600" cy="81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湖北省现存确诊人数随时间变化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7900" y="4035425"/>
            <a:ext cx="46253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展示了湖北省的当日现存确诊从增多，再逐渐减少的变化。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明显看出武汉市的确诊人数一直是最多的。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号，全省除武汉市全部都是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健康绿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74150" y="5689600"/>
            <a:ext cx="28632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蓝色代表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&lt;10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黄色代表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&gt;10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且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&lt;1000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红色代表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&gt;=1000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颜色过渡变化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</Words>
  <Application>WPS 演示</Application>
  <PresentationFormat>宽屏</PresentationFormat>
  <Paragraphs>219</Paragraphs>
  <Slides>19</Slides>
  <Notes>4</Notes>
  <HiddenSlides>0</HiddenSlides>
  <MMClips>3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等线</vt:lpstr>
      <vt:lpstr>Calibri</vt:lpstr>
      <vt:lpstr>Arial Unicode MS</vt:lpstr>
      <vt:lpstr>Calibri Light</vt:lpstr>
      <vt:lpstr>等线 Light</vt:lpstr>
      <vt:lpstr>Office Theme</vt:lpstr>
      <vt:lpstr>我眼中的COVID-19</vt:lpstr>
      <vt:lpstr>COVID-19全球概览</vt:lpstr>
      <vt:lpstr>全球正在疫情全面爆发阶段</vt:lpstr>
      <vt:lpstr>除中国外，各国累计确诊增长迅速</vt:lpstr>
      <vt:lpstr>各国累计确诊、治愈和死亡数</vt:lpstr>
      <vt:lpstr>世界疫情地理分布</vt:lpstr>
      <vt:lpstr>PowerPoint 演示文稿</vt:lpstr>
      <vt:lpstr>中国现存确诊人数随时间变化</vt:lpstr>
      <vt:lpstr>PowerPoint 演示文稿</vt:lpstr>
      <vt:lpstr>PowerPoint 演示文稿</vt:lpstr>
      <vt:lpstr>PowerPoint 演示文稿</vt:lpstr>
      <vt:lpstr>3月1日到4月7日新增确诊</vt:lpstr>
      <vt:lpstr>3月1日到4月7日新增境外输入</vt:lpstr>
      <vt:lpstr>PowerPoint 演示文稿</vt:lpstr>
      <vt:lpstr>国内疫情的时间线</vt:lpstr>
      <vt:lpstr>国内防控阶段</vt:lpstr>
      <vt:lpstr>国内疫情的时间线</vt:lpstr>
      <vt:lpstr>国际支援阶段</vt:lpstr>
      <vt:lpstr>最后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我眼中的COVID-19</dc:title>
  <dc:creator/>
  <cp:lastModifiedBy>宋锦亚</cp:lastModifiedBy>
  <cp:revision>15</cp:revision>
  <dcterms:created xsi:type="dcterms:W3CDTF">2020-04-05T17:35:00Z</dcterms:created>
  <dcterms:modified xsi:type="dcterms:W3CDTF">2020-04-20T13:32:38Z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  <property fmtid="{D5CDD505-2E9C-101B-9397-08002B2CF9AE}" pid="3" name="_MarkAsFinal">
    <vt:bool>true</vt:bool>
  </property>
</Properties>
</file>