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4" r:id="rId2"/>
  </p:sldMasterIdLst>
  <p:notesMasterIdLst>
    <p:notesMasterId r:id="rId8"/>
  </p:notesMasterIdLst>
  <p:handoutMasterIdLst>
    <p:handoutMasterId r:id="rId9"/>
  </p:handoutMasterIdLst>
  <p:sldIdLst>
    <p:sldId id="354" r:id="rId3"/>
    <p:sldId id="351" r:id="rId4"/>
    <p:sldId id="348" r:id="rId5"/>
    <p:sldId id="355" r:id="rId6"/>
    <p:sldId id="353" r:id="rId7"/>
  </p:sldIdLst>
  <p:sldSz cx="12192000" cy="6858000"/>
  <p:notesSz cx="9926638" cy="6797675"/>
  <p:embeddedFontLst>
    <p:embeddedFont>
      <p:font typeface="맑은 고딕" panose="020B0503020000020004" pitchFamily="50" charset="-127"/>
      <p:regular r:id="rId10"/>
      <p:bold r:id="rId11"/>
    </p:embeddedFont>
    <p:embeddedFont>
      <p:font typeface="나눔스퀘어 Bold" panose="020B0600000101010101" pitchFamily="50" charset="-127"/>
      <p:bold r:id="rId12"/>
    </p:embeddedFont>
    <p:embeddedFont>
      <p:font typeface="나눔스퀘어 ExtraBold" panose="020B0600000101010101" pitchFamily="50" charset="-127"/>
      <p:bold r:id="rId13"/>
    </p:embeddedFont>
    <p:embeddedFont>
      <p:font typeface="나눔스퀘어" panose="020B0600000101010101" pitchFamily="50" charset="-127"/>
      <p:regular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DEEBF7"/>
    <a:srgbClr val="FFEFEF"/>
    <a:srgbClr val="2E75B6"/>
    <a:srgbClr val="4472C4"/>
    <a:srgbClr val="FFFFFF"/>
    <a:srgbClr val="6DA6D9"/>
    <a:srgbClr val="EDF1F9"/>
    <a:srgbClr val="CC66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13" autoAdjust="0"/>
    <p:restoredTop sz="91953" autoAdjust="0"/>
  </p:normalViewPr>
  <p:slideViewPr>
    <p:cSldViewPr snapToGrid="0">
      <p:cViewPr>
        <p:scale>
          <a:sx n="75" d="100"/>
          <a:sy n="75" d="100"/>
        </p:scale>
        <p:origin x="108" y="45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99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5AC51-84AF-4E54-BF5F-9B2E16AC69B1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99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5DA33-99FB-4FDB-9C52-22571101C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7550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B87B8-B380-48D2-A378-AC839CEC1414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50900"/>
            <a:ext cx="4075112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5" y="3271381"/>
            <a:ext cx="794131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9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0ECE02-2359-4B31-871F-7B34BC1AC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2505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ECE02-2359-4B31-871F-7B34BC1AC8E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50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0EE47-21C6-4D3A-AB81-D588B8B93D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124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0EE47-21C6-4D3A-AB81-D588B8B93D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548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0EE47-21C6-4D3A-AB81-D588B8B93D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5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336000" y="908720"/>
            <a:ext cx="1152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335360" y="188641"/>
            <a:ext cx="10515600" cy="720079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000" kern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991666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92AA4-CEAE-4DB2-A591-B908886B2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023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92AA4-CEAE-4DB2-A591-B908886B2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116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92AA4-CEAE-4DB2-A591-B908886B2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599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92AA4-CEAE-4DB2-A591-B908886B2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6483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92AA4-CEAE-4DB2-A591-B908886B2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1618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92AA4-CEAE-4DB2-A591-B908886B2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2437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92AA4-CEAE-4DB2-A591-B908886B2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023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0EE47-21C6-4D3A-AB81-D588B8B93D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8949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92AA4-CEAE-4DB2-A591-B908886B2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813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92AA4-CEAE-4DB2-A591-B908886B2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9586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92AA4-CEAE-4DB2-A591-B908886B2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2883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92AA4-CEAE-4DB2-A591-B908886B2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363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0EE47-21C6-4D3A-AB81-D588B8B93D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751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0EE47-21C6-4D3A-AB81-D588B8B93D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332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0EE47-21C6-4D3A-AB81-D588B8B93D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681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0EE47-21C6-4D3A-AB81-D588B8B93D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915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8876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0EE47-21C6-4D3A-AB81-D588B8B93D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035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0EE47-21C6-4D3A-AB81-D588B8B93D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899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0EE47-21C6-4D3A-AB81-D588B8B93D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712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92AA4-CEAE-4DB2-A591-B908886B2C5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45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spc="-150" dirty="0" smtClean="0">
                <a:latin typeface="+mj-ea"/>
                <a:ea typeface="+mj-ea"/>
              </a:rPr>
              <a:t>[</a:t>
            </a:r>
            <a:r>
              <a:rPr lang="ko-KR" altLang="en-US" sz="3200" b="1" spc="-150" dirty="0" smtClean="0">
                <a:latin typeface="+mj-ea"/>
                <a:ea typeface="+mj-ea"/>
              </a:rPr>
              <a:t>워크시트</a:t>
            </a:r>
            <a:r>
              <a:rPr lang="en-US" altLang="ko-KR" sz="3200" b="1" spc="-150" smtClean="0">
                <a:latin typeface="+mj-ea"/>
                <a:ea typeface="+mj-ea"/>
              </a:rPr>
              <a:t>]</a:t>
            </a:r>
            <a:r>
              <a:rPr lang="ko-KR" altLang="en-US" sz="3200" b="1" spc="-150" smtClean="0">
                <a:latin typeface="+mj-ea"/>
                <a:ea typeface="+mj-ea"/>
              </a:rPr>
              <a:t> </a:t>
            </a:r>
            <a:r>
              <a:rPr lang="ko-KR" altLang="en-US" sz="3200" b="1" spc="-150" smtClean="0">
                <a:latin typeface="+mj-ea"/>
                <a:ea typeface="+mj-ea"/>
              </a:rPr>
              <a:t>타겟기업 선정 </a:t>
            </a:r>
            <a:r>
              <a:rPr lang="en-US" altLang="ko-KR" sz="3200" b="1" spc="-150" smtClean="0">
                <a:latin typeface="+mj-ea"/>
                <a:ea typeface="+mj-ea"/>
              </a:rPr>
              <a:t>– </a:t>
            </a:r>
            <a:r>
              <a:rPr lang="ko-KR" altLang="en-US" sz="3200" b="1" spc="-150" smtClean="0">
                <a:latin typeface="+mj-ea"/>
                <a:ea typeface="+mj-ea"/>
              </a:rPr>
              <a:t>직업가치관 매칭</a:t>
            </a:r>
            <a:endParaRPr lang="ko-KR" altLang="en-US" spc="-150" dirty="0">
              <a:latin typeface="+mj-ea"/>
              <a:ea typeface="+mj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306957"/>
              </p:ext>
            </p:extLst>
          </p:nvPr>
        </p:nvGraphicFramePr>
        <p:xfrm>
          <a:off x="335360" y="1137574"/>
          <a:ext cx="11549651" cy="54918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1667">
                  <a:extLst>
                    <a:ext uri="{9D8B030D-6E8A-4147-A177-3AD203B41FA5}">
                      <a16:colId xmlns="" xmlns:a16="http://schemas.microsoft.com/office/drawing/2014/main" val="3915094028"/>
                    </a:ext>
                  </a:extLst>
                </a:gridCol>
                <a:gridCol w="3367116">
                  <a:extLst>
                    <a:ext uri="{9D8B030D-6E8A-4147-A177-3AD203B41FA5}">
                      <a16:colId xmlns="" xmlns:a16="http://schemas.microsoft.com/office/drawing/2014/main" val="1894352127"/>
                    </a:ext>
                  </a:extLst>
                </a:gridCol>
                <a:gridCol w="3190434">
                  <a:extLst>
                    <a:ext uri="{9D8B030D-6E8A-4147-A177-3AD203B41FA5}">
                      <a16:colId xmlns="" xmlns:a16="http://schemas.microsoft.com/office/drawing/2014/main" val="2468830038"/>
                    </a:ext>
                  </a:extLst>
                </a:gridCol>
                <a:gridCol w="3190434">
                  <a:extLst>
                    <a:ext uri="{9D8B030D-6E8A-4147-A177-3AD203B41FA5}">
                      <a16:colId xmlns="" xmlns:a16="http://schemas.microsoft.com/office/drawing/2014/main" val="1849382220"/>
                    </a:ext>
                  </a:extLst>
                </a:gridCol>
              </a:tblGrid>
              <a:tr h="32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kern="1200" spc="-15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워크넷 직업가치관 결과</a:t>
                      </a:r>
                      <a:endParaRPr lang="ko-KR" altLang="en-US" sz="1200" b="0" kern="1200" spc="-15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smtClean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[1</a:t>
                      </a:r>
                      <a:r>
                        <a:rPr lang="ko-KR" altLang="en-US" sz="1400" smtClean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순위</a:t>
                      </a:r>
                      <a:r>
                        <a:rPr lang="en-US" altLang="ko-KR" sz="1400" smtClean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] </a:t>
                      </a:r>
                      <a:r>
                        <a:rPr lang="ko-KR" altLang="en-US" sz="1400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직업가치관 검사 결과 참고</a:t>
                      </a:r>
                      <a:endParaRPr lang="ko-KR" altLang="en-US" sz="1400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0" marR="9525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[2</a:t>
                      </a:r>
                      <a:r>
                        <a:rPr lang="ko-KR" altLang="en-US" sz="1400" smtClean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순위</a:t>
                      </a:r>
                      <a:r>
                        <a:rPr lang="en-US" altLang="ko-KR" sz="1400" smtClean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] </a:t>
                      </a:r>
                      <a:r>
                        <a:rPr lang="ko-KR" altLang="en-US" sz="1400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직업가치관 검사 결과 참고</a:t>
                      </a:r>
                    </a:p>
                  </a:txBody>
                  <a:tcPr marL="95250" marR="95250" marT="47625" marB="47625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sz="1400" smtClean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[3</a:t>
                      </a:r>
                      <a:r>
                        <a:rPr lang="ko-KR" altLang="en-US" sz="1400" smtClean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순위</a:t>
                      </a:r>
                      <a:r>
                        <a:rPr lang="en-US" altLang="ko-KR" sz="1400" smtClean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] </a:t>
                      </a:r>
                      <a:r>
                        <a:rPr lang="ko-KR" altLang="en-US" sz="1400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직업가치관 검사 결과 참고</a:t>
                      </a:r>
                    </a:p>
                  </a:txBody>
                  <a:tcPr marL="95250" marR="95250" marT="47625" marB="47625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55362701"/>
                  </a:ext>
                </a:extLst>
              </a:tr>
              <a:tr h="43310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0" kern="1200" spc="-15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그 외 기업선택 가치관</a:t>
                      </a:r>
                      <a:endParaRPr lang="en-US" altLang="ko-KR" sz="1400" b="0" kern="1200" spc="-15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자유롭게 작성</a:t>
                      </a:r>
                      <a:endParaRPr lang="ko-KR" altLang="en-US" sz="1400" kern="1200" dirty="0" smtClean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kern="1200" spc="-15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kern="1200" spc="-15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30654527"/>
                  </a:ext>
                </a:extLst>
              </a:tr>
              <a:tr h="326248">
                <a:tc row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0" kern="1200" spc="-15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관심기업</a:t>
                      </a:r>
                      <a:endParaRPr lang="en-US" altLang="ko-KR" sz="1400" b="0" kern="1200" spc="-15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b="0" kern="1200" spc="-15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조사 결과</a:t>
                      </a:r>
                      <a:endParaRPr lang="en-US" altLang="ko-KR" sz="1400" b="0" kern="1200" spc="-15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기업명</a:t>
                      </a:r>
                      <a:r>
                        <a:rPr lang="en-US" altLang="ko-KR" sz="1400" b="0" i="0" u="none" strike="noStrike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0" marR="9525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기업명</a:t>
                      </a:r>
                      <a:r>
                        <a:rPr lang="en-US" altLang="ko-KR" sz="1400" b="0" i="0" u="none" strike="noStrike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0" marR="95250" marT="47625" marB="47625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kern="1200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기업명</a:t>
                      </a:r>
                      <a:r>
                        <a:rPr lang="en-US" altLang="ko-KR" sz="1400" b="0" i="0" u="none" strike="noStrike" kern="1200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3</a:t>
                      </a:r>
                      <a:endParaRPr lang="ko-KR" altLang="en-US" sz="1400" b="0" i="0" u="none" strike="noStrike" kern="1200" smtClean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95250" marR="95250" marT="47625" marB="47625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17597463"/>
                  </a:ext>
                </a:extLst>
              </a:tr>
              <a:tr h="18775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2000" indent="-252000" rtl="0" font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Font typeface="+mj-lt"/>
                        <a:buAutoNum type="arabicPeriod"/>
                      </a:pPr>
                      <a:r>
                        <a:rPr lang="ko-KR" altLang="en-US" sz="1200" b="0" i="0" u="none" strike="noStrike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업종</a:t>
                      </a:r>
                      <a:r>
                        <a:rPr lang="en-US" altLang="ko-KR" sz="1200" b="0" i="0" u="none" strike="noStrike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</a:t>
                      </a:r>
                      <a:r>
                        <a:rPr lang="ko-KR" altLang="en-US" sz="1200" b="0" i="0" u="none" strike="noStrike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규모 </a:t>
                      </a:r>
                      <a:r>
                        <a:rPr lang="en-US" altLang="ko-KR" sz="1200" b="0" i="0" u="none" strike="noStrike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 </a:t>
                      </a:r>
                      <a:endParaRPr lang="en-US" altLang="ko-KR" sz="1200" b="0" i="0" u="none" strike="noStrike" smtClean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252000" indent="-252000" rtl="0" font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Font typeface="+mj-lt"/>
                        <a:buAutoNum type="arabicPeriod"/>
                      </a:pPr>
                      <a:r>
                        <a:rPr lang="ko-KR" altLang="en-US" sz="1200" b="0" i="0" u="none" strike="noStrike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장점 </a:t>
                      </a:r>
                      <a:r>
                        <a:rPr lang="en-US" altLang="ko-KR" sz="1200" b="0" i="0" u="none" strike="noStrike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 </a:t>
                      </a:r>
                      <a:endParaRPr lang="en-US" altLang="ko-KR" sz="1200" b="0" i="0" u="none" strike="noStrike" smtClean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252000" indent="-252000" rtl="0" font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Font typeface="+mj-lt"/>
                        <a:buAutoNum type="arabicPeriod"/>
                      </a:pPr>
                      <a:r>
                        <a:rPr lang="ko-KR" altLang="en-US" sz="1200" b="0" i="0" u="none" strike="noStrike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현직자리뷰 </a:t>
                      </a:r>
                      <a:r>
                        <a:rPr lang="en-US" altLang="ko-KR" sz="1200" b="0" i="0" u="none" strike="noStrike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 </a:t>
                      </a:r>
                      <a:r>
                        <a:rPr lang="ko-KR" altLang="en-US" sz="1200" b="0" i="0" u="none" strike="noStrike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</a:p>
                    <a:p>
                      <a:pPr marL="252000" indent="-252000" rtl="0" font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Font typeface="+mj-lt"/>
                        <a:buAutoNum type="arabicPeriod"/>
                      </a:pPr>
                      <a:r>
                        <a:rPr lang="ko-KR" altLang="en-US" sz="1200" b="0" i="0" u="none" strike="noStrike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연봉 </a:t>
                      </a:r>
                      <a:r>
                        <a:rPr lang="en-US" altLang="ko-KR" sz="1200" b="0" i="0" u="none" strike="noStrike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 </a:t>
                      </a:r>
                      <a:endParaRPr lang="en-US" altLang="ko-KR" sz="1200" b="0" i="0" u="none" strike="noStrike" smtClean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252000" indent="-252000" rtl="0" font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Font typeface="+mj-lt"/>
                        <a:buAutoNum type="arabicPeriod"/>
                      </a:pPr>
                      <a:r>
                        <a:rPr lang="en-US" altLang="ko-KR" sz="1200" b="0" i="0" u="none" strike="noStrike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SSAFY </a:t>
                      </a:r>
                      <a:r>
                        <a:rPr lang="ko-KR" altLang="en-US" sz="1200" b="0" i="0" u="none" strike="noStrike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연관성 </a:t>
                      </a:r>
                      <a:r>
                        <a:rPr lang="en-US" altLang="ko-KR" sz="1200" b="0" i="0" u="none" strike="noStrike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 </a:t>
                      </a:r>
                    </a:p>
                    <a:p>
                      <a:pPr marL="252000" indent="-252000" rtl="0" font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Font typeface="+mj-lt"/>
                        <a:buAutoNum type="arabicPeriod"/>
                      </a:pPr>
                      <a:r>
                        <a:rPr lang="ko-KR" altLang="en-US" sz="1200" b="0" i="0" u="none" strike="noStrike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기타 특이점 </a:t>
                      </a:r>
                      <a:r>
                        <a:rPr lang="en-US" altLang="ko-KR" sz="1200" b="0" i="0" u="none" strike="noStrike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</a:t>
                      </a:r>
                      <a:endParaRPr lang="en-US" altLang="ko-KR" sz="1200" b="0" i="0" u="none" strike="noStrike" smtClean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0" marR="9525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252000" indent="-252000" rtl="0" font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Font typeface="+mj-lt"/>
                        <a:buAutoNum type="arabicPeriod"/>
                      </a:pPr>
                      <a:r>
                        <a:rPr lang="ko-KR" altLang="en-US" sz="1200" b="0" i="0" u="none" strike="noStrike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업종</a:t>
                      </a:r>
                      <a:r>
                        <a:rPr lang="en-US" altLang="ko-KR" sz="1200" b="0" i="0" u="none" strike="noStrike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</a:t>
                      </a:r>
                      <a:r>
                        <a:rPr lang="ko-KR" altLang="en-US" sz="1200" b="0" i="0" u="none" strike="noStrike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규모 </a:t>
                      </a:r>
                      <a:r>
                        <a:rPr lang="en-US" altLang="ko-KR" sz="1200" b="0" i="0" u="none" strike="noStrike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 </a:t>
                      </a:r>
                    </a:p>
                    <a:p>
                      <a:pPr marL="252000" indent="-252000" rtl="0" font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Font typeface="+mj-lt"/>
                        <a:buAutoNum type="arabicPeriod"/>
                      </a:pPr>
                      <a:r>
                        <a:rPr lang="ko-KR" altLang="en-US" sz="1200" b="0" i="0" u="none" strike="noStrike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장점 </a:t>
                      </a:r>
                      <a:r>
                        <a:rPr lang="en-US" altLang="ko-KR" sz="1200" b="0" i="0" u="none" strike="noStrike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 </a:t>
                      </a:r>
                    </a:p>
                    <a:p>
                      <a:pPr marL="252000" indent="-252000" rtl="0" font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Font typeface="+mj-lt"/>
                        <a:buAutoNum type="arabicPeriod"/>
                      </a:pPr>
                      <a:r>
                        <a:rPr lang="ko-KR" altLang="en-US" sz="1200" b="0" i="0" u="none" strike="noStrike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현직자리뷰 </a:t>
                      </a:r>
                      <a:r>
                        <a:rPr lang="en-US" altLang="ko-KR" sz="1200" b="0" i="0" u="none" strike="noStrike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 </a:t>
                      </a:r>
                      <a:r>
                        <a:rPr lang="ko-KR" altLang="en-US" sz="1200" b="0" i="0" u="none" strike="noStrike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</a:p>
                    <a:p>
                      <a:pPr marL="252000" indent="-252000" rtl="0" font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Font typeface="+mj-lt"/>
                        <a:buAutoNum type="arabicPeriod"/>
                      </a:pPr>
                      <a:r>
                        <a:rPr lang="ko-KR" altLang="en-US" sz="1200" b="0" i="0" u="none" strike="noStrike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연봉 </a:t>
                      </a:r>
                      <a:r>
                        <a:rPr lang="en-US" altLang="ko-KR" sz="1200" b="0" i="0" u="none" strike="noStrike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 </a:t>
                      </a:r>
                    </a:p>
                    <a:p>
                      <a:pPr marL="252000" indent="-252000" rtl="0" font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Font typeface="+mj-lt"/>
                        <a:buAutoNum type="arabicPeriod"/>
                      </a:pPr>
                      <a:r>
                        <a:rPr lang="en-US" altLang="ko-KR" sz="1200" b="0" i="0" u="none" strike="noStrike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SSAFY </a:t>
                      </a:r>
                      <a:r>
                        <a:rPr lang="ko-KR" altLang="en-US" sz="1200" b="0" i="0" u="none" strike="noStrike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연관성 </a:t>
                      </a:r>
                      <a:r>
                        <a:rPr lang="en-US" altLang="ko-KR" sz="1200" b="0" i="0" u="none" strike="noStrike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 </a:t>
                      </a:r>
                    </a:p>
                    <a:p>
                      <a:pPr marL="252000" indent="-252000" rtl="0" font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Font typeface="+mj-lt"/>
                        <a:buAutoNum type="arabicPeriod"/>
                      </a:pPr>
                      <a:r>
                        <a:rPr lang="ko-KR" altLang="en-US" sz="1200" b="0" i="0" u="none" strike="noStrike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기타 특이점 </a:t>
                      </a:r>
                      <a:r>
                        <a:rPr lang="en-US" altLang="ko-KR" sz="1200" b="0" i="0" u="none" strike="noStrike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</a:t>
                      </a:r>
                    </a:p>
                  </a:txBody>
                  <a:tcPr marL="95250" marR="95250" marT="47625" marB="47625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252000" indent="-252000" rtl="0" font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Font typeface="+mj-lt"/>
                        <a:buAutoNum type="arabicPeriod"/>
                      </a:pPr>
                      <a:r>
                        <a:rPr lang="ko-KR" altLang="en-US" sz="1200" b="0" i="0" u="none" strike="noStrike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업종</a:t>
                      </a:r>
                      <a:r>
                        <a:rPr lang="en-US" altLang="ko-KR" sz="1200" b="0" i="0" u="none" strike="noStrike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</a:t>
                      </a:r>
                      <a:r>
                        <a:rPr lang="ko-KR" altLang="en-US" sz="1200" b="0" i="0" u="none" strike="noStrike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규모 </a:t>
                      </a:r>
                      <a:r>
                        <a:rPr lang="en-US" altLang="ko-KR" sz="1200" b="0" i="0" u="none" strike="noStrike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 </a:t>
                      </a:r>
                    </a:p>
                    <a:p>
                      <a:pPr marL="252000" indent="-252000" rtl="0" font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Font typeface="+mj-lt"/>
                        <a:buAutoNum type="arabicPeriod"/>
                      </a:pPr>
                      <a:r>
                        <a:rPr lang="ko-KR" altLang="en-US" sz="1200" b="0" i="0" u="none" strike="noStrike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장점 </a:t>
                      </a:r>
                      <a:r>
                        <a:rPr lang="en-US" altLang="ko-KR" sz="1200" b="0" i="0" u="none" strike="noStrike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 </a:t>
                      </a:r>
                    </a:p>
                    <a:p>
                      <a:pPr marL="252000" indent="-252000" rtl="0" font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Font typeface="+mj-lt"/>
                        <a:buAutoNum type="arabicPeriod"/>
                      </a:pPr>
                      <a:r>
                        <a:rPr lang="ko-KR" altLang="en-US" sz="1200" b="0" i="0" u="none" strike="noStrike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현직자리뷰 </a:t>
                      </a:r>
                      <a:r>
                        <a:rPr lang="en-US" altLang="ko-KR" sz="1200" b="0" i="0" u="none" strike="noStrike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 </a:t>
                      </a:r>
                      <a:r>
                        <a:rPr lang="ko-KR" altLang="en-US" sz="1200" b="0" i="0" u="none" strike="noStrike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</a:p>
                    <a:p>
                      <a:pPr marL="252000" indent="-252000" rtl="0" font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Font typeface="+mj-lt"/>
                        <a:buAutoNum type="arabicPeriod"/>
                      </a:pPr>
                      <a:r>
                        <a:rPr lang="ko-KR" altLang="en-US" sz="1200" b="0" i="0" u="none" strike="noStrike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연봉 </a:t>
                      </a:r>
                      <a:r>
                        <a:rPr lang="en-US" altLang="ko-KR" sz="1200" b="0" i="0" u="none" strike="noStrike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 </a:t>
                      </a:r>
                    </a:p>
                    <a:p>
                      <a:pPr marL="252000" indent="-252000" rtl="0" font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Font typeface="+mj-lt"/>
                        <a:buAutoNum type="arabicPeriod"/>
                      </a:pPr>
                      <a:r>
                        <a:rPr lang="en-US" altLang="ko-KR" sz="1200" b="0" i="0" u="none" strike="noStrike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SSAFY </a:t>
                      </a:r>
                      <a:r>
                        <a:rPr lang="ko-KR" altLang="en-US" sz="1200" b="0" i="0" u="none" strike="noStrike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연관성 </a:t>
                      </a:r>
                      <a:r>
                        <a:rPr lang="en-US" altLang="ko-KR" sz="1200" b="0" i="0" u="none" strike="noStrike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 </a:t>
                      </a:r>
                    </a:p>
                    <a:p>
                      <a:pPr marL="252000" indent="-252000" rtl="0" font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Font typeface="+mj-lt"/>
                        <a:buAutoNum type="arabicPeriod"/>
                      </a:pPr>
                      <a:r>
                        <a:rPr lang="ko-KR" altLang="en-US" sz="1200" b="0" i="0" u="none" strike="noStrike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기타 특이점 </a:t>
                      </a:r>
                      <a:r>
                        <a:rPr lang="en-US" altLang="ko-KR" sz="1200" b="0" i="0" u="none" strike="noStrike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</a:t>
                      </a:r>
                    </a:p>
                  </a:txBody>
                  <a:tcPr marL="95250" marR="95250" marT="47625" marB="47625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385502299"/>
                  </a:ext>
                </a:extLst>
              </a:tr>
              <a:tr h="371359"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altLang="en-US" sz="1400" b="0" kern="1200" spc="-15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가치관 매칭</a:t>
                      </a:r>
                      <a:endParaRPr lang="en-US" altLang="ko-KR" sz="1400" b="0" kern="1200" spc="-150" smtClean="0">
                        <a:solidFill>
                          <a:srgbClr val="0000F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marL="95250" marR="95250" marT="47625" marB="476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기업명</a:t>
                      </a:r>
                      <a:r>
                        <a:rPr lang="en-US" altLang="ko-KR" sz="1400" b="0" i="0" u="none" strike="noStrike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0" marR="9525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기업명</a:t>
                      </a:r>
                      <a:r>
                        <a:rPr lang="en-US" altLang="ko-KR" sz="1400" b="0" i="0" u="none" strike="noStrike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0" marR="95250" marT="47625" marB="47625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kern="1200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기업명</a:t>
                      </a:r>
                      <a:r>
                        <a:rPr lang="en-US" altLang="ko-KR" sz="1400" b="0" i="0" u="none" strike="noStrike" kern="1200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3</a:t>
                      </a:r>
                      <a:endParaRPr lang="ko-KR" altLang="en-US" sz="1400" b="0" i="0" u="none" strike="noStrike" kern="1200" smtClean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95250" marR="95250" marT="47625" marB="47625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1359"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altLang="en-US" sz="1400" b="0" kern="1200" spc="-150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가치관</a:t>
                      </a:r>
                      <a:r>
                        <a:rPr lang="en-US" altLang="ko-KR" sz="1400" b="0" kern="1200" spc="-150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1(____</a:t>
                      </a:r>
                      <a:r>
                        <a:rPr lang="ko-KR" altLang="en-US" sz="1400" b="0" kern="1200" spc="-150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점</a:t>
                      </a:r>
                      <a:r>
                        <a:rPr lang="en-US" altLang="ko-KR" sz="1400" b="0" kern="1200" spc="-150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)</a:t>
                      </a:r>
                    </a:p>
                  </a:txBody>
                  <a:tcPr marL="95250" marR="95250" marT="47625" marB="47625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0" i="0" u="none" strike="noStrike" kern="120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95250" marR="9525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i="0" u="none" strike="noStrike" kern="1200" smtClean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95250" marR="95250" marT="47625" marB="47625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i="0" u="none" strike="noStrike" kern="1200" smtClean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95250" marR="95250" marT="47625" marB="47625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13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1400" b="0" kern="1200" spc="-150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가치관</a:t>
                      </a:r>
                      <a:r>
                        <a:rPr lang="en-US" altLang="ko-KR" sz="1400" b="0" kern="1200" spc="-150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2(____</a:t>
                      </a:r>
                      <a:r>
                        <a:rPr lang="ko-KR" altLang="en-US" sz="1400" b="0" kern="1200" spc="-150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점</a:t>
                      </a:r>
                      <a:r>
                        <a:rPr lang="en-US" altLang="ko-KR" sz="1400" b="0" kern="1200" spc="-150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)</a:t>
                      </a:r>
                      <a:endParaRPr lang="en-US" altLang="ko-KR" sz="1400" b="0" kern="1200" spc="-15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marL="95250" marR="95250" marT="47625" marB="47625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0" i="0" u="none" strike="noStrike" kern="120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95250" marR="9525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i="0" u="none" strike="noStrike" kern="1200" smtClean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95250" marR="95250" marT="47625" marB="47625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i="0" u="none" strike="noStrike" kern="1200" smtClean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95250" marR="95250" marT="47625" marB="47625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6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kern="1200" spc="-150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가치관</a:t>
                      </a:r>
                      <a:r>
                        <a:rPr lang="en-US" altLang="ko-KR" sz="1400" b="0" kern="1200" spc="-150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3(____</a:t>
                      </a:r>
                      <a:r>
                        <a:rPr lang="ko-KR" altLang="en-US" sz="1400" b="0" kern="1200" spc="-150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점</a:t>
                      </a:r>
                      <a:r>
                        <a:rPr lang="en-US" altLang="ko-KR" sz="1400" b="0" kern="1200" spc="-150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)</a:t>
                      </a:r>
                      <a:endParaRPr lang="en-US" altLang="ko-KR" sz="1400" b="0" kern="1200" spc="-15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0" i="0" u="none" strike="noStrike" kern="120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95250" marR="9525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i="0" u="none" strike="noStrike" kern="1200" smtClean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95250" marR="95250" marT="47625" marB="47625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i="0" u="none" strike="noStrike" kern="1200" smtClean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95250" marR="95250" marT="47625" marB="47625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13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1400" b="0" kern="1200" spc="-150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가치관</a:t>
                      </a:r>
                      <a:r>
                        <a:rPr lang="en-US" altLang="ko-KR" sz="1400" b="0" kern="1200" spc="-150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4(____</a:t>
                      </a:r>
                      <a:r>
                        <a:rPr lang="ko-KR" altLang="en-US" sz="1400" b="0" kern="1200" spc="-150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점</a:t>
                      </a:r>
                      <a:r>
                        <a:rPr lang="en-US" altLang="ko-KR" sz="1400" b="0" kern="1200" spc="-150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)</a:t>
                      </a:r>
                      <a:endParaRPr lang="en-US" altLang="ko-KR" sz="1400" b="0" kern="1200" spc="-15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marL="95250" marR="95250" marT="47625" marB="47625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0" i="0" u="none" strike="noStrike" kern="120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95250" marR="9525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i="0" u="none" strike="noStrike" kern="1200" smtClean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95250" marR="95250" marT="47625" marB="47625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i="0" u="none" strike="noStrike" kern="1200" smtClean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95250" marR="95250" marT="47625" marB="47625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6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kern="1200" spc="-150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가치관</a:t>
                      </a:r>
                      <a:r>
                        <a:rPr lang="en-US" altLang="ko-KR" sz="1400" b="0" kern="1200" spc="-150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5(____</a:t>
                      </a:r>
                      <a:r>
                        <a:rPr lang="ko-KR" altLang="en-US" sz="1400" b="0" kern="1200" spc="-150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점</a:t>
                      </a:r>
                      <a:r>
                        <a:rPr lang="en-US" altLang="ko-KR" sz="1400" b="0" kern="1200" spc="-150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)</a:t>
                      </a:r>
                      <a:endParaRPr lang="en-US" altLang="ko-KR" sz="1400" b="0" kern="1200" spc="-15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0" i="0" u="none" strike="noStrike" kern="120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95250" marR="9525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i="0" u="none" strike="noStrike" kern="1200" smtClean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95250" marR="95250" marT="47625" marB="47625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i="0" u="none" strike="noStrike" kern="1200" smtClean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95250" marR="95250" marT="47625" marB="47625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0692"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altLang="en-US" sz="1400" b="0" kern="1200" spc="-15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최종결과</a:t>
                      </a:r>
                      <a:r>
                        <a:rPr lang="en-US" altLang="ko-KR" sz="1400" b="0" kern="1200" spc="-15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400" b="0" kern="1200" spc="-15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총합</a:t>
                      </a:r>
                      <a:r>
                        <a:rPr lang="en-US" altLang="ko-KR" sz="1400" b="0" kern="1200" spc="-15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)</a:t>
                      </a:r>
                      <a:endParaRPr lang="en-US" altLang="ko-KR" sz="1400" b="0" kern="1200" spc="-15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marL="95250" marR="95250" marT="47625" marB="47625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mtClean="0"/>
                        <a:t>                        </a:t>
                      </a:r>
                      <a:r>
                        <a:rPr lang="ko-KR" altLang="en-US" sz="1400" b="0" kern="1200" spc="-15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점</a:t>
                      </a:r>
                      <a:endParaRPr lang="ko-KR" altLang="en-US" sz="1400" b="0" kern="1200" spc="-15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marL="95250" marR="9525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b="0" kern="1200" spc="-15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                                                                            점</a:t>
                      </a:r>
                      <a:endParaRPr lang="ko-KR" altLang="en-US" sz="1400" b="0" kern="1200" spc="-15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marL="95250" marR="95250" marT="47625" marB="47625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b="0" kern="1200" spc="-15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                                                                       점</a:t>
                      </a:r>
                      <a:endParaRPr lang="ko-KR" altLang="en-US" sz="1400" b="0" kern="1200" spc="-15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marL="95250" marR="95250" marT="47625" marB="47625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152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spc="-150" dirty="0">
                <a:latin typeface="+mj-ea"/>
                <a:ea typeface="+mj-ea"/>
              </a:rPr>
              <a:t>[</a:t>
            </a:r>
            <a:r>
              <a:rPr lang="ko-KR" altLang="en-US" sz="3200" b="1" spc="-150" dirty="0">
                <a:latin typeface="+mj-ea"/>
                <a:ea typeface="+mj-ea"/>
              </a:rPr>
              <a:t>워크시트</a:t>
            </a:r>
            <a:r>
              <a:rPr lang="en-US" altLang="ko-KR" sz="3200" b="1" spc="-150">
                <a:latin typeface="+mj-ea"/>
                <a:ea typeface="+mj-ea"/>
              </a:rPr>
              <a:t>]</a:t>
            </a:r>
            <a:r>
              <a:rPr lang="ko-KR" altLang="en-US" sz="3200" b="1" spc="-150">
                <a:latin typeface="+mj-ea"/>
                <a:ea typeface="+mj-ea"/>
              </a:rPr>
              <a:t> </a:t>
            </a:r>
            <a:r>
              <a:rPr lang="ko-KR" altLang="en-US" sz="3200" b="1" spc="-150" smtClean="0">
                <a:latin typeface="+mj-ea"/>
                <a:ea typeface="+mj-ea"/>
              </a:rPr>
              <a:t>기업분석 활용 </a:t>
            </a:r>
            <a:r>
              <a:rPr lang="en-US" altLang="ko-KR" sz="3200" b="1" spc="-150" smtClean="0">
                <a:latin typeface="+mj-ea"/>
                <a:ea typeface="+mj-ea"/>
              </a:rPr>
              <a:t>- </a:t>
            </a:r>
            <a:r>
              <a:rPr lang="ko-KR" altLang="en-US" sz="3200" b="1" spc="-150" smtClean="0">
                <a:latin typeface="+mj-ea"/>
                <a:ea typeface="+mj-ea"/>
              </a:rPr>
              <a:t>채용정보</a:t>
            </a:r>
            <a:endParaRPr lang="ko-KR" altLang="en-US" spc="-150" dirty="0">
              <a:latin typeface="+mj-ea"/>
              <a:ea typeface="+mj-ea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335361" y="1061669"/>
          <a:ext cx="11549646" cy="419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457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5350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spc="-15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+mj-ea"/>
                          <a:ea typeface="+mj-ea"/>
                        </a:rPr>
                        <a:t>구분</a:t>
                      </a:r>
                    </a:p>
                  </a:txBody>
                  <a:tcPr marL="68580" marR="68580" marT="34291" marB="34291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spc="-15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+mj-ea"/>
                          <a:ea typeface="+mj-ea"/>
                        </a:rPr>
                        <a:t>세부내용</a:t>
                      </a:r>
                    </a:p>
                  </a:txBody>
                  <a:tcPr marL="68580" marR="68580" marT="34291" marB="34291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400" b="0" spc="-15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+mj-ea"/>
                          <a:ea typeface="+mj-ea"/>
                        </a:rPr>
                        <a:t>전형 절차</a:t>
                      </a:r>
                    </a:p>
                  </a:txBody>
                  <a:tcPr marL="68580" marR="68580" marT="34291" marB="34291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spc="-15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+mj-ea"/>
                        <a:ea typeface="+mj-ea"/>
                      </a:endParaRPr>
                    </a:p>
                  </a:txBody>
                  <a:tcPr marL="68580" marR="68580" marT="34291" marB="34291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400" b="0" spc="-15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+mj-ea"/>
                          <a:ea typeface="+mj-ea"/>
                        </a:rPr>
                        <a:t>[</a:t>
                      </a:r>
                      <a:r>
                        <a:rPr lang="ko-KR" altLang="en-US" sz="1400" b="0" spc="-15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+mj-ea"/>
                          <a:ea typeface="+mj-ea"/>
                        </a:rPr>
                        <a:t>모집 직무</a:t>
                      </a:r>
                      <a:r>
                        <a:rPr lang="en-US" altLang="ko-KR" sz="1400" b="0" spc="-15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+mj-ea"/>
                          <a:ea typeface="+mj-ea"/>
                        </a:rPr>
                        <a:t>] </a:t>
                      </a:r>
                      <a:r>
                        <a:rPr lang="ko-KR" altLang="en-US" sz="1400" b="0" spc="-15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+mj-ea"/>
                          <a:ea typeface="+mj-ea"/>
                        </a:rPr>
                        <a:t>담당업무</a:t>
                      </a:r>
                    </a:p>
                  </a:txBody>
                  <a:tcPr marL="68580" marR="68580" marT="34291" marB="34291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latinLnBrk="1"/>
                      <a:endParaRPr lang="en-US" altLang="ko-KR" sz="1400" spc="-150" baseline="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+mj-ea"/>
                        <a:ea typeface="+mj-ea"/>
                      </a:endParaRPr>
                    </a:p>
                  </a:txBody>
                  <a:tcPr marL="68580" marR="68580" marT="34291" marB="34291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400" b="0" spc="-15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+mj-ea"/>
                          <a:ea typeface="+mj-ea"/>
                        </a:rPr>
                        <a:t>기술 스택</a:t>
                      </a:r>
                    </a:p>
                  </a:txBody>
                  <a:tcPr marL="68580" marR="68580" marT="34291" marB="34291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latinLnBrk="1"/>
                      <a:endParaRPr lang="en-US" altLang="ko-KR" sz="1400" spc="-150" baseline="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+mj-ea"/>
                        <a:ea typeface="+mj-ea"/>
                      </a:endParaRPr>
                    </a:p>
                  </a:txBody>
                  <a:tcPr marL="68580" marR="68580" marT="34291" marB="34291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77829787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400" b="0" spc="-15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+mj-ea"/>
                          <a:ea typeface="+mj-ea"/>
                        </a:rPr>
                        <a:t>자격 요건</a:t>
                      </a:r>
                    </a:p>
                  </a:txBody>
                  <a:tcPr marL="68580" marR="68580" marT="34291" marB="34291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indent="0" latinLnBrk="1">
                        <a:buFont typeface="Arial" panose="020B0604020202020204" pitchFamily="34" charset="0"/>
                        <a:buNone/>
                      </a:pPr>
                      <a:endParaRPr lang="en-US" altLang="ko-KR" sz="1400" spc="-150" baseline="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+mj-ea"/>
                        <a:ea typeface="+mj-ea"/>
                      </a:endParaRPr>
                    </a:p>
                  </a:txBody>
                  <a:tcPr marL="68580" marR="68580" marT="34291" marB="34291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41196589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400" b="0" spc="-150" dirty="0" err="1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+mj-ea"/>
                          <a:ea typeface="+mj-ea"/>
                        </a:rPr>
                        <a:t>우대사항</a:t>
                      </a:r>
                      <a:endParaRPr lang="ko-KR" altLang="en-US" sz="1400" b="0" spc="-15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+mj-ea"/>
                        <a:ea typeface="+mj-ea"/>
                      </a:endParaRPr>
                    </a:p>
                  </a:txBody>
                  <a:tcPr marL="68580" marR="68580" marT="34291" marB="34291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57750" indent="-2857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400" spc="-150" baseline="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+mj-ea"/>
                        <a:ea typeface="+mj-ea"/>
                      </a:endParaRPr>
                    </a:p>
                  </a:txBody>
                  <a:tcPr marL="68580" marR="68580" marT="34291" marB="34291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400" b="0" spc="-150" dirty="0" err="1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+mj-ea"/>
                          <a:ea typeface="+mj-ea"/>
                        </a:rPr>
                        <a:t>채용사이트</a:t>
                      </a:r>
                      <a:endParaRPr lang="ko-KR" altLang="en-US" sz="1400" b="0" spc="-15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+mj-ea"/>
                        <a:ea typeface="+mj-ea"/>
                      </a:endParaRPr>
                    </a:p>
                  </a:txBody>
                  <a:tcPr marL="68580" marR="68580" marT="34291" marB="34291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spc="-15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+mj-ea"/>
                        <a:ea typeface="+mj-ea"/>
                      </a:endParaRPr>
                    </a:p>
                  </a:txBody>
                  <a:tcPr marL="68580" marR="68580" marT="34291" marB="34291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18800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400" b="0" spc="-15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+mj-ea"/>
                          <a:ea typeface="+mj-ea"/>
                        </a:rPr>
                        <a:t>자기소개서 항목 </a:t>
                      </a:r>
                    </a:p>
                  </a:txBody>
                  <a:tcPr marL="68580" marR="68580" marT="34291" marB="34291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spc="-15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+mj-ea"/>
                        <a:ea typeface="+mj-ea"/>
                      </a:endParaRPr>
                    </a:p>
                  </a:txBody>
                  <a:tcPr marL="68580" marR="68580" marT="34291" marB="34291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="" xmlns:a16="http://schemas.microsoft.com/office/drawing/2014/main" id="{3833032E-7F35-4C8E-9324-2FB492883F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679273"/>
              </p:ext>
            </p:extLst>
          </p:nvPr>
        </p:nvGraphicFramePr>
        <p:xfrm>
          <a:off x="335361" y="5256651"/>
          <a:ext cx="11549645" cy="14040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022462">
                  <a:extLst>
                    <a:ext uri="{9D8B030D-6E8A-4147-A177-3AD203B41FA5}">
                      <a16:colId xmlns="" xmlns:a16="http://schemas.microsoft.com/office/drawing/2014/main" val="4105406621"/>
                    </a:ext>
                  </a:extLst>
                </a:gridCol>
                <a:gridCol w="9527183">
                  <a:extLst>
                    <a:ext uri="{9D8B030D-6E8A-4147-A177-3AD203B41FA5}">
                      <a16:colId xmlns="" xmlns:a16="http://schemas.microsoft.com/office/drawing/2014/main" val="214270637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508000" indent="-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200" spc="-150" dirty="0" err="1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+mj-ea"/>
                          <a:ea typeface="+mj-ea"/>
                          <a:cs typeface="+mn-cs"/>
                        </a:rPr>
                        <a:t>인재상</a:t>
                      </a:r>
                      <a:endParaRPr lang="ko-KR" sz="1400" b="1" kern="1200" spc="-15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7423" marR="47423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08000" indent="-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200" spc="-15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+mj-ea"/>
                          <a:ea typeface="+mj-ea"/>
                          <a:cs typeface="+mn-cs"/>
                        </a:rPr>
                        <a:t>정</a:t>
                      </a:r>
                      <a:r>
                        <a:rPr lang="en-US" altLang="ko-KR" sz="1400" b="1" kern="1200" spc="-15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ko-KR" sz="1400" b="1" kern="1200" spc="-15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+mj-ea"/>
                          <a:ea typeface="+mj-ea"/>
                          <a:cs typeface="+mn-cs"/>
                        </a:rPr>
                        <a:t>의</a:t>
                      </a:r>
                    </a:p>
                  </a:txBody>
                  <a:tcPr marL="47423" marR="47423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116809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508000" indent="-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altLang="ko-KR" sz="1400" kern="100" spc="-15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47423" marR="47423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>
                        <a:lnSpc>
                          <a:spcPct val="120000"/>
                        </a:lnSpc>
                      </a:pPr>
                      <a:endParaRPr lang="ko-KR" altLang="ko-KR" sz="1400" kern="100" spc="-15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47423" marR="47423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5371892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508000" marR="0" lvl="0" indent="-50800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400" kern="100" spc="-15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47423" marR="47423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>
                        <a:lnSpc>
                          <a:spcPct val="120000"/>
                        </a:lnSpc>
                      </a:pPr>
                      <a:endParaRPr lang="ko-KR" altLang="ko-KR" sz="1400" kern="100" spc="-15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47423" marR="47423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559470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508000" indent="-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 spc="-15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47423" marR="47423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ko-KR" sz="1400" kern="100" spc="-15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47423" marR="47423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43533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691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spc="-150" dirty="0" smtClean="0">
                <a:latin typeface="+mj-ea"/>
                <a:ea typeface="+mj-ea"/>
              </a:rPr>
              <a:t>[</a:t>
            </a:r>
            <a:r>
              <a:rPr lang="ko-KR" altLang="en-US" sz="3200" b="1" spc="-150" dirty="0" smtClean="0">
                <a:latin typeface="+mj-ea"/>
                <a:ea typeface="+mj-ea"/>
              </a:rPr>
              <a:t>워크시트</a:t>
            </a:r>
            <a:r>
              <a:rPr lang="en-US" altLang="ko-KR" sz="3200" b="1" spc="-150" smtClean="0">
                <a:latin typeface="+mj-ea"/>
                <a:ea typeface="+mj-ea"/>
              </a:rPr>
              <a:t>]</a:t>
            </a:r>
            <a:r>
              <a:rPr lang="ko-KR" altLang="en-US" sz="3200" b="1" spc="-150" smtClean="0">
                <a:latin typeface="+mj-ea"/>
                <a:ea typeface="+mj-ea"/>
              </a:rPr>
              <a:t> </a:t>
            </a:r>
            <a:r>
              <a:rPr lang="ko-KR" altLang="en-US" sz="3200" b="1" spc="-150" smtClean="0">
                <a:latin typeface="+mj-ea"/>
                <a:ea typeface="+mj-ea"/>
              </a:rPr>
              <a:t>타겟기업 분석 </a:t>
            </a:r>
            <a:r>
              <a:rPr lang="en-US" altLang="ko-KR" sz="3200" b="1" spc="-150" smtClean="0">
                <a:latin typeface="+mj-ea"/>
                <a:ea typeface="+mj-ea"/>
              </a:rPr>
              <a:t>- </a:t>
            </a:r>
            <a:r>
              <a:rPr lang="ko-KR" altLang="en-US" sz="3200" b="1" spc="-150" smtClean="0">
                <a:latin typeface="+mj-ea"/>
                <a:ea typeface="+mj-ea"/>
              </a:rPr>
              <a:t>상장기업</a:t>
            </a:r>
            <a:endParaRPr lang="ko-KR" altLang="en-US" spc="-150" dirty="0">
              <a:latin typeface="+mj-ea"/>
              <a:ea typeface="+mj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48843"/>
              </p:ext>
            </p:extLst>
          </p:nvPr>
        </p:nvGraphicFramePr>
        <p:xfrm>
          <a:off x="317007" y="2302727"/>
          <a:ext cx="11522341" cy="1991604"/>
        </p:xfrm>
        <a:graphic>
          <a:graphicData uri="http://schemas.openxmlformats.org/drawingml/2006/table">
            <a:tbl>
              <a:tblPr/>
              <a:tblGrid>
                <a:gridCol w="1607039">
                  <a:extLst>
                    <a:ext uri="{9D8B030D-6E8A-4147-A177-3AD203B41FA5}">
                      <a16:colId xmlns="" xmlns:a16="http://schemas.microsoft.com/office/drawing/2014/main" val="2681043138"/>
                    </a:ext>
                  </a:extLst>
                </a:gridCol>
                <a:gridCol w="730254">
                  <a:extLst>
                    <a:ext uri="{9D8B030D-6E8A-4147-A177-3AD203B41FA5}">
                      <a16:colId xmlns="" xmlns:a16="http://schemas.microsoft.com/office/drawing/2014/main" val="3308594665"/>
                    </a:ext>
                  </a:extLst>
                </a:gridCol>
                <a:gridCol w="2848608">
                  <a:extLst>
                    <a:ext uri="{9D8B030D-6E8A-4147-A177-3AD203B41FA5}">
                      <a16:colId xmlns="" xmlns:a16="http://schemas.microsoft.com/office/drawing/2014/main" val="2080718921"/>
                    </a:ext>
                  </a:extLst>
                </a:gridCol>
                <a:gridCol w="3168220">
                  <a:extLst>
                    <a:ext uri="{9D8B030D-6E8A-4147-A177-3AD203B41FA5}">
                      <a16:colId xmlns="" xmlns:a16="http://schemas.microsoft.com/office/drawing/2014/main" val="2038846266"/>
                    </a:ext>
                  </a:extLst>
                </a:gridCol>
                <a:gridCol w="3168220">
                  <a:extLst>
                    <a:ext uri="{9D8B030D-6E8A-4147-A177-3AD203B41FA5}">
                      <a16:colId xmlns="" xmlns:a16="http://schemas.microsoft.com/office/drawing/2014/main" val="2005147572"/>
                    </a:ext>
                  </a:extLst>
                </a:gridCol>
              </a:tblGrid>
              <a:tr h="3549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400" b="1" kern="1200" spc="-15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+mj-ea"/>
                          <a:ea typeface="+mj-ea"/>
                          <a:cs typeface="+mn-cs"/>
                        </a:rPr>
                        <a:t>분석항목</a:t>
                      </a:r>
                    </a:p>
                  </a:txBody>
                  <a:tcPr marL="28575" marR="28575" marT="34287" marB="34287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400" b="1" kern="1200" spc="-15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+mj-ea"/>
                          <a:ea typeface="+mj-ea"/>
                          <a:cs typeface="+mn-cs"/>
                        </a:rPr>
                        <a:t>단위</a:t>
                      </a:r>
                    </a:p>
                  </a:txBody>
                  <a:tcPr marL="28575" marR="28575" marT="34287" marB="34287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400" b="1" kern="1200" spc="-15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+mj-ea"/>
                          <a:ea typeface="+mj-ea"/>
                          <a:cs typeface="+mn-cs"/>
                        </a:rPr>
                        <a:t>2021</a:t>
                      </a:r>
                      <a:endParaRPr lang="en-US" altLang="ko-KR" sz="1400" b="1" kern="1200" spc="-15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28575" marR="28575" marT="34287" marB="34287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400" b="1" kern="1200" spc="-15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+mj-ea"/>
                          <a:ea typeface="+mj-ea"/>
                          <a:cs typeface="+mn-cs"/>
                        </a:rPr>
                        <a:t>2022</a:t>
                      </a:r>
                      <a:endParaRPr lang="en-US" altLang="ko-KR" sz="1400" b="1" kern="1200" spc="-15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28575" marR="28575" marT="34287" marB="34287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400" b="1" kern="1200" spc="-15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+mj-ea"/>
                          <a:ea typeface="+mj-ea"/>
                          <a:cs typeface="+mn-cs"/>
                        </a:rPr>
                        <a:t>2023</a:t>
                      </a:r>
                      <a:endParaRPr lang="en-US" altLang="ko-KR" sz="1400" b="1" kern="1200" spc="-15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28575" marR="28575" marT="34287" marB="34287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54999593"/>
                  </a:ext>
                </a:extLst>
              </a:tr>
              <a:tr h="3549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400" b="0" kern="1200" spc="-15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+mj-ea"/>
                          <a:ea typeface="+mj-ea"/>
                          <a:cs typeface="+mn-cs"/>
                        </a:rPr>
                        <a:t>매  출  액</a:t>
                      </a:r>
                    </a:p>
                  </a:txBody>
                  <a:tcPr marL="28575" marR="28575" marT="34287" marB="34287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400" b="0" kern="1200" spc="-15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+mj-ea"/>
                          <a:ea typeface="+mj-ea"/>
                          <a:cs typeface="+mn-cs"/>
                        </a:rPr>
                        <a:t>억 원</a:t>
                      </a:r>
                      <a:endParaRPr lang="ko-KR" altLang="en-US" sz="1400" b="0" kern="1200" spc="-15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28575" marR="28575" marT="34287" marB="34287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0" kern="1200" spc="-15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R="50800" marT="25400" marB="635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0" kern="1200" spc="-15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R="50800" marT="25400" marB="635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0" kern="1200" spc="-15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R="50800" marT="25400" marB="635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19749922"/>
                  </a:ext>
                </a:extLst>
              </a:tr>
              <a:tr h="3549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400" b="0" kern="1200" spc="-15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+mj-ea"/>
                          <a:ea typeface="+mj-ea"/>
                          <a:cs typeface="+mn-cs"/>
                        </a:rPr>
                        <a:t>영업이익</a:t>
                      </a:r>
                    </a:p>
                  </a:txBody>
                  <a:tcPr marL="28575" marR="28575" marT="34287" marB="34287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400" b="0" kern="1200" spc="-15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+mj-ea"/>
                          <a:ea typeface="+mj-ea"/>
                          <a:cs typeface="+mn-cs"/>
                        </a:rPr>
                        <a:t>억 원</a:t>
                      </a:r>
                      <a:endParaRPr lang="ko-KR" altLang="en-US" sz="1400" b="0" kern="1200" spc="-15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28575" marR="28575" marT="34287" marB="34287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0" kern="1200" spc="-15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R="50800" marT="25400" marB="635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0" kern="1200" spc="-15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R="50800" marT="25400" marB="635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0" kern="1200" spc="-15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R="50800" marT="25400" marB="635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25524553"/>
                  </a:ext>
                </a:extLst>
              </a:tr>
              <a:tr h="3088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kern="1200" spc="-15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+mj-ea"/>
                          <a:ea typeface="+mj-ea"/>
                          <a:cs typeface="+mn-cs"/>
                        </a:rPr>
                        <a:t>직  원  수</a:t>
                      </a:r>
                    </a:p>
                  </a:txBody>
                  <a:tcPr marL="28575" marR="28575" marT="34287" marB="34287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400" b="0" kern="1200" spc="-15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+mj-ea"/>
                          <a:ea typeface="+mj-ea"/>
                          <a:cs typeface="+mn-cs"/>
                        </a:rPr>
                        <a:t>명</a:t>
                      </a:r>
                    </a:p>
                  </a:txBody>
                  <a:tcPr marL="28575" marR="28575" marT="34287" marB="34287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spc="-15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R="50800" marT="25400" marB="635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spc="-15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R="50800" marT="25400" marB="635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spc="-15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R="50800" marT="25400" marB="635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44733182"/>
                  </a:ext>
                </a:extLst>
              </a:tr>
              <a:tr h="3088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kern="1200" spc="-15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+mj-ea"/>
                          <a:ea typeface="+mj-ea"/>
                          <a:cs typeface="+mn-cs"/>
                        </a:rPr>
                        <a:t>평균근속 연수</a:t>
                      </a:r>
                      <a:endParaRPr lang="ko-KR" altLang="en-US" sz="1400" b="0" kern="1200" spc="-15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28575" marR="28575" marT="34287" marB="34287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400" b="0" kern="1200" spc="-15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+mj-ea"/>
                          <a:ea typeface="+mj-ea"/>
                          <a:cs typeface="+mn-cs"/>
                        </a:rPr>
                        <a:t>년</a:t>
                      </a:r>
                      <a:endParaRPr lang="ko-KR" altLang="en-US" sz="1400" b="0" kern="1200" spc="-15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28575" marR="28575" marT="34287" marB="34287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spc="-15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R="50800" marT="25400" marB="635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spc="-15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R="50800" marT="25400" marB="635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spc="-15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R="50800" marT="25400" marB="635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088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kern="1200" spc="-15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+mj-ea"/>
                          <a:ea typeface="+mj-ea"/>
                          <a:cs typeface="+mn-cs"/>
                        </a:rPr>
                        <a:t>부채비율 </a:t>
                      </a:r>
                      <a:endParaRPr lang="ko-KR" altLang="en-US" sz="1400" b="0" kern="1200" spc="-15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28575" marR="28575" marT="34287" marB="34287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400" b="0" kern="1200" spc="-15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+mj-ea"/>
                          <a:ea typeface="+mj-ea"/>
                          <a:cs typeface="+mn-cs"/>
                        </a:rPr>
                        <a:t>%</a:t>
                      </a:r>
                      <a:endParaRPr lang="ko-KR" altLang="en-US" sz="1400" b="0" kern="1200" spc="-15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28575" marR="28575" marT="34287" marB="34287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0" kern="1200" spc="-15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R="50800" marT="25400" marB="635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0" kern="1200" spc="-15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R="50800" marT="25400" marB="635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0" kern="1200" spc="-15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R="50800" marT="25400" marB="635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9333147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42937"/>
              </p:ext>
            </p:extLst>
          </p:nvPr>
        </p:nvGraphicFramePr>
        <p:xfrm>
          <a:off x="317004" y="1031361"/>
          <a:ext cx="11530360" cy="1271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7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7998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063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4432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53506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</a:pPr>
                      <a:r>
                        <a:rPr lang="ko-KR" altLang="en-US" sz="1400" b="1" spc="-15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+mj-ea"/>
                          <a:ea typeface="+mj-ea"/>
                        </a:rPr>
                        <a:t>기  업  명</a:t>
                      </a:r>
                    </a:p>
                  </a:txBody>
                  <a:tcPr marL="36000" marR="36000" marT="34291" marB="34291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</a:pPr>
                      <a:endParaRPr lang="ko-KR" altLang="en-US" sz="1400" b="1" spc="-15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+mj-ea"/>
                        <a:ea typeface="+mj-ea"/>
                      </a:endParaRPr>
                    </a:p>
                  </a:txBody>
                  <a:tcPr marL="36000" marR="36000" marT="34291" marB="34291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</a:pPr>
                      <a:r>
                        <a:rPr lang="ko-KR" altLang="en-US" sz="1400" b="1" spc="-15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+mj-ea"/>
                          <a:ea typeface="+mj-ea"/>
                        </a:rPr>
                        <a:t>기업 선정 이유</a:t>
                      </a:r>
                      <a:endParaRPr lang="ko-KR" altLang="en-US" sz="1400" b="1" spc="-15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+mj-ea"/>
                        <a:ea typeface="+mj-ea"/>
                      </a:endParaRPr>
                    </a:p>
                  </a:txBody>
                  <a:tcPr marL="36000" marR="36000" marT="34291" marB="34291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</a:pPr>
                      <a:endParaRPr lang="ko-KR" altLang="en-US" sz="1400" b="1" spc="-15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+mj-ea"/>
                        <a:ea typeface="+mj-ea"/>
                      </a:endParaRPr>
                    </a:p>
                  </a:txBody>
                  <a:tcPr marL="36000" marR="36000" marT="34291" marB="34291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89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1200" spc="-15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+mj-ea"/>
                          <a:ea typeface="+mj-ea"/>
                          <a:cs typeface="+mn-cs"/>
                        </a:rPr>
                        <a:t>주요 제품</a:t>
                      </a:r>
                      <a:r>
                        <a:rPr lang="en-US" altLang="ko-KR" sz="1400" b="1" kern="1200" spc="-15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+mj-ea"/>
                          <a:ea typeface="+mj-ea"/>
                          <a:cs typeface="+mn-cs"/>
                        </a:rPr>
                        <a:t>/</a:t>
                      </a:r>
                      <a:r>
                        <a:rPr lang="ko-KR" altLang="en-US" sz="1400" b="1" kern="1200" spc="-15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+mj-ea"/>
                          <a:ea typeface="+mj-ea"/>
                          <a:cs typeface="+mn-cs"/>
                        </a:rPr>
                        <a:t>서비스</a:t>
                      </a:r>
                    </a:p>
                  </a:txBody>
                  <a:tcPr marL="36000" marR="36000" marT="34291" marB="34291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-180975" algn="ctr" defTabSz="914400" rtl="0" eaLnBrk="1" latinLnBrk="0" hangingPunct="1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400" b="1" kern="1200" spc="-15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34291" marB="34291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089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1200" spc="-15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+mj-ea"/>
                          <a:ea typeface="+mj-ea"/>
                          <a:cs typeface="+mn-cs"/>
                        </a:rPr>
                        <a:t>판매 채널 및 전략</a:t>
                      </a:r>
                      <a:endParaRPr lang="ko-KR" altLang="en-US" sz="1400" b="1" kern="1200" spc="-15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34291" marB="34291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-180975" algn="ctr" defTabSz="914400" rtl="0" eaLnBrk="1" latinLnBrk="0" hangingPunct="1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400" b="1" kern="1200" spc="-15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34291" marB="34291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Group 221">
            <a:extLst>
              <a:ext uri="{FF2B5EF4-FFF2-40B4-BE49-F238E27FC236}">
                <a16:creationId xmlns="" xmlns:a16="http://schemas.microsoft.com/office/drawing/2014/main" id="{41F330FD-055C-476F-819A-47A6C560CC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839711"/>
              </p:ext>
            </p:extLst>
          </p:nvPr>
        </p:nvGraphicFramePr>
        <p:xfrm>
          <a:off x="317005" y="5662036"/>
          <a:ext cx="11522344" cy="995338"/>
        </p:xfrm>
        <a:graphic>
          <a:graphicData uri="http://schemas.openxmlformats.org/drawingml/2006/table">
            <a:tbl>
              <a:tblPr/>
              <a:tblGrid>
                <a:gridCol w="23245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19774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9766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400" b="1" kern="1200" spc="-15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+mj-ea"/>
                          <a:ea typeface="+mn-ea"/>
                          <a:cs typeface="+mn-cs"/>
                        </a:rPr>
                        <a:t>새롭게 알게 된 점 </a:t>
                      </a:r>
                      <a:r>
                        <a:rPr lang="en-US" altLang="ko-KR" sz="1400" b="1" kern="1200" spc="-15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+mj-ea"/>
                          <a:ea typeface="+mn-ea"/>
                          <a:cs typeface="+mn-cs"/>
                        </a:rPr>
                        <a:t>· </a:t>
                      </a:r>
                      <a:r>
                        <a:rPr lang="ko-KR" altLang="en-US" sz="1400" b="1" kern="1200" spc="-15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+mj-ea"/>
                          <a:ea typeface="+mn-ea"/>
                          <a:cs typeface="+mn-cs"/>
                        </a:rPr>
                        <a:t>느낀 점</a:t>
                      </a:r>
                      <a:endParaRPr lang="ko-KR" altLang="en-US" sz="1400" b="1" kern="1200" spc="-15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28575" marR="28575" marT="34287" marB="34287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R="50800" marT="25400" marB="635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9766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1400" b="0" kern="1200" spc="-15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28575" marR="28575" marT="34287" marB="34287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R="50800" marT="25400" marB="635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33827385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712235"/>
              </p:ext>
            </p:extLst>
          </p:nvPr>
        </p:nvGraphicFramePr>
        <p:xfrm>
          <a:off x="317003" y="4294904"/>
          <a:ext cx="11522345" cy="13659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5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568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5524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68564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1727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</a:pPr>
                      <a:r>
                        <a:rPr lang="ko-KR" altLang="en-US" sz="1400" b="1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증권사 리포트</a:t>
                      </a:r>
                      <a:endParaRPr lang="ko-KR" altLang="en-US" sz="1400" b="1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4291" marB="34291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</a:pPr>
                      <a:endParaRPr lang="ko-KR" altLang="en-US" sz="1400" b="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4291" marB="34291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</a:pPr>
                      <a:r>
                        <a:rPr lang="ko-KR" altLang="en-US" sz="1400" b="1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리포트 게시일</a:t>
                      </a:r>
                      <a:endParaRPr lang="ko-KR" altLang="en-US" sz="1400" b="1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4291" marB="34291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</a:pPr>
                      <a:endParaRPr lang="ko-KR" altLang="en-US" sz="1400" b="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4291" marB="34291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487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주요 리포트 요약 </a:t>
                      </a:r>
                      <a:endParaRPr lang="en-US" altLang="ko-KR" sz="1400" b="1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핵심 정리</a:t>
                      </a:r>
                      <a:endParaRPr lang="ko-KR" altLang="en-US" sz="1400" b="1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4291" marB="34291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266700" marR="0" lvl="0" indent="-180975" algn="just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4291" marB="34291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548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spc="-150" dirty="0" smtClean="0">
                <a:latin typeface="+mj-ea"/>
                <a:ea typeface="+mj-ea"/>
              </a:rPr>
              <a:t>[</a:t>
            </a:r>
            <a:r>
              <a:rPr lang="ko-KR" altLang="en-US" sz="3200" b="1" spc="-150" dirty="0" smtClean="0">
                <a:latin typeface="+mj-ea"/>
                <a:ea typeface="+mj-ea"/>
              </a:rPr>
              <a:t>워크시트</a:t>
            </a:r>
            <a:r>
              <a:rPr lang="en-US" altLang="ko-KR" sz="3200" b="1" spc="-150" smtClean="0">
                <a:latin typeface="+mj-ea"/>
                <a:ea typeface="+mj-ea"/>
              </a:rPr>
              <a:t>]</a:t>
            </a:r>
            <a:r>
              <a:rPr lang="ko-KR" altLang="en-US" sz="3200" b="1" spc="-150" smtClean="0">
                <a:latin typeface="+mj-ea"/>
                <a:ea typeface="+mj-ea"/>
              </a:rPr>
              <a:t> </a:t>
            </a:r>
            <a:r>
              <a:rPr lang="ko-KR" altLang="en-US" sz="3200" b="1" spc="-150" smtClean="0">
                <a:latin typeface="+mj-ea"/>
                <a:ea typeface="+mj-ea"/>
              </a:rPr>
              <a:t>타겟기업 분석 </a:t>
            </a:r>
            <a:r>
              <a:rPr lang="en-US" altLang="ko-KR" sz="3200" b="1" spc="-150" smtClean="0">
                <a:latin typeface="+mj-ea"/>
                <a:ea typeface="+mj-ea"/>
              </a:rPr>
              <a:t>- </a:t>
            </a:r>
            <a:r>
              <a:rPr lang="ko-KR" altLang="en-US" sz="3200" b="1" spc="-150" smtClean="0">
                <a:latin typeface="+mj-ea"/>
                <a:ea typeface="+mj-ea"/>
              </a:rPr>
              <a:t>알짜기업</a:t>
            </a:r>
            <a:endParaRPr lang="ko-KR" altLang="en-US" spc="-150" dirty="0">
              <a:latin typeface="+mj-ea"/>
              <a:ea typeface="+mj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696328"/>
              </p:ext>
            </p:extLst>
          </p:nvPr>
        </p:nvGraphicFramePr>
        <p:xfrm>
          <a:off x="335360" y="908720"/>
          <a:ext cx="11522344" cy="3206081"/>
        </p:xfrm>
        <a:graphic>
          <a:graphicData uri="http://schemas.openxmlformats.org/drawingml/2006/table">
            <a:tbl>
              <a:tblPr/>
              <a:tblGrid>
                <a:gridCol w="2160190">
                  <a:extLst>
                    <a:ext uri="{9D8B030D-6E8A-4147-A177-3AD203B41FA5}">
                      <a16:colId xmlns="" xmlns:a16="http://schemas.microsoft.com/office/drawing/2014/main" val="568063650"/>
                    </a:ext>
                  </a:extLst>
                </a:gridCol>
                <a:gridCol w="3600450">
                  <a:extLst>
                    <a:ext uri="{9D8B030D-6E8A-4147-A177-3AD203B41FA5}">
                      <a16:colId xmlns="" xmlns:a16="http://schemas.microsoft.com/office/drawing/2014/main" val="2172923788"/>
                    </a:ext>
                  </a:extLst>
                </a:gridCol>
                <a:gridCol w="2152650"/>
                <a:gridCol w="3609054"/>
              </a:tblGrid>
              <a:tr h="3926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600" b="1" kern="120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분석항목</a:t>
                      </a:r>
                    </a:p>
                  </a:txBody>
                  <a:tcPr marL="22240" marR="22240" marT="26685" marB="26685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600" b="1" kern="120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내용</a:t>
                      </a:r>
                      <a:endParaRPr lang="en-US" altLang="ko-KR" sz="1600" b="1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marL="22240" marR="22240" marT="26685" marB="26685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600" b="1" kern="120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분석항목</a:t>
                      </a:r>
                    </a:p>
                  </a:txBody>
                  <a:tcPr marL="22240" marR="22240" marT="26685" marB="26685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600" b="1" kern="120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내용</a:t>
                      </a:r>
                      <a:endParaRPr lang="en-US" altLang="ko-KR" sz="1600" b="1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marL="22240" marR="22240" marT="26685" marB="26685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2076608"/>
                  </a:ext>
                </a:extLst>
              </a:tr>
              <a:tr h="39427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</a:pPr>
                      <a:r>
                        <a:rPr lang="ko-KR" altLang="en-US" sz="1400" b="1" spc="-15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+mj-ea"/>
                          <a:ea typeface="+mj-ea"/>
                        </a:rPr>
                        <a:t>기  업  명</a:t>
                      </a:r>
                    </a:p>
                  </a:txBody>
                  <a:tcPr marL="36000" marR="36000" marT="34291" marB="34291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</a:pPr>
                      <a:endParaRPr lang="ko-KR" altLang="en-US" sz="1400" b="0" spc="-15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+mj-ea"/>
                        <a:ea typeface="+mj-ea"/>
                      </a:endParaRPr>
                    </a:p>
                  </a:txBody>
                  <a:tcPr marL="36000" marR="36000" marT="34291" marB="34291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</a:pPr>
                      <a:r>
                        <a:rPr lang="ko-KR" altLang="en-US" sz="1400" b="1" kern="1200" spc="-15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+mj-ea"/>
                          <a:ea typeface="+mn-ea"/>
                          <a:cs typeface="+mn-cs"/>
                        </a:rPr>
                        <a:t>기업선정 이유 </a:t>
                      </a:r>
                      <a:endParaRPr lang="ko-KR" altLang="en-US" sz="1400" b="1" kern="1200" spc="-15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6000" marR="36000" marT="34291" marB="34291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kern="1200" spc="-15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34291" marB="34291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72949823"/>
                  </a:ext>
                </a:extLst>
              </a:tr>
              <a:tr h="3342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400" b="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라운드 단계 </a:t>
                      </a:r>
                      <a:endParaRPr lang="ko-KR" altLang="en-US" sz="1400" b="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22240" marR="22240" marT="26685" marB="26685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endParaRPr lang="ko-KR" altLang="en-US" sz="1400" b="0" kern="1200" spc="-15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167" marR="39537" marT="19769" marB="4942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400" b="0" kern="120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총 투자유치 금액 </a:t>
                      </a:r>
                      <a:endParaRPr lang="ko-KR" altLang="en-US" sz="1400" b="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22240" marR="22240" marT="26685" marB="26685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kern="1200" spc="-15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167" marR="39537" marT="19769" marB="4942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02407755"/>
                  </a:ext>
                </a:extLst>
              </a:tr>
              <a:tr h="3342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400" b="0" kern="120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업력</a:t>
                      </a:r>
                      <a:endParaRPr lang="ko-KR" altLang="en-US" sz="1400" b="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22240" marR="22240" marT="26685" marB="26685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kern="1200" spc="-15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167" marR="39537" marT="19769" marB="4942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400" b="0" kern="120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직원수</a:t>
                      </a:r>
                      <a:endParaRPr lang="ko-KR" altLang="en-US" sz="1400" b="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22240" marR="22240" marT="26685" marB="26685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kern="1200" spc="-15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167" marR="39537" marT="19769" marB="4942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60182225"/>
                  </a:ext>
                </a:extLst>
              </a:tr>
              <a:tr h="3342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400" b="0" kern="120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주력제품</a:t>
                      </a:r>
                      <a:r>
                        <a:rPr lang="en-US" altLang="ko-KR" sz="1400" b="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400" b="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서비스</a:t>
                      </a:r>
                      <a:endParaRPr lang="ko-KR" altLang="en-US" sz="1400" b="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22240" marR="22240" marT="26685" marB="26685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endParaRPr lang="ko-KR" altLang="en-US" sz="1400" b="0" kern="1200" spc="-15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167" marR="39537" marT="19769" marB="4942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kern="120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매출액</a:t>
                      </a:r>
                      <a:endParaRPr lang="ko-KR" altLang="en-US" sz="1400" b="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22240" marR="22240" marT="26685" marB="26685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kern="1200" spc="-15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167" marR="39537" marT="19769" marB="4942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53107899"/>
                  </a:ext>
                </a:extLst>
              </a:tr>
              <a:tr h="3818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400" b="0" kern="120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기업 특징</a:t>
                      </a:r>
                      <a:endParaRPr lang="ko-KR" altLang="en-US" sz="1400" b="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22240" marR="22240" marT="26685" marB="26685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57200" lvl="2" algn="l" defTabSz="914400" rtl="0" eaLnBrk="1" latinLnBrk="0" hangingPunct="1">
                        <a:lnSpc>
                          <a:spcPct val="100000"/>
                        </a:lnSpc>
                      </a:pPr>
                      <a:endParaRPr lang="en-US" altLang="ko-KR" sz="1400" b="0" kern="1200" spc="-15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167" marR="39537" marT="19769" marB="4942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22240" marR="22240" marT="26685" marB="26685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400" b="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71167" marR="39537" marT="19769" marB="4942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8143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400" b="0" kern="120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최근 기업 </a:t>
                      </a:r>
                      <a:r>
                        <a:rPr lang="ko-KR" altLang="en-US" sz="1400" b="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주요 뉴스</a:t>
                      </a:r>
                      <a:endParaRPr lang="ko-KR" altLang="en-US" sz="1400" b="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22240" marR="22240" marT="26685" marB="26685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5720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kern="1200" spc="-15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167" marR="39537" marT="19769" marB="4942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1400" b="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22240" marR="22240" marT="26685" marB="26685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400" b="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71167" marR="39537" marT="19769" marB="4942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00432764"/>
                  </a:ext>
                </a:extLst>
              </a:tr>
              <a:tr h="3181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45720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kern="1200" spc="-15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167" marR="39537" marT="19769" marB="4942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9826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1400" b="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22240" marR="22240" marT="26685" marB="26685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5720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kern="1200" spc="-15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167" marR="39537" marT="19769" marB="4942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1400" b="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22240" marR="22240" marT="26685" marB="26685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400" b="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71167" marR="39537" marT="19769" marB="4942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8597409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366609"/>
              </p:ext>
            </p:extLst>
          </p:nvPr>
        </p:nvGraphicFramePr>
        <p:xfrm>
          <a:off x="335360" y="4102101"/>
          <a:ext cx="11513208" cy="2426930"/>
        </p:xfrm>
        <a:graphic>
          <a:graphicData uri="http://schemas.openxmlformats.org/drawingml/2006/table">
            <a:tbl>
              <a:tblPr/>
              <a:tblGrid>
                <a:gridCol w="2160190"/>
                <a:gridCol w="9353018"/>
              </a:tblGrid>
              <a:tr h="659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400" b="0" kern="120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기술력 총평</a:t>
                      </a:r>
                      <a:endParaRPr lang="ko-KR" altLang="en-US" sz="1400" b="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6000" marR="36000" marT="34291" marB="34291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2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kern="1200" spc="-15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34291" marB="34291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65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400" b="0" kern="120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성장성 총평</a:t>
                      </a:r>
                      <a:endParaRPr lang="ko-KR" altLang="en-US" sz="1400" b="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22240" marR="22240" marT="26685" marB="26685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2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kern="1200" spc="-15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167" marR="39537" marT="19769" marB="4942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69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400" b="0" kern="120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수익성 총평</a:t>
                      </a:r>
                      <a:endParaRPr lang="ko-KR" altLang="en-US" sz="1400" b="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22240" marR="22240" marT="26685" marB="26685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2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kern="1200" spc="-15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167" marR="39537" marT="19769" marB="4942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35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400" b="1" kern="1200" spc="-15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+mj-ea"/>
                          <a:ea typeface="+mn-ea"/>
                          <a:cs typeface="+mn-cs"/>
                        </a:rPr>
                        <a:t>새롭게 알게 된 점 </a:t>
                      </a:r>
                      <a:r>
                        <a:rPr lang="en-US" altLang="ko-KR" sz="1400" b="1" kern="1200" spc="-15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+mj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400" b="1" kern="1200" spc="-15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+mj-ea"/>
                          <a:ea typeface="+mn-ea"/>
                          <a:cs typeface="+mn-cs"/>
                        </a:rPr>
                        <a:t>느낀 점</a:t>
                      </a:r>
                      <a:endParaRPr lang="ko-KR" altLang="en-US" sz="1400" b="1" kern="1200" spc="-15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28575" marR="28575" marT="34287" marB="34287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2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spc="-15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+mj-ea"/>
                          <a:ea typeface="+mj-ea"/>
                          <a:cs typeface="+mn-cs"/>
                        </a:rPr>
                        <a:t>. </a:t>
                      </a:r>
                      <a:endParaRPr lang="ko-KR" altLang="en-US" sz="1400" b="0" kern="1200" spc="-15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R="50800" marT="25400" marB="635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214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14349" y="1611842"/>
            <a:ext cx="11161713" cy="480758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50800" dir="5400000" algn="t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>
              <a:latin typeface="+mj-ea"/>
              <a:ea typeface="+mj-ea"/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="" xmlns:a16="http://schemas.microsoft.com/office/drawing/2014/main" id="{B94B0ACD-AA29-4E2A-8707-B4F21C2E017E}"/>
              </a:ext>
            </a:extLst>
          </p:cNvPr>
          <p:cNvSpPr/>
          <p:nvPr/>
        </p:nvSpPr>
        <p:spPr>
          <a:xfrm>
            <a:off x="514349" y="1066609"/>
            <a:ext cx="11161713" cy="545232"/>
          </a:xfrm>
          <a:prstGeom prst="roundRect">
            <a:avLst>
              <a:gd name="adj" fmla="val 0"/>
            </a:avLst>
          </a:prstGeom>
          <a:solidFill>
            <a:srgbClr val="003054"/>
          </a:solidFill>
          <a:ln>
            <a:solidFill>
              <a:srgbClr val="0030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atinLnBrk="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ko-KR" sz="2000" spc="-150" dirty="0" smtClean="0">
                <a:solidFill>
                  <a:schemeClr val="bg1"/>
                </a:solidFill>
                <a:latin typeface="+mj-ea"/>
                <a:ea typeface="+mj-ea"/>
              </a:rPr>
              <a:t> (</a:t>
            </a:r>
            <a:r>
              <a:rPr lang="ko-KR" altLang="en-US" sz="2000" spc="-150" dirty="0" smtClean="0">
                <a:solidFill>
                  <a:schemeClr val="bg1"/>
                </a:solidFill>
                <a:latin typeface="+mj-ea"/>
                <a:ea typeface="+mj-ea"/>
              </a:rPr>
              <a:t>질문 내용 작성</a:t>
            </a:r>
            <a:r>
              <a:rPr lang="en-US" altLang="ko-KR" sz="2000" spc="-150" dirty="0" smtClean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ko-KR" altLang="en-US" sz="2000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="" xmlns:a16="http://schemas.microsoft.com/office/drawing/2014/main" id="{332A1E2A-2AD9-4500-91D8-E31764B9A8EE}"/>
              </a:ext>
            </a:extLst>
          </p:cNvPr>
          <p:cNvSpPr/>
          <p:nvPr/>
        </p:nvSpPr>
        <p:spPr>
          <a:xfrm>
            <a:off x="737817" y="3110601"/>
            <a:ext cx="2179556" cy="1790123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 latinLnBrk="0"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1400" spc="-150" dirty="0">
                <a:solidFill>
                  <a:schemeClr val="bg1"/>
                </a:solidFill>
                <a:latin typeface="+mj-ea"/>
                <a:ea typeface="+mj-ea"/>
              </a:rPr>
              <a:t>포인트 정보</a:t>
            </a:r>
            <a:r>
              <a:rPr lang="en-US" altLang="ko-KR" sz="1400" spc="-150" dirty="0">
                <a:solidFill>
                  <a:schemeClr val="bg1"/>
                </a:solidFill>
                <a:latin typeface="+mj-ea"/>
                <a:ea typeface="+mj-ea"/>
              </a:rPr>
              <a:t>/</a:t>
            </a:r>
            <a:r>
              <a:rPr lang="ko-KR" altLang="en-US" sz="1400" spc="-150" dirty="0">
                <a:solidFill>
                  <a:schemeClr val="bg1"/>
                </a:solidFill>
                <a:latin typeface="+mj-ea"/>
                <a:ea typeface="+mj-ea"/>
              </a:rPr>
              <a:t>지표 발췌</a:t>
            </a: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="" xmlns:a16="http://schemas.microsoft.com/office/drawing/2014/main" id="{B94B0ACD-AA29-4E2A-8707-B4F21C2E017E}"/>
              </a:ext>
            </a:extLst>
          </p:cNvPr>
          <p:cNvSpPr/>
          <p:nvPr/>
        </p:nvSpPr>
        <p:spPr>
          <a:xfrm>
            <a:off x="737819" y="5087760"/>
            <a:ext cx="2166618" cy="1066716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 latinLnBrk="0"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1400" spc="-150" dirty="0">
                <a:solidFill>
                  <a:schemeClr val="bg1"/>
                </a:solidFill>
                <a:latin typeface="+mj-ea"/>
                <a:ea typeface="+mj-ea"/>
              </a:rPr>
              <a:t>자기소개서 적용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087864" y="3107247"/>
            <a:ext cx="8460000" cy="1712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just" latinLnBrk="0">
              <a:lnSpc>
                <a:spcPct val="130000"/>
              </a:lnSpc>
              <a:defRPr/>
            </a:pPr>
            <a:r>
              <a:rPr lang="ko-KR" altLang="en-US" sz="1350" spc="-150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최근 </a:t>
            </a:r>
            <a:r>
              <a:rPr lang="en-US" altLang="ko-KR" sz="1350" spc="-150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IT</a:t>
            </a:r>
            <a:r>
              <a:rPr lang="ko-KR" altLang="en-US" sz="1350" spc="-150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서비스 산업에서의 주요 화두는 </a:t>
            </a:r>
            <a:r>
              <a:rPr lang="en-US" altLang="ko-KR" sz="1350" spc="-150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ICBM(</a:t>
            </a:r>
            <a:r>
              <a:rPr lang="en-US" altLang="ko-KR" sz="1350" spc="-150" dirty="0" err="1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IoT</a:t>
            </a:r>
            <a:r>
              <a:rPr lang="en-US" altLang="ko-KR" sz="1350" spc="-150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, Cloud, Big Data, Mobile), </a:t>
            </a:r>
            <a:r>
              <a:rPr lang="ko-KR" altLang="en-US" sz="1350" spc="-150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인공지능</a:t>
            </a:r>
            <a:r>
              <a:rPr lang="en-US" altLang="ko-KR" sz="1350" spc="-150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(AI), </a:t>
            </a:r>
            <a:r>
              <a:rPr lang="ko-KR" altLang="en-US" sz="1350" spc="-150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블록체인 등으로써</a:t>
            </a:r>
            <a:r>
              <a:rPr lang="en-US" altLang="ko-KR" sz="1350" spc="-150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350" spc="-150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디지털 전환</a:t>
            </a:r>
            <a:r>
              <a:rPr lang="en-US" altLang="ko-KR" sz="1350" spc="-150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(Digital Transformation)</a:t>
            </a:r>
            <a:r>
              <a:rPr lang="ko-KR" altLang="en-US" sz="1350" spc="-150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이 점차 확대되어가는 상황에서 고객사들은 </a:t>
            </a:r>
            <a:r>
              <a:rPr lang="en-US" altLang="ko-KR" sz="1350" spc="-150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IT</a:t>
            </a:r>
            <a:r>
              <a:rPr lang="ko-KR" altLang="en-US" sz="1350" spc="-150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서비스업체로부터 이러한 신기술을 활용한 새로운 차원의 </a:t>
            </a:r>
            <a:r>
              <a:rPr lang="en-US" altLang="ko-KR" sz="1350" spc="-150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IT</a:t>
            </a:r>
            <a:r>
              <a:rPr lang="ko-KR" altLang="en-US" sz="1350" spc="-150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서비스를 기대하고 있습니다</a:t>
            </a:r>
            <a:r>
              <a:rPr lang="en-US" altLang="ko-KR" sz="1350" spc="-150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1350" spc="-150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또한 정부의 </a:t>
            </a:r>
            <a:r>
              <a:rPr lang="en-US" altLang="ko-KR" sz="1350" spc="-150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'</a:t>
            </a:r>
            <a:r>
              <a:rPr lang="ko-KR" altLang="en-US" sz="1350" spc="-150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클라우드 특별법 도입</a:t>
            </a:r>
            <a:r>
              <a:rPr lang="en-US" altLang="ko-KR" sz="1350" spc="-150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' </a:t>
            </a:r>
            <a:r>
              <a:rPr lang="ko-KR" altLang="en-US" sz="1350" spc="-150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및 </a:t>
            </a:r>
            <a:r>
              <a:rPr lang="en-US" altLang="ko-KR" sz="1350" spc="-150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'</a:t>
            </a:r>
            <a:r>
              <a:rPr lang="ko-KR" altLang="en-US" sz="1350" spc="-150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신기술 분야의 공공사업 대기업 참여제한 해제</a:t>
            </a:r>
            <a:r>
              <a:rPr lang="en-US" altLang="ko-KR" sz="1350" spc="-150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' </a:t>
            </a:r>
            <a:r>
              <a:rPr lang="ko-KR" altLang="en-US" sz="1350" spc="-150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등 정책당국의 지원 의지가 확고함에 따라 시장에서 해당기술 및 관련 비즈니스 모델의 수요가 증가할 것으로 전망되고 있습니다</a:t>
            </a:r>
            <a:r>
              <a:rPr lang="en-US" altLang="ko-KR" sz="1350" spc="-150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1350" b="1" spc="-150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실제로 제조업에서는 </a:t>
            </a:r>
            <a:r>
              <a:rPr lang="en-US" altLang="ko-KR" sz="1350" b="1" spc="-150" dirty="0" err="1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IoT</a:t>
            </a:r>
            <a:r>
              <a:rPr lang="ko-KR" altLang="en-US" sz="1350" b="1" spc="-150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기반의 스마트팩토리 구현이 확산되고 있으며</a:t>
            </a:r>
            <a:r>
              <a:rPr lang="en-US" altLang="ko-KR" sz="1350" b="1" spc="-150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350" b="1" spc="-150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금융업에서는 빅데이터와 클라우드를 활용한 핀테크</a:t>
            </a:r>
            <a:r>
              <a:rPr lang="en-US" altLang="ko-KR" sz="1350" b="1" spc="-150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(Fin Tech) </a:t>
            </a:r>
            <a:r>
              <a:rPr lang="ko-KR" altLang="en-US" sz="1350" b="1" spc="-150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기술이 인터넷 은행 등 프로젝트에 시현되고 있습니다</a:t>
            </a:r>
            <a:r>
              <a:rPr lang="en-US" altLang="ko-KR" sz="1350" b="1" spc="-150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87863" y="5070030"/>
            <a:ext cx="8460000" cy="11726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just" latinLnBrk="0">
              <a:lnSpc>
                <a:spcPct val="130000"/>
              </a:lnSpc>
              <a:spcAft>
                <a:spcPts val="600"/>
              </a:spcAft>
              <a:defRPr/>
            </a:pPr>
            <a:r>
              <a:rPr lang="ko-KR" altLang="en-US" sz="1350" spc="-150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장기적으로 클라우드 특별법의 도입으로 인해 앞으로 해당 기술의 수요가 증가할 것으로 전망되고 있습니다</a:t>
            </a:r>
            <a:r>
              <a:rPr lang="en-US" altLang="ko-KR" sz="1350" spc="-150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1350" b="1" spc="-150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현대오토에버에서도 이러한 변화에 대응하기 위해 사물인터넷과 핀테크 관련 솔루션을 개발해 나가고 있습니다</a:t>
            </a:r>
            <a:r>
              <a:rPr lang="en-US" altLang="ko-KR" sz="1350" b="1" spc="-150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1350" b="1" spc="-150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저는 이와 관련하여 사물인터넷 관련 프로젝트를 진행해왔습니다</a:t>
            </a:r>
            <a:r>
              <a:rPr lang="en-US" altLang="ko-KR" sz="1350" b="1" spc="-150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r>
              <a:rPr lang="en-US" altLang="ko-KR" sz="1350" spc="-150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350" spc="-150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대학시절 </a:t>
            </a:r>
            <a:r>
              <a:rPr lang="en-US" altLang="ko-KR" sz="1350" spc="-150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00000</a:t>
            </a:r>
            <a:r>
              <a:rPr lang="ko-KR" altLang="en-US" sz="1350" spc="-150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에 대한 프로젝트를 진행하며 아두이노와 라즈베리파이를 이용한 사물인터넷 시스템을 구축하였습니다</a:t>
            </a:r>
            <a:r>
              <a:rPr lang="en-US" altLang="ko-KR" sz="1350" spc="-150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.~</a:t>
            </a:r>
            <a:r>
              <a:rPr lang="ko-KR" altLang="en-US" sz="1350" spc="-150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350" spc="-150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1350" spc="-150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하략</a:t>
            </a:r>
            <a:r>
              <a:rPr lang="en-US" altLang="ko-KR" sz="1350" spc="-150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)</a:t>
            </a:r>
          </a:p>
        </p:txBody>
      </p:sp>
      <p:sp>
        <p:nvSpPr>
          <p:cNvPr id="23" name="자유형 22"/>
          <p:cNvSpPr/>
          <p:nvPr/>
        </p:nvSpPr>
        <p:spPr>
          <a:xfrm>
            <a:off x="3148393" y="2390606"/>
            <a:ext cx="8352000" cy="0"/>
          </a:xfrm>
          <a:custGeom>
            <a:avLst/>
            <a:gdLst>
              <a:gd name="connsiteX0" fmla="*/ 0 w 4210050"/>
              <a:gd name="connsiteY0" fmla="*/ 0 h 0"/>
              <a:gd name="connsiteX1" fmla="*/ 4210050 w 42100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10050">
                <a:moveTo>
                  <a:pt x="0" y="0"/>
                </a:moveTo>
                <a:lnTo>
                  <a:pt x="4210050" y="0"/>
                </a:lnTo>
              </a:path>
            </a:pathLst>
          </a:custGeom>
          <a:noFill/>
          <a:ln w="19050">
            <a:solidFill>
              <a:schemeClr val="bg1">
                <a:lumMod val="65000"/>
              </a:schemeClr>
            </a:solidFill>
            <a:prstDash val="sysDot"/>
          </a:ln>
        </p:spPr>
        <p:txBody>
          <a:bodyPr rtlCol="0" anchor="ctr"/>
          <a:lstStyle/>
          <a:p>
            <a:pPr algn="ctr"/>
            <a:endParaRPr lang="ko-KR" altLang="en-US" spc="-150">
              <a:latin typeface="+mj-ea"/>
              <a:ea typeface="+mj-ea"/>
            </a:endParaRPr>
          </a:p>
        </p:txBody>
      </p:sp>
      <p:sp>
        <p:nvSpPr>
          <p:cNvPr id="37" name="제목 1"/>
          <p:cNvSpPr>
            <a:spLocks noGrp="1"/>
          </p:cNvSpPr>
          <p:nvPr>
            <p:ph type="title"/>
          </p:nvPr>
        </p:nvSpPr>
        <p:spPr>
          <a:xfrm>
            <a:off x="335360" y="188641"/>
            <a:ext cx="10515600" cy="720079"/>
          </a:xfrm>
        </p:spPr>
        <p:txBody>
          <a:bodyPr>
            <a:normAutofit/>
          </a:bodyPr>
          <a:lstStyle/>
          <a:p>
            <a:r>
              <a:rPr lang="en-US" altLang="ko-KR" sz="3200" b="1" spc="-150" dirty="0">
                <a:latin typeface="+mj-ea"/>
                <a:ea typeface="+mj-ea"/>
              </a:rPr>
              <a:t>[</a:t>
            </a:r>
            <a:r>
              <a:rPr lang="ko-KR" altLang="en-US" sz="3200" b="1" spc="-150" dirty="0">
                <a:latin typeface="+mj-ea"/>
                <a:ea typeface="+mj-ea"/>
              </a:rPr>
              <a:t>워크시트</a:t>
            </a:r>
            <a:r>
              <a:rPr lang="en-US" altLang="ko-KR" sz="3200" b="1" spc="-150" dirty="0">
                <a:latin typeface="+mj-ea"/>
                <a:ea typeface="+mj-ea"/>
              </a:rPr>
              <a:t>]</a:t>
            </a:r>
            <a:r>
              <a:rPr lang="ko-KR" altLang="en-US" sz="3200" b="1" spc="-150" dirty="0">
                <a:latin typeface="+mj-ea"/>
                <a:ea typeface="+mj-ea"/>
              </a:rPr>
              <a:t> </a:t>
            </a:r>
            <a:r>
              <a:rPr lang="ko-KR" altLang="en-US" sz="3200" b="1" spc="-150" dirty="0" smtClean="0">
                <a:latin typeface="+mj-ea"/>
                <a:ea typeface="+mj-ea"/>
              </a:rPr>
              <a:t>서류</a:t>
            </a:r>
            <a:r>
              <a:rPr lang="en-US" altLang="ko-KR" sz="3200" b="1" spc="-150" dirty="0" smtClean="0">
                <a:latin typeface="+mj-ea"/>
                <a:ea typeface="+mj-ea"/>
              </a:rPr>
              <a:t>/</a:t>
            </a:r>
            <a:r>
              <a:rPr lang="ko-KR" altLang="en-US" sz="3200" b="1" spc="-150" dirty="0" smtClean="0">
                <a:latin typeface="+mj-ea"/>
                <a:ea typeface="+mj-ea"/>
              </a:rPr>
              <a:t>면접 대비</a:t>
            </a:r>
            <a:endParaRPr lang="ko-KR" altLang="en-US" sz="3200" b="1" spc="-150" dirty="0">
              <a:latin typeface="+mj-ea"/>
              <a:ea typeface="+mj-ea"/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="" xmlns:a16="http://schemas.microsoft.com/office/drawing/2014/main" id="{332A1E2A-2AD9-4500-91D8-E31764B9A8EE}"/>
              </a:ext>
            </a:extLst>
          </p:cNvPr>
          <p:cNvSpPr/>
          <p:nvPr/>
        </p:nvSpPr>
        <p:spPr>
          <a:xfrm>
            <a:off x="737817" y="1872533"/>
            <a:ext cx="2179556" cy="432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 latinLnBrk="0"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1400" spc="-150" dirty="0">
                <a:solidFill>
                  <a:schemeClr val="bg1"/>
                </a:solidFill>
                <a:latin typeface="+mj-ea"/>
                <a:ea typeface="+mj-ea"/>
              </a:rPr>
              <a:t>중점 분석 포인트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87863" y="1923971"/>
            <a:ext cx="8460000" cy="3416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just" latinLnBrk="0">
              <a:lnSpc>
                <a:spcPct val="120000"/>
              </a:lnSpc>
              <a:defRPr/>
            </a:pPr>
            <a:r>
              <a:rPr lang="ko-KR" altLang="en-US" sz="1350" spc="-150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산업 동향</a:t>
            </a:r>
            <a:r>
              <a:rPr lang="en-US" altLang="ko-KR" sz="1350" spc="-150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,</a:t>
            </a:r>
            <a:r>
              <a:rPr lang="ko-KR" altLang="en-US" sz="1350" spc="-150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350" spc="-150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IT</a:t>
            </a:r>
            <a:r>
              <a:rPr lang="ko-KR" altLang="en-US" sz="1350" spc="-150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트렌드</a:t>
            </a:r>
            <a:r>
              <a:rPr lang="en-US" altLang="ko-KR" sz="1350" spc="-150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,</a:t>
            </a:r>
            <a:r>
              <a:rPr lang="ko-KR" altLang="en-US" sz="1350" spc="-150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 사업정보</a:t>
            </a:r>
            <a:endParaRPr lang="ko-KR" altLang="en-US" sz="1350" u="sng" spc="-150" dirty="0">
              <a:solidFill>
                <a:schemeClr val="bg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5" name="자유형 24"/>
          <p:cNvSpPr/>
          <p:nvPr/>
        </p:nvSpPr>
        <p:spPr>
          <a:xfrm>
            <a:off x="3109272" y="4945027"/>
            <a:ext cx="8352000" cy="0"/>
          </a:xfrm>
          <a:custGeom>
            <a:avLst/>
            <a:gdLst>
              <a:gd name="connsiteX0" fmla="*/ 0 w 4210050"/>
              <a:gd name="connsiteY0" fmla="*/ 0 h 0"/>
              <a:gd name="connsiteX1" fmla="*/ 4210050 w 42100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10050">
                <a:moveTo>
                  <a:pt x="0" y="0"/>
                </a:moveTo>
                <a:lnTo>
                  <a:pt x="4210050" y="0"/>
                </a:lnTo>
              </a:path>
            </a:pathLst>
          </a:custGeom>
          <a:noFill/>
          <a:ln w="19050">
            <a:solidFill>
              <a:schemeClr val="bg1">
                <a:lumMod val="65000"/>
              </a:schemeClr>
            </a:solidFill>
            <a:prstDash val="sysDot"/>
          </a:ln>
        </p:spPr>
        <p:txBody>
          <a:bodyPr rtlCol="0" anchor="ctr"/>
          <a:lstStyle/>
          <a:p>
            <a:pPr algn="ctr"/>
            <a:endParaRPr lang="ko-KR" altLang="en-US" spc="-150">
              <a:latin typeface="+mj-ea"/>
              <a:ea typeface="+mj-ea"/>
            </a:endParaRP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="" xmlns:a16="http://schemas.microsoft.com/office/drawing/2014/main" id="{332A1E2A-2AD9-4500-91D8-E31764B9A8EE}"/>
              </a:ext>
            </a:extLst>
          </p:cNvPr>
          <p:cNvSpPr/>
          <p:nvPr/>
        </p:nvSpPr>
        <p:spPr>
          <a:xfrm>
            <a:off x="737817" y="2491567"/>
            <a:ext cx="2179556" cy="432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 latinLnBrk="0"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1400" spc="-150" dirty="0" err="1">
                <a:solidFill>
                  <a:schemeClr val="bg1"/>
                </a:solidFill>
                <a:latin typeface="+mj-ea"/>
                <a:ea typeface="+mj-ea"/>
              </a:rPr>
              <a:t>정보탐색처</a:t>
            </a:r>
            <a:r>
              <a:rPr lang="en-US" altLang="ko-KR" sz="1400" spc="-150" dirty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ko-KR" altLang="en-US" sz="1400" spc="-150" dirty="0" err="1">
                <a:solidFill>
                  <a:schemeClr val="bg1"/>
                </a:solidFill>
                <a:latin typeface="+mj-ea"/>
                <a:ea typeface="+mj-ea"/>
              </a:rPr>
              <a:t>활용사이트</a:t>
            </a:r>
            <a:r>
              <a:rPr lang="en-US" altLang="ko-KR" sz="1400" spc="-150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ko-KR" altLang="en-US" sz="1400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87863" y="2515609"/>
            <a:ext cx="8460000" cy="3416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just" latinLnBrk="0">
              <a:lnSpc>
                <a:spcPct val="120000"/>
              </a:lnSpc>
              <a:defRPr/>
            </a:pPr>
            <a:r>
              <a:rPr lang="ko-KR" altLang="en-US" sz="1350" spc="-150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네이버 금융</a:t>
            </a:r>
            <a:r>
              <a:rPr lang="en-US" altLang="ko-KR" sz="1350" spc="-150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1350" spc="-150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전자공시</a:t>
            </a:r>
            <a:r>
              <a:rPr lang="en-US" altLang="ko-KR" sz="1350" spc="-150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),</a:t>
            </a:r>
            <a:r>
              <a:rPr lang="ko-KR" altLang="en-US" sz="1350" spc="-150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 기업 홈페이지</a:t>
            </a:r>
            <a:r>
              <a:rPr lang="en-US" altLang="ko-KR" sz="1350" spc="-150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1350" spc="-150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주요 사업소개</a:t>
            </a:r>
            <a:r>
              <a:rPr lang="en-US" altLang="ko-KR" sz="1350" spc="-150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1350" spc="-150" dirty="0">
              <a:solidFill>
                <a:schemeClr val="bg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8" name="자유형 27"/>
          <p:cNvSpPr/>
          <p:nvPr/>
        </p:nvSpPr>
        <p:spPr>
          <a:xfrm>
            <a:off x="3148393" y="2982244"/>
            <a:ext cx="8352000" cy="0"/>
          </a:xfrm>
          <a:custGeom>
            <a:avLst/>
            <a:gdLst>
              <a:gd name="connsiteX0" fmla="*/ 0 w 4210050"/>
              <a:gd name="connsiteY0" fmla="*/ 0 h 0"/>
              <a:gd name="connsiteX1" fmla="*/ 4210050 w 42100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10050">
                <a:moveTo>
                  <a:pt x="0" y="0"/>
                </a:moveTo>
                <a:lnTo>
                  <a:pt x="4210050" y="0"/>
                </a:lnTo>
              </a:path>
            </a:pathLst>
          </a:custGeom>
          <a:noFill/>
          <a:ln w="19050">
            <a:solidFill>
              <a:schemeClr val="bg1">
                <a:lumMod val="65000"/>
              </a:schemeClr>
            </a:solidFill>
            <a:prstDash val="sysDot"/>
          </a:ln>
        </p:spPr>
        <p:txBody>
          <a:bodyPr rtlCol="0" anchor="ctr"/>
          <a:lstStyle/>
          <a:p>
            <a:pPr algn="ctr"/>
            <a:endParaRPr lang="ko-KR" altLang="en-US" spc="-15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1915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7459</TotalTime>
  <Words>453</Words>
  <Application>Microsoft Office PowerPoint</Application>
  <PresentationFormat>와이드스크린</PresentationFormat>
  <Paragraphs>111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Arial</vt:lpstr>
      <vt:lpstr>맑은 고딕</vt:lpstr>
      <vt:lpstr>나눔스퀘어 Bold</vt:lpstr>
      <vt:lpstr>나눔스퀘어 ExtraBold</vt:lpstr>
      <vt:lpstr>나눔스퀘어</vt:lpstr>
      <vt:lpstr>Times New Roman</vt:lpstr>
      <vt:lpstr>Office 테마</vt:lpstr>
      <vt:lpstr>디자인 사용자 지정</vt:lpstr>
      <vt:lpstr>[워크시트] 타겟기업 선정 – 직업가치관 매칭</vt:lpstr>
      <vt:lpstr>[워크시트] 기업분석 활용 - 채용정보</vt:lpstr>
      <vt:lpstr>[워크시트] 타겟기업 분석 - 상장기업</vt:lpstr>
      <vt:lpstr>[워크시트] 타겟기업 분석 - 알짜기업</vt:lpstr>
      <vt:lpstr>[워크시트] 서류/면접 대비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249</cp:revision>
  <cp:lastPrinted>2021-02-08T00:12:10Z</cp:lastPrinted>
  <dcterms:created xsi:type="dcterms:W3CDTF">2020-08-16T08:06:30Z</dcterms:created>
  <dcterms:modified xsi:type="dcterms:W3CDTF">2023-08-16T11:44:42Z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