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0A6"/>
    <a:srgbClr val="50627C"/>
    <a:srgbClr val="39DBA3"/>
    <a:srgbClr val="D9D9D9"/>
    <a:srgbClr val="7F92AD"/>
    <a:srgbClr val="FF832F"/>
    <a:srgbClr val="5C59FD"/>
    <a:srgbClr val="1DB2BD"/>
    <a:srgbClr val="0796F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RSI</c:v>
                </c:pt>
              </c:strCache>
            </c:strRef>
          </c:tx>
          <c:spPr>
            <a:ln w="38100" cap="rnd">
              <a:solidFill>
                <a:srgbClr val="5C59FD"/>
              </a:solidFill>
              <a:prstDash val="sysDot"/>
              <a:round/>
            </a:ln>
            <a:effectLst/>
          </c:spPr>
          <c:marker>
            <c:symbol val="circle"/>
            <c:size val="8"/>
            <c:spPr>
              <a:solidFill>
                <a:srgbClr val="5C59FD"/>
              </a:solidFill>
              <a:ln w="9525">
                <a:solidFill>
                  <a:srgbClr val="5C59FD"/>
                </a:solidFill>
                <a:prstDash val="sysDot"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1주</c:v>
                </c:pt>
                <c:pt idx="1">
                  <c:v>2주</c:v>
                </c:pt>
                <c:pt idx="2">
                  <c:v>3주</c:v>
                </c:pt>
                <c:pt idx="3">
                  <c:v>4주</c:v>
                </c:pt>
                <c:pt idx="4">
                  <c:v>5주</c:v>
                </c:pt>
                <c:pt idx="5">
                  <c:v>6주</c:v>
                </c:pt>
                <c:pt idx="6">
                  <c:v>7주</c:v>
                </c:pt>
                <c:pt idx="7">
                  <c:v>8주</c:v>
                </c:pt>
                <c:pt idx="8">
                  <c:v>9주</c:v>
                </c:pt>
                <c:pt idx="9">
                  <c:v>10주</c:v>
                </c:pt>
                <c:pt idx="10">
                  <c:v>11주</c:v>
                </c:pt>
                <c:pt idx="11">
                  <c:v>12주</c:v>
                </c:pt>
              </c:strCache>
            </c:strRef>
          </c:cat>
          <c:val>
            <c:numRef>
              <c:f>Sheet1!$B$2:$B$13</c:f>
              <c:numCache>
                <c:formatCode>0_ </c:formatCode>
                <c:ptCount val="12"/>
                <c:pt idx="0">
                  <c:v>73</c:v>
                </c:pt>
                <c:pt idx="1">
                  <c:v>53</c:v>
                </c:pt>
                <c:pt idx="2">
                  <c:v>49</c:v>
                </c:pt>
                <c:pt idx="3">
                  <c:v>51</c:v>
                </c:pt>
                <c:pt idx="4">
                  <c:v>25</c:v>
                </c:pt>
                <c:pt idx="5">
                  <c:v>40</c:v>
                </c:pt>
                <c:pt idx="6">
                  <c:v>28</c:v>
                </c:pt>
                <c:pt idx="7">
                  <c:v>50</c:v>
                </c:pt>
                <c:pt idx="8">
                  <c:v>59</c:v>
                </c:pt>
                <c:pt idx="9">
                  <c:v>49</c:v>
                </c:pt>
                <c:pt idx="10">
                  <c:v>53</c:v>
                </c:pt>
                <c:pt idx="11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89-4ABF-8357-829D4FED4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P-ESG 점수</c:v>
                </c:pt>
              </c:strCache>
            </c:strRef>
          </c:tx>
          <c:spPr>
            <a:ln w="38100" cap="rnd">
              <a:solidFill>
                <a:srgbClr val="FF832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rgbClr val="FF832F"/>
                </a:solidFill>
                <a:prstDash val="solid"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1주</c:v>
                </c:pt>
                <c:pt idx="1">
                  <c:v>2주</c:v>
                </c:pt>
                <c:pt idx="2">
                  <c:v>3주</c:v>
                </c:pt>
                <c:pt idx="3">
                  <c:v>4주</c:v>
                </c:pt>
                <c:pt idx="4">
                  <c:v>5주</c:v>
                </c:pt>
                <c:pt idx="5">
                  <c:v>6주</c:v>
                </c:pt>
                <c:pt idx="6">
                  <c:v>7주</c:v>
                </c:pt>
                <c:pt idx="7">
                  <c:v>8주</c:v>
                </c:pt>
                <c:pt idx="8">
                  <c:v>9주</c:v>
                </c:pt>
                <c:pt idx="9">
                  <c:v>10주</c:v>
                </c:pt>
                <c:pt idx="10">
                  <c:v>11주</c:v>
                </c:pt>
                <c:pt idx="11">
                  <c:v>12주</c:v>
                </c:pt>
              </c:strCache>
            </c:strRef>
          </c:cat>
          <c:val>
            <c:numRef>
              <c:f>Sheet1!$C$2:$C$13</c:f>
              <c:numCache>
                <c:formatCode>0_ </c:formatCode>
                <c:ptCount val="12"/>
                <c:pt idx="0">
                  <c:v>82</c:v>
                </c:pt>
                <c:pt idx="1">
                  <c:v>71</c:v>
                </c:pt>
                <c:pt idx="2">
                  <c:v>64</c:v>
                </c:pt>
                <c:pt idx="3">
                  <c:v>71</c:v>
                </c:pt>
                <c:pt idx="4">
                  <c:v>58</c:v>
                </c:pt>
                <c:pt idx="5">
                  <c:v>60</c:v>
                </c:pt>
                <c:pt idx="6">
                  <c:v>56</c:v>
                </c:pt>
                <c:pt idx="7">
                  <c:v>71</c:v>
                </c:pt>
                <c:pt idx="8">
                  <c:v>73</c:v>
                </c:pt>
                <c:pt idx="9">
                  <c:v>74</c:v>
                </c:pt>
                <c:pt idx="10">
                  <c:v>67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89-4ABF-8357-829D4FED4E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코스닥 150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1주</c:v>
                </c:pt>
                <c:pt idx="1">
                  <c:v>2주</c:v>
                </c:pt>
                <c:pt idx="2">
                  <c:v>3주</c:v>
                </c:pt>
                <c:pt idx="3">
                  <c:v>4주</c:v>
                </c:pt>
                <c:pt idx="4">
                  <c:v>5주</c:v>
                </c:pt>
                <c:pt idx="5">
                  <c:v>6주</c:v>
                </c:pt>
                <c:pt idx="6">
                  <c:v>7주</c:v>
                </c:pt>
                <c:pt idx="7">
                  <c:v>8주</c:v>
                </c:pt>
                <c:pt idx="8">
                  <c:v>9주</c:v>
                </c:pt>
                <c:pt idx="9">
                  <c:v>10주</c:v>
                </c:pt>
                <c:pt idx="10">
                  <c:v>11주</c:v>
                </c:pt>
                <c:pt idx="11">
                  <c:v>12주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98-4852-9197-116FCB21FDC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산업 평균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1주</c:v>
                </c:pt>
                <c:pt idx="1">
                  <c:v>2주</c:v>
                </c:pt>
                <c:pt idx="2">
                  <c:v>3주</c:v>
                </c:pt>
                <c:pt idx="3">
                  <c:v>4주</c:v>
                </c:pt>
                <c:pt idx="4">
                  <c:v>5주</c:v>
                </c:pt>
                <c:pt idx="5">
                  <c:v>6주</c:v>
                </c:pt>
                <c:pt idx="6">
                  <c:v>7주</c:v>
                </c:pt>
                <c:pt idx="7">
                  <c:v>8주</c:v>
                </c:pt>
                <c:pt idx="8">
                  <c:v>9주</c:v>
                </c:pt>
                <c:pt idx="9">
                  <c:v>10주</c:v>
                </c:pt>
                <c:pt idx="10">
                  <c:v>11주</c:v>
                </c:pt>
                <c:pt idx="11">
                  <c:v>12주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98-4852-9197-116FCB21F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820303"/>
        <c:axId val="1781822799"/>
      </c:lineChart>
      <c:catAx>
        <c:axId val="1781820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1822799"/>
        <c:crosses val="autoZero"/>
        <c:auto val="1"/>
        <c:lblAlgn val="ctr"/>
        <c:lblOffset val="100"/>
        <c:noMultiLvlLbl val="0"/>
      </c:catAx>
      <c:valAx>
        <c:axId val="17818227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182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A1A0A6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1주</c:v>
                </c:pt>
                <c:pt idx="1">
                  <c:v>2주</c:v>
                </c:pt>
                <c:pt idx="2">
                  <c:v>3주</c:v>
                </c:pt>
                <c:pt idx="3">
                  <c:v>4주</c:v>
                </c:pt>
                <c:pt idx="4">
                  <c:v>5주</c:v>
                </c:pt>
                <c:pt idx="5">
                  <c:v>6주</c:v>
                </c:pt>
                <c:pt idx="6">
                  <c:v>7주</c:v>
                </c:pt>
                <c:pt idx="7">
                  <c:v>8주</c:v>
                </c:pt>
                <c:pt idx="8">
                  <c:v>9주</c:v>
                </c:pt>
                <c:pt idx="9">
                  <c:v>10주</c:v>
                </c:pt>
                <c:pt idx="10">
                  <c:v>11주</c:v>
                </c:pt>
                <c:pt idx="11">
                  <c:v>12주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8063</c:v>
                </c:pt>
                <c:pt idx="1">
                  <c:v>11029</c:v>
                </c:pt>
                <c:pt idx="2">
                  <c:v>11683</c:v>
                </c:pt>
                <c:pt idx="3">
                  <c:v>8835</c:v>
                </c:pt>
                <c:pt idx="4">
                  <c:v>13930</c:v>
                </c:pt>
                <c:pt idx="5">
                  <c:v>11897</c:v>
                </c:pt>
                <c:pt idx="6">
                  <c:v>9629</c:v>
                </c:pt>
                <c:pt idx="7">
                  <c:v>13366</c:v>
                </c:pt>
                <c:pt idx="8">
                  <c:v>12340</c:v>
                </c:pt>
                <c:pt idx="9">
                  <c:v>8655</c:v>
                </c:pt>
                <c:pt idx="10">
                  <c:v>9176</c:v>
                </c:pt>
                <c:pt idx="11">
                  <c:v>18545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3-4C8C-B7FC-2539FB299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438496"/>
        <c:axId val="2141432256"/>
      </c:barChart>
      <c:catAx>
        <c:axId val="214143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1432256"/>
        <c:crosses val="autoZero"/>
        <c:auto val="1"/>
        <c:lblAlgn val="ctr"/>
        <c:lblOffset val="100"/>
        <c:noMultiLvlLbl val="0"/>
      </c:catAx>
      <c:valAx>
        <c:axId val="21414322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143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94FF5-1F3D-8A60-01A2-98B75EFA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AFA81-BB26-BF1E-C5CD-C6B0B23D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00E18-169C-89DC-BE18-2336F56A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719CD-8077-0221-C53B-6601BF92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C940B-2BB3-831B-D1E3-A839814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E079A-D322-0D65-B4EB-AA10002E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BB7D0-B9EF-BF50-E27C-060B8D2B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5A2C0-5059-17AE-3A01-549A8E3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3A23F-A5F7-EB3F-8E8D-7F7C29C3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AA93F-BD0B-B161-4AC4-6A77C9D0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6AF35E-0BB9-92A7-3BF8-29FB5E11F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6870C-2E48-AFD8-6FD2-E2FCD330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643E0-75B6-9FE8-17A7-3575824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E576F-5763-8F7E-0CDB-9DE93831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04378-D4A6-E565-E860-95103C1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7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28D47-4782-EDD3-0DA6-84AE3AFC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FA882-2E78-038C-5073-1E29F7A0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4EC48-FE81-CE61-5D2B-A74442BA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3D7A7-FB71-C342-C66E-078A93F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E1C1A-5C33-33F6-6D17-EB24179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9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9B454-7BA0-0C01-6DE5-7638D0DA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3650-18EA-6C3E-8161-C5651550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C76EC-EE50-1F26-EDE4-152E614F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84745-6C92-8D84-4426-05D53E09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C1F72-80E2-24B0-A75F-3B07B06C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6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0ABBA-B667-E585-E054-7B85147E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24A3D-3B33-D0F6-EE4A-6F7F9C0BA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BFE78-1DE8-6F22-5694-3CE0CABF1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BACF5-E4FA-5A5C-0D50-06E208C6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05A59-8FD8-70F8-4E21-21C78358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DE534-AA2C-823C-7C72-A4571DAF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0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AB91-810E-63B0-5BBE-E32CEAF2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41B50-B6FD-9D57-AE10-21CF27D7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4CF56-9B29-401B-5C98-DD7C415C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85E30-732E-6902-2FCA-B4A1FF852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C3FDA-CF14-D819-83CA-2886D6353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319ED-5102-6B94-F222-10AB7D12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6795DD-0645-9E25-0EF1-1CC5631C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69A88-8557-7FBB-3082-F4E91542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C9354-F507-8AD5-4733-65BD655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051EA-32D5-ED03-2530-F14F140E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D44B1-4858-8E9C-5A52-FD9EA892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6C2A1-AAA7-FDD4-65DD-9FA434D8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2F998-320E-D541-7F36-B631AE44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1B2DA-6766-D78A-3DF4-A816184B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143F8-C370-D89E-88EB-432591F7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030BF-7808-CB2F-EEBA-2CE0F0E4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AC52-9C50-1FF3-CF03-F596013A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C1984-9A4C-0D7C-9C67-22486A5C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DD353-FBAE-F3CC-24D3-71325B58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8404A-0FB9-70A9-FBAA-32A511D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993D4-A57C-92C5-34E0-3E14F140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1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AD825-D2E0-5DB0-DCC5-AD7880E7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B22AA5-8321-8A1B-4F0D-1B4565527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A8B46-DCEB-FC00-A0D2-ACF0F169F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0E4C0-18F8-46BD-713C-9BD185F2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1267A-D7ED-2244-E507-2D617C3E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A3CFD-C30E-C915-F2E4-140D0D67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DBABC-C766-BBBD-AFA6-554A0C4E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0AD0F-72A3-0C8D-395F-D8967FA1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9460A-4597-70A2-0FB0-A50D189FE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B6C2-A19D-4E83-A910-4151418C212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77692-C5F1-E4F6-C850-AA913F330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D70C2-5850-7D74-C4AC-5FF7B271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3F66-8C9A-477A-B49A-1ECB3CC27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F549A-E959-FD09-2659-915E57FCB8A1}"/>
              </a:ext>
            </a:extLst>
          </p:cNvPr>
          <p:cNvSpPr/>
          <p:nvPr/>
        </p:nvSpPr>
        <p:spPr>
          <a:xfrm>
            <a:off x="1748680" y="1296194"/>
            <a:ext cx="8709767" cy="966977"/>
          </a:xfrm>
          <a:prstGeom prst="rect">
            <a:avLst/>
          </a:prstGeom>
          <a:solidFill>
            <a:srgbClr val="FF33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DDE8F1-DC80-63A6-5C0F-160E897B0BB8}"/>
              </a:ext>
            </a:extLst>
          </p:cNvPr>
          <p:cNvSpPr/>
          <p:nvPr/>
        </p:nvSpPr>
        <p:spPr>
          <a:xfrm>
            <a:off x="1748682" y="3536827"/>
            <a:ext cx="8709768" cy="966977"/>
          </a:xfrm>
          <a:prstGeom prst="rect">
            <a:avLst/>
          </a:prstGeom>
          <a:solidFill>
            <a:srgbClr val="0796F7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39CFE03-6602-643F-7C24-F1D8E9905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203550"/>
              </p:ext>
            </p:extLst>
          </p:nvPr>
        </p:nvGraphicFramePr>
        <p:xfrm>
          <a:off x="1371600" y="1148209"/>
          <a:ext cx="922655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FBFA0D-5246-8B58-2222-8F7E7554866F}"/>
              </a:ext>
            </a:extLst>
          </p:cNvPr>
          <p:cNvGrpSpPr/>
          <p:nvPr/>
        </p:nvGrpSpPr>
        <p:grpSpPr>
          <a:xfrm>
            <a:off x="3688264" y="6148604"/>
            <a:ext cx="656748" cy="261610"/>
            <a:chOff x="4568154" y="6139657"/>
            <a:chExt cx="656748" cy="26161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3FA1972-4CE2-4F7A-481B-4170C6B96915}"/>
                </a:ext>
              </a:extLst>
            </p:cNvPr>
            <p:cNvSpPr/>
            <p:nvPr/>
          </p:nvSpPr>
          <p:spPr>
            <a:xfrm>
              <a:off x="4568154" y="6216462"/>
              <a:ext cx="108000" cy="108000"/>
            </a:xfrm>
            <a:prstGeom prst="ellipse">
              <a:avLst/>
            </a:prstGeom>
            <a:solidFill>
              <a:srgbClr val="FF8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78110F-670B-D1C3-38BE-016A1B761A1A}"/>
                </a:ext>
              </a:extLst>
            </p:cNvPr>
            <p:cNvSpPr txBox="1"/>
            <p:nvPr/>
          </p:nvSpPr>
          <p:spPr>
            <a:xfrm>
              <a:off x="4638675" y="6139657"/>
              <a:ext cx="5862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P-ESG</a:t>
              </a:r>
              <a:endParaRPr lang="ko-KR" altLang="en-US" sz="11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1C9A8F-A13C-8F19-BFDD-0AD274D95A02}"/>
              </a:ext>
            </a:extLst>
          </p:cNvPr>
          <p:cNvGrpSpPr/>
          <p:nvPr/>
        </p:nvGrpSpPr>
        <p:grpSpPr>
          <a:xfrm>
            <a:off x="4520540" y="6148604"/>
            <a:ext cx="515461" cy="261610"/>
            <a:chOff x="5473391" y="6139657"/>
            <a:chExt cx="515461" cy="26161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9A620BA-6F67-9B3C-C251-BECCE13669BA}"/>
                </a:ext>
              </a:extLst>
            </p:cNvPr>
            <p:cNvSpPr/>
            <p:nvPr/>
          </p:nvSpPr>
          <p:spPr>
            <a:xfrm>
              <a:off x="5473391" y="6216462"/>
              <a:ext cx="108000" cy="108000"/>
            </a:xfrm>
            <a:prstGeom prst="ellipse">
              <a:avLst/>
            </a:prstGeom>
            <a:solidFill>
              <a:srgbClr val="5C5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E02109-8B5D-11E5-8B24-7AD63202BFA6}"/>
                </a:ext>
              </a:extLst>
            </p:cNvPr>
            <p:cNvSpPr txBox="1"/>
            <p:nvPr/>
          </p:nvSpPr>
          <p:spPr>
            <a:xfrm>
              <a:off x="5530541" y="6139657"/>
              <a:ext cx="4583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RSI</a:t>
              </a:r>
              <a:endParaRPr lang="ko-KR" altLang="en-US" sz="1100" dirty="0"/>
            </a:p>
          </p:txBody>
        </p:sp>
      </p:grp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48849F9-C043-B3E4-97FA-389555B22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570302"/>
              </p:ext>
            </p:extLst>
          </p:nvPr>
        </p:nvGraphicFramePr>
        <p:xfrm>
          <a:off x="1331577" y="4621125"/>
          <a:ext cx="9266573" cy="141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9116A9-1CE6-5A41-24E4-F511208E6DBD}"/>
              </a:ext>
            </a:extLst>
          </p:cNvPr>
          <p:cNvGrpSpPr/>
          <p:nvPr/>
        </p:nvGrpSpPr>
        <p:grpSpPr>
          <a:xfrm>
            <a:off x="5211529" y="6148604"/>
            <a:ext cx="752939" cy="261610"/>
            <a:chOff x="6199952" y="6143174"/>
            <a:chExt cx="752939" cy="2616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3BF03-A1F6-70EF-BF56-3F6F3A17A2D2}"/>
                </a:ext>
              </a:extLst>
            </p:cNvPr>
            <p:cNvSpPr/>
            <p:nvPr/>
          </p:nvSpPr>
          <p:spPr>
            <a:xfrm>
              <a:off x="6199952" y="6191413"/>
              <a:ext cx="174969" cy="166247"/>
            </a:xfrm>
            <a:prstGeom prst="rect">
              <a:avLst/>
            </a:prstGeom>
            <a:solidFill>
              <a:srgbClr val="A1A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48E28-13EA-7008-F0C2-85AB58F853B7}"/>
                </a:ext>
              </a:extLst>
            </p:cNvPr>
            <p:cNvSpPr txBox="1"/>
            <p:nvPr/>
          </p:nvSpPr>
          <p:spPr>
            <a:xfrm>
              <a:off x="6323635" y="6143174"/>
              <a:ext cx="629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정보량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5A37D2-774E-BDF4-D7E1-AF6D12AABC00}"/>
              </a:ext>
            </a:extLst>
          </p:cNvPr>
          <p:cNvCxnSpPr/>
          <p:nvPr/>
        </p:nvCxnSpPr>
        <p:spPr>
          <a:xfrm>
            <a:off x="1380226" y="4508982"/>
            <a:ext cx="908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55DBE-3B9C-7F00-B8C1-551ABD6ADBB9}"/>
              </a:ext>
            </a:extLst>
          </p:cNvPr>
          <p:cNvSpPr txBox="1"/>
          <p:nvPr/>
        </p:nvSpPr>
        <p:spPr>
          <a:xfrm>
            <a:off x="707366" y="415404"/>
            <a:ext cx="1179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사용 색깔가이드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A51A456-B7EC-E369-0CA2-59804AEA8AB2}"/>
              </a:ext>
            </a:extLst>
          </p:cNvPr>
          <p:cNvGrpSpPr/>
          <p:nvPr/>
        </p:nvGrpSpPr>
        <p:grpSpPr>
          <a:xfrm>
            <a:off x="6139996" y="6148604"/>
            <a:ext cx="1151450" cy="261610"/>
            <a:chOff x="7155788" y="6139657"/>
            <a:chExt cx="1151450" cy="2616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DF7508-2F26-15A2-337F-A3FEA4F88BDB}"/>
                </a:ext>
              </a:extLst>
            </p:cNvPr>
            <p:cNvSpPr/>
            <p:nvPr/>
          </p:nvSpPr>
          <p:spPr>
            <a:xfrm>
              <a:off x="7155788" y="6191413"/>
              <a:ext cx="176400" cy="165600"/>
            </a:xfrm>
            <a:prstGeom prst="rect">
              <a:avLst/>
            </a:prstGeom>
            <a:solidFill>
              <a:srgbClr val="0796F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9DC0E1-2C4C-F4BC-F69B-45689AA2B7A7}"/>
                </a:ext>
              </a:extLst>
            </p:cNvPr>
            <p:cNvSpPr txBox="1"/>
            <p:nvPr/>
          </p:nvSpPr>
          <p:spPr>
            <a:xfrm>
              <a:off x="7287674" y="6139657"/>
              <a:ext cx="1019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과매도</a:t>
              </a:r>
              <a:r>
                <a:rPr lang="ko-KR" altLang="en-US" sz="1100" dirty="0"/>
                <a:t> 구간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CBC5AF-41C8-2A3F-D160-477352D905B3}"/>
              </a:ext>
            </a:extLst>
          </p:cNvPr>
          <p:cNvGrpSpPr/>
          <p:nvPr/>
        </p:nvGrpSpPr>
        <p:grpSpPr>
          <a:xfrm>
            <a:off x="7466975" y="6148604"/>
            <a:ext cx="1139316" cy="261610"/>
            <a:chOff x="8346865" y="6136783"/>
            <a:chExt cx="1139316" cy="26161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51AE0E-2B8C-ED4F-E632-FEFD9B591029}"/>
                </a:ext>
              </a:extLst>
            </p:cNvPr>
            <p:cNvSpPr/>
            <p:nvPr/>
          </p:nvSpPr>
          <p:spPr>
            <a:xfrm>
              <a:off x="8346865" y="6191413"/>
              <a:ext cx="176400" cy="165600"/>
            </a:xfrm>
            <a:prstGeom prst="rect">
              <a:avLst/>
            </a:prstGeom>
            <a:solidFill>
              <a:srgbClr val="FF3399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5F48FF-B4E8-B53A-20D1-58798836FC6C}"/>
                </a:ext>
              </a:extLst>
            </p:cNvPr>
            <p:cNvSpPr txBox="1"/>
            <p:nvPr/>
          </p:nvSpPr>
          <p:spPr>
            <a:xfrm>
              <a:off x="8466617" y="6136783"/>
              <a:ext cx="1019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과매수</a:t>
              </a:r>
              <a:r>
                <a:rPr lang="ko-KR" altLang="en-US" sz="1100" dirty="0"/>
                <a:t> 구간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E6B3B5-37E7-112D-5721-6B3AFE06ABDE}"/>
              </a:ext>
            </a:extLst>
          </p:cNvPr>
          <p:cNvGrpSpPr/>
          <p:nvPr/>
        </p:nvGrpSpPr>
        <p:grpSpPr>
          <a:xfrm>
            <a:off x="1886201" y="414979"/>
            <a:ext cx="1598872" cy="288028"/>
            <a:chOff x="1886201" y="414979"/>
            <a:chExt cx="1598872" cy="2880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6C1EF1-03A8-A375-7548-801261845914}"/>
                </a:ext>
              </a:extLst>
            </p:cNvPr>
            <p:cNvSpPr txBox="1"/>
            <p:nvPr/>
          </p:nvSpPr>
          <p:spPr>
            <a:xfrm>
              <a:off x="2260122" y="441397"/>
              <a:ext cx="122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과매도구간</a:t>
              </a:r>
              <a:endParaRPr lang="en-US" altLang="ko-KR" sz="11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FD24D3-E9CA-F588-9A9A-DEEA827051B0}"/>
                </a:ext>
              </a:extLst>
            </p:cNvPr>
            <p:cNvSpPr/>
            <p:nvPr/>
          </p:nvSpPr>
          <p:spPr>
            <a:xfrm>
              <a:off x="1886201" y="414979"/>
              <a:ext cx="356400" cy="284400"/>
            </a:xfrm>
            <a:prstGeom prst="rect">
              <a:avLst/>
            </a:prstGeom>
            <a:solidFill>
              <a:srgbClr val="0796F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F89E90-1F46-2D7A-E165-B4DDB6602443}"/>
              </a:ext>
            </a:extLst>
          </p:cNvPr>
          <p:cNvGrpSpPr/>
          <p:nvPr/>
        </p:nvGrpSpPr>
        <p:grpSpPr>
          <a:xfrm>
            <a:off x="3397704" y="414979"/>
            <a:ext cx="1590920" cy="284400"/>
            <a:chOff x="3744327" y="414979"/>
            <a:chExt cx="1590920" cy="28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336BEE-292E-1BE4-F433-3B8C060E93F4}"/>
                </a:ext>
              </a:extLst>
            </p:cNvPr>
            <p:cNvSpPr txBox="1"/>
            <p:nvPr/>
          </p:nvSpPr>
          <p:spPr>
            <a:xfrm>
              <a:off x="4110296" y="418367"/>
              <a:ext cx="122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과매수구간</a:t>
              </a:r>
              <a:endParaRPr lang="en-US" altLang="ko-KR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4207EB-BCD6-D13B-94DC-C87DA0FFEE12}"/>
                </a:ext>
              </a:extLst>
            </p:cNvPr>
            <p:cNvSpPr/>
            <p:nvPr/>
          </p:nvSpPr>
          <p:spPr>
            <a:xfrm>
              <a:off x="3744327" y="414979"/>
              <a:ext cx="356400" cy="284400"/>
            </a:xfrm>
            <a:prstGeom prst="rect">
              <a:avLst/>
            </a:prstGeom>
            <a:solidFill>
              <a:srgbClr val="FF3399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C9F5EB-6E30-543A-44FD-85B087A83882}"/>
              </a:ext>
            </a:extLst>
          </p:cNvPr>
          <p:cNvGrpSpPr/>
          <p:nvPr/>
        </p:nvGrpSpPr>
        <p:grpSpPr>
          <a:xfrm>
            <a:off x="6337056" y="415290"/>
            <a:ext cx="1588295" cy="283779"/>
            <a:chOff x="5602453" y="415290"/>
            <a:chExt cx="1588295" cy="2837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D01E24-1EC2-FCCC-EF32-28E9572D2C96}"/>
                </a:ext>
              </a:extLst>
            </p:cNvPr>
            <p:cNvSpPr/>
            <p:nvPr/>
          </p:nvSpPr>
          <p:spPr>
            <a:xfrm>
              <a:off x="5602453" y="415290"/>
              <a:ext cx="357352" cy="283779"/>
            </a:xfrm>
            <a:prstGeom prst="rect">
              <a:avLst/>
            </a:prstGeom>
            <a:solidFill>
              <a:srgbClr val="5C5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8D19CF-F7EB-29CD-C85A-9E06947B444F}"/>
                </a:ext>
              </a:extLst>
            </p:cNvPr>
            <p:cNvSpPr txBox="1"/>
            <p:nvPr/>
          </p:nvSpPr>
          <p:spPr>
            <a:xfrm>
              <a:off x="5965797" y="437459"/>
              <a:ext cx="122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RSI </a:t>
              </a:r>
              <a:r>
                <a:rPr lang="ko-KR" altLang="en-US" sz="1100" dirty="0"/>
                <a:t>라인차트</a:t>
              </a:r>
              <a:endParaRPr lang="en-US" altLang="ko-KR" sz="11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2B93358-1F9F-8957-A89D-CAB54B8D5C3E}"/>
              </a:ext>
            </a:extLst>
          </p:cNvPr>
          <p:cNvGrpSpPr/>
          <p:nvPr/>
        </p:nvGrpSpPr>
        <p:grpSpPr>
          <a:xfrm>
            <a:off x="7837982" y="415290"/>
            <a:ext cx="1569996" cy="283779"/>
            <a:chOff x="7461531" y="415290"/>
            <a:chExt cx="1569996" cy="28377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D1A7BF4-84B9-76FE-914F-DF6852445147}"/>
                </a:ext>
              </a:extLst>
            </p:cNvPr>
            <p:cNvSpPr/>
            <p:nvPr/>
          </p:nvSpPr>
          <p:spPr>
            <a:xfrm>
              <a:off x="7461531" y="415290"/>
              <a:ext cx="357352" cy="283779"/>
            </a:xfrm>
            <a:prstGeom prst="rect">
              <a:avLst/>
            </a:prstGeom>
            <a:solidFill>
              <a:srgbClr val="FF8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6600F3-ECD6-A40D-CABB-19FF7854FC02}"/>
                </a:ext>
              </a:extLst>
            </p:cNvPr>
            <p:cNvSpPr txBox="1"/>
            <p:nvPr/>
          </p:nvSpPr>
          <p:spPr>
            <a:xfrm>
              <a:off x="7806576" y="426374"/>
              <a:ext cx="122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P-ESG </a:t>
              </a:r>
              <a:r>
                <a:rPr lang="ko-KR" altLang="en-US" sz="1100" dirty="0"/>
                <a:t>라인차트</a:t>
              </a:r>
              <a:endParaRPr lang="en-US" altLang="ko-KR" sz="11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AFEA553-46B1-71F2-5A83-255FAEEADB22}"/>
              </a:ext>
            </a:extLst>
          </p:cNvPr>
          <p:cNvGrpSpPr/>
          <p:nvPr/>
        </p:nvGrpSpPr>
        <p:grpSpPr>
          <a:xfrm>
            <a:off x="9320611" y="415290"/>
            <a:ext cx="1582303" cy="283779"/>
            <a:chOff x="9320611" y="415290"/>
            <a:chExt cx="1582303" cy="2837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7A519F-641B-7B5E-5C2A-5BD1A2E84B82}"/>
                </a:ext>
              </a:extLst>
            </p:cNvPr>
            <p:cNvSpPr/>
            <p:nvPr/>
          </p:nvSpPr>
          <p:spPr>
            <a:xfrm>
              <a:off x="9320611" y="415290"/>
              <a:ext cx="357352" cy="283779"/>
            </a:xfrm>
            <a:prstGeom prst="rect">
              <a:avLst/>
            </a:prstGeom>
            <a:solidFill>
              <a:srgbClr val="A1A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E6339A-EC31-6B34-1393-299DFAA6D383}"/>
                </a:ext>
              </a:extLst>
            </p:cNvPr>
            <p:cNvSpPr txBox="1"/>
            <p:nvPr/>
          </p:nvSpPr>
          <p:spPr>
            <a:xfrm>
              <a:off x="9677963" y="437459"/>
              <a:ext cx="122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정보량 </a:t>
              </a:r>
              <a:r>
                <a:rPr lang="ko-KR" altLang="en-US" sz="1100" dirty="0" err="1"/>
                <a:t>바차트</a:t>
              </a:r>
              <a:endParaRPr lang="en-US" altLang="ko-KR" sz="11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5FBC43-CCB9-A731-2A93-6CDEFA0A3D2C}"/>
              </a:ext>
            </a:extLst>
          </p:cNvPr>
          <p:cNvGrpSpPr/>
          <p:nvPr/>
        </p:nvGrpSpPr>
        <p:grpSpPr>
          <a:xfrm>
            <a:off x="4901255" y="413189"/>
            <a:ext cx="1523170" cy="271257"/>
            <a:chOff x="5057644" y="413189"/>
            <a:chExt cx="1523170" cy="2712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73A78B-D4C0-7FFE-2500-78258FAF723A}"/>
                </a:ext>
              </a:extLst>
            </p:cNvPr>
            <p:cNvSpPr/>
            <p:nvPr/>
          </p:nvSpPr>
          <p:spPr>
            <a:xfrm>
              <a:off x="5057644" y="413189"/>
              <a:ext cx="29329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670D03-D4A6-2F67-D3DA-56AE8412EE65}"/>
                </a:ext>
              </a:extLst>
            </p:cNvPr>
            <p:cNvSpPr txBox="1"/>
            <p:nvPr/>
          </p:nvSpPr>
          <p:spPr>
            <a:xfrm>
              <a:off x="5355863" y="422836"/>
              <a:ext cx="122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중간 구간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5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Jihun</dc:creator>
  <cp:lastModifiedBy>Park Jihun</cp:lastModifiedBy>
  <cp:revision>6</cp:revision>
  <dcterms:created xsi:type="dcterms:W3CDTF">2022-11-09T09:22:03Z</dcterms:created>
  <dcterms:modified xsi:type="dcterms:W3CDTF">2022-11-16T09:08:56Z</dcterms:modified>
</cp:coreProperties>
</file>