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2" r:id="rId2"/>
    <p:sldId id="291" r:id="rId3"/>
    <p:sldId id="290" r:id="rId4"/>
    <p:sldId id="283" r:id="rId5"/>
    <p:sldId id="284" r:id="rId6"/>
    <p:sldId id="285" r:id="rId7"/>
    <p:sldId id="288" r:id="rId8"/>
    <p:sldId id="286" r:id="rId9"/>
    <p:sldId id="287" r:id="rId10"/>
    <p:sldId id="289" r:id="rId11"/>
    <p:sldId id="263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CC5"/>
    <a:srgbClr val="4C467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-82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850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6547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26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654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654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654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654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6547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6547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6547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654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709163" y="2579766"/>
            <a:ext cx="596606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smtClean="0">
                <a:solidFill>
                  <a:prstClr val="black"/>
                </a:solidFill>
                <a:latin typeface="Agency FB" panose="020B0503020202020204" pitchFamily="34" charset="0"/>
                <a:ea typeface="微软雅黑"/>
              </a:rPr>
              <a:t>Faster R-CNN</a:t>
            </a:r>
            <a:r>
              <a:rPr lang="zh-CN" altLang="en-US" sz="4400" dirty="0" smtClean="0">
                <a:solidFill>
                  <a:prstClr val="black"/>
                </a:solidFill>
                <a:latin typeface="Agency FB" panose="020B0503020202020204" pitchFamily="34" charset="0"/>
                <a:ea typeface="微软雅黑"/>
              </a:rPr>
              <a:t>心得交流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834743" y="4667794"/>
            <a:ext cx="181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高夢陽</a:t>
            </a:r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517217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604859" y="345292"/>
            <a:ext cx="28680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3200" b="1" i="1" dirty="0" smtClean="0"/>
              <a:t>Loss function</a:t>
            </a:r>
            <a:endParaRPr lang="en-US" altLang="zh-TW" sz="3200" b="1" dirty="0" smtClean="0"/>
          </a:p>
        </p:txBody>
      </p:sp>
      <p:pic>
        <p:nvPicPr>
          <p:cNvPr id="6" name="圖片 5" descr="v2-e3db67fbfa450be2019a4d21216209e4_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1682" y="1279071"/>
            <a:ext cx="7324725" cy="990600"/>
          </a:xfrm>
          <a:prstGeom prst="rect">
            <a:avLst/>
          </a:prstGeom>
        </p:spPr>
      </p:pic>
      <p:pic>
        <p:nvPicPr>
          <p:cNvPr id="7" name="圖片 6" descr="v2-0c13e37c2bb8e1a4f58361efb39a3795_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60594" y="4457019"/>
            <a:ext cx="4400550" cy="904875"/>
          </a:xfrm>
          <a:prstGeom prst="rect">
            <a:avLst/>
          </a:prstGeom>
        </p:spPr>
      </p:pic>
      <p:pic>
        <p:nvPicPr>
          <p:cNvPr id="8" name="圖片 7" descr="v2-476fd71f83f92f9638d998c248bd9be2_h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6896" y="2755446"/>
            <a:ext cx="6076950" cy="1085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01644" y="2649435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dirty="0" smtClean="0">
                <a:solidFill>
                  <a:prstClr val="black"/>
                </a:solidFill>
                <a:latin typeface="Agency FB" panose="020B0503020202020204" pitchFamily="34" charset="0"/>
                <a:ea typeface="微软雅黑"/>
              </a:rPr>
              <a:t>謝謝！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886360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 descr="v2-ba5c7b82a94cfb24b6f535e26f2aae38_1200x5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8707" y="1133333"/>
            <a:ext cx="9313168" cy="4884290"/>
          </a:xfrm>
          <a:prstGeom prst="rect">
            <a:avLst/>
          </a:prstGeom>
        </p:spPr>
      </p:pic>
      <p:pic>
        <p:nvPicPr>
          <p:cNvPr id="7" name="圖片 6" descr="032fc710-1aab-4ff3-9791-dfd44f92298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2125" y="2255519"/>
            <a:ext cx="7803990" cy="4097383"/>
          </a:xfrm>
          <a:prstGeom prst="rect">
            <a:avLst/>
          </a:prstGeom>
        </p:spPr>
      </p:pic>
      <p:sp>
        <p:nvSpPr>
          <p:cNvPr id="76" name="文本框 75"/>
          <p:cNvSpPr txBox="1"/>
          <p:nvPr/>
        </p:nvSpPr>
        <p:spPr>
          <a:xfrm>
            <a:off x="4488835" y="345292"/>
            <a:ext cx="32143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Object Detection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88835" y="345292"/>
            <a:ext cx="32143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latin typeface="Agency FB" panose="020B0503020202020204" pitchFamily="34" charset="0"/>
              </a:rPr>
              <a:t>Object Detection</a:t>
            </a:r>
          </a:p>
        </p:txBody>
      </p:sp>
      <p:pic>
        <p:nvPicPr>
          <p:cNvPr id="8" name="圖片 7" descr="v2-0c98fb30a9e589fa164d99c50e6ca711_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4055" y="917222"/>
            <a:ext cx="9497786" cy="5478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29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網絡結構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27" name="Picture 2" descr="D:\Users\H2410629\Desktop\v2-68328ac8ae1388ad05fb3cf6bed63f2c_r.jpg"/>
          <p:cNvPicPr>
            <a:picLocks noChangeAspect="1" noChangeArrowheads="1"/>
          </p:cNvPicPr>
          <p:nvPr/>
        </p:nvPicPr>
        <p:blipFill>
          <a:blip r:embed="rId4" cstate="print"/>
          <a:srcRect l="19917" r="38516"/>
          <a:stretch>
            <a:fillRect/>
          </a:stretch>
        </p:blipFill>
        <p:spPr bwMode="auto">
          <a:xfrm>
            <a:off x="1408718" y="914400"/>
            <a:ext cx="3456384" cy="539173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43020" y="984068"/>
            <a:ext cx="4528883" cy="559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>
          <a:xfrm>
            <a:off x="2621280" y="1698171"/>
            <a:ext cx="923109" cy="461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182654" y="345292"/>
            <a:ext cx="382669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err="1" smtClean="0">
                <a:latin typeface="Agency FB" panose="020B0503020202020204" pitchFamily="34" charset="0"/>
              </a:rPr>
              <a:t>anchor_target_layer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97608" y="992776"/>
            <a:ext cx="5676678" cy="258532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.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：</a:t>
            </a:r>
            <a:r>
              <a:rPr lang="en-US" altLang="zh-TW" dirty="0" smtClean="0"/>
              <a:t>(1000/16)*(600/16)*9=64*39*9</a:t>
            </a:r>
            <a:r>
              <a:rPr lang="zh-CN" altLang="en-US" dirty="0" smtClean="0"/>
              <a:t>（個）</a:t>
            </a:r>
            <a:endParaRPr lang="en-US" altLang="zh-CN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.</a:t>
            </a:r>
            <a:r>
              <a:rPr lang="zh-CN" altLang="en-US" dirty="0" smtClean="0"/>
              <a:t>去除超出邊界的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，大約</a:t>
            </a:r>
            <a:r>
              <a:rPr lang="en-US" altLang="zh-CN" dirty="0" smtClean="0"/>
              <a:t>2/3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.</a:t>
            </a:r>
            <a:r>
              <a:rPr lang="en-US" altLang="zh-CN" dirty="0" smtClean="0"/>
              <a:t> Overlap&lt;0.3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置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：背景樣本</a:t>
            </a:r>
            <a:endParaRPr lang="en-US" altLang="zh-CN" dirty="0" smtClean="0"/>
          </a:p>
          <a:p>
            <a:r>
              <a:rPr lang="en-US" altLang="zh-CN" dirty="0" smtClean="0"/>
              <a:t>Overlap&gt;0.7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：前景样本</a:t>
            </a:r>
            <a:endParaRPr lang="en-US" altLang="zh-CN" dirty="0" smtClean="0"/>
          </a:p>
          <a:p>
            <a:r>
              <a:rPr lang="en-US" altLang="zh-CN" dirty="0" smtClean="0"/>
              <a:t>0.3&lt;Overlap&lt;0.7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置</a:t>
            </a:r>
            <a:r>
              <a:rPr lang="en-US" altLang="zh-CN" dirty="0" smtClean="0"/>
              <a:t>-1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.</a:t>
            </a:r>
            <a:r>
              <a:rPr lang="zh-CN" altLang="en-US" dirty="0" smtClean="0"/>
              <a:t>若前景</a:t>
            </a:r>
            <a:r>
              <a:rPr lang="zh-CN" altLang="en-US" dirty="0" smtClean="0"/>
              <a:t>樣本數大於</a:t>
            </a:r>
            <a:r>
              <a:rPr lang="en-US" altLang="zh-CN" dirty="0" smtClean="0"/>
              <a:t>128</a:t>
            </a:r>
            <a:r>
              <a:rPr lang="zh-CN" altLang="en-US" dirty="0" smtClean="0"/>
              <a:t>，隨機將一部分樣本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置</a:t>
            </a:r>
            <a:r>
              <a:rPr lang="en-US" altLang="zh-CN" dirty="0" smtClean="0"/>
              <a:t>-</a:t>
            </a:r>
            <a:r>
              <a:rPr lang="en-US" altLang="zh-CN" dirty="0" smtClean="0"/>
              <a:t>1;</a:t>
            </a:r>
          </a:p>
          <a:p>
            <a:r>
              <a:rPr lang="zh-CN" altLang="en-US" dirty="0" smtClean="0"/>
              <a:t>若背景樣本數大於</a:t>
            </a:r>
            <a:r>
              <a:rPr lang="en-US" altLang="zh-CN" dirty="0" smtClean="0"/>
              <a:t>256-</a:t>
            </a:r>
            <a:r>
              <a:rPr lang="zh-CN" altLang="en-US" dirty="0" smtClean="0"/>
              <a:t>前景樣本數，則部分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置</a:t>
            </a:r>
            <a:r>
              <a:rPr lang="en-US" altLang="zh-CN" dirty="0" smtClean="0"/>
              <a:t>-1</a:t>
            </a:r>
            <a:endParaRPr lang="en-US" altLang="zh-CN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en-US" altLang="zh-TW" dirty="0" smtClean="0"/>
              <a:t>.</a:t>
            </a:r>
            <a:r>
              <a:rPr lang="zh-CN" altLang="en-US" dirty="0" smtClean="0"/>
              <a:t>計算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對應坐標變換值，并初始化權重（用於邊框修正）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6322423" y="3777964"/>
            <a:ext cx="5686697" cy="28623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變換方式：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dx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gt_x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ex_x</a:t>
            </a:r>
            <a:r>
              <a:rPr lang="en-US" altLang="zh-TW" dirty="0" smtClean="0"/>
              <a:t>) / </a:t>
            </a:r>
            <a:r>
              <a:rPr lang="en-US" altLang="zh-TW" dirty="0" err="1" smtClean="0"/>
              <a:t>ex_widths</a:t>
            </a:r>
            <a:r>
              <a:rPr lang="en-US" altLang="zh-TW" dirty="0" smtClean="0"/>
              <a:t>   </a:t>
            </a:r>
          </a:p>
          <a:p>
            <a:r>
              <a:rPr lang="en-US" altLang="zh-TW" dirty="0" err="1" smtClean="0"/>
              <a:t>dy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gt_y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ex_y</a:t>
            </a:r>
            <a:r>
              <a:rPr lang="en-US" altLang="zh-TW" dirty="0" smtClean="0"/>
              <a:t>) / </a:t>
            </a:r>
            <a:r>
              <a:rPr lang="en-US" altLang="zh-TW" dirty="0" err="1" smtClean="0"/>
              <a:t>ex_heights</a:t>
            </a:r>
            <a:r>
              <a:rPr lang="en-US" altLang="zh-TW" dirty="0" smtClean="0"/>
              <a:t>   </a:t>
            </a:r>
          </a:p>
          <a:p>
            <a:r>
              <a:rPr lang="en-US" altLang="zh-TW" dirty="0" err="1" smtClean="0"/>
              <a:t>dw</a:t>
            </a:r>
            <a:r>
              <a:rPr lang="en-US" altLang="zh-TW" dirty="0" smtClean="0"/>
              <a:t> = np.log(</a:t>
            </a:r>
            <a:r>
              <a:rPr lang="en-US" altLang="zh-TW" dirty="0" err="1" smtClean="0"/>
              <a:t>gt_widths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ex_widths</a:t>
            </a:r>
            <a:r>
              <a:rPr lang="en-US" altLang="zh-TW" dirty="0" smtClean="0"/>
              <a:t>)    </a:t>
            </a:r>
          </a:p>
          <a:p>
            <a:r>
              <a:rPr lang="en-US" altLang="zh-TW" dirty="0" smtClean="0"/>
              <a:t>dh = np.log(</a:t>
            </a:r>
            <a:r>
              <a:rPr lang="en-US" altLang="zh-TW" dirty="0" err="1" smtClean="0"/>
              <a:t>gt_heights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ex_heights</a:t>
            </a:r>
            <a:r>
              <a:rPr lang="en-US" altLang="zh-TW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權重：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positive_weights</a:t>
            </a:r>
            <a:r>
              <a:rPr lang="en-US" altLang="zh-TW" dirty="0" smtClean="0"/>
              <a:t> = (RPN_POSITIVE_WEIGHT /sum(labels == 1))</a:t>
            </a:r>
          </a:p>
          <a:p>
            <a:r>
              <a:rPr lang="en-US" altLang="zh-TW" dirty="0" err="1" smtClean="0"/>
              <a:t>negative_weights</a:t>
            </a:r>
            <a:r>
              <a:rPr lang="en-US" altLang="zh-TW" dirty="0" smtClean="0"/>
              <a:t> =</a:t>
            </a:r>
          </a:p>
          <a:p>
            <a:r>
              <a:rPr lang="en-US" altLang="zh-TW" dirty="0" smtClean="0"/>
              <a:t> ((1.0 - RPN_POSITIVE_WEIGHT) /sum(labels == 0))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274423" y="979430"/>
            <a:ext cx="2891245" cy="258532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[[ -83.,  -39.,  100.,   56.],</a:t>
            </a:r>
          </a:p>
          <a:p>
            <a:r>
              <a:rPr lang="en-US" altLang="zh-TW" dirty="0" smtClean="0"/>
              <a:t> [-175.,  -87.,  192.,  104.], </a:t>
            </a:r>
          </a:p>
          <a:p>
            <a:r>
              <a:rPr lang="en-US" altLang="zh-TW" dirty="0" smtClean="0"/>
              <a:t> [-359., -183.,  376.,  200.],           [ -55.,  -55.,   72.,   72.],     </a:t>
            </a:r>
          </a:p>
          <a:p>
            <a:r>
              <a:rPr lang="en-US" altLang="zh-TW" dirty="0" smtClean="0"/>
              <a:t> [-119., -119.,  136.,  136.],   </a:t>
            </a:r>
          </a:p>
          <a:p>
            <a:r>
              <a:rPr lang="en-US" altLang="zh-TW" dirty="0" smtClean="0"/>
              <a:t> [-247., -247.,  264.,  264.],       [ -35.,  -79.,   52.,   96.], </a:t>
            </a:r>
          </a:p>
          <a:p>
            <a:r>
              <a:rPr lang="en-US" altLang="zh-TW" dirty="0" smtClean="0"/>
              <a:t>[ -79., -167.,   96.,  184.],</a:t>
            </a:r>
          </a:p>
          <a:p>
            <a:r>
              <a:rPr lang="en-US" altLang="zh-TW" dirty="0" smtClean="0"/>
              <a:t> [-167., -343.,  184.,  360.]]</a:t>
            </a:r>
            <a:endParaRPr lang="zh-TW" altLang="en-US" dirty="0" smtClean="0"/>
          </a:p>
        </p:txBody>
      </p:sp>
      <p:pic>
        <p:nvPicPr>
          <p:cNvPr id="10" name="Picture 3" descr="D:\Users\H2410629\Desktop\201805172219538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999" y="3699525"/>
            <a:ext cx="4176464" cy="3132348"/>
          </a:xfrm>
          <a:prstGeom prst="rect">
            <a:avLst/>
          </a:prstGeom>
          <a:noFill/>
        </p:spPr>
      </p:pic>
      <p:pic>
        <p:nvPicPr>
          <p:cNvPr id="20" name="圖片 19" descr="2.png"/>
          <p:cNvPicPr>
            <a:picLocks noChangeAspect="1"/>
          </p:cNvPicPr>
          <p:nvPr/>
        </p:nvPicPr>
        <p:blipFill>
          <a:blip r:embed="rId5" cstate="print"/>
          <a:srcRect t="1942" r="59282" b="39246"/>
          <a:stretch>
            <a:fillRect/>
          </a:stretch>
        </p:blipFill>
        <p:spPr>
          <a:xfrm>
            <a:off x="0" y="992777"/>
            <a:ext cx="3183467" cy="25864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/>
          <p:cNvSpPr txBox="1"/>
          <p:nvPr/>
        </p:nvSpPr>
        <p:spPr>
          <a:xfrm>
            <a:off x="271275" y="1184365"/>
            <a:ext cx="7758027" cy="28623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對於窗口一般使用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維向量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，則為使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更接近真實窗口：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、做平移變換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、做縮放變換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cxnSp>
        <p:nvCxnSpPr>
          <p:cNvPr id="74" name="直接连接符 73"/>
          <p:cNvCxnSpPr/>
          <p:nvPr/>
        </p:nvCxnSpPr>
        <p:spPr>
          <a:xfrm flipV="1">
            <a:off x="0" y="627017"/>
            <a:ext cx="3422469" cy="7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456023" y="618309"/>
            <a:ext cx="3735977" cy="166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3360387" y="354000"/>
            <a:ext cx="509947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atinLnBrk="1"/>
            <a:r>
              <a:rPr lang="en-US" altLang="zh-TW" sz="3200" b="1" dirty="0" smtClean="0"/>
              <a:t>bounding box regression</a:t>
            </a:r>
            <a:endParaRPr lang="en-US" altLang="zh-TW" sz="3200" b="1" dirty="0"/>
          </a:p>
        </p:txBody>
      </p:sp>
      <p:sp>
        <p:nvSpPr>
          <p:cNvPr id="2052" name="AutoShape 4" descr="https://img-blog.csdn.net/20180620112032896?watermark/2/text/aHR0cHM6Ly9ibG9nLmNzZG4ubmV0L2hlamluX3NvbWU=/font/5a6L5L2T/fontsize/400/fill/I0JBQkFCMA==/dissolve/7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5" name="圖片 24" descr="2018062011203289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0226" y="1688375"/>
            <a:ext cx="2760584" cy="2099854"/>
          </a:xfrm>
          <a:prstGeom prst="rect">
            <a:avLst/>
          </a:prstGeom>
        </p:spPr>
      </p:pic>
      <p:pic>
        <p:nvPicPr>
          <p:cNvPr id="27" name="圖片 26" descr="2018062011213575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3502" y="1866219"/>
            <a:ext cx="2047875" cy="600075"/>
          </a:xfrm>
          <a:prstGeom prst="rect">
            <a:avLst/>
          </a:prstGeom>
        </p:spPr>
      </p:pic>
      <p:pic>
        <p:nvPicPr>
          <p:cNvPr id="28" name="圖片 27" descr="20180620112142729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3830" y="3045824"/>
            <a:ext cx="2047875" cy="6096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8513948" y="1153894"/>
            <a:ext cx="2746235" cy="563231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IOU</a:t>
            </a:r>
            <a:r>
              <a:rPr lang="zh-CN" altLang="en-US" dirty="0" smtClean="0"/>
              <a:t>即兩個</a:t>
            </a:r>
            <a:r>
              <a:rPr lang="en-US" altLang="zh-CN" dirty="0" smtClean="0"/>
              <a:t>bounding box</a:t>
            </a:r>
            <a:r>
              <a:rPr lang="zh-CN" altLang="en-US" dirty="0" smtClean="0"/>
              <a:t>的重合率，假設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的面積為</a:t>
            </a:r>
            <a:r>
              <a:rPr lang="en-US" altLang="zh-CN" dirty="0" err="1" smtClean="0"/>
              <a:t>A,gt_box</a:t>
            </a:r>
            <a:r>
              <a:rPr lang="zh-CN" altLang="en-US" dirty="0" smtClean="0"/>
              <a:t>的面積為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，則</a:t>
            </a:r>
            <a:r>
              <a:rPr lang="en-US" altLang="zh-CN" dirty="0" smtClean="0"/>
              <a:t>IOU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即：矩形框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的重疊面積占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並集的比例。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54" name="AutoShape 6" descr="IOU=\frac{SA\cap SB}{SA \cup SB}"/>
          <p:cNvSpPr>
            <a:spLocks noChangeAspect="1" noChangeArrowheads="1"/>
          </p:cNvSpPr>
          <p:nvPr/>
        </p:nvSpPr>
        <p:spPr bwMode="auto">
          <a:xfrm>
            <a:off x="155575" y="-523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287384" y="4206240"/>
            <a:ext cx="7750628" cy="238670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nms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非極大值抑制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從最大概率矩形框</a:t>
            </a:r>
            <a:r>
              <a:rPr lang="en-US" altLang="zh-CN" dirty="0" smtClean="0"/>
              <a:t>F</a:t>
            </a:r>
            <a:r>
              <a:rPr lang="zh-CN" altLang="en-US" dirty="0" smtClean="0"/>
              <a:t>開始，判斷其他框與其</a:t>
            </a:r>
            <a:r>
              <a:rPr lang="en-US" altLang="zh-CN" dirty="0" smtClean="0"/>
              <a:t>IOU;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假設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與其</a:t>
            </a:r>
            <a:r>
              <a:rPr lang="en-US" altLang="zh-CN" dirty="0" smtClean="0"/>
              <a:t>IOU</a:t>
            </a:r>
            <a:r>
              <a:rPr lang="zh-CN" altLang="en-US" dirty="0" smtClean="0"/>
              <a:t>大於閾值，則扔掉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，保</a:t>
            </a:r>
            <a:endParaRPr lang="en-US" altLang="zh-CN" dirty="0" smtClean="0"/>
          </a:p>
          <a:p>
            <a:r>
              <a:rPr lang="zh-CN" altLang="en-US" dirty="0" smtClean="0"/>
              <a:t>留并標記</a:t>
            </a:r>
            <a:r>
              <a:rPr lang="en-US" altLang="zh-CN" dirty="0" smtClean="0"/>
              <a:t>F</a:t>
            </a:r>
            <a:r>
              <a:rPr lang="zh-CN" altLang="en-US" dirty="0" smtClean="0"/>
              <a:t>矩形框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從剩下框中選出概率最大的矩形框，并重複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5" name="圖片 34" descr="v2-c2660c420c66a706b34674fdb9ad61a7_hd.jpg"/>
          <p:cNvPicPr>
            <a:picLocks noChangeAspect="1"/>
          </p:cNvPicPr>
          <p:nvPr/>
        </p:nvPicPr>
        <p:blipFill>
          <a:blip r:embed="rId7" cstate="print"/>
          <a:srcRect l="949" t="4112" r="3693" b="3671"/>
          <a:stretch>
            <a:fillRect/>
          </a:stretch>
        </p:blipFill>
        <p:spPr>
          <a:xfrm>
            <a:off x="5529943" y="4328159"/>
            <a:ext cx="2459753" cy="2133599"/>
          </a:xfrm>
          <a:prstGeom prst="rect">
            <a:avLst/>
          </a:prstGeom>
        </p:spPr>
      </p:pic>
      <p:pic>
        <p:nvPicPr>
          <p:cNvPr id="36" name="圖片 35" descr="v2-6fe13f10a9cb286f06aa1e3e2a2b29bc_hd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29391" y="2409417"/>
            <a:ext cx="2396799" cy="1457190"/>
          </a:xfrm>
          <a:prstGeom prst="rect">
            <a:avLst/>
          </a:prstGeom>
        </p:spPr>
      </p:pic>
      <p:pic>
        <p:nvPicPr>
          <p:cNvPr id="37" name="圖片 36" descr="v2-e26ffc0835bc30dede8d82989ef9e178_hd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68807" y="4176713"/>
            <a:ext cx="1980984" cy="4127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 flipV="1">
            <a:off x="0" y="627017"/>
            <a:ext cx="3422469" cy="7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456023" y="618309"/>
            <a:ext cx="3735977" cy="166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3360387" y="354000"/>
            <a:ext cx="517160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latinLnBrk="1"/>
            <a:r>
              <a:rPr lang="en-US" altLang="zh-TW" sz="3200" b="1" dirty="0" smtClean="0"/>
              <a:t>Region Proposal Network</a:t>
            </a:r>
            <a:endParaRPr lang="en-US" altLang="zh-TW" sz="3200" b="1" dirty="0"/>
          </a:p>
        </p:txBody>
      </p:sp>
      <p:pic>
        <p:nvPicPr>
          <p:cNvPr id="11" name="圖片 10" descr="2017101213260922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1059" y="1068520"/>
            <a:ext cx="6423660" cy="166878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3040" y="2891819"/>
            <a:ext cx="9086882" cy="363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 flipV="1">
            <a:off x="0" y="627017"/>
            <a:ext cx="3448594" cy="7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725989" y="627017"/>
            <a:ext cx="3466011" cy="7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3510195" y="345292"/>
            <a:ext cx="517160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latinLnBrk="1"/>
            <a:r>
              <a:rPr lang="en-US" altLang="zh-TW" sz="3200" b="1" dirty="0" smtClean="0"/>
              <a:t>Region Proposal Network</a:t>
            </a:r>
            <a:endParaRPr lang="en-US" altLang="zh-TW" sz="32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6077" y="1480457"/>
            <a:ext cx="5676678" cy="23083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proposal_layer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dirty="0" smtClean="0"/>
              <a:t>1.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：</a:t>
            </a:r>
            <a:r>
              <a:rPr lang="en-US" altLang="zh-TW" dirty="0" smtClean="0"/>
              <a:t>(1000/16)*(600/16)*9=64*39*9</a:t>
            </a:r>
            <a:r>
              <a:rPr lang="zh-CN" altLang="en-US" dirty="0" smtClean="0"/>
              <a:t>（個）</a:t>
            </a:r>
            <a:endParaRPr lang="en-US" altLang="zh-CN" dirty="0" smtClean="0"/>
          </a:p>
          <a:p>
            <a:r>
              <a:rPr lang="en-US" altLang="zh-TW" dirty="0" smtClean="0"/>
              <a:t>2.</a:t>
            </a:r>
            <a:r>
              <a:rPr lang="zh-CN" altLang="en-US" dirty="0" smtClean="0"/>
              <a:t>結合</a:t>
            </a:r>
            <a:r>
              <a:rPr lang="en-US" altLang="zh-CN" dirty="0" err="1" smtClean="0"/>
              <a:t>rpn_bbox_pred</a:t>
            </a:r>
            <a:r>
              <a:rPr lang="zh-CN" altLang="en-US" dirty="0" smtClean="0"/>
              <a:t>中的信息修正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刪除超過圖像邊界的</a:t>
            </a:r>
            <a:r>
              <a:rPr lang="en-US" altLang="zh-CN" dirty="0" smtClean="0"/>
              <a:t>Anchor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刪除長寬過小的</a:t>
            </a:r>
            <a:r>
              <a:rPr lang="en-US" altLang="zh-CN" dirty="0" smtClean="0"/>
              <a:t>Anchor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對所有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按前景分數排序，并取前</a:t>
            </a:r>
            <a:r>
              <a:rPr lang="en-US" altLang="zh-CN" dirty="0" smtClean="0"/>
              <a:t>12000</a:t>
            </a:r>
            <a:r>
              <a:rPr lang="zh-CN" altLang="en-US" dirty="0" smtClean="0"/>
              <a:t>個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nms</a:t>
            </a:r>
            <a:r>
              <a:rPr lang="zh-CN" altLang="en-US" dirty="0" smtClean="0"/>
              <a:t>算法排除重複的</a:t>
            </a:r>
            <a:r>
              <a:rPr lang="en-US" altLang="zh-CN" dirty="0" smtClean="0"/>
              <a:t>Anchor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按照分數索引取前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個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496388" y="4195974"/>
            <a:ext cx="5738949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修正方式：</a:t>
            </a:r>
            <a:endParaRPr lang="en-US" altLang="zh-CN" dirty="0" smtClean="0"/>
          </a:p>
          <a:p>
            <a:r>
              <a:rPr lang="en-US" altLang="zh-CN" dirty="0" err="1" smtClean="0"/>
              <a:t>pred_ctr_x</a:t>
            </a:r>
            <a:r>
              <a:rPr lang="en-US" altLang="zh-CN" dirty="0" smtClean="0"/>
              <a:t> =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ctr_x</a:t>
            </a:r>
            <a:r>
              <a:rPr lang="en-US" altLang="zh-TW" dirty="0" smtClean="0"/>
              <a:t> +</a:t>
            </a:r>
            <a:r>
              <a:rPr lang="en-US" altLang="zh-CN" dirty="0" err="1" smtClean="0"/>
              <a:t>dx</a:t>
            </a:r>
            <a:r>
              <a:rPr lang="zh-CN" altLang="en-US" dirty="0" smtClean="0"/>
              <a:t>*</a:t>
            </a:r>
            <a:r>
              <a:rPr lang="en-US" altLang="zh-CN" dirty="0" smtClean="0"/>
              <a:t>widths;</a:t>
            </a:r>
          </a:p>
          <a:p>
            <a:r>
              <a:rPr lang="en-US" altLang="zh-CN" dirty="0" err="1" smtClean="0"/>
              <a:t>pred_ctr_y</a:t>
            </a:r>
            <a:r>
              <a:rPr lang="en-US" altLang="zh-CN" dirty="0" smtClean="0"/>
              <a:t> =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ctr_y</a:t>
            </a:r>
            <a:r>
              <a:rPr lang="en-US" altLang="zh-TW" dirty="0" smtClean="0"/>
              <a:t> +</a:t>
            </a:r>
            <a:r>
              <a:rPr lang="en-US" altLang="zh-CN" dirty="0" err="1" smtClean="0"/>
              <a:t>dy</a:t>
            </a:r>
            <a:r>
              <a:rPr lang="zh-CN" altLang="en-US" dirty="0" smtClean="0"/>
              <a:t>*</a:t>
            </a:r>
            <a:r>
              <a:rPr lang="en-US" altLang="zh-CN" dirty="0" smtClean="0"/>
              <a:t>heights;</a:t>
            </a:r>
          </a:p>
          <a:p>
            <a:r>
              <a:rPr lang="en-US" altLang="zh-CN" dirty="0" err="1" smtClean="0"/>
              <a:t>pred_w</a:t>
            </a:r>
            <a:r>
              <a:rPr lang="en-US" altLang="zh-CN" dirty="0" smtClean="0"/>
              <a:t>=widths*exp(</a:t>
            </a:r>
            <a:r>
              <a:rPr lang="en-US" altLang="zh-CN" dirty="0" err="1" smtClean="0"/>
              <a:t>dw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pred_h</a:t>
            </a:r>
            <a:r>
              <a:rPr lang="en-US" altLang="zh-CN" dirty="0" smtClean="0"/>
              <a:t>=heights*exp(dh);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6828832" y="1750424"/>
            <a:ext cx="4204930" cy="39703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proposal_target_layer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CN" altLang="en-US" dirty="0" smtClean="0"/>
              <a:t>將</a:t>
            </a:r>
            <a:r>
              <a:rPr lang="en-US" altLang="zh-CN" dirty="0" smtClean="0"/>
              <a:t>ground truth</a:t>
            </a:r>
            <a:r>
              <a:rPr lang="zh-CN" altLang="en-US" dirty="0" smtClean="0"/>
              <a:t>框加入到</a:t>
            </a:r>
            <a:r>
              <a:rPr lang="en-US" altLang="zh-CN" dirty="0" smtClean="0"/>
              <a:t>RPN</a:t>
            </a:r>
            <a:r>
              <a:rPr lang="zh-CN" altLang="en-US" dirty="0" smtClean="0"/>
              <a:t>輸出所選的框中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找到屬於前景的</a:t>
            </a:r>
            <a:r>
              <a:rPr lang="en-US" altLang="zh-CN" dirty="0" smtClean="0"/>
              <a:t>ROI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overlap&gt;0.5</a:t>
            </a:r>
            <a:r>
              <a:rPr lang="zh-CN" altLang="en-US" dirty="0" smtClean="0"/>
              <a:t>），如果數量多於</a:t>
            </a:r>
            <a:r>
              <a:rPr lang="en-US" altLang="zh-CN" dirty="0" err="1" smtClean="0"/>
              <a:t>Batch_Size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1/4</a:t>
            </a:r>
            <a:r>
              <a:rPr lang="zh-CN" altLang="en-US" dirty="0" smtClean="0"/>
              <a:t>，則隨機刪除一部分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找到屬於背景的</a:t>
            </a:r>
            <a:r>
              <a:rPr lang="en-US" altLang="zh-CN" dirty="0" smtClean="0"/>
              <a:t>ROI</a:t>
            </a:r>
            <a:r>
              <a:rPr lang="zh-CN" altLang="en-US" dirty="0" smtClean="0"/>
              <a:t>，如果需要則隨機刪除一部分，最終得到</a:t>
            </a:r>
            <a:r>
              <a:rPr lang="en-US" altLang="zh-CN" dirty="0" err="1" smtClean="0"/>
              <a:t>Batch_size</a:t>
            </a:r>
            <a:r>
              <a:rPr lang="zh-CN" altLang="en-US" dirty="0" smtClean="0"/>
              <a:t>個框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把背景框的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置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根據</a:t>
            </a:r>
            <a:r>
              <a:rPr lang="en-US" altLang="zh-CN" dirty="0" smtClean="0"/>
              <a:t>ROI</a:t>
            </a:r>
            <a:r>
              <a:rPr lang="zh-CN" altLang="en-US" dirty="0" smtClean="0"/>
              <a:t>與其對應的</a:t>
            </a:r>
            <a:r>
              <a:rPr lang="en-US" altLang="zh-CN" dirty="0" err="1" smtClean="0"/>
              <a:t>gt_box</a:t>
            </a:r>
            <a:r>
              <a:rPr lang="zh-CN" altLang="en-US" dirty="0" smtClean="0"/>
              <a:t>計算坐標變換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將坐標回歸標籤擴充，滿足後續訓練所用</a:t>
            </a:r>
            <a:endParaRPr lang="en-US" altLang="zh-CN" dirty="0" smtClean="0"/>
          </a:p>
        </p:txBody>
      </p:sp>
      <p:sp>
        <p:nvSpPr>
          <p:cNvPr id="26" name="向右箭號 25"/>
          <p:cNvSpPr/>
          <p:nvPr/>
        </p:nvSpPr>
        <p:spPr>
          <a:xfrm>
            <a:off x="6365966" y="3474720"/>
            <a:ext cx="409303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2"/>
    </p:custDataLst>
    <p:extLst>
      <p:ext uri="{BB962C8B-B14F-4D97-AF65-F5344CB8AC3E}">
        <p14:creationId xmlns="" xmlns:p14="http://schemas.microsoft.com/office/powerpoint/2010/main" val="75836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615277" y="345292"/>
            <a:ext cx="284725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3200" b="1" i="1" dirty="0" smtClean="0"/>
              <a:t>Classification</a:t>
            </a:r>
            <a:endParaRPr lang="en-US" altLang="zh-TW" sz="32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l="9767" t="3324" r="4814" b="678"/>
          <a:stretch>
            <a:fillRect/>
          </a:stretch>
        </p:blipFill>
        <p:spPr bwMode="auto">
          <a:xfrm>
            <a:off x="499974" y="1175655"/>
            <a:ext cx="11297050" cy="406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98CC5"/>
    </a:accent1>
    <a:accent2>
      <a:srgbClr val="4C4676"/>
    </a:accent2>
    <a:accent3>
      <a:srgbClr val="298CC5"/>
    </a:accent3>
    <a:accent4>
      <a:srgbClr val="4C4676"/>
    </a:accent4>
    <a:accent5>
      <a:srgbClr val="298CC5"/>
    </a:accent5>
    <a:accent6>
      <a:srgbClr val="4C467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3204</TotalTime>
  <Words>630</Words>
  <Application>Microsoft Office PowerPoint</Application>
  <PresentationFormat>自訂</PresentationFormat>
  <Paragraphs>95</Paragraphs>
  <Slides>11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第一PPT，www.1ppt.com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H2410629</cp:lastModifiedBy>
  <cp:revision>91</cp:revision>
  <dcterms:created xsi:type="dcterms:W3CDTF">2017-08-08T02:58:07Z</dcterms:created>
  <dcterms:modified xsi:type="dcterms:W3CDTF">2018-10-15T07:10:06Z</dcterms:modified>
</cp:coreProperties>
</file>