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gif"/>
  <Override PartName="/ppt/media/image4.jpg" ContentType="image/gif"/>
  <Override PartName="/ppt/media/image6.jpg" ContentType="image/gif"/>
  <Override PartName="/ppt/media/image8.jpg" ContentType="image/gif"/>
  <Override PartName="/ppt/media/image9.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400961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171138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310882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632497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172733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4230472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3626825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2037628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39334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84288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93543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162423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34691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58513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132989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2209625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7DAFEC3-BD8E-4F8F-8CB7-E2B3D1DA000D}" type="datetimeFigureOut">
              <a:rPr lang="zh-CN" altLang="en-US" smtClean="0"/>
              <a:t>2015/11/30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138396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DAFEC3-BD8E-4F8F-8CB7-E2B3D1DA000D}" type="datetimeFigureOut">
              <a:rPr lang="zh-CN" altLang="en-US" smtClean="0"/>
              <a:t>2015/11/30</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4C5567-1666-42D5-A656-0AE255B7F14C}" type="slidenum">
              <a:rPr lang="zh-CN" altLang="en-US" smtClean="0"/>
              <a:t>‹#›</a:t>
            </a:fld>
            <a:endParaRPr lang="zh-CN" altLang="en-US"/>
          </a:p>
        </p:txBody>
      </p:sp>
    </p:spTree>
    <p:extLst>
      <p:ext uri="{BB962C8B-B14F-4D97-AF65-F5344CB8AC3E}">
        <p14:creationId xmlns:p14="http://schemas.microsoft.com/office/powerpoint/2010/main" val="1041633556"/>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3948" y="0"/>
            <a:ext cx="8708694" cy="2820243"/>
          </a:xfrm>
        </p:spPr>
        <p:txBody>
          <a:bodyPr/>
          <a:lstStyle/>
          <a:p>
            <a:pPr algn="ctr"/>
            <a:r>
              <a:rPr lang="zh-CN" altLang="zh-CN" b="1" dirty="0"/>
              <a:t>山东师范大学</a:t>
            </a:r>
            <a:r>
              <a:rPr lang="zh-CN" altLang="zh-CN" b="1" dirty="0" smtClean="0"/>
              <a:t>毕业论文</a:t>
            </a:r>
            <a:r>
              <a:rPr lang="en-US" altLang="zh-CN" b="1" dirty="0" smtClean="0"/>
              <a:t/>
            </a:r>
            <a:br>
              <a:rPr lang="en-US" altLang="zh-CN" b="1" dirty="0" smtClean="0"/>
            </a:br>
            <a:r>
              <a:rPr lang="zh-CN" altLang="en-US" b="1" dirty="0" smtClean="0"/>
              <a:t>设计要求</a:t>
            </a:r>
            <a:endParaRPr lang="zh-CN" altLang="en-US" dirty="0"/>
          </a:p>
        </p:txBody>
      </p:sp>
      <p:sp>
        <p:nvSpPr>
          <p:cNvPr id="3" name="副标题 2"/>
          <p:cNvSpPr>
            <a:spLocks noGrp="1"/>
          </p:cNvSpPr>
          <p:nvPr>
            <p:ph type="subTitle" idx="1"/>
          </p:nvPr>
        </p:nvSpPr>
        <p:spPr>
          <a:xfrm>
            <a:off x="8234361" y="4132582"/>
            <a:ext cx="3668881" cy="1249544"/>
          </a:xfrm>
        </p:spPr>
        <p:txBody>
          <a:bodyPr>
            <a:normAutofit/>
          </a:bodyPr>
          <a:lstStyle/>
          <a:p>
            <a:pPr algn="ctr"/>
            <a:r>
              <a:rPr lang="zh-CN" altLang="en-US" dirty="0" smtClean="0"/>
              <a:t>卓计本</a:t>
            </a:r>
            <a:r>
              <a:rPr lang="en-US" altLang="zh-CN" dirty="0" smtClean="0"/>
              <a:t/>
            </a:r>
            <a:br>
              <a:rPr lang="en-US" altLang="zh-CN" dirty="0" smtClean="0"/>
            </a:br>
            <a:r>
              <a:rPr lang="zh-CN" altLang="en-US" dirty="0" smtClean="0"/>
              <a:t>宋磊</a:t>
            </a:r>
            <a:r>
              <a:rPr lang="en-US" altLang="zh-CN" dirty="0" smtClean="0"/>
              <a:t/>
            </a:r>
            <a:br>
              <a:rPr lang="en-US" altLang="zh-CN" dirty="0" smtClean="0"/>
            </a:br>
            <a:r>
              <a:rPr lang="en-US" altLang="zh-CN" dirty="0" smtClean="0"/>
              <a:t>201411010319</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275" y="0"/>
            <a:ext cx="1990725" cy="1019175"/>
          </a:xfrm>
          <a:prstGeom prst="rect">
            <a:avLst/>
          </a:prstGeom>
        </p:spPr>
      </p:pic>
    </p:spTree>
    <p:extLst>
      <p:ext uri="{BB962C8B-B14F-4D97-AF65-F5344CB8AC3E}">
        <p14:creationId xmlns:p14="http://schemas.microsoft.com/office/powerpoint/2010/main" val="34980611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18476" y="1860885"/>
            <a:ext cx="2052556" cy="449178"/>
          </a:xfrm>
        </p:spPr>
        <p:txBody>
          <a:bodyPr>
            <a:normAutofit fontScale="90000"/>
          </a:bodyPr>
          <a:lstStyle/>
          <a:p>
            <a:endParaRPr lang="zh-CN" altLang="en-US" dirty="0"/>
          </a:p>
        </p:txBody>
      </p:sp>
      <p:pic>
        <p:nvPicPr>
          <p:cNvPr id="5" name="内容占位符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5205" y="1493261"/>
            <a:ext cx="1935739" cy="1935739"/>
          </a:xfrm>
        </p:spPr>
      </p:pic>
      <p:sp>
        <p:nvSpPr>
          <p:cNvPr id="4" name="矩形 3"/>
          <p:cNvSpPr/>
          <p:nvPr/>
        </p:nvSpPr>
        <p:spPr>
          <a:xfrm>
            <a:off x="4609306" y="2505670"/>
            <a:ext cx="3647153" cy="923330"/>
          </a:xfrm>
          <a:prstGeom prst="rect">
            <a:avLst/>
          </a:prstGeom>
          <a:noFill/>
        </p:spPr>
        <p:txBody>
          <a:bodyPr wrap="none" lIns="91440" tIns="45720" rIns="91440" bIns="45720">
            <a:spAutoFit/>
          </a:bodyPr>
          <a:lstStyle/>
          <a:p>
            <a:pPr algn="ctr"/>
            <a:r>
              <a:rPr lang="zh-CN" alt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谢谢观看！</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6" name="表格 5"/>
          <p:cNvGraphicFramePr>
            <a:graphicFrameLocks noGrp="1"/>
          </p:cNvGraphicFramePr>
          <p:nvPr>
            <p:extLst>
              <p:ext uri="{D42A27DB-BD31-4B8C-83A1-F6EECF244321}">
                <p14:modId xmlns:p14="http://schemas.microsoft.com/office/powerpoint/2010/main" val="875028284"/>
              </p:ext>
            </p:extLst>
          </p:nvPr>
        </p:nvGraphicFramePr>
        <p:xfrm>
          <a:off x="9864436" y="4488102"/>
          <a:ext cx="2147456" cy="370840"/>
        </p:xfrm>
        <a:graphic>
          <a:graphicData uri="http://schemas.openxmlformats.org/drawingml/2006/table">
            <a:tbl>
              <a:tblPr firstRow="1" bandRow="1">
                <a:tableStyleId>{2D5ABB26-0587-4C30-8999-92F81FD0307C}</a:tableStyleId>
              </a:tblPr>
              <a:tblGrid>
                <a:gridCol w="2147456">
                  <a:extLst>
                    <a:ext uri="{9D8B030D-6E8A-4147-A177-3AD203B41FA5}">
                      <a16:colId xmlns:a16="http://schemas.microsoft.com/office/drawing/2014/main" val="2440997402"/>
                    </a:ext>
                  </a:extLst>
                </a:gridCol>
              </a:tblGrid>
              <a:tr h="370840">
                <a:tc>
                  <a:txBody>
                    <a:bodyPr/>
                    <a:lstStyle/>
                    <a:p>
                      <a:r>
                        <a:rPr lang="en-US" altLang="zh-CN" dirty="0" smtClean="0"/>
                        <a:t>2015</a:t>
                      </a:r>
                      <a:r>
                        <a:rPr lang="zh-CN" altLang="en-US" dirty="0" smtClean="0"/>
                        <a:t>年</a:t>
                      </a:r>
                      <a:r>
                        <a:rPr lang="en-US" altLang="zh-CN" dirty="0" smtClean="0"/>
                        <a:t>11</a:t>
                      </a:r>
                      <a:r>
                        <a:rPr lang="zh-CN" altLang="en-US" dirty="0" smtClean="0"/>
                        <a:t>月</a:t>
                      </a:r>
                      <a:r>
                        <a:rPr lang="en-US" altLang="zh-CN" dirty="0" smtClean="0"/>
                        <a:t>28</a:t>
                      </a:r>
                      <a:r>
                        <a:rPr lang="zh-CN" altLang="en-US" dirty="0" smtClean="0"/>
                        <a:t>日</a:t>
                      </a:r>
                      <a:endParaRPr lang="zh-CN" altLang="en-US" dirty="0"/>
                    </a:p>
                  </a:txBody>
                  <a:tcPr/>
                </a:tc>
                <a:extLst>
                  <a:ext uri="{0D108BD9-81ED-4DB2-BD59-A6C34878D82A}">
                    <a16:rowId xmlns:a16="http://schemas.microsoft.com/office/drawing/2014/main" val="4179962389"/>
                  </a:ext>
                </a:extLst>
              </a:tr>
            </a:tbl>
          </a:graphicData>
        </a:graphic>
      </p:graphicFrame>
    </p:spTree>
    <p:extLst>
      <p:ext uri="{BB962C8B-B14F-4D97-AF65-F5344CB8AC3E}">
        <p14:creationId xmlns:p14="http://schemas.microsoft.com/office/powerpoint/2010/main" val="2911763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10018714" cy="822158"/>
          </a:xfrm>
        </p:spPr>
        <p:txBody>
          <a:bodyPr/>
          <a:lstStyle/>
          <a:p>
            <a:pPr algn="l"/>
            <a:r>
              <a:rPr lang="zh-CN" altLang="en-US" dirty="0" smtClean="0"/>
              <a:t>目录：</a:t>
            </a:r>
            <a:endParaRPr lang="zh-CN" altLang="en-US" dirty="0"/>
          </a:p>
        </p:txBody>
      </p:sp>
      <p:sp>
        <p:nvSpPr>
          <p:cNvPr id="3" name="内容占位符 2"/>
          <p:cNvSpPr>
            <a:spLocks noGrp="1"/>
          </p:cNvSpPr>
          <p:nvPr>
            <p:ph idx="1"/>
          </p:nvPr>
        </p:nvSpPr>
        <p:spPr>
          <a:xfrm>
            <a:off x="1484310" y="822158"/>
            <a:ext cx="10018713" cy="3124201"/>
          </a:xfrm>
        </p:spPr>
        <p:txBody>
          <a:bodyPr/>
          <a:lstStyle/>
          <a:p>
            <a:pPr marL="0" indent="0">
              <a:buNone/>
            </a:pPr>
            <a:r>
              <a:rPr lang="zh-CN" altLang="zh-CN" dirty="0">
                <a:hlinkClick r:id="rId2" action="ppaction://hlinksldjump"/>
              </a:rPr>
              <a:t>一</a:t>
            </a:r>
            <a:r>
              <a:rPr lang="zh-CN" altLang="zh-CN" dirty="0" smtClean="0">
                <a:hlinkClick r:id="rId2" action="ppaction://hlinksldjump"/>
              </a:rPr>
              <a:t>、</a:t>
            </a:r>
            <a:r>
              <a:rPr lang="zh-CN" altLang="en-US" dirty="0" smtClean="0">
                <a:hlinkClick r:id="rId2" action="ppaction://hlinksldjump"/>
              </a:rPr>
              <a:t>毕业论文是什么？</a:t>
            </a:r>
            <a:endParaRPr lang="en-US" altLang="zh-CN" dirty="0" smtClean="0"/>
          </a:p>
          <a:p>
            <a:pPr marL="0" indent="0">
              <a:buNone/>
            </a:pPr>
            <a:r>
              <a:rPr lang="zh-CN" altLang="en-US" dirty="0" smtClean="0">
                <a:hlinkClick r:id="rId3" action="ppaction://hlinksldjump"/>
              </a:rPr>
              <a:t>二</a:t>
            </a:r>
            <a:r>
              <a:rPr lang="zh-CN" altLang="zh-CN" dirty="0" smtClean="0">
                <a:hlinkClick r:id="rId3" action="ppaction://hlinksldjump"/>
              </a:rPr>
              <a:t>、</a:t>
            </a:r>
            <a:r>
              <a:rPr lang="zh-CN" altLang="zh-CN" dirty="0">
                <a:hlinkClick r:id="rId3" action="ppaction://hlinksldjump"/>
              </a:rPr>
              <a:t>毕业论文（设计）</a:t>
            </a:r>
            <a:r>
              <a:rPr lang="zh-CN" altLang="zh-CN" dirty="0" smtClean="0">
                <a:hlinkClick r:id="rId3" action="ppaction://hlinksldjump"/>
              </a:rPr>
              <a:t>的</a:t>
            </a:r>
            <a:r>
              <a:rPr lang="zh-CN" altLang="en-US" dirty="0" smtClean="0">
                <a:hlinkClick r:id="rId3" action="ppaction://hlinksldjump"/>
              </a:rPr>
              <a:t>格式要求。</a:t>
            </a:r>
            <a:endParaRPr lang="en-US" altLang="zh-CN" dirty="0" smtClean="0"/>
          </a:p>
          <a:p>
            <a:pPr marL="0" indent="0">
              <a:buNone/>
            </a:pPr>
            <a:r>
              <a:rPr lang="zh-CN" altLang="zh-CN" dirty="0" smtClean="0">
                <a:hlinkClick r:id="rId4" action="ppaction://hlinksldjump"/>
              </a:rPr>
              <a:t>三、</a:t>
            </a:r>
            <a:r>
              <a:rPr lang="zh-CN" altLang="en-US" dirty="0" smtClean="0">
                <a:hlinkClick r:id="rId4" action="ppaction://hlinksldjump"/>
              </a:rPr>
              <a:t>毕业论文设计建议。</a:t>
            </a:r>
            <a:endParaRPr lang="zh-CN" altLang="en-US" dirty="0"/>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598" y="1450808"/>
            <a:ext cx="2095500" cy="2095500"/>
          </a:xfrm>
          <a:prstGeom prst="rect">
            <a:avLst/>
          </a:prstGeom>
        </p:spPr>
      </p:pic>
    </p:spTree>
    <p:extLst>
      <p:ext uri="{BB962C8B-B14F-4D97-AF65-F5344CB8AC3E}">
        <p14:creationId xmlns:p14="http://schemas.microsoft.com/office/powerpoint/2010/main" val="41463007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1" y="685800"/>
            <a:ext cx="10018713" cy="1303421"/>
          </a:xfrm>
        </p:spPr>
        <p:txBody>
          <a:bodyPr/>
          <a:lstStyle/>
          <a:p>
            <a:pPr algn="l"/>
            <a:r>
              <a:rPr lang="zh-CN" altLang="zh-CN" dirty="0"/>
              <a:t>一、</a:t>
            </a:r>
            <a:r>
              <a:rPr lang="zh-CN" altLang="en-US" dirty="0"/>
              <a:t>毕业论文是什么？</a:t>
            </a:r>
            <a:endParaRPr lang="en-US" altLang="zh-CN" dirty="0"/>
          </a:p>
        </p:txBody>
      </p:sp>
      <p:sp>
        <p:nvSpPr>
          <p:cNvPr id="3" name="内容占位符 2"/>
          <p:cNvSpPr>
            <a:spLocks noGrp="1"/>
          </p:cNvSpPr>
          <p:nvPr>
            <p:ph idx="1"/>
          </p:nvPr>
        </p:nvSpPr>
        <p:spPr>
          <a:xfrm>
            <a:off x="1484311" y="1989221"/>
            <a:ext cx="9241086" cy="1941095"/>
          </a:xfrm>
        </p:spPr>
        <p:txBody>
          <a:bodyPr>
            <a:normAutofit lnSpcReduction="10000"/>
          </a:bodyPr>
          <a:lstStyle/>
          <a:p>
            <a:pPr marL="0" indent="0">
              <a:buNone/>
            </a:pPr>
            <a:r>
              <a:rPr lang="zh-CN" altLang="en-US" dirty="0"/>
              <a:t>毕业论文，泛指专科毕业论文、</a:t>
            </a:r>
            <a:r>
              <a:rPr lang="zh-CN" altLang="en-US" dirty="0">
                <a:effectLst>
                  <a:outerShdw blurRad="38100" dist="38100" dir="2700000" algn="tl">
                    <a:srgbClr val="000000">
                      <a:alpha val="43137"/>
                    </a:srgbClr>
                  </a:outerShdw>
                </a:effectLst>
              </a:rPr>
              <a:t>本科毕业论文（学士学位毕业论文）</a:t>
            </a:r>
            <a:r>
              <a:rPr lang="zh-CN" altLang="en-US" dirty="0"/>
              <a:t>、硕士研究生毕业论文（硕士学位论文）、博士研究生毕业论文（博士学位论文）等，即需要在学业完成前写作并提交的论文，是教学或科研活动的重要组成部分之一</a:t>
            </a:r>
            <a:r>
              <a:rPr lang="zh-CN" altLang="en-US" dirty="0" smtClean="0"/>
              <a:t>。</a:t>
            </a:r>
            <a:endParaRPr lang="en-US" altLang="zh-CN" dirty="0" smtClean="0"/>
          </a:p>
          <a:p>
            <a:pPr marL="0" indent="0">
              <a:buNone/>
            </a:pPr>
            <a:r>
              <a:rPr lang="zh-CN" altLang="en-US" dirty="0"/>
              <a:t>目的：培养学生综合运用所学知识和技能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6801" y="84221"/>
            <a:ext cx="1905000" cy="1905000"/>
          </a:xfrm>
          <a:prstGeom prst="rect">
            <a:avLst/>
          </a:prstGeom>
        </p:spPr>
      </p:pic>
      <p:sp>
        <p:nvSpPr>
          <p:cNvPr id="5" name="矩形 4">
            <a:hlinkClick r:id="rId3" action="ppaction://hlinksldjump"/>
          </p:cNvPr>
          <p:cNvSpPr/>
          <p:nvPr/>
        </p:nvSpPr>
        <p:spPr>
          <a:xfrm>
            <a:off x="10228092" y="6120064"/>
            <a:ext cx="1941094" cy="737936"/>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返回目录</a:t>
            </a:r>
            <a:endParaRPr lang="zh-CN" altLang="en-US" dirty="0">
              <a:solidFill>
                <a:sysClr val="windowText" lastClr="000000"/>
              </a:solidFill>
            </a:endParaRPr>
          </a:p>
        </p:txBody>
      </p:sp>
      <p:sp>
        <p:nvSpPr>
          <p:cNvPr id="7" name="云形标注 6"/>
          <p:cNvSpPr/>
          <p:nvPr/>
        </p:nvSpPr>
        <p:spPr>
          <a:xfrm>
            <a:off x="7641149" y="3643746"/>
            <a:ext cx="3786457" cy="188421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You got it </a:t>
            </a:r>
            <a:r>
              <a:rPr lang="zh-CN" altLang="en-US" dirty="0" smtClean="0"/>
              <a:t>？</a:t>
            </a:r>
            <a:endParaRPr lang="zh-CN" altLang="en-US" dirty="0"/>
          </a:p>
        </p:txBody>
      </p:sp>
    </p:spTree>
    <p:extLst>
      <p:ext uri="{BB962C8B-B14F-4D97-AF65-F5344CB8AC3E}">
        <p14:creationId xmlns:p14="http://schemas.microsoft.com/office/powerpoint/2010/main" val="3258305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529389"/>
            <a:ext cx="9369424" cy="1026694"/>
          </a:xfrm>
        </p:spPr>
        <p:txBody>
          <a:bodyPr/>
          <a:lstStyle/>
          <a:p>
            <a:pPr algn="l"/>
            <a:r>
              <a:rPr lang="zh-CN" altLang="en-US" dirty="0"/>
              <a:t>二</a:t>
            </a:r>
            <a:r>
              <a:rPr lang="zh-CN" altLang="zh-CN" dirty="0"/>
              <a:t>、毕业论文（设计）的</a:t>
            </a:r>
            <a:r>
              <a:rPr lang="zh-CN" altLang="en-US" dirty="0"/>
              <a:t>格式要求</a:t>
            </a:r>
            <a:r>
              <a:rPr lang="zh-CN" altLang="en-US" dirty="0" smtClean="0"/>
              <a:t>。</a:t>
            </a:r>
            <a:endParaRPr lang="zh-CN" altLang="en-US" dirty="0"/>
          </a:p>
        </p:txBody>
      </p:sp>
      <p:sp>
        <p:nvSpPr>
          <p:cNvPr id="7" name="内容占位符 6"/>
          <p:cNvSpPr>
            <a:spLocks noGrp="1"/>
          </p:cNvSpPr>
          <p:nvPr>
            <p:ph idx="1"/>
          </p:nvPr>
        </p:nvSpPr>
        <p:spPr>
          <a:xfrm rot="10800000" flipV="1">
            <a:off x="1476704" y="2073442"/>
            <a:ext cx="9793288" cy="2711116"/>
          </a:xfrm>
        </p:spPr>
        <p:txBody>
          <a:bodyPr>
            <a:normAutofit/>
          </a:bodyPr>
          <a:lstStyle/>
          <a:p>
            <a:pPr marL="0" indent="0">
              <a:buNone/>
            </a:pPr>
            <a:r>
              <a:rPr lang="zh-CN" altLang="en-US" dirty="0" smtClean="0"/>
              <a:t>（一）、</a:t>
            </a:r>
            <a:r>
              <a:rPr lang="zh-CN" altLang="zh-CN" dirty="0" smtClean="0"/>
              <a:t>毕业论文</a:t>
            </a:r>
            <a:r>
              <a:rPr lang="zh-CN" altLang="zh-CN" dirty="0"/>
              <a:t>（设计）的编辑</a:t>
            </a:r>
            <a:r>
              <a:rPr lang="zh-CN" altLang="zh-CN" dirty="0" smtClean="0"/>
              <a:t>格式</a:t>
            </a:r>
            <a:endParaRPr lang="en-US" altLang="zh-CN" dirty="0" smtClean="0"/>
          </a:p>
          <a:p>
            <a:pPr marL="0" indent="0">
              <a:buNone/>
            </a:pPr>
            <a:r>
              <a:rPr lang="zh-CN" altLang="en-US" dirty="0" smtClean="0"/>
              <a:t>（二）、</a:t>
            </a:r>
            <a:r>
              <a:rPr lang="zh-CN" altLang="zh-CN" dirty="0" smtClean="0"/>
              <a:t>毕业论文</a:t>
            </a:r>
            <a:r>
              <a:rPr lang="zh-CN" altLang="zh-CN" dirty="0"/>
              <a:t>（设计）打印格式</a:t>
            </a:r>
          </a:p>
          <a:p>
            <a:pPr marL="0" indent="0">
              <a:buNone/>
            </a:pPr>
            <a:r>
              <a:rPr lang="zh-CN" altLang="en-US" dirty="0" smtClean="0"/>
              <a:t>（</a:t>
            </a:r>
            <a:r>
              <a:rPr lang="zh-CN" altLang="zh-CN" dirty="0" smtClean="0"/>
              <a:t>三</a:t>
            </a:r>
            <a:r>
              <a:rPr lang="zh-CN" altLang="en-US" dirty="0" smtClean="0"/>
              <a:t>）</a:t>
            </a:r>
            <a:r>
              <a:rPr lang="zh-CN" altLang="zh-CN" dirty="0" smtClean="0"/>
              <a:t>、</a:t>
            </a:r>
            <a:r>
              <a:rPr lang="zh-CN" altLang="zh-CN" dirty="0"/>
              <a:t>其他</a:t>
            </a:r>
            <a:r>
              <a:rPr lang="zh-CN" altLang="zh-CN" dirty="0" smtClean="0"/>
              <a:t>要求</a:t>
            </a:r>
            <a:endParaRPr lang="zh-CN" altLang="zh-CN"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2250" y="3639552"/>
            <a:ext cx="1905000" cy="1905000"/>
          </a:xfrm>
          <a:prstGeom prst="rect">
            <a:avLst/>
          </a:prstGeom>
        </p:spPr>
      </p:pic>
      <p:sp>
        <p:nvSpPr>
          <p:cNvPr id="9" name="矩形 8">
            <a:hlinkClick r:id="rId3" action="ppaction://hlinksldjump"/>
          </p:cNvPr>
          <p:cNvSpPr/>
          <p:nvPr/>
        </p:nvSpPr>
        <p:spPr>
          <a:xfrm>
            <a:off x="10228092" y="6120064"/>
            <a:ext cx="1941094" cy="737936"/>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返回目录</a:t>
            </a:r>
            <a:endParaRPr lang="zh-CN" altLang="en-US" dirty="0">
              <a:solidFill>
                <a:sysClr val="windowText" lastClr="000000"/>
              </a:solidFill>
            </a:endParaRPr>
          </a:p>
        </p:txBody>
      </p:sp>
    </p:spTree>
    <p:extLst>
      <p:ext uri="{BB962C8B-B14F-4D97-AF65-F5344CB8AC3E}">
        <p14:creationId xmlns:p14="http://schemas.microsoft.com/office/powerpoint/2010/main" val="4036405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6754561" cy="834188"/>
          </a:xfrm>
        </p:spPr>
        <p:txBody>
          <a:bodyPr/>
          <a:lstStyle/>
          <a:p>
            <a:pPr algn="l"/>
            <a:r>
              <a:rPr lang="zh-CN" altLang="zh-CN" dirty="0"/>
              <a:t>编辑格式</a:t>
            </a:r>
            <a:endParaRPr lang="zh-CN" altLang="en-US" dirty="0"/>
          </a:p>
        </p:txBody>
      </p:sp>
      <p:sp>
        <p:nvSpPr>
          <p:cNvPr id="9" name="内容占位符 8"/>
          <p:cNvSpPr>
            <a:spLocks noGrp="1"/>
          </p:cNvSpPr>
          <p:nvPr>
            <p:ph idx="1"/>
          </p:nvPr>
        </p:nvSpPr>
        <p:spPr>
          <a:xfrm>
            <a:off x="1484310" y="834188"/>
            <a:ext cx="10018713" cy="6240379"/>
          </a:xfrm>
        </p:spPr>
        <p:txBody>
          <a:bodyPr>
            <a:normAutofit fontScale="92500" lnSpcReduction="20000"/>
          </a:bodyPr>
          <a:lstStyle/>
          <a:p>
            <a:r>
              <a:rPr lang="en-US" altLang="zh-CN" dirty="0"/>
              <a:t>1. </a:t>
            </a:r>
            <a:r>
              <a:rPr lang="zh-CN" altLang="zh-CN" dirty="0" smtClean="0"/>
              <a:t>封面</a:t>
            </a:r>
            <a:r>
              <a:rPr lang="en-US" altLang="zh-CN" dirty="0" smtClean="0"/>
              <a:t>	</a:t>
            </a:r>
          </a:p>
          <a:p>
            <a:pPr marL="0" indent="0">
              <a:buNone/>
            </a:pPr>
            <a:r>
              <a:rPr lang="en-US" altLang="zh-CN" dirty="0"/>
              <a:t>	</a:t>
            </a:r>
            <a:r>
              <a:rPr lang="zh-CN" altLang="zh-CN" dirty="0" smtClean="0"/>
              <a:t>使用</a:t>
            </a:r>
            <a:r>
              <a:rPr lang="zh-CN" altLang="zh-CN" dirty="0"/>
              <a:t>学校统一</a:t>
            </a:r>
            <a:r>
              <a:rPr lang="zh-CN" altLang="zh-CN" dirty="0" smtClean="0"/>
              <a:t>格式</a:t>
            </a:r>
            <a:r>
              <a:rPr lang="zh-CN" altLang="en-US" dirty="0" smtClean="0"/>
              <a:t>。</a:t>
            </a:r>
            <a:r>
              <a:rPr lang="zh-CN" altLang="zh-CN" dirty="0" smtClean="0"/>
              <a:t>题目</a:t>
            </a:r>
            <a:r>
              <a:rPr lang="zh-CN" altLang="zh-CN" dirty="0"/>
              <a:t>要对</a:t>
            </a:r>
            <a:r>
              <a:rPr lang="zh-CN" altLang="zh-CN" dirty="0" smtClean="0"/>
              <a:t>论文的</a:t>
            </a:r>
            <a:r>
              <a:rPr lang="zh-CN" altLang="zh-CN" dirty="0"/>
              <a:t>内容有高度的概括性</a:t>
            </a:r>
            <a:r>
              <a:rPr lang="zh-CN" altLang="zh-CN" dirty="0" smtClean="0"/>
              <a:t>，字数</a:t>
            </a:r>
            <a:r>
              <a:rPr lang="zh-CN" altLang="zh-CN" dirty="0"/>
              <a:t>应在</a:t>
            </a:r>
            <a:r>
              <a:rPr lang="en-US" altLang="zh-CN" dirty="0"/>
              <a:t>20</a:t>
            </a:r>
            <a:r>
              <a:rPr lang="zh-CN" altLang="zh-CN" dirty="0"/>
              <a:t>以内</a:t>
            </a:r>
            <a:r>
              <a:rPr lang="zh-CN" altLang="zh-CN" dirty="0" smtClean="0"/>
              <a:t>。</a:t>
            </a:r>
            <a:endParaRPr lang="en-US" altLang="zh-CN" dirty="0" smtClean="0"/>
          </a:p>
          <a:p>
            <a:r>
              <a:rPr lang="en-US" altLang="zh-CN" dirty="0"/>
              <a:t>2. </a:t>
            </a:r>
            <a:r>
              <a:rPr lang="zh-CN" altLang="zh-CN" dirty="0"/>
              <a:t>中英文内容摘要和</a:t>
            </a:r>
            <a:r>
              <a:rPr lang="zh-CN" altLang="zh-CN" dirty="0" smtClean="0"/>
              <a:t>关键词</a:t>
            </a:r>
            <a:r>
              <a:rPr lang="en-US" altLang="zh-CN" dirty="0" smtClean="0"/>
              <a:t>  </a:t>
            </a:r>
          </a:p>
          <a:p>
            <a:pPr marL="0" indent="0">
              <a:buNone/>
            </a:pPr>
            <a:r>
              <a:rPr lang="en-US" altLang="zh-CN" dirty="0"/>
              <a:t>	</a:t>
            </a:r>
            <a:r>
              <a:rPr lang="en-US" altLang="zh-CN" dirty="0" smtClean="0"/>
              <a:t>   </a:t>
            </a:r>
            <a:r>
              <a:rPr lang="zh-CN" altLang="zh-CN" dirty="0" smtClean="0"/>
              <a:t>说明所</a:t>
            </a:r>
            <a:r>
              <a:rPr lang="zh-CN" altLang="zh-CN" dirty="0"/>
              <a:t>研究的内容、目的、实验方法、主要成果和特色</a:t>
            </a:r>
            <a:r>
              <a:rPr lang="zh-CN" altLang="zh-CN" dirty="0" smtClean="0"/>
              <a:t>，一般</a:t>
            </a:r>
            <a:r>
              <a:rPr lang="zh-CN" altLang="zh-CN" dirty="0"/>
              <a:t>为</a:t>
            </a:r>
            <a:r>
              <a:rPr lang="en-US" altLang="zh-CN" dirty="0"/>
              <a:t>150</a:t>
            </a:r>
            <a:r>
              <a:rPr lang="zh-CN" altLang="zh-CN" dirty="0" smtClean="0"/>
              <a:t>－</a:t>
            </a:r>
            <a:r>
              <a:rPr lang="en-US" altLang="zh-CN" dirty="0" smtClean="0"/>
              <a:t>300</a:t>
            </a:r>
            <a:r>
              <a:rPr lang="zh-CN" altLang="zh-CN" dirty="0" smtClean="0"/>
              <a:t>字</a:t>
            </a:r>
            <a:r>
              <a:rPr lang="zh-CN" altLang="en-US" dirty="0" smtClean="0"/>
              <a:t>。</a:t>
            </a:r>
            <a:endParaRPr lang="en-US" altLang="zh-CN" dirty="0" smtClean="0"/>
          </a:p>
          <a:p>
            <a:pPr marL="0" indent="0">
              <a:buNone/>
            </a:pPr>
            <a:r>
              <a:rPr lang="en-US" altLang="zh-CN" dirty="0" smtClean="0"/>
              <a:t>      </a:t>
            </a:r>
            <a:r>
              <a:rPr lang="zh-CN" altLang="zh-CN" dirty="0" smtClean="0"/>
              <a:t>英文</a:t>
            </a:r>
            <a:r>
              <a:rPr lang="zh-CN" altLang="zh-CN" dirty="0"/>
              <a:t>摘要的词汇和语法必须准确</a:t>
            </a:r>
            <a:r>
              <a:rPr lang="zh-CN" altLang="zh-CN" dirty="0" smtClean="0"/>
              <a:t>。</a:t>
            </a:r>
            <a:endParaRPr lang="en-US" altLang="zh-CN" dirty="0" smtClean="0"/>
          </a:p>
          <a:p>
            <a:pPr marL="0" indent="0">
              <a:buNone/>
            </a:pPr>
            <a:r>
              <a:rPr lang="en-US" altLang="zh-CN" dirty="0" smtClean="0"/>
              <a:t>      </a:t>
            </a:r>
            <a:r>
              <a:rPr lang="zh-CN" altLang="zh-CN" dirty="0" smtClean="0"/>
              <a:t>关键词</a:t>
            </a:r>
            <a:r>
              <a:rPr lang="zh-CN" altLang="zh-CN" dirty="0"/>
              <a:t>：一般</a:t>
            </a:r>
            <a:r>
              <a:rPr lang="en-US" altLang="zh-CN" dirty="0"/>
              <a:t>3</a:t>
            </a:r>
            <a:r>
              <a:rPr lang="zh-CN" altLang="zh-CN" dirty="0"/>
              <a:t>－</a:t>
            </a:r>
            <a:r>
              <a:rPr lang="en-US" altLang="zh-CN" dirty="0"/>
              <a:t>5</a:t>
            </a:r>
            <a:r>
              <a:rPr lang="zh-CN" altLang="zh-CN" dirty="0"/>
              <a:t>个。</a:t>
            </a:r>
          </a:p>
          <a:p>
            <a:r>
              <a:rPr lang="en-US" altLang="zh-CN" dirty="0"/>
              <a:t>3. </a:t>
            </a:r>
            <a:r>
              <a:rPr lang="zh-CN" altLang="zh-CN" dirty="0"/>
              <a:t>目录</a:t>
            </a:r>
          </a:p>
          <a:p>
            <a:r>
              <a:rPr lang="en-US" altLang="zh-CN" dirty="0"/>
              <a:t>4. </a:t>
            </a:r>
            <a:r>
              <a:rPr lang="zh-CN" altLang="zh-CN" dirty="0" smtClean="0"/>
              <a:t>正文</a:t>
            </a:r>
            <a:endParaRPr lang="en-US" altLang="zh-CN" dirty="0" smtClean="0"/>
          </a:p>
          <a:p>
            <a:pPr marL="0" indent="0">
              <a:buNone/>
            </a:pPr>
            <a:r>
              <a:rPr lang="en-US" altLang="zh-CN" dirty="0" smtClean="0"/>
              <a:t>	</a:t>
            </a:r>
            <a:r>
              <a:rPr lang="zh-CN" altLang="zh-CN" dirty="0" smtClean="0"/>
              <a:t>正文</a:t>
            </a:r>
            <a:r>
              <a:rPr lang="zh-CN" altLang="zh-CN" dirty="0"/>
              <a:t>要符合一般学术论文的写作规范，字数一般不少于</a:t>
            </a:r>
            <a:r>
              <a:rPr lang="en-US" altLang="zh-CN" dirty="0"/>
              <a:t>6000</a:t>
            </a:r>
            <a:r>
              <a:rPr lang="zh-CN" altLang="zh-CN" dirty="0"/>
              <a:t>字</a:t>
            </a:r>
            <a:r>
              <a:rPr lang="zh-CN" altLang="en-US" dirty="0" smtClean="0"/>
              <a:t>。</a:t>
            </a:r>
            <a:endParaRPr lang="en-US" altLang="zh-CN" dirty="0" smtClean="0"/>
          </a:p>
          <a:p>
            <a:r>
              <a:rPr lang="en-US" altLang="zh-CN" dirty="0"/>
              <a:t>5. </a:t>
            </a:r>
            <a:r>
              <a:rPr lang="zh-CN" altLang="zh-CN" dirty="0"/>
              <a:t>注释</a:t>
            </a:r>
            <a:endParaRPr lang="en-US" altLang="zh-CN" dirty="0"/>
          </a:p>
          <a:p>
            <a:pPr marL="0" indent="0">
              <a:buNone/>
            </a:pPr>
            <a:r>
              <a:rPr lang="en-US" altLang="zh-CN" dirty="0" smtClean="0"/>
              <a:t>	</a:t>
            </a:r>
            <a:r>
              <a:rPr lang="zh-CN" altLang="zh-CN" dirty="0" smtClean="0"/>
              <a:t>论文</a:t>
            </a:r>
            <a:r>
              <a:rPr lang="zh-CN" altLang="zh-CN" dirty="0"/>
              <a:t>所有引用的中外文资料都要注明出处</a:t>
            </a:r>
            <a:r>
              <a:rPr lang="zh-CN" altLang="zh-CN" dirty="0" smtClean="0"/>
              <a:t>。</a:t>
            </a:r>
            <a:endParaRPr lang="en-US" altLang="zh-CN" dirty="0" smtClean="0"/>
          </a:p>
          <a:p>
            <a:r>
              <a:rPr lang="en-US" altLang="zh-CN" dirty="0"/>
              <a:t>6. </a:t>
            </a:r>
            <a:r>
              <a:rPr lang="zh-CN" altLang="zh-CN" dirty="0"/>
              <a:t>参考文献</a:t>
            </a:r>
          </a:p>
          <a:p>
            <a:pPr marL="0" indent="0">
              <a:buNone/>
            </a:pPr>
            <a:r>
              <a:rPr lang="en-US" altLang="zh-CN" dirty="0" smtClean="0"/>
              <a:t>	</a:t>
            </a:r>
            <a:r>
              <a:rPr lang="zh-CN" altLang="zh-CN" dirty="0" smtClean="0"/>
              <a:t>参考</a:t>
            </a:r>
            <a:r>
              <a:rPr lang="zh-CN" altLang="zh-CN" dirty="0"/>
              <a:t>文献按在正文中出现的先后次序列表于文后</a:t>
            </a:r>
            <a:endParaRPr lang="en-US" altLang="zh-CN" dirty="0" smtClean="0"/>
          </a:p>
          <a:p>
            <a:endParaRPr lang="zh-CN" altLang="zh-CN" dirty="0"/>
          </a:p>
          <a:p>
            <a:pPr marL="0" indent="0">
              <a:buNone/>
            </a:pPr>
            <a:r>
              <a:rPr lang="en-US" altLang="zh-CN" dirty="0" smtClean="0"/>
              <a:t>	</a:t>
            </a:r>
            <a:endParaRPr lang="zh-CN" altLang="zh-CN" dirty="0"/>
          </a:p>
          <a:p>
            <a:endParaRPr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4679" y="4738437"/>
            <a:ext cx="1905000" cy="1905000"/>
          </a:xfrm>
          <a:prstGeom prst="rect">
            <a:avLst/>
          </a:prstGeom>
        </p:spPr>
      </p:pic>
    </p:spTree>
    <p:extLst>
      <p:ext uri="{BB962C8B-B14F-4D97-AF65-F5344CB8AC3E}">
        <p14:creationId xmlns:p14="http://schemas.microsoft.com/office/powerpoint/2010/main" val="549398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4210" y="0"/>
            <a:ext cx="7797298" cy="818148"/>
          </a:xfrm>
        </p:spPr>
        <p:txBody>
          <a:bodyPr/>
          <a:lstStyle/>
          <a:p>
            <a:pPr algn="l"/>
            <a:r>
              <a:rPr lang="zh-CN" altLang="zh-CN" dirty="0"/>
              <a:t>打印格式</a:t>
            </a:r>
            <a:endParaRPr lang="zh-CN" altLang="en-US" dirty="0"/>
          </a:p>
        </p:txBody>
      </p:sp>
      <p:sp>
        <p:nvSpPr>
          <p:cNvPr id="3" name="内容占位符 2"/>
          <p:cNvSpPr>
            <a:spLocks noGrp="1"/>
          </p:cNvSpPr>
          <p:nvPr>
            <p:ph idx="1"/>
          </p:nvPr>
        </p:nvSpPr>
        <p:spPr>
          <a:xfrm>
            <a:off x="1651919" y="818148"/>
            <a:ext cx="8888161" cy="1443789"/>
          </a:xfrm>
        </p:spPr>
        <p:txBody>
          <a:bodyPr>
            <a:normAutofit lnSpcReduction="10000"/>
          </a:bodyPr>
          <a:lstStyle/>
          <a:p>
            <a:r>
              <a:rPr lang="en-US" altLang="zh-CN" dirty="0" smtClean="0"/>
              <a:t>1.</a:t>
            </a:r>
            <a:r>
              <a:rPr lang="zh-CN" altLang="zh-CN" dirty="0" smtClean="0"/>
              <a:t>打印</a:t>
            </a:r>
            <a:r>
              <a:rPr lang="zh-CN" altLang="zh-CN" dirty="0"/>
              <a:t>及</a:t>
            </a:r>
            <a:r>
              <a:rPr lang="zh-CN" altLang="zh-CN" dirty="0" smtClean="0"/>
              <a:t>纸张</a:t>
            </a:r>
            <a:endParaRPr lang="en-US" altLang="zh-CN" dirty="0" smtClean="0"/>
          </a:p>
          <a:p>
            <a:pPr marL="0" indent="0">
              <a:buNone/>
            </a:pPr>
            <a:r>
              <a:rPr lang="en-US" altLang="zh-CN" dirty="0"/>
              <a:t>	</a:t>
            </a:r>
            <a:r>
              <a:rPr lang="zh-CN" altLang="zh-CN" dirty="0" smtClean="0"/>
              <a:t>使用</a:t>
            </a:r>
            <a:r>
              <a:rPr lang="en-US" altLang="zh-CN" dirty="0"/>
              <a:t>A4</a:t>
            </a:r>
            <a:r>
              <a:rPr lang="zh-CN" altLang="zh-CN" dirty="0"/>
              <a:t>规格的</a:t>
            </a:r>
            <a:r>
              <a:rPr lang="zh-CN" altLang="zh-CN" dirty="0" smtClean="0"/>
              <a:t>纸张</a:t>
            </a:r>
            <a:r>
              <a:rPr lang="zh-CN" altLang="en-US" dirty="0" smtClean="0"/>
              <a:t>，注意边距规定。</a:t>
            </a:r>
            <a:endParaRPr lang="en-US" altLang="zh-CN" dirty="0" smtClean="0"/>
          </a:p>
          <a:p>
            <a:r>
              <a:rPr lang="en-US" altLang="zh-CN" dirty="0" smtClean="0"/>
              <a:t>2.</a:t>
            </a:r>
            <a:r>
              <a:rPr lang="zh-CN" altLang="zh-CN" dirty="0"/>
              <a:t>字体及</a:t>
            </a:r>
            <a:r>
              <a:rPr lang="zh-CN" altLang="zh-CN" dirty="0" smtClean="0"/>
              <a:t>字号</a:t>
            </a:r>
            <a:endParaRPr lang="en-US" altLang="zh-CN" dirty="0" smtClean="0"/>
          </a:p>
        </p:txBody>
      </p:sp>
      <p:pic>
        <p:nvPicPr>
          <p:cNvPr id="4" name="图片 3"/>
          <p:cNvPicPr>
            <a:picLocks noChangeAspect="1"/>
          </p:cNvPicPr>
          <p:nvPr/>
        </p:nvPicPr>
        <p:blipFill>
          <a:blip r:embed="rId2"/>
          <a:stretch>
            <a:fillRect/>
          </a:stretch>
        </p:blipFill>
        <p:spPr>
          <a:xfrm>
            <a:off x="3987297" y="1788134"/>
            <a:ext cx="5621924" cy="506986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73" y="2702091"/>
            <a:ext cx="1828800" cy="2095500"/>
          </a:xfrm>
          <a:prstGeom prst="rect">
            <a:avLst/>
          </a:prstGeom>
        </p:spPr>
      </p:pic>
      <p:sp>
        <p:nvSpPr>
          <p:cNvPr id="6" name="椭圆形标注 5"/>
          <p:cNvSpPr/>
          <p:nvPr/>
        </p:nvSpPr>
        <p:spPr>
          <a:xfrm>
            <a:off x="8146473" y="818148"/>
            <a:ext cx="2286000" cy="1510600"/>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亲，注意字号呦！</a:t>
            </a:r>
            <a:endParaRPr lang="zh-CN" altLang="en-US" dirty="0"/>
          </a:p>
        </p:txBody>
      </p:sp>
    </p:spTree>
    <p:extLst>
      <p:ext uri="{BB962C8B-B14F-4D97-AF65-F5344CB8AC3E}">
        <p14:creationId xmlns:p14="http://schemas.microsoft.com/office/powerpoint/2010/main" val="2904964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9866729" cy="774032"/>
          </a:xfrm>
        </p:spPr>
        <p:txBody>
          <a:bodyPr/>
          <a:lstStyle/>
          <a:p>
            <a:pPr algn="l"/>
            <a:r>
              <a:rPr lang="zh-CN" altLang="zh-CN" dirty="0"/>
              <a:t>其他要求</a:t>
            </a:r>
            <a:endParaRPr lang="zh-CN" altLang="en-US" dirty="0"/>
          </a:p>
        </p:txBody>
      </p:sp>
      <p:sp>
        <p:nvSpPr>
          <p:cNvPr id="3" name="内容占位符 2"/>
          <p:cNvSpPr>
            <a:spLocks noGrp="1"/>
          </p:cNvSpPr>
          <p:nvPr>
            <p:ph idx="1"/>
          </p:nvPr>
        </p:nvSpPr>
        <p:spPr>
          <a:xfrm>
            <a:off x="1484310" y="774033"/>
            <a:ext cx="10018713" cy="5017168"/>
          </a:xfrm>
        </p:spPr>
        <p:txBody>
          <a:bodyPr>
            <a:normAutofit/>
          </a:bodyPr>
          <a:lstStyle/>
          <a:p>
            <a:r>
              <a:rPr lang="en-US" altLang="zh-CN" dirty="0"/>
              <a:t>1. </a:t>
            </a:r>
            <a:r>
              <a:rPr lang="zh-CN" altLang="zh-CN" dirty="0"/>
              <a:t>毕业论文（设计）结束后，学生要向学院提交毕业论文（设计）软盘。</a:t>
            </a:r>
          </a:p>
          <a:p>
            <a:r>
              <a:rPr lang="en-US" altLang="zh-CN" dirty="0"/>
              <a:t>2. </a:t>
            </a:r>
            <a:r>
              <a:rPr lang="zh-CN" altLang="zh-CN" dirty="0"/>
              <a:t>毕业论文（设计）页面要清楚整洁，符合学校统一要求，装订后在答辩前提供给答辩委员会。</a:t>
            </a:r>
          </a:p>
          <a:p>
            <a:r>
              <a:rPr lang="en-US" altLang="zh-CN" dirty="0"/>
              <a:t>3. </a:t>
            </a:r>
            <a:r>
              <a:rPr lang="zh-CN" altLang="zh-CN" dirty="0"/>
              <a:t>学生答辩后各学院要将有关资料和论文按照封面、中英文内容摘要及关键词、目录、正文、注释、参考文献、选题审批表、开题报告、教师指导记录表、指导教师评语、答辩记录表的顺序统一装订成册，存入学院教学档案。</a:t>
            </a:r>
          </a:p>
          <a:p>
            <a:r>
              <a:rPr lang="en-US" altLang="zh-CN" dirty="0"/>
              <a:t>4. </a:t>
            </a:r>
            <a:r>
              <a:rPr lang="zh-CN" altLang="zh-CN" dirty="0"/>
              <a:t>论文写作一般集中安排在第八学期，可根据课程情况进行调整，但原则上不能影响计划内课程的正常进行。</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4953000"/>
            <a:ext cx="1905000" cy="1905000"/>
          </a:xfrm>
          <a:prstGeom prst="rect">
            <a:avLst/>
          </a:prstGeom>
        </p:spPr>
      </p:pic>
    </p:spTree>
    <p:extLst>
      <p:ext uri="{BB962C8B-B14F-4D97-AF65-F5344CB8AC3E}">
        <p14:creationId xmlns:p14="http://schemas.microsoft.com/office/powerpoint/2010/main" val="199680834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0"/>
            <a:ext cx="7707816" cy="721895"/>
          </a:xfrm>
        </p:spPr>
        <p:txBody>
          <a:bodyPr/>
          <a:lstStyle/>
          <a:p>
            <a:pPr algn="l"/>
            <a:r>
              <a:rPr lang="zh-CN" altLang="en-US" dirty="0" smtClean="0"/>
              <a:t>三、毕业论文</a:t>
            </a:r>
            <a:r>
              <a:rPr lang="zh-CN" altLang="en-US" dirty="0"/>
              <a:t>设计建议</a:t>
            </a:r>
          </a:p>
        </p:txBody>
      </p:sp>
      <p:sp>
        <p:nvSpPr>
          <p:cNvPr id="3" name="内容占位符 2"/>
          <p:cNvSpPr>
            <a:spLocks noGrp="1"/>
          </p:cNvSpPr>
          <p:nvPr>
            <p:ph idx="1"/>
          </p:nvPr>
        </p:nvSpPr>
        <p:spPr>
          <a:xfrm>
            <a:off x="1484310" y="561474"/>
            <a:ext cx="10018713" cy="6031831"/>
          </a:xfrm>
        </p:spPr>
        <p:txBody>
          <a:bodyPr>
            <a:normAutofit/>
          </a:bodyPr>
          <a:lstStyle/>
          <a:p>
            <a:r>
              <a:rPr lang="zh-CN" altLang="en-US" dirty="0"/>
              <a:t>一、选题</a:t>
            </a:r>
          </a:p>
          <a:p>
            <a:pPr marL="0" indent="0">
              <a:buNone/>
            </a:pPr>
            <a:r>
              <a:rPr lang="en-US" altLang="zh-CN" dirty="0" smtClean="0"/>
              <a:t>	</a:t>
            </a:r>
            <a:r>
              <a:rPr lang="zh-CN" altLang="en-US" dirty="0" smtClean="0"/>
              <a:t>选题</a:t>
            </a:r>
            <a:r>
              <a:rPr lang="zh-CN" altLang="en-US" dirty="0"/>
              <a:t>是论文写作关键的第一步，直接关系论文的质量。常言说：“题好文一 半”。</a:t>
            </a:r>
          </a:p>
          <a:p>
            <a:r>
              <a:rPr lang="zh-CN" altLang="en-US" dirty="0"/>
              <a:t>二、设计</a:t>
            </a:r>
          </a:p>
          <a:p>
            <a:pPr marL="0" indent="0">
              <a:buNone/>
            </a:pPr>
            <a:r>
              <a:rPr lang="en-US" altLang="zh-CN" dirty="0" smtClean="0"/>
              <a:t>	</a:t>
            </a:r>
            <a:r>
              <a:rPr lang="zh-CN" altLang="en-US" dirty="0" smtClean="0"/>
              <a:t>设计是</a:t>
            </a:r>
            <a:r>
              <a:rPr lang="zh-CN" altLang="en-US" dirty="0"/>
              <a:t>论文写作的蓝图，没有“蓝图”就无法工作。</a:t>
            </a:r>
          </a:p>
          <a:p>
            <a:r>
              <a:rPr lang="zh-CN" altLang="en-US" dirty="0"/>
              <a:t>三、资料搜集与处理</a:t>
            </a:r>
          </a:p>
          <a:p>
            <a:pPr marL="0" indent="0">
              <a:buNone/>
            </a:pPr>
            <a:r>
              <a:rPr lang="en-US" altLang="zh-CN" dirty="0" smtClean="0"/>
              <a:t>	</a:t>
            </a:r>
            <a:r>
              <a:rPr lang="zh-CN" altLang="en-US" dirty="0" smtClean="0"/>
              <a:t>资料</a:t>
            </a:r>
            <a:r>
              <a:rPr lang="zh-CN" altLang="en-US" dirty="0"/>
              <a:t>是构成论文写作的基础。在确定选题、进行设计以及必要的观察与实验之后，做好资料的搜集与处理工作，是为论文写作所做的进一步准备。</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7" y="0"/>
            <a:ext cx="1905000" cy="1905000"/>
          </a:xfrm>
          <a:prstGeom prst="rect">
            <a:avLst/>
          </a:prstGeom>
        </p:spPr>
      </p:pic>
      <p:sp>
        <p:nvSpPr>
          <p:cNvPr id="5" name="矩形 4">
            <a:hlinkClick r:id="rId3" action="ppaction://hlinksldjump"/>
          </p:cNvPr>
          <p:cNvSpPr/>
          <p:nvPr/>
        </p:nvSpPr>
        <p:spPr>
          <a:xfrm>
            <a:off x="10228092" y="6120064"/>
            <a:ext cx="1941094" cy="737936"/>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返回目录</a:t>
            </a:r>
            <a:endParaRPr lang="zh-CN" altLang="en-US" dirty="0">
              <a:solidFill>
                <a:sysClr val="windowText" lastClr="000000"/>
              </a:solidFill>
            </a:endParaRPr>
          </a:p>
        </p:txBody>
      </p:sp>
    </p:spTree>
    <p:extLst>
      <p:ext uri="{BB962C8B-B14F-4D97-AF65-F5344CB8AC3E}">
        <p14:creationId xmlns:p14="http://schemas.microsoft.com/office/powerpoint/2010/main" val="26785076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84311" y="685801"/>
            <a:ext cx="10018712" cy="5105400"/>
          </a:xfrm>
        </p:spPr>
        <p:txBody>
          <a:bodyPr>
            <a:normAutofit/>
          </a:bodyPr>
          <a:lstStyle/>
          <a:p>
            <a:r>
              <a:rPr lang="zh-CN" altLang="en-US" dirty="0"/>
              <a:t>四、论文写作提纲</a:t>
            </a:r>
          </a:p>
          <a:p>
            <a:pPr marL="0" indent="0">
              <a:buNone/>
            </a:pPr>
            <a:r>
              <a:rPr lang="en-US" altLang="zh-CN" dirty="0"/>
              <a:t>	</a:t>
            </a:r>
            <a:r>
              <a:rPr lang="zh-CN" altLang="en-US" dirty="0"/>
              <a:t>拟写论文提纲也是论文写作过程中的重要一步，可以说从此进入正式的写作阶 段。对初学论文写作者，最好拟一个 比较详细的写作提纲，不但提出论文各部分要点、而且对其中所涉及的材料和材料的详略安排以及各部分之间的相互关系等都有所反映，写作即可得心应手。</a:t>
            </a:r>
          </a:p>
          <a:p>
            <a:r>
              <a:rPr lang="zh-CN" altLang="en-US" dirty="0"/>
              <a:t>六、执笔写作</a:t>
            </a:r>
          </a:p>
          <a:p>
            <a:pPr marL="0" indent="0">
              <a:buNone/>
            </a:pPr>
            <a:r>
              <a:rPr lang="en-US" altLang="zh-CN" dirty="0"/>
              <a:t>	</a:t>
            </a:r>
            <a:r>
              <a:rPr lang="zh-CN" altLang="en-US" dirty="0"/>
              <a:t>一篇高质量的学术论文，内容当然要充实，但形式也不可不讲究。论文写作也和其他文体写作一样，存在着思维的连续性。因此，在写作时要尽量排除各种干扰，使思维活动连续下去，集中精力，力求一气呵成。对于篇幅较长的论文，也要部分一气呵成，中途不要停顿，这样写作效果较好。</a:t>
            </a:r>
          </a:p>
          <a:p>
            <a:endParaRPr lang="zh-CN" altLang="en-US" dirty="0"/>
          </a:p>
        </p:txBody>
      </p:sp>
    </p:spTree>
    <p:extLst>
      <p:ext uri="{BB962C8B-B14F-4D97-AF65-F5344CB8AC3E}">
        <p14:creationId xmlns:p14="http://schemas.microsoft.com/office/powerpoint/2010/main" val="12152944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153</TotalTime>
  <Words>324</Words>
  <Application>Microsoft Office PowerPoint</Application>
  <PresentationFormat>宽屏</PresentationFormat>
  <Paragraphs>56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华文楷体</vt:lpstr>
      <vt:lpstr>Arial</vt:lpstr>
      <vt:lpstr>Corbel</vt:lpstr>
      <vt:lpstr>视差</vt:lpstr>
      <vt:lpstr>山东师范大学毕业论文 设计要求</vt:lpstr>
      <vt:lpstr>目录：</vt:lpstr>
      <vt:lpstr>一、毕业论文是什么？</vt:lpstr>
      <vt:lpstr>二、毕业论文（设计）的格式要求。</vt:lpstr>
      <vt:lpstr>编辑格式</vt:lpstr>
      <vt:lpstr>打印格式</vt:lpstr>
      <vt:lpstr>其他要求</vt:lpstr>
      <vt:lpstr>三、毕业论文设计建议</vt:lpstr>
      <vt:lpstr>PowerPoint 演示文稿</vt:lpstr>
      <vt:lpstr>PowerPoint 演示文稿</vt:lpstr>
    </vt:vector>
  </TitlesOfParts>
  <Company>songlei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songlei</dc:creator>
  <cp:lastModifiedBy>songlei</cp:lastModifiedBy>
  <cp:revision>17</cp:revision>
  <dcterms:created xsi:type="dcterms:W3CDTF">2015-11-29T01:26:46Z</dcterms:created>
  <dcterms:modified xsi:type="dcterms:W3CDTF">2015-11-30T06:15:04Z</dcterms:modified>
</cp:coreProperties>
</file>