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1"/>
  </p:sldMasterIdLst>
  <p:sldIdLst>
    <p:sldId id="257" r:id="rId2"/>
  </p:sldIdLst>
  <p:sldSz cx="15087600" cy="5486400"/>
  <p:notesSz cx="6858000" cy="9144000"/>
  <p:defaultTextStyle>
    <a:defPPr>
      <a:defRPr lang="en-US"/>
    </a:defPPr>
    <a:lvl1pPr marL="0" algn="l" defTabSz="552650" rtl="0" eaLnBrk="1" latinLnBrk="0" hangingPunct="1">
      <a:defRPr sz="1089" kern="1200">
        <a:solidFill>
          <a:schemeClr val="tx1"/>
        </a:solidFill>
        <a:latin typeface="+mn-lt"/>
        <a:ea typeface="+mn-ea"/>
        <a:cs typeface="+mn-cs"/>
      </a:defRPr>
    </a:lvl1pPr>
    <a:lvl2pPr marL="276326" algn="l" defTabSz="552650" rtl="0" eaLnBrk="1" latinLnBrk="0" hangingPunct="1">
      <a:defRPr sz="1089" kern="1200">
        <a:solidFill>
          <a:schemeClr val="tx1"/>
        </a:solidFill>
        <a:latin typeface="+mn-lt"/>
        <a:ea typeface="+mn-ea"/>
        <a:cs typeface="+mn-cs"/>
      </a:defRPr>
    </a:lvl2pPr>
    <a:lvl3pPr marL="552650" algn="l" defTabSz="552650" rtl="0" eaLnBrk="1" latinLnBrk="0" hangingPunct="1">
      <a:defRPr sz="1089" kern="1200">
        <a:solidFill>
          <a:schemeClr val="tx1"/>
        </a:solidFill>
        <a:latin typeface="+mn-lt"/>
        <a:ea typeface="+mn-ea"/>
        <a:cs typeface="+mn-cs"/>
      </a:defRPr>
    </a:lvl3pPr>
    <a:lvl4pPr marL="828977" algn="l" defTabSz="552650" rtl="0" eaLnBrk="1" latinLnBrk="0" hangingPunct="1">
      <a:defRPr sz="1089" kern="1200">
        <a:solidFill>
          <a:schemeClr val="tx1"/>
        </a:solidFill>
        <a:latin typeface="+mn-lt"/>
        <a:ea typeface="+mn-ea"/>
        <a:cs typeface="+mn-cs"/>
      </a:defRPr>
    </a:lvl4pPr>
    <a:lvl5pPr marL="1105302" algn="l" defTabSz="552650" rtl="0" eaLnBrk="1" latinLnBrk="0" hangingPunct="1">
      <a:defRPr sz="1089" kern="1200">
        <a:solidFill>
          <a:schemeClr val="tx1"/>
        </a:solidFill>
        <a:latin typeface="+mn-lt"/>
        <a:ea typeface="+mn-ea"/>
        <a:cs typeface="+mn-cs"/>
      </a:defRPr>
    </a:lvl5pPr>
    <a:lvl6pPr marL="1381628" algn="l" defTabSz="552650" rtl="0" eaLnBrk="1" latinLnBrk="0" hangingPunct="1">
      <a:defRPr sz="1089" kern="1200">
        <a:solidFill>
          <a:schemeClr val="tx1"/>
        </a:solidFill>
        <a:latin typeface="+mn-lt"/>
        <a:ea typeface="+mn-ea"/>
        <a:cs typeface="+mn-cs"/>
      </a:defRPr>
    </a:lvl6pPr>
    <a:lvl7pPr marL="1657952" algn="l" defTabSz="552650" rtl="0" eaLnBrk="1" latinLnBrk="0" hangingPunct="1">
      <a:defRPr sz="1089" kern="1200">
        <a:solidFill>
          <a:schemeClr val="tx1"/>
        </a:solidFill>
        <a:latin typeface="+mn-lt"/>
        <a:ea typeface="+mn-ea"/>
        <a:cs typeface="+mn-cs"/>
      </a:defRPr>
    </a:lvl7pPr>
    <a:lvl8pPr marL="1934277" algn="l" defTabSz="552650" rtl="0" eaLnBrk="1" latinLnBrk="0" hangingPunct="1">
      <a:defRPr sz="1089" kern="1200">
        <a:solidFill>
          <a:schemeClr val="tx1"/>
        </a:solidFill>
        <a:latin typeface="+mn-lt"/>
        <a:ea typeface="+mn-ea"/>
        <a:cs typeface="+mn-cs"/>
      </a:defRPr>
    </a:lvl8pPr>
    <a:lvl9pPr marL="2210604" algn="l" defTabSz="552650" rtl="0" eaLnBrk="1" latinLnBrk="0" hangingPunct="1">
      <a:defRPr sz="108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56"/>
    <p:restoredTop sz="94643"/>
  </p:normalViewPr>
  <p:slideViewPr>
    <p:cSldViewPr snapToGrid="0" snapToObjects="1">
      <p:cViewPr varScale="1">
        <p:scale>
          <a:sx n="91" d="100"/>
          <a:sy n="91" d="100"/>
        </p:scale>
        <p:origin x="216" y="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5950" y="897890"/>
            <a:ext cx="11315700" cy="1910080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5950" y="2881630"/>
            <a:ext cx="11315700" cy="1324610"/>
          </a:xfrm>
        </p:spPr>
        <p:txBody>
          <a:bodyPr/>
          <a:lstStyle>
            <a:lvl1pPr marL="0" indent="0" algn="ctr">
              <a:buNone/>
              <a:defRPr sz="1920"/>
            </a:lvl1pPr>
            <a:lvl2pPr marL="365760" indent="0" algn="ctr">
              <a:buNone/>
              <a:defRPr sz="1600"/>
            </a:lvl2pPr>
            <a:lvl3pPr marL="731520" indent="0" algn="ctr">
              <a:buNone/>
              <a:defRPr sz="1440"/>
            </a:lvl3pPr>
            <a:lvl4pPr marL="1097280" indent="0" algn="ctr">
              <a:buNone/>
              <a:defRPr sz="1280"/>
            </a:lvl4pPr>
            <a:lvl5pPr marL="1463040" indent="0" algn="ctr">
              <a:buNone/>
              <a:defRPr sz="1280"/>
            </a:lvl5pPr>
            <a:lvl6pPr marL="1828800" indent="0" algn="ctr">
              <a:buNone/>
              <a:defRPr sz="1280"/>
            </a:lvl6pPr>
            <a:lvl7pPr marL="2194560" indent="0" algn="ctr">
              <a:buNone/>
              <a:defRPr sz="1280"/>
            </a:lvl7pPr>
            <a:lvl8pPr marL="2560320" indent="0" algn="ctr">
              <a:buNone/>
              <a:defRPr sz="1280"/>
            </a:lvl8pPr>
            <a:lvl9pPr marL="2926080" indent="0" algn="ctr">
              <a:buNone/>
              <a:defRPr sz="128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7AA7E-1999-CF45-B98D-2AB6D9E4171E}" type="datetimeFigureOut">
              <a:rPr lang="en-US" smtClean="0"/>
              <a:t>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340D7-1CED-6D4C-A7C1-5DE826F49C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7AA7E-1999-CF45-B98D-2AB6D9E4171E}" type="datetimeFigureOut">
              <a:rPr lang="en-US" smtClean="0"/>
              <a:t>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340D7-1CED-6D4C-A7C1-5DE826F49C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797064" y="292100"/>
            <a:ext cx="3253264" cy="464947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37273" y="292100"/>
            <a:ext cx="9571196" cy="464947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7AA7E-1999-CF45-B98D-2AB6D9E4171E}" type="datetimeFigureOut">
              <a:rPr lang="en-US" smtClean="0"/>
              <a:t>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340D7-1CED-6D4C-A7C1-5DE826F49C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7AA7E-1999-CF45-B98D-2AB6D9E4171E}" type="datetimeFigureOut">
              <a:rPr lang="en-US" smtClean="0"/>
              <a:t>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340D7-1CED-6D4C-A7C1-5DE826F49C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9414" y="1367791"/>
            <a:ext cx="13013055" cy="228219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9414" y="3671571"/>
            <a:ext cx="13013055" cy="1200150"/>
          </a:xfrm>
        </p:spPr>
        <p:txBody>
          <a:bodyPr/>
          <a:lstStyle>
            <a:lvl1pPr marL="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1pPr>
            <a:lvl2pPr marL="3657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7AA7E-1999-CF45-B98D-2AB6D9E4171E}" type="datetimeFigureOut">
              <a:rPr lang="en-US" smtClean="0"/>
              <a:t>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340D7-1CED-6D4C-A7C1-5DE826F49C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7273" y="1460500"/>
            <a:ext cx="6412230" cy="34810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38098" y="1460500"/>
            <a:ext cx="6412230" cy="34810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7AA7E-1999-CF45-B98D-2AB6D9E4171E}" type="datetimeFigureOut">
              <a:rPr lang="en-US" smtClean="0"/>
              <a:t>1/12/18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340D7-1CED-6D4C-A7C1-5DE826F49C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9238" y="292101"/>
            <a:ext cx="13013055" cy="106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9238" y="1344930"/>
            <a:ext cx="6382761" cy="659130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39238" y="2004060"/>
            <a:ext cx="6382761" cy="29476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38098" y="1344930"/>
            <a:ext cx="6414195" cy="659130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38098" y="2004060"/>
            <a:ext cx="6414195" cy="29476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7AA7E-1999-CF45-B98D-2AB6D9E4171E}" type="datetimeFigureOut">
              <a:rPr lang="en-US" smtClean="0"/>
              <a:t>1/12/18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340D7-1CED-6D4C-A7C1-5DE826F49C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7AA7E-1999-CF45-B98D-2AB6D9E4171E}" type="datetimeFigureOut">
              <a:rPr lang="en-US" smtClean="0"/>
              <a:t>1/12/18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340D7-1CED-6D4C-A7C1-5DE826F49C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7AA7E-1999-CF45-B98D-2AB6D9E4171E}" type="datetimeFigureOut">
              <a:rPr lang="en-US" smtClean="0"/>
              <a:t>1/12/18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340D7-1CED-6D4C-A7C1-5DE826F49C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9238" y="365760"/>
            <a:ext cx="4866143" cy="12801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14195" y="789940"/>
            <a:ext cx="7638098" cy="3898900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39238" y="1645920"/>
            <a:ext cx="4866143" cy="3049270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7AA7E-1999-CF45-B98D-2AB6D9E4171E}" type="datetimeFigureOut">
              <a:rPr lang="en-US" smtClean="0"/>
              <a:t>1/12/18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340D7-1CED-6D4C-A7C1-5DE826F49C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9238" y="365760"/>
            <a:ext cx="4866143" cy="12801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14195" y="789940"/>
            <a:ext cx="7638098" cy="3898900"/>
          </a:xfrm>
        </p:spPr>
        <p:txBody>
          <a:bodyPr anchor="t"/>
          <a:lstStyle>
            <a:lvl1pPr marL="0" indent="0">
              <a:buNone/>
              <a:defRPr sz="2560"/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39238" y="1645920"/>
            <a:ext cx="4866143" cy="3049270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7AA7E-1999-CF45-B98D-2AB6D9E4171E}" type="datetimeFigureOut">
              <a:rPr lang="en-US" smtClean="0"/>
              <a:t>1/12/18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340D7-1CED-6D4C-A7C1-5DE826F49C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7273" y="292101"/>
            <a:ext cx="13013055" cy="106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7273" y="1460500"/>
            <a:ext cx="13013055" cy="3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7273" y="5085080"/>
            <a:ext cx="339471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77AA7E-1999-CF45-B98D-2AB6D9E4171E}" type="datetimeFigureOut">
              <a:rPr lang="en-US" smtClean="0"/>
              <a:t>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97768" y="5085080"/>
            <a:ext cx="5092065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5618" y="5085080"/>
            <a:ext cx="339471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0340D7-1CED-6D4C-A7C1-5DE826F49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580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val 29"/>
          <p:cNvSpPr/>
          <p:nvPr/>
        </p:nvSpPr>
        <p:spPr>
          <a:xfrm>
            <a:off x="5598677" y="2073589"/>
            <a:ext cx="11811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venir Next Condensed" charset="0"/>
                <a:ea typeface="Avenir Next Condensed" charset="0"/>
                <a:cs typeface="Avenir Next Condensed" charset="0"/>
              </a:rPr>
              <a:t>State=1</a:t>
            </a:r>
            <a:endParaRPr lang="en-US" sz="1600" dirty="0">
              <a:latin typeface="Avenir Next Condensed" charset="0"/>
              <a:ea typeface="Avenir Next Condensed" charset="0"/>
              <a:cs typeface="Avenir Next Condensed" charset="0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7883139" y="2073589"/>
            <a:ext cx="11811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venir Next Condensed" charset="0"/>
                <a:ea typeface="Avenir Next Condensed" charset="0"/>
                <a:cs typeface="Avenir Next Condensed" charset="0"/>
              </a:rPr>
              <a:t>State=2</a:t>
            </a:r>
            <a:endParaRPr lang="en-US" sz="1600" dirty="0">
              <a:latin typeface="Avenir Next Condensed" charset="0"/>
              <a:ea typeface="Avenir Next Condensed" charset="0"/>
              <a:cs typeface="Avenir Next Condensed" charset="0"/>
            </a:endParaRPr>
          </a:p>
        </p:txBody>
      </p:sp>
      <p:cxnSp>
        <p:nvCxnSpPr>
          <p:cNvPr id="32" name="Curved Connector 31"/>
          <p:cNvCxnSpPr/>
          <p:nvPr/>
        </p:nvCxnSpPr>
        <p:spPr>
          <a:xfrm rot="5400000" flipH="1" flipV="1">
            <a:off x="7331458" y="1438214"/>
            <a:ext cx="12700" cy="1449298"/>
          </a:xfrm>
          <a:prstGeom prst="curvedConnector3">
            <a:avLst>
              <a:gd name="adj1" fmla="val 2502945"/>
            </a:avLst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5598677" y="3330672"/>
            <a:ext cx="11811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venir Next Condensed" charset="0"/>
                <a:ea typeface="Avenir Next Condensed" charset="0"/>
                <a:cs typeface="Avenir Next Condensed" charset="0"/>
              </a:rPr>
              <a:t>State=3</a:t>
            </a:r>
            <a:endParaRPr lang="en-US" sz="1600" dirty="0">
              <a:latin typeface="Avenir Next Condensed" charset="0"/>
              <a:ea typeface="Avenir Next Condensed" charset="0"/>
              <a:cs typeface="Avenir Next Condensed" charset="0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7896294" y="3330672"/>
            <a:ext cx="11811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venir Next Condensed" charset="0"/>
                <a:ea typeface="Avenir Next Condensed" charset="0"/>
                <a:cs typeface="Avenir Next Condensed" charset="0"/>
              </a:rPr>
              <a:t>State=4</a:t>
            </a:r>
            <a:endParaRPr lang="en-US" sz="1600" dirty="0">
              <a:latin typeface="Avenir Next Condensed" charset="0"/>
              <a:ea typeface="Avenir Next Condensed" charset="0"/>
              <a:cs typeface="Avenir Next Condensed" charset="0"/>
            </a:endParaRPr>
          </a:p>
        </p:txBody>
      </p:sp>
      <p:cxnSp>
        <p:nvCxnSpPr>
          <p:cNvPr id="35" name="Curved Connector 34"/>
          <p:cNvCxnSpPr/>
          <p:nvPr/>
        </p:nvCxnSpPr>
        <p:spPr>
          <a:xfrm rot="10800000" flipV="1">
            <a:off x="5598677" y="2378388"/>
            <a:ext cx="12700" cy="1257083"/>
          </a:xfrm>
          <a:prstGeom prst="curvedConnector3">
            <a:avLst>
              <a:gd name="adj1" fmla="val 1800000"/>
            </a:avLst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/>
          <p:cNvCxnSpPr/>
          <p:nvPr/>
        </p:nvCxnSpPr>
        <p:spPr>
          <a:xfrm rot="16200000" flipH="1">
            <a:off x="8486844" y="3433416"/>
            <a:ext cx="12700" cy="835164"/>
          </a:xfrm>
          <a:prstGeom prst="curvedConnector3">
            <a:avLst>
              <a:gd name="adj1" fmla="val 5588661"/>
            </a:avLst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/>
          <p:nvPr/>
        </p:nvCxnSpPr>
        <p:spPr>
          <a:xfrm rot="16200000" flipH="1">
            <a:off x="6189227" y="3433416"/>
            <a:ext cx="12700" cy="835164"/>
          </a:xfrm>
          <a:prstGeom prst="curvedConnector3">
            <a:avLst>
              <a:gd name="adj1" fmla="val 5460087"/>
            </a:avLst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514967" y="1268017"/>
            <a:ext cx="1547489" cy="646331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Avenir Next Condensed" charset="0"/>
                <a:ea typeface="Avenir Next Condensed" charset="0"/>
                <a:cs typeface="Avenir Next Condensed" charset="0"/>
              </a:rPr>
              <a:t>msg.f1</a:t>
            </a:r>
            <a:r>
              <a:rPr lang="en-US" sz="1800" dirty="0" smtClean="0">
                <a:latin typeface="Avenir Next Condensed" charset="0"/>
                <a:ea typeface="Avenir Next Condensed" charset="0"/>
                <a:cs typeface="Avenir Next Condensed" charset="0"/>
              </a:rPr>
              <a:t>==</a:t>
            </a:r>
            <a:r>
              <a:rPr lang="en-US" sz="1800" b="1" dirty="0" smtClean="0">
                <a:solidFill>
                  <a:srgbClr val="FF0000"/>
                </a:solidFill>
                <a:latin typeface="Avenir Next Condensed" charset="0"/>
                <a:ea typeface="Avenir Next Condensed" charset="0"/>
                <a:cs typeface="Avenir Next Condensed" charset="0"/>
              </a:rPr>
              <a:t>124</a:t>
            </a:r>
            <a:r>
              <a:rPr lang="en-US" sz="1800" dirty="0" smtClean="0">
                <a:latin typeface="Avenir Next Condensed" charset="0"/>
                <a:ea typeface="Avenir Next Condensed" charset="0"/>
                <a:cs typeface="Avenir Next Condensed" charset="0"/>
              </a:rPr>
              <a:t> </a:t>
            </a:r>
            <a:r>
              <a:rPr lang="en-US" sz="1800" dirty="0" smtClean="0">
                <a:latin typeface="Avenir Next Condensed" charset="0"/>
                <a:ea typeface="Avenir Next Condensed" charset="0"/>
                <a:cs typeface="Avenir Next Condensed" charset="0"/>
              </a:rPr>
              <a:t>&amp;&amp; msg.f2==10</a:t>
            </a:r>
            <a:endParaRPr lang="en-US" sz="1800" dirty="0">
              <a:latin typeface="Avenir Next Condensed" charset="0"/>
              <a:ea typeface="Avenir Next Condensed" charset="0"/>
              <a:cs typeface="Avenir Next Condensed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411820" y="2684341"/>
            <a:ext cx="1534099" cy="646331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smtClean="0">
                <a:latin typeface="Avenir Next Condensed" charset="0"/>
                <a:ea typeface="Avenir Next Condensed" charset="0"/>
                <a:cs typeface="Avenir Next Condensed" charset="0"/>
              </a:rPr>
              <a:t>msg.f1</a:t>
            </a:r>
            <a:r>
              <a:rPr lang="en-US" sz="1800" smtClean="0">
                <a:latin typeface="Avenir Next Condensed" charset="0"/>
                <a:ea typeface="Avenir Next Condensed" charset="0"/>
                <a:cs typeface="Avenir Next Condensed" charset="0"/>
              </a:rPr>
              <a:t>==</a:t>
            </a:r>
            <a:r>
              <a:rPr lang="en-US" sz="1800" b="1" smtClean="0">
                <a:solidFill>
                  <a:srgbClr val="FF0000"/>
                </a:solidFill>
                <a:latin typeface="Avenir Next Condensed" charset="0"/>
                <a:ea typeface="Avenir Next Condensed" charset="0"/>
                <a:cs typeface="Avenir Next Condensed" charset="0"/>
              </a:rPr>
              <a:t>190</a:t>
            </a:r>
            <a:r>
              <a:rPr lang="en-US" sz="1800" smtClean="0">
                <a:latin typeface="Avenir Next Condensed" charset="0"/>
                <a:ea typeface="Avenir Next Condensed" charset="0"/>
                <a:cs typeface="Avenir Next Condensed" charset="0"/>
              </a:rPr>
              <a:t> </a:t>
            </a:r>
            <a:r>
              <a:rPr lang="en-US" sz="1800" dirty="0" smtClean="0">
                <a:latin typeface="Avenir Next Condensed" charset="0"/>
                <a:ea typeface="Avenir Next Condensed" charset="0"/>
                <a:cs typeface="Avenir Next Condensed" charset="0"/>
              </a:rPr>
              <a:t>|| msg.f2 &gt; 10</a:t>
            </a:r>
            <a:endParaRPr lang="en-US" sz="1800" dirty="0">
              <a:latin typeface="Avenir Next Condensed" charset="0"/>
              <a:ea typeface="Avenir Next Condensed" charset="0"/>
              <a:cs typeface="Avenir Next Condensed" charset="0"/>
            </a:endParaRPr>
          </a:p>
        </p:txBody>
      </p:sp>
      <p:cxnSp>
        <p:nvCxnSpPr>
          <p:cNvPr id="40" name="Curved Connector 39"/>
          <p:cNvCxnSpPr/>
          <p:nvPr/>
        </p:nvCxnSpPr>
        <p:spPr>
          <a:xfrm rot="16200000" flipH="1">
            <a:off x="7178448" y="2022275"/>
            <a:ext cx="736757" cy="1880035"/>
          </a:xfrm>
          <a:prstGeom prst="curvedConnector3">
            <a:avLst>
              <a:gd name="adj1" fmla="val 50000"/>
            </a:avLst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 rot="1544743">
            <a:off x="6676052" y="2617012"/>
            <a:ext cx="1433104" cy="646331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Avenir Next Condensed" charset="0"/>
                <a:ea typeface="Avenir Next Condensed" charset="0"/>
                <a:cs typeface="Avenir Next Condensed" charset="0"/>
              </a:rPr>
              <a:t>msg.f1</a:t>
            </a:r>
            <a:r>
              <a:rPr lang="en-US" sz="1800" smtClean="0">
                <a:latin typeface="Avenir Next Condensed" charset="0"/>
                <a:ea typeface="Avenir Next Condensed" charset="0"/>
                <a:cs typeface="Avenir Next Condensed" charset="0"/>
              </a:rPr>
              <a:t>==</a:t>
            </a:r>
            <a:r>
              <a:rPr lang="en-US" sz="1800" b="1" smtClean="0">
                <a:solidFill>
                  <a:srgbClr val="FF0000"/>
                </a:solidFill>
                <a:latin typeface="Avenir Next Condensed" charset="0"/>
                <a:ea typeface="Avenir Next Condensed" charset="0"/>
                <a:cs typeface="Avenir Next Condensed" charset="0"/>
              </a:rPr>
              <a:t>219</a:t>
            </a:r>
            <a:r>
              <a:rPr lang="en-US" sz="1800" smtClean="0">
                <a:latin typeface="Avenir Next Condensed" charset="0"/>
                <a:ea typeface="Avenir Next Condensed" charset="0"/>
                <a:cs typeface="Avenir Next Condensed" charset="0"/>
              </a:rPr>
              <a:t> </a:t>
            </a:r>
            <a:r>
              <a:rPr lang="en-US" sz="1800" dirty="0" smtClean="0">
                <a:latin typeface="Avenir Next Condensed" charset="0"/>
                <a:ea typeface="Avenir Next Condensed" charset="0"/>
                <a:cs typeface="Avenir Next Condensed" charset="0"/>
              </a:rPr>
              <a:t>|| msg.f2 &lt; 10</a:t>
            </a:r>
            <a:endParaRPr lang="en-US" sz="1800" dirty="0">
              <a:latin typeface="Avenir Next Condensed" charset="0"/>
              <a:ea typeface="Avenir Next Condensed" charset="0"/>
              <a:cs typeface="Avenir Next Condensed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50241" y="975029"/>
            <a:ext cx="1955472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Avenir Next Condensed" charset="0"/>
                <a:ea typeface="Avenir Next Condensed" charset="0"/>
                <a:cs typeface="Avenir Next Condensed" charset="0"/>
              </a:rPr>
              <a:t>v</a:t>
            </a:r>
            <a:r>
              <a:rPr lang="is-IS" sz="1800" dirty="0" smtClean="0">
                <a:latin typeface="Avenir Next Condensed" charset="0"/>
                <a:ea typeface="Avenir Next Condensed" charset="0"/>
                <a:cs typeface="Avenir Next Condensed" charset="0"/>
              </a:rPr>
              <a:t>oid msg.send(f1, f2);</a:t>
            </a:r>
          </a:p>
          <a:p>
            <a:r>
              <a:rPr lang="is-IS" sz="1800" dirty="0" smtClean="0">
                <a:latin typeface="Avenir Next Condensed" charset="0"/>
                <a:ea typeface="Avenir Next Condensed" charset="0"/>
                <a:cs typeface="Avenir Next Condensed" charset="0"/>
              </a:rPr>
              <a:t>…</a:t>
            </a:r>
          </a:p>
          <a:p>
            <a:r>
              <a:rPr lang="is-IS" sz="1800" dirty="0" smtClean="0">
                <a:latin typeface="Avenir Next Condensed" charset="0"/>
                <a:ea typeface="Avenir Next Condensed" charset="0"/>
                <a:cs typeface="Avenir Next Condensed" charset="0"/>
              </a:rPr>
              <a:t>if (...) {</a:t>
            </a:r>
          </a:p>
          <a:p>
            <a:r>
              <a:rPr lang="is-IS" sz="1800" dirty="0">
                <a:latin typeface="Avenir Next Condensed" charset="0"/>
                <a:ea typeface="Avenir Next Condensed" charset="0"/>
                <a:cs typeface="Avenir Next Condensed" charset="0"/>
              </a:rPr>
              <a:t> </a:t>
            </a:r>
            <a:r>
              <a:rPr lang="is-IS" sz="1800" dirty="0" smtClean="0">
                <a:latin typeface="Avenir Next Condensed" charset="0"/>
                <a:ea typeface="Avenir Next Condensed" charset="0"/>
                <a:cs typeface="Avenir Next Condensed" charset="0"/>
              </a:rPr>
              <a:t> ...</a:t>
            </a:r>
          </a:p>
          <a:p>
            <a:r>
              <a:rPr lang="is-IS" sz="1800" dirty="0" smtClean="0">
                <a:latin typeface="Avenir Next Condensed" charset="0"/>
                <a:ea typeface="Avenir Next Condensed" charset="0"/>
                <a:cs typeface="Avenir Next Condensed" charset="0"/>
              </a:rPr>
              <a:t>  msg.send(5, 10);</a:t>
            </a:r>
          </a:p>
          <a:p>
            <a:r>
              <a:rPr lang="is-IS" sz="1800" dirty="0">
                <a:latin typeface="Avenir Next Condensed" charset="0"/>
                <a:ea typeface="Avenir Next Condensed" charset="0"/>
                <a:cs typeface="Avenir Next Condensed" charset="0"/>
              </a:rPr>
              <a:t> </a:t>
            </a:r>
            <a:r>
              <a:rPr lang="is-IS" sz="1800" dirty="0" smtClean="0">
                <a:latin typeface="Avenir Next Condensed" charset="0"/>
                <a:ea typeface="Avenir Next Condensed" charset="0"/>
                <a:cs typeface="Avenir Next Condensed" charset="0"/>
              </a:rPr>
              <a:t> ...</a:t>
            </a:r>
            <a:endParaRPr lang="is-IS" sz="1800" dirty="0">
              <a:latin typeface="Avenir Next Condensed" charset="0"/>
              <a:ea typeface="Avenir Next Condensed" charset="0"/>
              <a:cs typeface="Avenir Next Condensed" charset="0"/>
            </a:endParaRPr>
          </a:p>
          <a:p>
            <a:r>
              <a:rPr lang="is-IS" sz="1800" dirty="0" smtClean="0">
                <a:latin typeface="Avenir Next Condensed" charset="0"/>
                <a:ea typeface="Avenir Next Condensed" charset="0"/>
                <a:cs typeface="Avenir Next Condensed" charset="0"/>
              </a:rPr>
              <a:t>} else if (...) {</a:t>
            </a:r>
          </a:p>
          <a:p>
            <a:r>
              <a:rPr lang="is-IS" sz="1800" dirty="0" smtClean="0">
                <a:latin typeface="Avenir Next Condensed" charset="0"/>
                <a:ea typeface="Avenir Next Condensed" charset="0"/>
                <a:cs typeface="Avenir Next Condensed" charset="0"/>
              </a:rPr>
              <a:t>  ...</a:t>
            </a:r>
          </a:p>
          <a:p>
            <a:r>
              <a:rPr lang="is-IS" sz="1800" dirty="0">
                <a:latin typeface="Avenir Next Condensed" charset="0"/>
                <a:ea typeface="Avenir Next Condensed" charset="0"/>
                <a:cs typeface="Avenir Next Condensed" charset="0"/>
              </a:rPr>
              <a:t> </a:t>
            </a:r>
            <a:r>
              <a:rPr lang="is-IS" sz="1800" dirty="0" smtClean="0">
                <a:latin typeface="Avenir Next Condensed" charset="0"/>
                <a:ea typeface="Avenir Next Condensed" charset="0"/>
                <a:cs typeface="Avenir Next Condensed" charset="0"/>
              </a:rPr>
              <a:t> msg.send(6,10);</a:t>
            </a:r>
          </a:p>
          <a:p>
            <a:r>
              <a:rPr lang="is-IS" sz="1800" dirty="0">
                <a:latin typeface="Avenir Next Condensed" charset="0"/>
                <a:ea typeface="Avenir Next Condensed" charset="0"/>
                <a:cs typeface="Avenir Next Condensed" charset="0"/>
              </a:rPr>
              <a:t> </a:t>
            </a:r>
            <a:r>
              <a:rPr lang="is-IS" sz="1800" dirty="0" smtClean="0">
                <a:latin typeface="Avenir Next Condensed" charset="0"/>
                <a:ea typeface="Avenir Next Condensed" charset="0"/>
                <a:cs typeface="Avenir Next Condensed" charset="0"/>
              </a:rPr>
              <a:t> ...</a:t>
            </a:r>
            <a:endParaRPr lang="is-IS" sz="1800" dirty="0">
              <a:latin typeface="Avenir Next Condensed" charset="0"/>
              <a:ea typeface="Avenir Next Condensed" charset="0"/>
              <a:cs typeface="Avenir Next Condensed" charset="0"/>
            </a:endParaRPr>
          </a:p>
          <a:p>
            <a:r>
              <a:rPr lang="is-IS" sz="1800" dirty="0" smtClean="0">
                <a:latin typeface="Avenir Next Condensed" charset="0"/>
                <a:ea typeface="Avenir Next Condensed" charset="0"/>
                <a:cs typeface="Avenir Next Condensed" charset="0"/>
              </a:rPr>
              <a:t>}</a:t>
            </a:r>
          </a:p>
          <a:p>
            <a:r>
              <a:rPr lang="is-IS" sz="1800" dirty="0" smtClean="0">
                <a:latin typeface="Avenir Next Condensed" charset="0"/>
                <a:ea typeface="Avenir Next Condensed" charset="0"/>
                <a:cs typeface="Avenir Next Condensed" charset="0"/>
              </a:rPr>
              <a:t>...</a:t>
            </a:r>
            <a:endParaRPr lang="en-US" sz="1800" dirty="0">
              <a:latin typeface="Avenir Next Condensed" charset="0"/>
              <a:ea typeface="Avenir Next Condensed" charset="0"/>
              <a:cs typeface="Avenir Next Condensed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330139" y="975029"/>
            <a:ext cx="1955472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Avenir Next Condensed" charset="0"/>
                <a:ea typeface="Avenir Next Condensed" charset="0"/>
                <a:cs typeface="Avenir Next Condensed" charset="0"/>
              </a:rPr>
              <a:t>v</a:t>
            </a:r>
            <a:r>
              <a:rPr lang="is-IS" sz="1800" dirty="0" smtClean="0">
                <a:latin typeface="Avenir Next Condensed" charset="0"/>
                <a:ea typeface="Avenir Next Condensed" charset="0"/>
                <a:cs typeface="Avenir Next Condensed" charset="0"/>
              </a:rPr>
              <a:t>oid msg.send(f1, f2);</a:t>
            </a:r>
          </a:p>
          <a:p>
            <a:r>
              <a:rPr lang="is-IS" sz="1800" dirty="0" smtClean="0">
                <a:latin typeface="Avenir Next Condensed" charset="0"/>
                <a:ea typeface="Avenir Next Condensed" charset="0"/>
                <a:cs typeface="Avenir Next Condensed" charset="0"/>
              </a:rPr>
              <a:t>…</a:t>
            </a:r>
          </a:p>
          <a:p>
            <a:r>
              <a:rPr lang="is-IS" sz="1800" dirty="0" smtClean="0">
                <a:latin typeface="Avenir Next Condensed" charset="0"/>
                <a:ea typeface="Avenir Next Condensed" charset="0"/>
                <a:cs typeface="Avenir Next Condensed" charset="0"/>
              </a:rPr>
              <a:t>if (...) {</a:t>
            </a:r>
          </a:p>
          <a:p>
            <a:r>
              <a:rPr lang="is-IS" sz="1800" dirty="0">
                <a:latin typeface="Avenir Next Condensed" charset="0"/>
                <a:ea typeface="Avenir Next Condensed" charset="0"/>
                <a:cs typeface="Avenir Next Condensed" charset="0"/>
              </a:rPr>
              <a:t> </a:t>
            </a:r>
            <a:r>
              <a:rPr lang="is-IS" sz="1800" dirty="0" smtClean="0">
                <a:latin typeface="Avenir Next Condensed" charset="0"/>
                <a:ea typeface="Avenir Next Condensed" charset="0"/>
                <a:cs typeface="Avenir Next Condensed" charset="0"/>
              </a:rPr>
              <a:t> ...</a:t>
            </a:r>
          </a:p>
          <a:p>
            <a:r>
              <a:rPr lang="is-IS" sz="1800" dirty="0" smtClean="0">
                <a:latin typeface="Avenir Next Condensed" charset="0"/>
                <a:ea typeface="Avenir Next Condensed" charset="0"/>
                <a:cs typeface="Avenir Next Condensed" charset="0"/>
              </a:rPr>
              <a:t>  </a:t>
            </a:r>
            <a:r>
              <a:rPr lang="is-IS" sz="1800" dirty="0" smtClean="0">
                <a:latin typeface="Avenir Next Condensed" charset="0"/>
                <a:ea typeface="Avenir Next Condensed" charset="0"/>
                <a:cs typeface="Avenir Next Condensed" charset="0"/>
              </a:rPr>
              <a:t>msg.send(</a:t>
            </a:r>
            <a:r>
              <a:rPr lang="is-IS" sz="1800" b="1" dirty="0" smtClean="0">
                <a:solidFill>
                  <a:srgbClr val="FF0000"/>
                </a:solidFill>
                <a:latin typeface="Avenir Next Condensed" charset="0"/>
                <a:ea typeface="Avenir Next Condensed" charset="0"/>
                <a:cs typeface="Avenir Next Condensed" charset="0"/>
              </a:rPr>
              <a:t>124</a:t>
            </a:r>
            <a:r>
              <a:rPr lang="is-IS" sz="1800" dirty="0" smtClean="0">
                <a:latin typeface="Avenir Next Condensed" charset="0"/>
                <a:ea typeface="Avenir Next Condensed" charset="0"/>
                <a:cs typeface="Avenir Next Condensed" charset="0"/>
              </a:rPr>
              <a:t>, </a:t>
            </a:r>
            <a:r>
              <a:rPr lang="is-IS" sz="1800" dirty="0" smtClean="0">
                <a:latin typeface="Avenir Next Condensed" charset="0"/>
                <a:ea typeface="Avenir Next Condensed" charset="0"/>
                <a:cs typeface="Avenir Next Condensed" charset="0"/>
              </a:rPr>
              <a:t>10);</a:t>
            </a:r>
          </a:p>
          <a:p>
            <a:r>
              <a:rPr lang="is-IS" sz="1800" dirty="0">
                <a:latin typeface="Avenir Next Condensed" charset="0"/>
                <a:ea typeface="Avenir Next Condensed" charset="0"/>
                <a:cs typeface="Avenir Next Condensed" charset="0"/>
              </a:rPr>
              <a:t> </a:t>
            </a:r>
            <a:r>
              <a:rPr lang="is-IS" sz="1800" dirty="0" smtClean="0">
                <a:latin typeface="Avenir Next Condensed" charset="0"/>
                <a:ea typeface="Avenir Next Condensed" charset="0"/>
                <a:cs typeface="Avenir Next Condensed" charset="0"/>
              </a:rPr>
              <a:t> ...</a:t>
            </a:r>
            <a:endParaRPr lang="is-IS" sz="1800" dirty="0">
              <a:latin typeface="Avenir Next Condensed" charset="0"/>
              <a:ea typeface="Avenir Next Condensed" charset="0"/>
              <a:cs typeface="Avenir Next Condensed" charset="0"/>
            </a:endParaRPr>
          </a:p>
          <a:p>
            <a:r>
              <a:rPr lang="is-IS" sz="1800" dirty="0" smtClean="0">
                <a:latin typeface="Avenir Next Condensed" charset="0"/>
                <a:ea typeface="Avenir Next Condensed" charset="0"/>
                <a:cs typeface="Avenir Next Condensed" charset="0"/>
              </a:rPr>
              <a:t>} else if (...) {</a:t>
            </a:r>
          </a:p>
          <a:p>
            <a:r>
              <a:rPr lang="is-IS" sz="1800" dirty="0" smtClean="0">
                <a:latin typeface="Avenir Next Condensed" charset="0"/>
                <a:ea typeface="Avenir Next Condensed" charset="0"/>
                <a:cs typeface="Avenir Next Condensed" charset="0"/>
              </a:rPr>
              <a:t>  ...</a:t>
            </a:r>
          </a:p>
          <a:p>
            <a:r>
              <a:rPr lang="is-IS" sz="1800" dirty="0">
                <a:latin typeface="Avenir Next Condensed" charset="0"/>
                <a:ea typeface="Avenir Next Condensed" charset="0"/>
                <a:cs typeface="Avenir Next Condensed" charset="0"/>
              </a:rPr>
              <a:t> </a:t>
            </a:r>
            <a:r>
              <a:rPr lang="is-IS" sz="1800" dirty="0" smtClean="0">
                <a:latin typeface="Avenir Next Condensed" charset="0"/>
                <a:ea typeface="Avenir Next Condensed" charset="0"/>
                <a:cs typeface="Avenir Next Condensed" charset="0"/>
              </a:rPr>
              <a:t> </a:t>
            </a:r>
            <a:r>
              <a:rPr lang="is-IS" sz="1800" dirty="0" smtClean="0">
                <a:latin typeface="Avenir Next Condensed" charset="0"/>
                <a:ea typeface="Avenir Next Condensed" charset="0"/>
                <a:cs typeface="Avenir Next Condensed" charset="0"/>
              </a:rPr>
              <a:t>msg.send(</a:t>
            </a:r>
            <a:r>
              <a:rPr lang="is-IS" sz="1800" b="1" dirty="0" smtClean="0">
                <a:solidFill>
                  <a:srgbClr val="FF0000"/>
                </a:solidFill>
                <a:latin typeface="Avenir Next Condensed" charset="0"/>
                <a:ea typeface="Avenir Next Condensed" charset="0"/>
                <a:cs typeface="Avenir Next Condensed" charset="0"/>
              </a:rPr>
              <a:t>190</a:t>
            </a:r>
            <a:r>
              <a:rPr lang="is-IS" sz="1800" dirty="0" smtClean="0">
                <a:latin typeface="Avenir Next Condensed" charset="0"/>
                <a:ea typeface="Avenir Next Condensed" charset="0"/>
                <a:cs typeface="Avenir Next Condensed" charset="0"/>
              </a:rPr>
              <a:t>,10</a:t>
            </a:r>
            <a:r>
              <a:rPr lang="is-IS" sz="1800" dirty="0" smtClean="0">
                <a:latin typeface="Avenir Next Condensed" charset="0"/>
                <a:ea typeface="Avenir Next Condensed" charset="0"/>
                <a:cs typeface="Avenir Next Condensed" charset="0"/>
              </a:rPr>
              <a:t>);</a:t>
            </a:r>
          </a:p>
          <a:p>
            <a:r>
              <a:rPr lang="is-IS" sz="1800" dirty="0">
                <a:latin typeface="Avenir Next Condensed" charset="0"/>
                <a:ea typeface="Avenir Next Condensed" charset="0"/>
                <a:cs typeface="Avenir Next Condensed" charset="0"/>
              </a:rPr>
              <a:t> </a:t>
            </a:r>
            <a:r>
              <a:rPr lang="is-IS" sz="1800" dirty="0" smtClean="0">
                <a:latin typeface="Avenir Next Condensed" charset="0"/>
                <a:ea typeface="Avenir Next Condensed" charset="0"/>
                <a:cs typeface="Avenir Next Condensed" charset="0"/>
              </a:rPr>
              <a:t> ...</a:t>
            </a:r>
            <a:endParaRPr lang="is-IS" sz="1800" dirty="0">
              <a:latin typeface="Avenir Next Condensed" charset="0"/>
              <a:ea typeface="Avenir Next Condensed" charset="0"/>
              <a:cs typeface="Avenir Next Condensed" charset="0"/>
            </a:endParaRPr>
          </a:p>
          <a:p>
            <a:r>
              <a:rPr lang="is-IS" sz="1800" dirty="0" smtClean="0">
                <a:latin typeface="Avenir Next Condensed" charset="0"/>
                <a:ea typeface="Avenir Next Condensed" charset="0"/>
                <a:cs typeface="Avenir Next Condensed" charset="0"/>
              </a:rPr>
              <a:t>}</a:t>
            </a:r>
          </a:p>
          <a:p>
            <a:r>
              <a:rPr lang="is-IS" sz="1800" dirty="0" smtClean="0">
                <a:latin typeface="Avenir Next Condensed" charset="0"/>
                <a:ea typeface="Avenir Next Condensed" charset="0"/>
                <a:cs typeface="Avenir Next Condensed" charset="0"/>
              </a:rPr>
              <a:t>...</a:t>
            </a:r>
            <a:endParaRPr lang="en-US" sz="1800" dirty="0">
              <a:latin typeface="Avenir Next Condensed" charset="0"/>
              <a:ea typeface="Avenir Next Condensed" charset="0"/>
              <a:cs typeface="Avenir Next Condensed" charset="0"/>
            </a:endParaRPr>
          </a:p>
        </p:txBody>
      </p:sp>
      <p:cxnSp>
        <p:nvCxnSpPr>
          <p:cNvPr id="44" name="Curved Connector 43"/>
          <p:cNvCxnSpPr>
            <a:stCxn id="31" idx="1"/>
            <a:endCxn id="31" idx="7"/>
          </p:cNvCxnSpPr>
          <p:nvPr/>
        </p:nvCxnSpPr>
        <p:spPr>
          <a:xfrm rot="5400000" flipH="1" flipV="1">
            <a:off x="8473689" y="1745281"/>
            <a:ext cx="12700" cy="835164"/>
          </a:xfrm>
          <a:prstGeom prst="curvedConnector3">
            <a:avLst>
              <a:gd name="adj1" fmla="val 6379866"/>
            </a:avLst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95999" y="4622573"/>
            <a:ext cx="2268597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Avenir Next Condensed" charset="0"/>
                <a:ea typeface="Avenir Next Condensed" charset="0"/>
                <a:cs typeface="Avenir Next Condensed" charset="0"/>
              </a:rPr>
              <a:t>Before mutation with preserving condition</a:t>
            </a:r>
            <a:endParaRPr lang="en-US" sz="1800" dirty="0">
              <a:latin typeface="Avenir Next Condensed" charset="0"/>
              <a:ea typeface="Avenir Next Condensed" charset="0"/>
              <a:cs typeface="Avenir Next Condensed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378479" y="4637971"/>
            <a:ext cx="184820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smtClean="0">
                <a:latin typeface="Avenir Next Condensed" charset="0"/>
                <a:ea typeface="Avenir Next Condensed" charset="0"/>
                <a:cs typeface="Avenir Next Condensed" charset="0"/>
              </a:rPr>
              <a:t>After mutation </a:t>
            </a:r>
            <a:r>
              <a:rPr lang="en-US" sz="1800" dirty="0">
                <a:latin typeface="Avenir Next Condensed" charset="0"/>
                <a:ea typeface="Avenir Next Condensed" charset="0"/>
                <a:cs typeface="Avenir Next Condensed" charset="0"/>
              </a:rPr>
              <a:t>with preserving condition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9603361" y="722466"/>
            <a:ext cx="2543463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s-IS" sz="1800" dirty="0" smtClean="0">
                <a:latin typeface="Avenir Next Condensed" charset="0"/>
                <a:ea typeface="Avenir Next Condensed" charset="0"/>
                <a:cs typeface="Avenir Next Condensed" charset="0"/>
              </a:rPr>
              <a:t>…</a:t>
            </a:r>
          </a:p>
          <a:p>
            <a:r>
              <a:rPr lang="en-US" sz="1800" dirty="0" smtClean="0">
                <a:latin typeface="Avenir Next Condensed" charset="0"/>
                <a:ea typeface="Avenir Next Condensed" charset="0"/>
                <a:cs typeface="Avenir Next Condensed" charset="0"/>
              </a:rPr>
              <a:t>if (state == 1 &amp;&amp; msg.f1 == 5 &amp;&amp; msg.f2==10) {</a:t>
            </a:r>
          </a:p>
          <a:p>
            <a:r>
              <a:rPr lang="en-US" sz="1800" dirty="0" smtClean="0">
                <a:latin typeface="Avenir Next Condensed" charset="0"/>
                <a:ea typeface="Avenir Next Condensed" charset="0"/>
                <a:cs typeface="Avenir Next Condensed" charset="0"/>
              </a:rPr>
              <a:t>  </a:t>
            </a:r>
            <a:r>
              <a:rPr lang="is-IS" sz="1800" dirty="0" smtClean="0">
                <a:latin typeface="Avenir Next Condensed" charset="0"/>
                <a:ea typeface="Avenir Next Condensed" charset="0"/>
                <a:cs typeface="Avenir Next Condensed" charset="0"/>
              </a:rPr>
              <a:t>…</a:t>
            </a:r>
            <a:endParaRPr lang="en-US" sz="1800" dirty="0">
              <a:latin typeface="Avenir Next Condensed" charset="0"/>
              <a:ea typeface="Avenir Next Condensed" charset="0"/>
              <a:cs typeface="Avenir Next Condensed" charset="0"/>
            </a:endParaRPr>
          </a:p>
          <a:p>
            <a:r>
              <a:rPr lang="en-US" sz="1800" dirty="0" smtClean="0">
                <a:latin typeface="Avenir Next Condensed" charset="0"/>
                <a:ea typeface="Avenir Next Condensed" charset="0"/>
                <a:cs typeface="Avenir Next Condensed" charset="0"/>
              </a:rPr>
              <a:t>} else if  (state==1 &amp;&amp; (msg.f1==6 || msg.f2 &gt; 10)) {</a:t>
            </a:r>
          </a:p>
          <a:p>
            <a:r>
              <a:rPr lang="en-US" sz="1800" dirty="0" smtClean="0">
                <a:latin typeface="Avenir Next Condensed" charset="0"/>
                <a:ea typeface="Avenir Next Condensed" charset="0"/>
                <a:cs typeface="Avenir Next Condensed" charset="0"/>
              </a:rPr>
              <a:t>  </a:t>
            </a:r>
            <a:r>
              <a:rPr lang="is-IS" sz="1800" dirty="0" smtClean="0">
                <a:latin typeface="Avenir Next Condensed" charset="0"/>
                <a:ea typeface="Avenir Next Condensed" charset="0"/>
                <a:cs typeface="Avenir Next Condensed" charset="0"/>
              </a:rPr>
              <a:t>…</a:t>
            </a:r>
            <a:endParaRPr lang="en-US" sz="1800" dirty="0">
              <a:latin typeface="Avenir Next Condensed" charset="0"/>
              <a:ea typeface="Avenir Next Condensed" charset="0"/>
              <a:cs typeface="Avenir Next Condensed" charset="0"/>
            </a:endParaRPr>
          </a:p>
          <a:p>
            <a:r>
              <a:rPr lang="en-US" sz="1800" dirty="0" smtClean="0">
                <a:latin typeface="Avenir Next Condensed" charset="0"/>
                <a:ea typeface="Avenir Next Condensed" charset="0"/>
                <a:cs typeface="Avenir Next Condensed" charset="0"/>
              </a:rPr>
              <a:t>} else if (</a:t>
            </a:r>
            <a:r>
              <a:rPr lang="en-US" sz="1800" dirty="0">
                <a:latin typeface="Avenir Next Condensed" charset="0"/>
                <a:ea typeface="Avenir Next Condensed" charset="0"/>
                <a:cs typeface="Avenir Next Condensed" charset="0"/>
              </a:rPr>
              <a:t>state==1 &amp;&amp; (msg.f1</a:t>
            </a:r>
            <a:r>
              <a:rPr lang="en-US" sz="1800" dirty="0" smtClean="0">
                <a:latin typeface="Avenir Next Condensed" charset="0"/>
                <a:ea typeface="Avenir Next Condensed" charset="0"/>
                <a:cs typeface="Avenir Next Condensed" charset="0"/>
              </a:rPr>
              <a:t>==7 </a:t>
            </a:r>
            <a:r>
              <a:rPr lang="en-US" sz="1800" dirty="0">
                <a:latin typeface="Avenir Next Condensed" charset="0"/>
                <a:ea typeface="Avenir Next Condensed" charset="0"/>
                <a:cs typeface="Avenir Next Condensed" charset="0"/>
              </a:rPr>
              <a:t>|| msg.f2 </a:t>
            </a:r>
            <a:r>
              <a:rPr lang="en-US" sz="1800" dirty="0" smtClean="0">
                <a:latin typeface="Avenir Next Condensed" charset="0"/>
                <a:ea typeface="Avenir Next Condensed" charset="0"/>
                <a:cs typeface="Avenir Next Condensed" charset="0"/>
              </a:rPr>
              <a:t>&lt; </a:t>
            </a:r>
            <a:r>
              <a:rPr lang="en-US" sz="1800" dirty="0">
                <a:latin typeface="Avenir Next Condensed" charset="0"/>
                <a:ea typeface="Avenir Next Condensed" charset="0"/>
                <a:cs typeface="Avenir Next Condensed" charset="0"/>
              </a:rPr>
              <a:t>10)</a:t>
            </a:r>
            <a:r>
              <a:rPr lang="en-US" sz="1800" dirty="0" smtClean="0">
                <a:latin typeface="Avenir Next Condensed" charset="0"/>
                <a:ea typeface="Avenir Next Condensed" charset="0"/>
                <a:cs typeface="Avenir Next Condensed" charset="0"/>
              </a:rPr>
              <a:t>) {</a:t>
            </a:r>
          </a:p>
          <a:p>
            <a:r>
              <a:rPr lang="en-US" sz="1800" dirty="0" smtClean="0">
                <a:latin typeface="Avenir Next Condensed" charset="0"/>
                <a:ea typeface="Avenir Next Condensed" charset="0"/>
                <a:cs typeface="Avenir Next Condensed" charset="0"/>
              </a:rPr>
              <a:t>  </a:t>
            </a:r>
            <a:r>
              <a:rPr lang="is-IS" sz="1800" dirty="0" smtClean="0">
                <a:latin typeface="Avenir Next Condensed" charset="0"/>
                <a:ea typeface="Avenir Next Condensed" charset="0"/>
                <a:cs typeface="Avenir Next Condensed" charset="0"/>
              </a:rPr>
              <a:t>…</a:t>
            </a:r>
            <a:endParaRPr lang="en-US" sz="1800" dirty="0">
              <a:latin typeface="Avenir Next Condensed" charset="0"/>
              <a:ea typeface="Avenir Next Condensed" charset="0"/>
              <a:cs typeface="Avenir Next Condensed" charset="0"/>
            </a:endParaRPr>
          </a:p>
          <a:p>
            <a:r>
              <a:rPr lang="en-US" sz="1800" dirty="0" smtClean="0">
                <a:latin typeface="Avenir Next Condensed" charset="0"/>
                <a:ea typeface="Avenir Next Condensed" charset="0"/>
                <a:cs typeface="Avenir Next Condensed" charset="0"/>
              </a:rPr>
              <a:t>}</a:t>
            </a:r>
          </a:p>
          <a:p>
            <a:r>
              <a:rPr lang="is-IS" sz="1800" dirty="0" smtClean="0">
                <a:latin typeface="Avenir Next Condensed" charset="0"/>
                <a:ea typeface="Avenir Next Condensed" charset="0"/>
                <a:cs typeface="Avenir Next Condensed" charset="0"/>
              </a:rPr>
              <a:t>…</a:t>
            </a:r>
            <a:endParaRPr lang="en-US" sz="1800" dirty="0">
              <a:latin typeface="Avenir Next Condensed" charset="0"/>
              <a:ea typeface="Avenir Next Condensed" charset="0"/>
              <a:cs typeface="Avenir Next Condensed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2333659" y="722466"/>
            <a:ext cx="2543463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s-IS" sz="1800" dirty="0" smtClean="0">
                <a:latin typeface="Avenir Next Condensed" charset="0"/>
                <a:ea typeface="Avenir Next Condensed" charset="0"/>
                <a:cs typeface="Avenir Next Condensed" charset="0"/>
              </a:rPr>
              <a:t>…</a:t>
            </a:r>
          </a:p>
          <a:p>
            <a:r>
              <a:rPr lang="en-US" sz="1800" dirty="0" smtClean="0">
                <a:latin typeface="Avenir Next Condensed" charset="0"/>
                <a:ea typeface="Avenir Next Condensed" charset="0"/>
                <a:cs typeface="Avenir Next Condensed" charset="0"/>
              </a:rPr>
              <a:t>if (state == 1 &amp;&amp; msg.f1 == </a:t>
            </a:r>
            <a:r>
              <a:rPr lang="en-US" sz="1800" b="1" dirty="0" smtClean="0">
                <a:solidFill>
                  <a:srgbClr val="FF0000"/>
                </a:solidFill>
                <a:latin typeface="Avenir Next Condensed" charset="0"/>
                <a:ea typeface="Avenir Next Condensed" charset="0"/>
                <a:cs typeface="Avenir Next Condensed" charset="0"/>
              </a:rPr>
              <a:t>124</a:t>
            </a:r>
            <a:r>
              <a:rPr lang="en-US" sz="1800" dirty="0" smtClean="0">
                <a:latin typeface="Avenir Next Condensed" charset="0"/>
                <a:ea typeface="Avenir Next Condensed" charset="0"/>
                <a:cs typeface="Avenir Next Condensed" charset="0"/>
              </a:rPr>
              <a:t> </a:t>
            </a:r>
            <a:r>
              <a:rPr lang="en-US" sz="1800" dirty="0" smtClean="0">
                <a:latin typeface="Avenir Next Condensed" charset="0"/>
                <a:ea typeface="Avenir Next Condensed" charset="0"/>
                <a:cs typeface="Avenir Next Condensed" charset="0"/>
              </a:rPr>
              <a:t>&amp;&amp; msg.f2==10) {</a:t>
            </a:r>
          </a:p>
          <a:p>
            <a:r>
              <a:rPr lang="en-US" sz="1800" dirty="0" smtClean="0">
                <a:latin typeface="Avenir Next Condensed" charset="0"/>
                <a:ea typeface="Avenir Next Condensed" charset="0"/>
                <a:cs typeface="Avenir Next Condensed" charset="0"/>
              </a:rPr>
              <a:t>  </a:t>
            </a:r>
            <a:r>
              <a:rPr lang="is-IS" sz="1800" dirty="0" smtClean="0">
                <a:latin typeface="Avenir Next Condensed" charset="0"/>
                <a:ea typeface="Avenir Next Condensed" charset="0"/>
                <a:cs typeface="Avenir Next Condensed" charset="0"/>
              </a:rPr>
              <a:t>…</a:t>
            </a:r>
            <a:endParaRPr lang="en-US" sz="1800" dirty="0">
              <a:latin typeface="Avenir Next Condensed" charset="0"/>
              <a:ea typeface="Avenir Next Condensed" charset="0"/>
              <a:cs typeface="Avenir Next Condensed" charset="0"/>
            </a:endParaRPr>
          </a:p>
          <a:p>
            <a:r>
              <a:rPr lang="en-US" sz="1800" dirty="0" smtClean="0">
                <a:latin typeface="Avenir Next Condensed" charset="0"/>
                <a:ea typeface="Avenir Next Condensed" charset="0"/>
                <a:cs typeface="Avenir Next Condensed" charset="0"/>
              </a:rPr>
              <a:t>} else if  (state==1 &amp;&amp; (msg.f1</a:t>
            </a:r>
            <a:r>
              <a:rPr lang="en-US" sz="1800" dirty="0" smtClean="0">
                <a:latin typeface="Avenir Next Condensed" charset="0"/>
                <a:ea typeface="Avenir Next Condensed" charset="0"/>
                <a:cs typeface="Avenir Next Condensed" charset="0"/>
              </a:rPr>
              <a:t>==</a:t>
            </a:r>
            <a:r>
              <a:rPr lang="en-US" sz="1800" b="1" dirty="0" smtClean="0">
                <a:solidFill>
                  <a:srgbClr val="FF0000"/>
                </a:solidFill>
                <a:latin typeface="Avenir Next Condensed" charset="0"/>
                <a:ea typeface="Avenir Next Condensed" charset="0"/>
                <a:cs typeface="Avenir Next Condensed" charset="0"/>
              </a:rPr>
              <a:t>190</a:t>
            </a:r>
            <a:r>
              <a:rPr lang="en-US" sz="1800" dirty="0" smtClean="0">
                <a:latin typeface="Avenir Next Condensed" charset="0"/>
                <a:ea typeface="Avenir Next Condensed" charset="0"/>
                <a:cs typeface="Avenir Next Condensed" charset="0"/>
              </a:rPr>
              <a:t> </a:t>
            </a:r>
            <a:r>
              <a:rPr lang="en-US" sz="1800" dirty="0" smtClean="0">
                <a:latin typeface="Avenir Next Condensed" charset="0"/>
                <a:ea typeface="Avenir Next Condensed" charset="0"/>
                <a:cs typeface="Avenir Next Condensed" charset="0"/>
              </a:rPr>
              <a:t>|| msg.f2 &gt; 10)) {</a:t>
            </a:r>
          </a:p>
          <a:p>
            <a:r>
              <a:rPr lang="en-US" sz="1800" dirty="0" smtClean="0">
                <a:latin typeface="Avenir Next Condensed" charset="0"/>
                <a:ea typeface="Avenir Next Condensed" charset="0"/>
                <a:cs typeface="Avenir Next Condensed" charset="0"/>
              </a:rPr>
              <a:t>  </a:t>
            </a:r>
            <a:r>
              <a:rPr lang="is-IS" sz="1800" dirty="0" smtClean="0">
                <a:latin typeface="Avenir Next Condensed" charset="0"/>
                <a:ea typeface="Avenir Next Condensed" charset="0"/>
                <a:cs typeface="Avenir Next Condensed" charset="0"/>
              </a:rPr>
              <a:t>…</a:t>
            </a:r>
            <a:endParaRPr lang="en-US" sz="1800" dirty="0">
              <a:latin typeface="Avenir Next Condensed" charset="0"/>
              <a:ea typeface="Avenir Next Condensed" charset="0"/>
              <a:cs typeface="Avenir Next Condensed" charset="0"/>
            </a:endParaRPr>
          </a:p>
          <a:p>
            <a:r>
              <a:rPr lang="en-US" sz="1800" dirty="0" smtClean="0">
                <a:latin typeface="Avenir Next Condensed" charset="0"/>
                <a:ea typeface="Avenir Next Condensed" charset="0"/>
                <a:cs typeface="Avenir Next Condensed" charset="0"/>
              </a:rPr>
              <a:t>} else if (</a:t>
            </a:r>
            <a:r>
              <a:rPr lang="en-US" sz="1800" dirty="0">
                <a:latin typeface="Avenir Next Condensed" charset="0"/>
                <a:ea typeface="Avenir Next Condensed" charset="0"/>
                <a:cs typeface="Avenir Next Condensed" charset="0"/>
              </a:rPr>
              <a:t>state==1 &amp;&amp; (msg.f1</a:t>
            </a:r>
            <a:r>
              <a:rPr lang="en-US" sz="1800" dirty="0" smtClean="0">
                <a:latin typeface="Avenir Next Condensed" charset="0"/>
                <a:ea typeface="Avenir Next Condensed" charset="0"/>
                <a:cs typeface="Avenir Next Condensed" charset="0"/>
              </a:rPr>
              <a:t>==</a:t>
            </a:r>
            <a:r>
              <a:rPr lang="en-US" sz="1800" b="1" dirty="0" smtClean="0">
                <a:solidFill>
                  <a:srgbClr val="FF0000"/>
                </a:solidFill>
                <a:latin typeface="Avenir Next Condensed" charset="0"/>
                <a:ea typeface="Avenir Next Condensed" charset="0"/>
                <a:cs typeface="Avenir Next Condensed" charset="0"/>
              </a:rPr>
              <a:t>219</a:t>
            </a:r>
            <a:r>
              <a:rPr lang="en-US" sz="1800" dirty="0" smtClean="0">
                <a:latin typeface="Avenir Next Condensed" charset="0"/>
                <a:ea typeface="Avenir Next Condensed" charset="0"/>
                <a:cs typeface="Avenir Next Condensed" charset="0"/>
              </a:rPr>
              <a:t> </a:t>
            </a:r>
            <a:r>
              <a:rPr lang="en-US" sz="1800" dirty="0">
                <a:latin typeface="Avenir Next Condensed" charset="0"/>
                <a:ea typeface="Avenir Next Condensed" charset="0"/>
                <a:cs typeface="Avenir Next Condensed" charset="0"/>
              </a:rPr>
              <a:t>|| msg.f2 </a:t>
            </a:r>
            <a:r>
              <a:rPr lang="en-US" sz="1800" dirty="0" smtClean="0">
                <a:latin typeface="Avenir Next Condensed" charset="0"/>
                <a:ea typeface="Avenir Next Condensed" charset="0"/>
                <a:cs typeface="Avenir Next Condensed" charset="0"/>
              </a:rPr>
              <a:t>&lt; </a:t>
            </a:r>
            <a:r>
              <a:rPr lang="en-US" sz="1800" dirty="0">
                <a:latin typeface="Avenir Next Condensed" charset="0"/>
                <a:ea typeface="Avenir Next Condensed" charset="0"/>
                <a:cs typeface="Avenir Next Condensed" charset="0"/>
              </a:rPr>
              <a:t>10)</a:t>
            </a:r>
            <a:r>
              <a:rPr lang="en-US" sz="1800" dirty="0" smtClean="0">
                <a:latin typeface="Avenir Next Condensed" charset="0"/>
                <a:ea typeface="Avenir Next Condensed" charset="0"/>
                <a:cs typeface="Avenir Next Condensed" charset="0"/>
              </a:rPr>
              <a:t>) {</a:t>
            </a:r>
          </a:p>
          <a:p>
            <a:r>
              <a:rPr lang="en-US" sz="1800" dirty="0" smtClean="0">
                <a:latin typeface="Avenir Next Condensed" charset="0"/>
                <a:ea typeface="Avenir Next Condensed" charset="0"/>
                <a:cs typeface="Avenir Next Condensed" charset="0"/>
              </a:rPr>
              <a:t>  </a:t>
            </a:r>
            <a:r>
              <a:rPr lang="is-IS" sz="1800" dirty="0" smtClean="0">
                <a:latin typeface="Avenir Next Condensed" charset="0"/>
                <a:ea typeface="Avenir Next Condensed" charset="0"/>
                <a:cs typeface="Avenir Next Condensed" charset="0"/>
              </a:rPr>
              <a:t>…</a:t>
            </a:r>
            <a:endParaRPr lang="en-US" sz="1800" dirty="0">
              <a:latin typeface="Avenir Next Condensed" charset="0"/>
              <a:ea typeface="Avenir Next Condensed" charset="0"/>
              <a:cs typeface="Avenir Next Condensed" charset="0"/>
            </a:endParaRPr>
          </a:p>
          <a:p>
            <a:r>
              <a:rPr lang="en-US" sz="1800" dirty="0" smtClean="0">
                <a:latin typeface="Avenir Next Condensed" charset="0"/>
                <a:ea typeface="Avenir Next Condensed" charset="0"/>
                <a:cs typeface="Avenir Next Condensed" charset="0"/>
              </a:rPr>
              <a:t>}</a:t>
            </a:r>
          </a:p>
          <a:p>
            <a:r>
              <a:rPr lang="is-IS" sz="1800" dirty="0" smtClean="0">
                <a:latin typeface="Avenir Next Condensed" charset="0"/>
                <a:ea typeface="Avenir Next Condensed" charset="0"/>
                <a:cs typeface="Avenir Next Condensed" charset="0"/>
              </a:rPr>
              <a:t>…</a:t>
            </a:r>
            <a:endParaRPr lang="en-US" sz="1800" dirty="0">
              <a:latin typeface="Avenir Next Condensed" charset="0"/>
              <a:ea typeface="Avenir Next Condensed" charset="0"/>
              <a:cs typeface="Avenir Next Condensed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9781737" y="4840069"/>
            <a:ext cx="218671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>
                <a:latin typeface="Avenir Next Condensed" charset="0"/>
                <a:ea typeface="Avenir Next Condensed" charset="0"/>
                <a:cs typeface="Avenir Next Condensed" charset="0"/>
              </a:rPr>
              <a:t>Before mutation with preserving condition</a:t>
            </a:r>
            <a:endParaRPr lang="en-US" sz="1800" dirty="0">
              <a:latin typeface="Avenir Next Condensed" charset="0"/>
              <a:ea typeface="Avenir Next Condensed" charset="0"/>
              <a:cs typeface="Avenir Next Condensed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2626083" y="4840069"/>
            <a:ext cx="1958613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smtClean="0">
                <a:latin typeface="Avenir Next Condensed" charset="0"/>
                <a:ea typeface="Avenir Next Condensed" charset="0"/>
                <a:cs typeface="Avenir Next Condensed" charset="0"/>
              </a:rPr>
              <a:t>After mutation </a:t>
            </a:r>
            <a:r>
              <a:rPr lang="en-US" sz="1800" dirty="0">
                <a:latin typeface="Avenir Next Condensed" charset="0"/>
                <a:ea typeface="Avenir Next Condensed" charset="0"/>
                <a:cs typeface="Avenir Next Condensed" charset="0"/>
              </a:rPr>
              <a:t>with preserving condition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5140543" y="1268017"/>
            <a:ext cx="631102" cy="894846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846685" y="867826"/>
            <a:ext cx="882375" cy="40011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Avenir Next Condensed" charset="0"/>
                <a:ea typeface="Avenir Next Condensed" charset="0"/>
                <a:cs typeface="Avenir Next Condensed" charset="0"/>
              </a:rPr>
              <a:t>msg</a:t>
            </a:r>
            <a:endParaRPr lang="en-US" sz="2000" dirty="0">
              <a:latin typeface="Avenir Next Condensed" charset="0"/>
              <a:ea typeface="Avenir Next Condensed" charset="0"/>
              <a:cs typeface="Avenir Next Condensed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303136" y="4867211"/>
            <a:ext cx="355329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Avenir Next Condensed" charset="0"/>
                <a:ea typeface="Avenir Next Condensed" charset="0"/>
                <a:cs typeface="Avenir Next Condensed" charset="0"/>
              </a:rPr>
              <a:t>New state machine after </a:t>
            </a:r>
            <a:r>
              <a:rPr lang="en-US" sz="1800" smtClean="0">
                <a:latin typeface="Avenir Next Condensed" charset="0"/>
                <a:ea typeface="Avenir Next Condensed" charset="0"/>
                <a:cs typeface="Avenir Next Condensed" charset="0"/>
              </a:rPr>
              <a:t>value projection</a:t>
            </a:r>
            <a:endParaRPr lang="en-US" sz="1800" dirty="0">
              <a:latin typeface="Avenir Next Condensed" charset="0"/>
              <a:ea typeface="Avenir Next Condensed" charset="0"/>
              <a:cs typeface="Avenir Next Condensed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092452" y="163402"/>
            <a:ext cx="247537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smtClean="0">
                <a:latin typeface="Avenir Next Condensed" charset="0"/>
                <a:ea typeface="Avenir Next Condensed" charset="0"/>
                <a:cs typeface="Avenir Next Condensed" charset="0"/>
              </a:rPr>
              <a:t>Pseudo code on client side</a:t>
            </a:r>
            <a:endParaRPr lang="en-US" sz="1800" dirty="0">
              <a:latin typeface="Avenir Next Condensed" charset="0"/>
              <a:ea typeface="Avenir Next Condensed" charset="0"/>
              <a:cs typeface="Avenir Next Condensed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1041902" y="163402"/>
            <a:ext cx="247537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Avenir Next Condensed" charset="0"/>
                <a:ea typeface="Avenir Next Condensed" charset="0"/>
                <a:cs typeface="Avenir Next Condensed" charset="0"/>
              </a:rPr>
              <a:t>Pseudo code </a:t>
            </a:r>
            <a:r>
              <a:rPr lang="en-US" sz="1800" smtClean="0">
                <a:latin typeface="Avenir Next Condensed" charset="0"/>
                <a:ea typeface="Avenir Next Condensed" charset="0"/>
                <a:cs typeface="Avenir Next Condensed" charset="0"/>
              </a:rPr>
              <a:t>on server side</a:t>
            </a:r>
            <a:endParaRPr lang="en-US" sz="1800" dirty="0">
              <a:latin typeface="Avenir Next Condensed" charset="0"/>
              <a:ea typeface="Avenir Next Condensed" charset="0"/>
              <a:cs typeface="Avenir Next Condensed" charset="0"/>
            </a:endParaRPr>
          </a:p>
        </p:txBody>
      </p:sp>
      <p:sp>
        <p:nvSpPr>
          <p:cNvPr id="5" name="Curved Down Arrow 4"/>
          <p:cNvSpPr/>
          <p:nvPr/>
        </p:nvSpPr>
        <p:spPr>
          <a:xfrm>
            <a:off x="1406769" y="1645920"/>
            <a:ext cx="2161057" cy="427669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0" name="Curved Down Arrow 59"/>
          <p:cNvSpPr/>
          <p:nvPr/>
        </p:nvSpPr>
        <p:spPr>
          <a:xfrm>
            <a:off x="1364760" y="2683189"/>
            <a:ext cx="2161057" cy="427669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1" name="Curved Down Arrow 60"/>
          <p:cNvSpPr/>
          <p:nvPr/>
        </p:nvSpPr>
        <p:spPr>
          <a:xfrm>
            <a:off x="9807390" y="722467"/>
            <a:ext cx="2818693" cy="54547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2" name="Curved Down Arrow 61"/>
          <p:cNvSpPr/>
          <p:nvPr/>
        </p:nvSpPr>
        <p:spPr>
          <a:xfrm>
            <a:off x="10737477" y="1591182"/>
            <a:ext cx="2818693" cy="54547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3" name="Curved Down Arrow 62"/>
          <p:cNvSpPr/>
          <p:nvPr/>
        </p:nvSpPr>
        <p:spPr>
          <a:xfrm>
            <a:off x="10636215" y="2624288"/>
            <a:ext cx="2818693" cy="54547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912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</TotalTime>
  <Words>248</Words>
  <Application>Microsoft Macintosh PowerPoint</Application>
  <PresentationFormat>Custom</PresentationFormat>
  <Paragraphs>57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Avenir Next Condensed</vt:lpstr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17</cp:revision>
  <dcterms:created xsi:type="dcterms:W3CDTF">2017-12-31T23:18:32Z</dcterms:created>
  <dcterms:modified xsi:type="dcterms:W3CDTF">2018-01-12T23:00:02Z</dcterms:modified>
</cp:coreProperties>
</file>