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1206400" cy="329184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376">
          <p15:clr>
            <a:srgbClr val="A4A3A4"/>
          </p15:clr>
        </p15:guide>
        <p15:guide id="2" orient="horz" pos="20208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pos="16128">
          <p15:clr>
            <a:srgbClr val="A4A3A4"/>
          </p15:clr>
        </p15:guide>
        <p15:guide id="5" pos="12528">
          <p15:clr>
            <a:srgbClr val="A4A3A4"/>
          </p15:clr>
        </p15:guide>
        <p15:guide id="6" pos="19728">
          <p15:clr>
            <a:srgbClr val="A4A3A4"/>
          </p15:clr>
        </p15:guide>
        <p15:guide id="7" pos="8592">
          <p15:clr>
            <a:srgbClr val="A4A3A4"/>
          </p15:clr>
        </p15:guide>
        <p15:guide id="8" pos="528">
          <p15:clr>
            <a:srgbClr val="A4A3A4"/>
          </p15:clr>
        </p15:guide>
        <p15:guide id="9" pos="31632">
          <p15:clr>
            <a:srgbClr val="A4A3A4"/>
          </p15:clr>
        </p15:guide>
        <p15:guide id="10" pos="21744">
          <p15:clr>
            <a:srgbClr val="A4A3A4"/>
          </p15:clr>
        </p15:guide>
        <p15:guide id="11" pos="1051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nnifer Steffes" initials="JS" lastIdx="5" clrIdx="0"/>
  <p:cmAuthor id="1" name="Mayne, Stephanie L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3326"/>
    <a:srgbClr val="B10000"/>
    <a:srgbClr val="93272E"/>
    <a:srgbClr val="53A7FF"/>
    <a:srgbClr val="FF9900"/>
    <a:srgbClr val="F6FC08"/>
    <a:srgbClr val="CCCCFF"/>
    <a:srgbClr val="990000"/>
    <a:srgbClr val="011F5B"/>
    <a:srgbClr val="E3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9301" autoAdjust="0"/>
  </p:normalViewPr>
  <p:slideViewPr>
    <p:cSldViewPr>
      <p:cViewPr>
        <p:scale>
          <a:sx n="48" d="100"/>
          <a:sy n="48" d="100"/>
        </p:scale>
        <p:origin x="-8676" y="-7428"/>
      </p:cViewPr>
      <p:guideLst>
        <p:guide orient="horz" pos="17376"/>
        <p:guide orient="horz" pos="20208"/>
        <p:guide orient="horz" pos="2880"/>
        <p:guide pos="16128"/>
        <p:guide pos="12528"/>
        <p:guide pos="19728"/>
        <p:guide pos="8592"/>
        <p:guide pos="528"/>
        <p:guide pos="31632"/>
        <p:guide pos="21744"/>
        <p:guide pos="105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163" y="10226675"/>
            <a:ext cx="43526075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325" y="18653125"/>
            <a:ext cx="35845750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C5CFD-F01E-4C43-9DAD-DB39324116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93E00D-2DCC-4244-9F71-714A4E703A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9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5275" y="1317625"/>
            <a:ext cx="11522075" cy="28087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59050" y="1317625"/>
            <a:ext cx="34413825" cy="280876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AF4CA-76E5-6243-BD94-1939FB1A27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4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BE35C-9EDE-8345-A1E1-52A7BB3EA5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1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0" y="21153438"/>
            <a:ext cx="43526075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0" y="13952538"/>
            <a:ext cx="43526075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F187F-1572-0D4B-B854-1B17AF21FB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7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59050" y="7680325"/>
            <a:ext cx="22967950" cy="21724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79400" y="7680325"/>
            <a:ext cx="22967950" cy="21724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D648FE-BAA9-E34C-BD6E-006733161E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7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8" y="1317625"/>
            <a:ext cx="46085125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638" y="7369175"/>
            <a:ext cx="2262505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638" y="10439400"/>
            <a:ext cx="2262505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775" y="7369175"/>
            <a:ext cx="22632988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775" y="10439400"/>
            <a:ext cx="22632988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305FC-A733-7142-813B-D591F5933E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8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3F095A-02E8-DD4D-AB9F-F52644DA0D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0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AC723D-2929-FE4E-8DC6-E2283BF2B6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5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8" y="1311275"/>
            <a:ext cx="1684655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19963" y="1311275"/>
            <a:ext cx="286258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638" y="6888163"/>
            <a:ext cx="1684655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47D94F-A37A-4A41-8B48-A4F1B2BB8B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3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175" y="23042563"/>
            <a:ext cx="30724475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175" y="2941638"/>
            <a:ext cx="30724475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175" y="25763538"/>
            <a:ext cx="30724475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18E538-FEF2-584F-AC08-32636E667B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6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59050" y="1317625"/>
            <a:ext cx="460883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59050" y="7680325"/>
            <a:ext cx="46088300" cy="2172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59050" y="29976763"/>
            <a:ext cx="119507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defTabSz="4389438">
              <a:defRPr sz="67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94250" y="29976763"/>
            <a:ext cx="162179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algn="ctr" defTabSz="4389438">
              <a:defRPr sz="67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96650" y="29976763"/>
            <a:ext cx="119507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algn="r" defTabSz="4389438">
              <a:defRPr sz="6700"/>
            </a:lvl1pPr>
          </a:lstStyle>
          <a:p>
            <a:fld id="{7DF6F814-D625-A24A-97A6-A69135D7C2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0" y="0"/>
            <a:ext cx="51206400" cy="274638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ＭＳ Ｐゴシック" charset="0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ＭＳ Ｐゴシック" charset="0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ＭＳ Ｐゴシック" charset="0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1646238" indent="-1646238" algn="l" defTabSz="4389438" rtl="0" fontAlgn="base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  <a:ea typeface="+mn-ea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  <a:ea typeface="+mn-ea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ea typeface="+mn-ea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Text Box 110"/>
          <p:cNvSpPr txBox="1">
            <a:spLocks noChangeArrowheads="1"/>
          </p:cNvSpPr>
          <p:nvPr/>
        </p:nvSpPr>
        <p:spPr bwMode="auto">
          <a:xfrm>
            <a:off x="0" y="-110980"/>
            <a:ext cx="51206400" cy="3706195"/>
          </a:xfrm>
          <a:prstGeom prst="rect">
            <a:avLst/>
          </a:prstGeom>
          <a:solidFill>
            <a:srgbClr val="011F5B"/>
          </a:solidFill>
          <a:ln w="25400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09940" tIns="154966" rIns="309940" bIns="154966">
            <a:spAutoFit/>
          </a:bodyPr>
          <a:lstStyle>
            <a:lvl1pPr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1995488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3987800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5978525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7974013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84312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8884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93456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98028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7100" b="1" dirty="0">
                <a:solidFill>
                  <a:schemeClr val="bg1"/>
                </a:solidFill>
              </a:rPr>
              <a:t>Automation of Statistics Summary and Analysis</a:t>
            </a:r>
            <a:endParaRPr lang="en-US" sz="3900" b="1" dirty="0">
              <a:solidFill>
                <a:schemeClr val="bg1"/>
              </a:solidFill>
              <a:cs typeface="Times New Roman" charset="0"/>
            </a:endParaRPr>
          </a:p>
          <a:p>
            <a:pPr algn="ctr">
              <a:lnSpc>
                <a:spcPct val="90000"/>
              </a:lnSpc>
            </a:pPr>
            <a:r>
              <a:rPr lang="en-US" sz="3900" b="1" dirty="0">
                <a:solidFill>
                  <a:schemeClr val="bg1"/>
                </a:solidFill>
                <a:cs typeface="Times New Roman" charset="0"/>
              </a:rPr>
              <a:t>Lihai Song, MS</a:t>
            </a:r>
            <a:r>
              <a:rPr lang="en-US" sz="3900" b="1" baseline="30000" dirty="0">
                <a:solidFill>
                  <a:schemeClr val="bg1"/>
                </a:solidFill>
                <a:cs typeface="Times New Roman" charset="0"/>
              </a:rPr>
              <a:t>1</a:t>
            </a:r>
            <a:r>
              <a:rPr lang="en-US" sz="3900" b="1" dirty="0">
                <a:solidFill>
                  <a:schemeClr val="bg1"/>
                </a:solidFill>
                <a:cs typeface="Times New Roman" charset="0"/>
              </a:rPr>
              <a:t>, Zi Wang, MS</a:t>
            </a:r>
            <a:r>
              <a:rPr lang="en-US" sz="3900" b="1" baseline="30000" dirty="0">
                <a:solidFill>
                  <a:schemeClr val="bg1"/>
                </a:solidFill>
                <a:cs typeface="Times New Roman" charset="0"/>
              </a:rPr>
              <a:t>1</a:t>
            </a:r>
            <a:r>
              <a:rPr lang="en-US" sz="3900" b="1" dirty="0">
                <a:solidFill>
                  <a:schemeClr val="bg1"/>
                </a:solidFill>
                <a:cs typeface="Times New Roman" charset="0"/>
              </a:rPr>
              <a:t>, Jing Huang, PHD,</a:t>
            </a:r>
            <a:r>
              <a:rPr lang="en-US" sz="3900" b="1" baseline="30000" dirty="0">
                <a:solidFill>
                  <a:schemeClr val="bg1"/>
                </a:solidFill>
                <a:cs typeface="Times New Roman" charset="0"/>
              </a:rPr>
              <a:t>1,2</a:t>
            </a:r>
            <a:r>
              <a:rPr lang="en-US" sz="3900" b="1" dirty="0">
                <a:solidFill>
                  <a:schemeClr val="bg1"/>
                </a:solidFill>
                <a:cs typeface="Times New Roman" charset="0"/>
              </a:rPr>
              <a:t> </a:t>
            </a:r>
          </a:p>
          <a:p>
            <a:pPr algn="ctr">
              <a:lnSpc>
                <a:spcPct val="90000"/>
              </a:lnSpc>
            </a:pPr>
            <a:r>
              <a:rPr lang="en-US" sz="3200" b="1" dirty="0">
                <a:solidFill>
                  <a:schemeClr val="bg1"/>
                </a:solidFill>
                <a:cs typeface="Times New Roman" charset="0"/>
              </a:rPr>
              <a:t>1.Department of Biomedical and informatics, The children’s Hospital of Philadelphia</a:t>
            </a:r>
          </a:p>
          <a:p>
            <a:pPr algn="ctr">
              <a:lnSpc>
                <a:spcPct val="90000"/>
              </a:lnSpc>
            </a:pPr>
            <a:r>
              <a:rPr lang="en-US" sz="3200" b="1" dirty="0">
                <a:solidFill>
                  <a:schemeClr val="bg1"/>
                </a:solidFill>
                <a:cs typeface="Times New Roman" charset="0"/>
              </a:rPr>
              <a:t>2.Department of Biostatistics, Epidemiology and Informatics</a:t>
            </a:r>
          </a:p>
          <a:p>
            <a:pPr algn="ctr">
              <a:lnSpc>
                <a:spcPct val="90000"/>
              </a:lnSpc>
            </a:pPr>
            <a:r>
              <a:rPr lang="en-US" sz="3200" b="1" dirty="0">
                <a:solidFill>
                  <a:schemeClr val="bg1"/>
                </a:solidFill>
                <a:cs typeface="Times New Roman" charset="0"/>
              </a:rPr>
              <a:t>University of Pennsylvania Perelman School of Medicine</a:t>
            </a:r>
          </a:p>
          <a:p>
            <a:pPr algn="ctr">
              <a:lnSpc>
                <a:spcPct val="90000"/>
              </a:lnSpc>
            </a:pPr>
            <a:endParaRPr lang="en-US" sz="3900" b="1" dirty="0">
              <a:solidFill>
                <a:schemeClr val="bg1"/>
              </a:solidFill>
            </a:endParaRPr>
          </a:p>
        </p:txBody>
      </p:sp>
      <p:grpSp>
        <p:nvGrpSpPr>
          <p:cNvPr id="2159" name="Group 111"/>
          <p:cNvGrpSpPr>
            <a:grpSpLocks/>
          </p:cNvGrpSpPr>
          <p:nvPr/>
        </p:nvGrpSpPr>
        <p:grpSpPr bwMode="auto">
          <a:xfrm>
            <a:off x="1448016" y="838200"/>
            <a:ext cx="2667000" cy="2254250"/>
            <a:chOff x="359" y="484"/>
            <a:chExt cx="1413" cy="1004"/>
          </a:xfrm>
        </p:grpSpPr>
        <p:sp>
          <p:nvSpPr>
            <p:cNvPr id="2160" name="Freeform 112"/>
            <p:cNvSpPr>
              <a:spLocks/>
            </p:cNvSpPr>
            <p:nvPr/>
          </p:nvSpPr>
          <p:spPr bwMode="auto">
            <a:xfrm flipV="1">
              <a:off x="359" y="484"/>
              <a:ext cx="1413" cy="1004"/>
            </a:xfrm>
            <a:custGeom>
              <a:avLst/>
              <a:gdLst>
                <a:gd name="T0" fmla="*/ 853 w 1743"/>
                <a:gd name="T1" fmla="*/ 1010 h 1272"/>
                <a:gd name="T2" fmla="*/ 930 w 1743"/>
                <a:gd name="T3" fmla="*/ 1141 h 1272"/>
                <a:gd name="T4" fmla="*/ 468 w 1743"/>
                <a:gd name="T5" fmla="*/ 1218 h 1272"/>
                <a:gd name="T6" fmla="*/ 32 w 1743"/>
                <a:gd name="T7" fmla="*/ 756 h 1272"/>
                <a:gd name="T8" fmla="*/ 273 w 1743"/>
                <a:gd name="T9" fmla="*/ 159 h 1272"/>
                <a:gd name="T10" fmla="*/ 943 w 1743"/>
                <a:gd name="T11" fmla="*/ 146 h 1272"/>
                <a:gd name="T12" fmla="*/ 1202 w 1743"/>
                <a:gd name="T13" fmla="*/ 570 h 1272"/>
                <a:gd name="T14" fmla="*/ 1589 w 1743"/>
                <a:gd name="T15" fmla="*/ 570 h 1272"/>
                <a:gd name="T16" fmla="*/ 1587 w 1743"/>
                <a:gd name="T17" fmla="*/ 247 h 1272"/>
                <a:gd name="T18" fmla="*/ 1742 w 1743"/>
                <a:gd name="T19" fmla="*/ 247 h 1272"/>
                <a:gd name="T20" fmla="*/ 1743 w 1743"/>
                <a:gd name="T21" fmla="*/ 1053 h 1272"/>
                <a:gd name="T22" fmla="*/ 1593 w 1743"/>
                <a:gd name="T23" fmla="*/ 1051 h 1272"/>
                <a:gd name="T24" fmla="*/ 1591 w 1743"/>
                <a:gd name="T25" fmla="*/ 734 h 1272"/>
                <a:gd name="T26" fmla="*/ 1206 w 1743"/>
                <a:gd name="T27" fmla="*/ 734 h 1272"/>
                <a:gd name="T28" fmla="*/ 1202 w 1743"/>
                <a:gd name="T29" fmla="*/ 1051 h 1272"/>
                <a:gd name="T30" fmla="*/ 1049 w 1743"/>
                <a:gd name="T31" fmla="*/ 1051 h 1272"/>
                <a:gd name="T32" fmla="*/ 1049 w 1743"/>
                <a:gd name="T33" fmla="*/ 648 h 1272"/>
                <a:gd name="T34" fmla="*/ 1011 w 1743"/>
                <a:gd name="T35" fmla="*/ 466 h 1272"/>
                <a:gd name="T36" fmla="*/ 883 w 1743"/>
                <a:gd name="T37" fmla="*/ 295 h 1272"/>
                <a:gd name="T38" fmla="*/ 375 w 1743"/>
                <a:gd name="T39" fmla="*/ 277 h 1272"/>
                <a:gd name="T40" fmla="*/ 181 w 1743"/>
                <a:gd name="T41" fmla="*/ 700 h 1272"/>
                <a:gd name="T42" fmla="*/ 424 w 1743"/>
                <a:gd name="T43" fmla="*/ 1035 h 1272"/>
                <a:gd name="T44" fmla="*/ 853 w 1743"/>
                <a:gd name="T45" fmla="*/ 101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43" h="1272">
                  <a:moveTo>
                    <a:pt x="853" y="1010"/>
                  </a:moveTo>
                  <a:lnTo>
                    <a:pt x="930" y="1141"/>
                  </a:lnTo>
                  <a:cubicBezTo>
                    <a:pt x="879" y="1186"/>
                    <a:pt x="688" y="1272"/>
                    <a:pt x="468" y="1218"/>
                  </a:cubicBezTo>
                  <a:cubicBezTo>
                    <a:pt x="247" y="1164"/>
                    <a:pt x="65" y="967"/>
                    <a:pt x="32" y="756"/>
                  </a:cubicBezTo>
                  <a:cubicBezTo>
                    <a:pt x="0" y="546"/>
                    <a:pt x="45" y="314"/>
                    <a:pt x="273" y="159"/>
                  </a:cubicBezTo>
                  <a:cubicBezTo>
                    <a:pt x="506" y="0"/>
                    <a:pt x="772" y="22"/>
                    <a:pt x="943" y="146"/>
                  </a:cubicBezTo>
                  <a:cubicBezTo>
                    <a:pt x="1104" y="263"/>
                    <a:pt x="1176" y="393"/>
                    <a:pt x="1202" y="570"/>
                  </a:cubicBezTo>
                  <a:lnTo>
                    <a:pt x="1589" y="570"/>
                  </a:lnTo>
                  <a:lnTo>
                    <a:pt x="1587" y="247"/>
                  </a:lnTo>
                  <a:lnTo>
                    <a:pt x="1742" y="247"/>
                  </a:lnTo>
                  <a:lnTo>
                    <a:pt x="1743" y="1053"/>
                  </a:lnTo>
                  <a:lnTo>
                    <a:pt x="1593" y="1051"/>
                  </a:lnTo>
                  <a:lnTo>
                    <a:pt x="1591" y="734"/>
                  </a:lnTo>
                  <a:lnTo>
                    <a:pt x="1206" y="734"/>
                  </a:lnTo>
                  <a:lnTo>
                    <a:pt x="1202" y="1051"/>
                  </a:lnTo>
                  <a:lnTo>
                    <a:pt x="1049" y="1051"/>
                  </a:lnTo>
                  <a:cubicBezTo>
                    <a:pt x="1049" y="1051"/>
                    <a:pt x="1049" y="654"/>
                    <a:pt x="1049" y="648"/>
                  </a:cubicBezTo>
                  <a:cubicBezTo>
                    <a:pt x="1049" y="646"/>
                    <a:pt x="1047" y="553"/>
                    <a:pt x="1011" y="466"/>
                  </a:cubicBezTo>
                  <a:cubicBezTo>
                    <a:pt x="979" y="388"/>
                    <a:pt x="916" y="316"/>
                    <a:pt x="883" y="295"/>
                  </a:cubicBezTo>
                  <a:cubicBezTo>
                    <a:pt x="715" y="185"/>
                    <a:pt x="578" y="161"/>
                    <a:pt x="375" y="277"/>
                  </a:cubicBezTo>
                  <a:cubicBezTo>
                    <a:pt x="189" y="383"/>
                    <a:pt x="171" y="628"/>
                    <a:pt x="181" y="700"/>
                  </a:cubicBezTo>
                  <a:cubicBezTo>
                    <a:pt x="191" y="772"/>
                    <a:pt x="245" y="943"/>
                    <a:pt x="424" y="1035"/>
                  </a:cubicBezTo>
                  <a:cubicBezTo>
                    <a:pt x="602" y="1127"/>
                    <a:pt x="801" y="1043"/>
                    <a:pt x="853" y="1010"/>
                  </a:cubicBezTo>
                  <a:close/>
                </a:path>
              </a:pathLst>
            </a:custGeom>
            <a:solidFill>
              <a:srgbClr val="FFFFFF"/>
            </a:solidFill>
            <a:ln w="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1" name="Freeform 113"/>
            <p:cNvSpPr>
              <a:spLocks/>
            </p:cNvSpPr>
            <p:nvPr/>
          </p:nvSpPr>
          <p:spPr bwMode="auto">
            <a:xfrm flipV="1">
              <a:off x="682" y="724"/>
              <a:ext cx="412" cy="469"/>
            </a:xfrm>
            <a:custGeom>
              <a:avLst/>
              <a:gdLst>
                <a:gd name="T0" fmla="*/ 450 w 503"/>
                <a:gd name="T1" fmla="*/ 383 h 656"/>
                <a:gd name="T2" fmla="*/ 454 w 503"/>
                <a:gd name="T3" fmla="*/ 498 h 656"/>
                <a:gd name="T4" fmla="*/ 359 w 503"/>
                <a:gd name="T5" fmla="*/ 605 h 656"/>
                <a:gd name="T6" fmla="*/ 302 w 503"/>
                <a:gd name="T7" fmla="*/ 625 h 656"/>
                <a:gd name="T8" fmla="*/ 234 w 503"/>
                <a:gd name="T9" fmla="*/ 630 h 656"/>
                <a:gd name="T10" fmla="*/ 100 w 503"/>
                <a:gd name="T11" fmla="*/ 611 h 656"/>
                <a:gd name="T12" fmla="*/ 58 w 503"/>
                <a:gd name="T13" fmla="*/ 595 h 656"/>
                <a:gd name="T14" fmla="*/ 7 w 503"/>
                <a:gd name="T15" fmla="*/ 535 h 656"/>
                <a:gd name="T16" fmla="*/ 16 w 503"/>
                <a:gd name="T17" fmla="*/ 496 h 656"/>
                <a:gd name="T18" fmla="*/ 14 w 503"/>
                <a:gd name="T19" fmla="*/ 475 h 656"/>
                <a:gd name="T20" fmla="*/ 34 w 503"/>
                <a:gd name="T21" fmla="*/ 468 h 656"/>
                <a:gd name="T22" fmla="*/ 41 w 503"/>
                <a:gd name="T23" fmla="*/ 406 h 656"/>
                <a:gd name="T24" fmla="*/ 8 w 503"/>
                <a:gd name="T25" fmla="*/ 380 h 656"/>
                <a:gd name="T26" fmla="*/ 14 w 503"/>
                <a:gd name="T27" fmla="*/ 362 h 656"/>
                <a:gd name="T28" fmla="*/ 24 w 503"/>
                <a:gd name="T29" fmla="*/ 343 h 656"/>
                <a:gd name="T30" fmla="*/ 20 w 503"/>
                <a:gd name="T31" fmla="*/ 324 h 656"/>
                <a:gd name="T32" fmla="*/ 31 w 503"/>
                <a:gd name="T33" fmla="*/ 314 h 656"/>
                <a:gd name="T34" fmla="*/ 30 w 503"/>
                <a:gd name="T35" fmla="*/ 306 h 656"/>
                <a:gd name="T36" fmla="*/ 33 w 503"/>
                <a:gd name="T37" fmla="*/ 295 h 656"/>
                <a:gd name="T38" fmla="*/ 40 w 503"/>
                <a:gd name="T39" fmla="*/ 282 h 656"/>
                <a:gd name="T40" fmla="*/ 30 w 503"/>
                <a:gd name="T41" fmla="*/ 264 h 656"/>
                <a:gd name="T42" fmla="*/ 42 w 503"/>
                <a:gd name="T43" fmla="*/ 227 h 656"/>
                <a:gd name="T44" fmla="*/ 127 w 503"/>
                <a:gd name="T45" fmla="*/ 218 h 656"/>
                <a:gd name="T46" fmla="*/ 154 w 503"/>
                <a:gd name="T47" fmla="*/ 191 h 656"/>
                <a:gd name="T48" fmla="*/ 128 w 503"/>
                <a:gd name="T49" fmla="*/ 148 h 656"/>
                <a:gd name="T50" fmla="*/ 136 w 503"/>
                <a:gd name="T51" fmla="*/ 136 h 656"/>
                <a:gd name="T52" fmla="*/ 68 w 503"/>
                <a:gd name="T53" fmla="*/ 50 h 656"/>
                <a:gd name="T54" fmla="*/ 154 w 503"/>
                <a:gd name="T55" fmla="*/ 13 h 656"/>
                <a:gd name="T56" fmla="*/ 282 w 503"/>
                <a:gd name="T57" fmla="*/ 7 h 656"/>
                <a:gd name="T58" fmla="*/ 395 w 503"/>
                <a:gd name="T59" fmla="*/ 38 h 656"/>
                <a:gd name="T60" fmla="*/ 433 w 503"/>
                <a:gd name="T61" fmla="*/ 75 h 656"/>
                <a:gd name="T62" fmla="*/ 355 w 503"/>
                <a:gd name="T63" fmla="*/ 159 h 656"/>
                <a:gd name="T64" fmla="*/ 355 w 503"/>
                <a:gd name="T65" fmla="*/ 174 h 656"/>
                <a:gd name="T66" fmla="*/ 346 w 503"/>
                <a:gd name="T67" fmla="*/ 188 h 656"/>
                <a:gd name="T68" fmla="*/ 335 w 503"/>
                <a:gd name="T69" fmla="*/ 234 h 656"/>
                <a:gd name="T70" fmla="*/ 379 w 503"/>
                <a:gd name="T71" fmla="*/ 238 h 656"/>
                <a:gd name="T72" fmla="*/ 419 w 503"/>
                <a:gd name="T73" fmla="*/ 253 h 656"/>
                <a:gd name="T74" fmla="*/ 469 w 503"/>
                <a:gd name="T75" fmla="*/ 321 h 656"/>
                <a:gd name="T76" fmla="*/ 449 w 503"/>
                <a:gd name="T77" fmla="*/ 381 h 656"/>
                <a:gd name="T78" fmla="*/ 450 w 503"/>
                <a:gd name="T79" fmla="*/ 383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656">
                  <a:moveTo>
                    <a:pt x="450" y="383"/>
                  </a:moveTo>
                  <a:cubicBezTo>
                    <a:pt x="453" y="398"/>
                    <a:pt x="466" y="463"/>
                    <a:pt x="454" y="498"/>
                  </a:cubicBezTo>
                  <a:cubicBezTo>
                    <a:pt x="443" y="531"/>
                    <a:pt x="434" y="572"/>
                    <a:pt x="359" y="605"/>
                  </a:cubicBezTo>
                  <a:cubicBezTo>
                    <a:pt x="354" y="607"/>
                    <a:pt x="330" y="620"/>
                    <a:pt x="302" y="625"/>
                  </a:cubicBezTo>
                  <a:cubicBezTo>
                    <a:pt x="271" y="631"/>
                    <a:pt x="236" y="629"/>
                    <a:pt x="234" y="630"/>
                  </a:cubicBezTo>
                  <a:cubicBezTo>
                    <a:pt x="212" y="640"/>
                    <a:pt x="155" y="656"/>
                    <a:pt x="100" y="611"/>
                  </a:cubicBezTo>
                  <a:cubicBezTo>
                    <a:pt x="100" y="611"/>
                    <a:pt x="86" y="601"/>
                    <a:pt x="58" y="595"/>
                  </a:cubicBezTo>
                  <a:cubicBezTo>
                    <a:pt x="58" y="595"/>
                    <a:pt x="6" y="566"/>
                    <a:pt x="7" y="535"/>
                  </a:cubicBezTo>
                  <a:cubicBezTo>
                    <a:pt x="8" y="504"/>
                    <a:pt x="15" y="505"/>
                    <a:pt x="16" y="496"/>
                  </a:cubicBezTo>
                  <a:cubicBezTo>
                    <a:pt x="16" y="485"/>
                    <a:pt x="16" y="479"/>
                    <a:pt x="14" y="475"/>
                  </a:cubicBezTo>
                  <a:cubicBezTo>
                    <a:pt x="13" y="471"/>
                    <a:pt x="28" y="470"/>
                    <a:pt x="34" y="468"/>
                  </a:cubicBezTo>
                  <a:cubicBezTo>
                    <a:pt x="41" y="466"/>
                    <a:pt x="63" y="441"/>
                    <a:pt x="41" y="406"/>
                  </a:cubicBezTo>
                  <a:cubicBezTo>
                    <a:pt x="41" y="406"/>
                    <a:pt x="17" y="383"/>
                    <a:pt x="8" y="380"/>
                  </a:cubicBezTo>
                  <a:cubicBezTo>
                    <a:pt x="0" y="376"/>
                    <a:pt x="10" y="367"/>
                    <a:pt x="14" y="362"/>
                  </a:cubicBezTo>
                  <a:cubicBezTo>
                    <a:pt x="14" y="362"/>
                    <a:pt x="29" y="352"/>
                    <a:pt x="24" y="343"/>
                  </a:cubicBezTo>
                  <a:cubicBezTo>
                    <a:pt x="21" y="335"/>
                    <a:pt x="19" y="337"/>
                    <a:pt x="20" y="324"/>
                  </a:cubicBezTo>
                  <a:cubicBezTo>
                    <a:pt x="20" y="321"/>
                    <a:pt x="24" y="320"/>
                    <a:pt x="31" y="314"/>
                  </a:cubicBezTo>
                  <a:cubicBezTo>
                    <a:pt x="31" y="314"/>
                    <a:pt x="34" y="313"/>
                    <a:pt x="30" y="306"/>
                  </a:cubicBezTo>
                  <a:cubicBezTo>
                    <a:pt x="26" y="300"/>
                    <a:pt x="27" y="302"/>
                    <a:pt x="33" y="295"/>
                  </a:cubicBezTo>
                  <a:cubicBezTo>
                    <a:pt x="38" y="288"/>
                    <a:pt x="40" y="292"/>
                    <a:pt x="40" y="282"/>
                  </a:cubicBezTo>
                  <a:cubicBezTo>
                    <a:pt x="40" y="273"/>
                    <a:pt x="36" y="273"/>
                    <a:pt x="30" y="264"/>
                  </a:cubicBezTo>
                  <a:cubicBezTo>
                    <a:pt x="30" y="264"/>
                    <a:pt x="23" y="238"/>
                    <a:pt x="42" y="227"/>
                  </a:cubicBezTo>
                  <a:cubicBezTo>
                    <a:pt x="61" y="216"/>
                    <a:pt x="97" y="207"/>
                    <a:pt x="127" y="218"/>
                  </a:cubicBezTo>
                  <a:cubicBezTo>
                    <a:pt x="134" y="220"/>
                    <a:pt x="157" y="222"/>
                    <a:pt x="154" y="191"/>
                  </a:cubicBezTo>
                  <a:cubicBezTo>
                    <a:pt x="153" y="185"/>
                    <a:pt x="143" y="159"/>
                    <a:pt x="128" y="148"/>
                  </a:cubicBezTo>
                  <a:cubicBezTo>
                    <a:pt x="126" y="147"/>
                    <a:pt x="134" y="142"/>
                    <a:pt x="136" y="136"/>
                  </a:cubicBezTo>
                  <a:cubicBezTo>
                    <a:pt x="138" y="130"/>
                    <a:pt x="70" y="56"/>
                    <a:pt x="68" y="50"/>
                  </a:cubicBezTo>
                  <a:cubicBezTo>
                    <a:pt x="66" y="44"/>
                    <a:pt x="96" y="26"/>
                    <a:pt x="154" y="13"/>
                  </a:cubicBezTo>
                  <a:cubicBezTo>
                    <a:pt x="183" y="7"/>
                    <a:pt x="242" y="0"/>
                    <a:pt x="282" y="7"/>
                  </a:cubicBezTo>
                  <a:cubicBezTo>
                    <a:pt x="324" y="14"/>
                    <a:pt x="359" y="23"/>
                    <a:pt x="395" y="38"/>
                  </a:cubicBezTo>
                  <a:cubicBezTo>
                    <a:pt x="403" y="41"/>
                    <a:pt x="456" y="60"/>
                    <a:pt x="433" y="75"/>
                  </a:cubicBezTo>
                  <a:cubicBezTo>
                    <a:pt x="411" y="90"/>
                    <a:pt x="361" y="156"/>
                    <a:pt x="355" y="159"/>
                  </a:cubicBezTo>
                  <a:cubicBezTo>
                    <a:pt x="349" y="161"/>
                    <a:pt x="354" y="170"/>
                    <a:pt x="355" y="174"/>
                  </a:cubicBezTo>
                  <a:cubicBezTo>
                    <a:pt x="358" y="178"/>
                    <a:pt x="354" y="180"/>
                    <a:pt x="346" y="188"/>
                  </a:cubicBezTo>
                  <a:cubicBezTo>
                    <a:pt x="338" y="196"/>
                    <a:pt x="335" y="234"/>
                    <a:pt x="335" y="234"/>
                  </a:cubicBezTo>
                  <a:cubicBezTo>
                    <a:pt x="335" y="234"/>
                    <a:pt x="358" y="233"/>
                    <a:pt x="379" y="238"/>
                  </a:cubicBezTo>
                  <a:cubicBezTo>
                    <a:pt x="398" y="243"/>
                    <a:pt x="416" y="252"/>
                    <a:pt x="419" y="253"/>
                  </a:cubicBezTo>
                  <a:cubicBezTo>
                    <a:pt x="432" y="259"/>
                    <a:pt x="503" y="296"/>
                    <a:pt x="469" y="321"/>
                  </a:cubicBezTo>
                  <a:cubicBezTo>
                    <a:pt x="446" y="340"/>
                    <a:pt x="454" y="351"/>
                    <a:pt x="449" y="381"/>
                  </a:cubicBezTo>
                  <a:lnTo>
                    <a:pt x="450" y="383"/>
                  </a:lnTo>
                  <a:close/>
                </a:path>
              </a:pathLst>
            </a:custGeom>
            <a:solidFill>
              <a:srgbClr val="FFFFFF"/>
            </a:solidFill>
            <a:ln w="0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62" name="Group 114"/>
          <p:cNvGrpSpPr>
            <a:grpSpLocks/>
          </p:cNvGrpSpPr>
          <p:nvPr/>
        </p:nvGrpSpPr>
        <p:grpSpPr bwMode="auto">
          <a:xfrm>
            <a:off x="33451669" y="30458036"/>
            <a:ext cx="1721224" cy="1752600"/>
            <a:chOff x="21839" y="506"/>
            <a:chExt cx="1249" cy="1126"/>
          </a:xfrm>
        </p:grpSpPr>
        <p:sp>
          <p:nvSpPr>
            <p:cNvPr id="2163" name="Freeform 115"/>
            <p:cNvSpPr>
              <a:spLocks/>
            </p:cNvSpPr>
            <p:nvPr/>
          </p:nvSpPr>
          <p:spPr bwMode="auto">
            <a:xfrm flipV="1">
              <a:off x="21841" y="1235"/>
              <a:ext cx="1246" cy="397"/>
            </a:xfrm>
            <a:custGeom>
              <a:avLst/>
              <a:gdLst>
                <a:gd name="T0" fmla="*/ 0 w 1784"/>
                <a:gd name="T1" fmla="*/ 370 h 569"/>
                <a:gd name="T2" fmla="*/ 45 w 1784"/>
                <a:gd name="T3" fmla="*/ 508 h 569"/>
                <a:gd name="T4" fmla="*/ 255 w 1784"/>
                <a:gd name="T5" fmla="*/ 447 h 569"/>
                <a:gd name="T6" fmla="*/ 506 w 1784"/>
                <a:gd name="T7" fmla="*/ 439 h 569"/>
                <a:gd name="T8" fmla="*/ 488 w 1784"/>
                <a:gd name="T9" fmla="*/ 380 h 569"/>
                <a:gd name="T10" fmla="*/ 450 w 1784"/>
                <a:gd name="T11" fmla="*/ 299 h 569"/>
                <a:gd name="T12" fmla="*/ 1318 w 1784"/>
                <a:gd name="T13" fmla="*/ 291 h 569"/>
                <a:gd name="T14" fmla="*/ 1278 w 1784"/>
                <a:gd name="T15" fmla="*/ 384 h 569"/>
                <a:gd name="T16" fmla="*/ 1270 w 1784"/>
                <a:gd name="T17" fmla="*/ 435 h 569"/>
                <a:gd name="T18" fmla="*/ 1452 w 1784"/>
                <a:gd name="T19" fmla="*/ 451 h 569"/>
                <a:gd name="T20" fmla="*/ 1511 w 1784"/>
                <a:gd name="T21" fmla="*/ 439 h 569"/>
                <a:gd name="T22" fmla="*/ 1743 w 1784"/>
                <a:gd name="T23" fmla="*/ 484 h 569"/>
                <a:gd name="T24" fmla="*/ 1784 w 1784"/>
                <a:gd name="T25" fmla="*/ 368 h 569"/>
                <a:gd name="T26" fmla="*/ 1683 w 1784"/>
                <a:gd name="T27" fmla="*/ 346 h 569"/>
                <a:gd name="T28" fmla="*/ 1650 w 1784"/>
                <a:gd name="T29" fmla="*/ 405 h 569"/>
                <a:gd name="T30" fmla="*/ 1612 w 1784"/>
                <a:gd name="T31" fmla="*/ 382 h 569"/>
                <a:gd name="T32" fmla="*/ 1642 w 1784"/>
                <a:gd name="T33" fmla="*/ 352 h 569"/>
                <a:gd name="T34" fmla="*/ 1561 w 1784"/>
                <a:gd name="T35" fmla="*/ 257 h 569"/>
                <a:gd name="T36" fmla="*/ 1482 w 1784"/>
                <a:gd name="T37" fmla="*/ 344 h 569"/>
                <a:gd name="T38" fmla="*/ 1409 w 1784"/>
                <a:gd name="T39" fmla="*/ 358 h 569"/>
                <a:gd name="T40" fmla="*/ 1434 w 1784"/>
                <a:gd name="T41" fmla="*/ 297 h 569"/>
                <a:gd name="T42" fmla="*/ 1440 w 1784"/>
                <a:gd name="T43" fmla="*/ 204 h 569"/>
                <a:gd name="T44" fmla="*/ 328 w 1784"/>
                <a:gd name="T45" fmla="*/ 208 h 569"/>
                <a:gd name="T46" fmla="*/ 346 w 1784"/>
                <a:gd name="T47" fmla="*/ 299 h 569"/>
                <a:gd name="T48" fmla="*/ 356 w 1784"/>
                <a:gd name="T49" fmla="*/ 358 h 569"/>
                <a:gd name="T50" fmla="*/ 292 w 1784"/>
                <a:gd name="T51" fmla="*/ 344 h 569"/>
                <a:gd name="T52" fmla="*/ 221 w 1784"/>
                <a:gd name="T53" fmla="*/ 253 h 569"/>
                <a:gd name="T54" fmla="*/ 128 w 1784"/>
                <a:gd name="T55" fmla="*/ 356 h 569"/>
                <a:gd name="T56" fmla="*/ 146 w 1784"/>
                <a:gd name="T57" fmla="*/ 386 h 569"/>
                <a:gd name="T58" fmla="*/ 122 w 1784"/>
                <a:gd name="T59" fmla="*/ 403 h 569"/>
                <a:gd name="T60" fmla="*/ 103 w 1784"/>
                <a:gd name="T61" fmla="*/ 334 h 569"/>
                <a:gd name="T62" fmla="*/ 0 w 1784"/>
                <a:gd name="T63" fmla="*/ 37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84" h="569">
                  <a:moveTo>
                    <a:pt x="0" y="370"/>
                  </a:moveTo>
                  <a:cubicBezTo>
                    <a:pt x="18" y="390"/>
                    <a:pt x="12" y="490"/>
                    <a:pt x="45" y="508"/>
                  </a:cubicBezTo>
                  <a:cubicBezTo>
                    <a:pt x="88" y="531"/>
                    <a:pt x="201" y="506"/>
                    <a:pt x="255" y="447"/>
                  </a:cubicBezTo>
                  <a:cubicBezTo>
                    <a:pt x="358" y="471"/>
                    <a:pt x="472" y="469"/>
                    <a:pt x="506" y="439"/>
                  </a:cubicBezTo>
                  <a:cubicBezTo>
                    <a:pt x="510" y="395"/>
                    <a:pt x="482" y="393"/>
                    <a:pt x="488" y="380"/>
                  </a:cubicBezTo>
                  <a:cubicBezTo>
                    <a:pt x="520" y="308"/>
                    <a:pt x="468" y="312"/>
                    <a:pt x="450" y="299"/>
                  </a:cubicBezTo>
                  <a:cubicBezTo>
                    <a:pt x="601" y="190"/>
                    <a:pt x="1093" y="178"/>
                    <a:pt x="1318" y="291"/>
                  </a:cubicBezTo>
                  <a:cubicBezTo>
                    <a:pt x="1221" y="330"/>
                    <a:pt x="1288" y="345"/>
                    <a:pt x="1278" y="384"/>
                  </a:cubicBezTo>
                  <a:cubicBezTo>
                    <a:pt x="1274" y="403"/>
                    <a:pt x="1259" y="413"/>
                    <a:pt x="1270" y="435"/>
                  </a:cubicBezTo>
                  <a:cubicBezTo>
                    <a:pt x="1344" y="455"/>
                    <a:pt x="1387" y="459"/>
                    <a:pt x="1452" y="451"/>
                  </a:cubicBezTo>
                  <a:cubicBezTo>
                    <a:pt x="1476" y="448"/>
                    <a:pt x="1489" y="445"/>
                    <a:pt x="1511" y="439"/>
                  </a:cubicBezTo>
                  <a:cubicBezTo>
                    <a:pt x="1498" y="457"/>
                    <a:pt x="1709" y="569"/>
                    <a:pt x="1743" y="484"/>
                  </a:cubicBezTo>
                  <a:cubicBezTo>
                    <a:pt x="1762" y="437"/>
                    <a:pt x="1784" y="368"/>
                    <a:pt x="1784" y="368"/>
                  </a:cubicBezTo>
                  <a:cubicBezTo>
                    <a:pt x="1753" y="328"/>
                    <a:pt x="1718" y="326"/>
                    <a:pt x="1683" y="346"/>
                  </a:cubicBezTo>
                  <a:cubicBezTo>
                    <a:pt x="1670" y="354"/>
                    <a:pt x="1675" y="372"/>
                    <a:pt x="1650" y="405"/>
                  </a:cubicBezTo>
                  <a:cubicBezTo>
                    <a:pt x="1642" y="399"/>
                    <a:pt x="1630" y="399"/>
                    <a:pt x="1612" y="382"/>
                  </a:cubicBezTo>
                  <a:cubicBezTo>
                    <a:pt x="1616" y="374"/>
                    <a:pt x="1642" y="352"/>
                    <a:pt x="1642" y="352"/>
                  </a:cubicBezTo>
                  <a:cubicBezTo>
                    <a:pt x="1618" y="330"/>
                    <a:pt x="1589" y="267"/>
                    <a:pt x="1561" y="257"/>
                  </a:cubicBezTo>
                  <a:cubicBezTo>
                    <a:pt x="1482" y="277"/>
                    <a:pt x="1482" y="344"/>
                    <a:pt x="1482" y="344"/>
                  </a:cubicBezTo>
                  <a:cubicBezTo>
                    <a:pt x="1450" y="344"/>
                    <a:pt x="1409" y="358"/>
                    <a:pt x="1409" y="358"/>
                  </a:cubicBezTo>
                  <a:cubicBezTo>
                    <a:pt x="1397" y="316"/>
                    <a:pt x="1434" y="297"/>
                    <a:pt x="1434" y="297"/>
                  </a:cubicBezTo>
                  <a:cubicBezTo>
                    <a:pt x="1448" y="263"/>
                    <a:pt x="1474" y="226"/>
                    <a:pt x="1440" y="204"/>
                  </a:cubicBezTo>
                  <a:cubicBezTo>
                    <a:pt x="1071" y="0"/>
                    <a:pt x="504" y="83"/>
                    <a:pt x="328" y="208"/>
                  </a:cubicBezTo>
                  <a:cubicBezTo>
                    <a:pt x="290" y="251"/>
                    <a:pt x="346" y="299"/>
                    <a:pt x="346" y="299"/>
                  </a:cubicBezTo>
                  <a:cubicBezTo>
                    <a:pt x="371" y="328"/>
                    <a:pt x="356" y="358"/>
                    <a:pt x="356" y="358"/>
                  </a:cubicBezTo>
                  <a:cubicBezTo>
                    <a:pt x="328" y="360"/>
                    <a:pt x="292" y="344"/>
                    <a:pt x="292" y="344"/>
                  </a:cubicBezTo>
                  <a:cubicBezTo>
                    <a:pt x="281" y="291"/>
                    <a:pt x="265" y="269"/>
                    <a:pt x="221" y="253"/>
                  </a:cubicBezTo>
                  <a:cubicBezTo>
                    <a:pt x="200" y="251"/>
                    <a:pt x="140" y="328"/>
                    <a:pt x="128" y="356"/>
                  </a:cubicBezTo>
                  <a:cubicBezTo>
                    <a:pt x="140" y="366"/>
                    <a:pt x="146" y="386"/>
                    <a:pt x="146" y="386"/>
                  </a:cubicBezTo>
                  <a:cubicBezTo>
                    <a:pt x="138" y="390"/>
                    <a:pt x="122" y="403"/>
                    <a:pt x="122" y="403"/>
                  </a:cubicBezTo>
                  <a:cubicBezTo>
                    <a:pt x="122" y="403"/>
                    <a:pt x="103" y="338"/>
                    <a:pt x="103" y="334"/>
                  </a:cubicBezTo>
                  <a:cubicBezTo>
                    <a:pt x="53" y="320"/>
                    <a:pt x="24" y="330"/>
                    <a:pt x="0" y="370"/>
                  </a:cubicBezTo>
                  <a:close/>
                </a:path>
              </a:pathLst>
            </a:custGeom>
            <a:solidFill>
              <a:srgbClr val="FFFFFF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4" name="Freeform 116"/>
            <p:cNvSpPr>
              <a:spLocks/>
            </p:cNvSpPr>
            <p:nvPr/>
          </p:nvSpPr>
          <p:spPr bwMode="auto">
            <a:xfrm flipV="1">
              <a:off x="21841" y="1293"/>
              <a:ext cx="94" cy="124"/>
            </a:xfrm>
            <a:custGeom>
              <a:avLst/>
              <a:gdLst>
                <a:gd name="T0" fmla="*/ 29 w 134"/>
                <a:gd name="T1" fmla="*/ 178 h 178"/>
                <a:gd name="T2" fmla="*/ 0 w 134"/>
                <a:gd name="T3" fmla="*/ 58 h 178"/>
                <a:gd name="T4" fmla="*/ 103 w 134"/>
                <a:gd name="T5" fmla="*/ 27 h 178"/>
                <a:gd name="T6" fmla="*/ 134 w 134"/>
                <a:gd name="T7" fmla="*/ 12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8">
                  <a:moveTo>
                    <a:pt x="29" y="178"/>
                  </a:moveTo>
                  <a:cubicBezTo>
                    <a:pt x="23" y="134"/>
                    <a:pt x="9" y="76"/>
                    <a:pt x="0" y="58"/>
                  </a:cubicBezTo>
                  <a:cubicBezTo>
                    <a:pt x="0" y="58"/>
                    <a:pt x="46" y="0"/>
                    <a:pt x="103" y="27"/>
                  </a:cubicBezTo>
                  <a:cubicBezTo>
                    <a:pt x="103" y="27"/>
                    <a:pt x="118" y="79"/>
                    <a:pt x="134" y="129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5" name="Freeform 117"/>
            <p:cNvSpPr>
              <a:spLocks/>
            </p:cNvSpPr>
            <p:nvPr/>
          </p:nvSpPr>
          <p:spPr bwMode="auto">
            <a:xfrm flipV="1">
              <a:off x="22069" y="506"/>
              <a:ext cx="806" cy="891"/>
            </a:xfrm>
            <a:custGeom>
              <a:avLst/>
              <a:gdLst>
                <a:gd name="T0" fmla="*/ 0 w 1153"/>
                <a:gd name="T1" fmla="*/ 1276 h 1276"/>
                <a:gd name="T2" fmla="*/ 1152 w 1153"/>
                <a:gd name="T3" fmla="*/ 1276 h 1276"/>
                <a:gd name="T4" fmla="*/ 1152 w 1153"/>
                <a:gd name="T5" fmla="*/ 700 h 1276"/>
                <a:gd name="T6" fmla="*/ 560 w 1153"/>
                <a:gd name="T7" fmla="*/ 1 h 1276"/>
                <a:gd name="T8" fmla="*/ 0 w 1153"/>
                <a:gd name="T9" fmla="*/ 700 h 1276"/>
                <a:gd name="T10" fmla="*/ 0 w 1153"/>
                <a:gd name="T11" fmla="*/ 127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3" h="1276">
                  <a:moveTo>
                    <a:pt x="0" y="1276"/>
                  </a:moveTo>
                  <a:lnTo>
                    <a:pt x="1152" y="1276"/>
                  </a:lnTo>
                  <a:cubicBezTo>
                    <a:pt x="1152" y="1276"/>
                    <a:pt x="1152" y="711"/>
                    <a:pt x="1152" y="700"/>
                  </a:cubicBezTo>
                  <a:cubicBezTo>
                    <a:pt x="1153" y="265"/>
                    <a:pt x="636" y="0"/>
                    <a:pt x="560" y="1"/>
                  </a:cubicBezTo>
                  <a:cubicBezTo>
                    <a:pt x="485" y="1"/>
                    <a:pt x="9" y="217"/>
                    <a:pt x="0" y="700"/>
                  </a:cubicBezTo>
                  <a:cubicBezTo>
                    <a:pt x="0" y="708"/>
                    <a:pt x="0" y="1276"/>
                    <a:pt x="0" y="1276"/>
                  </a:cubicBezTo>
                  <a:close/>
                </a:path>
              </a:pathLst>
            </a:custGeom>
            <a:solidFill>
              <a:srgbClr val="FFFFFF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6" name="Freeform 118"/>
            <p:cNvSpPr>
              <a:spLocks/>
            </p:cNvSpPr>
            <p:nvPr/>
          </p:nvSpPr>
          <p:spPr bwMode="auto">
            <a:xfrm flipV="1">
              <a:off x="22069" y="506"/>
              <a:ext cx="806" cy="891"/>
            </a:xfrm>
            <a:custGeom>
              <a:avLst/>
              <a:gdLst>
                <a:gd name="T0" fmla="*/ 0 w 1153"/>
                <a:gd name="T1" fmla="*/ 1276 h 1276"/>
                <a:gd name="T2" fmla="*/ 1152 w 1153"/>
                <a:gd name="T3" fmla="*/ 1276 h 1276"/>
                <a:gd name="T4" fmla="*/ 1152 w 1153"/>
                <a:gd name="T5" fmla="*/ 700 h 1276"/>
                <a:gd name="T6" fmla="*/ 560 w 1153"/>
                <a:gd name="T7" fmla="*/ 1 h 1276"/>
                <a:gd name="T8" fmla="*/ 0 w 1153"/>
                <a:gd name="T9" fmla="*/ 700 h 1276"/>
                <a:gd name="T10" fmla="*/ 0 w 1153"/>
                <a:gd name="T11" fmla="*/ 127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3" h="1276">
                  <a:moveTo>
                    <a:pt x="0" y="1276"/>
                  </a:moveTo>
                  <a:lnTo>
                    <a:pt x="1152" y="1276"/>
                  </a:lnTo>
                  <a:cubicBezTo>
                    <a:pt x="1152" y="1276"/>
                    <a:pt x="1152" y="711"/>
                    <a:pt x="1152" y="700"/>
                  </a:cubicBezTo>
                  <a:cubicBezTo>
                    <a:pt x="1153" y="265"/>
                    <a:pt x="636" y="0"/>
                    <a:pt x="560" y="1"/>
                  </a:cubicBezTo>
                  <a:cubicBezTo>
                    <a:pt x="485" y="1"/>
                    <a:pt x="9" y="217"/>
                    <a:pt x="0" y="700"/>
                  </a:cubicBezTo>
                  <a:cubicBezTo>
                    <a:pt x="0" y="708"/>
                    <a:pt x="0" y="1276"/>
                    <a:pt x="0" y="1276"/>
                  </a:cubicBezTo>
                  <a:close/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7" name="Freeform 119"/>
            <p:cNvSpPr>
              <a:spLocks/>
            </p:cNvSpPr>
            <p:nvPr/>
          </p:nvSpPr>
          <p:spPr bwMode="auto">
            <a:xfrm flipV="1">
              <a:off x="22099" y="539"/>
              <a:ext cx="744" cy="833"/>
            </a:xfrm>
            <a:custGeom>
              <a:avLst/>
              <a:gdLst>
                <a:gd name="T0" fmla="*/ 1 w 1065"/>
                <a:gd name="T1" fmla="*/ 1192 h 1192"/>
                <a:gd name="T2" fmla="*/ 1065 w 1065"/>
                <a:gd name="T3" fmla="*/ 1192 h 1192"/>
                <a:gd name="T4" fmla="*/ 1065 w 1065"/>
                <a:gd name="T5" fmla="*/ 661 h 1192"/>
                <a:gd name="T6" fmla="*/ 511 w 1065"/>
                <a:gd name="T7" fmla="*/ 2 h 1192"/>
                <a:gd name="T8" fmla="*/ 1 w 1065"/>
                <a:gd name="T9" fmla="*/ 663 h 1192"/>
                <a:gd name="T10" fmla="*/ 1 w 1065"/>
                <a:gd name="T11" fmla="*/ 1192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5" h="1192">
                  <a:moveTo>
                    <a:pt x="1" y="1192"/>
                  </a:moveTo>
                  <a:lnTo>
                    <a:pt x="1065" y="1192"/>
                  </a:lnTo>
                  <a:cubicBezTo>
                    <a:pt x="1065" y="1192"/>
                    <a:pt x="1065" y="670"/>
                    <a:pt x="1065" y="661"/>
                  </a:cubicBezTo>
                  <a:cubicBezTo>
                    <a:pt x="1057" y="228"/>
                    <a:pt x="572" y="0"/>
                    <a:pt x="511" y="2"/>
                  </a:cubicBezTo>
                  <a:cubicBezTo>
                    <a:pt x="447" y="4"/>
                    <a:pt x="0" y="227"/>
                    <a:pt x="1" y="663"/>
                  </a:cubicBezTo>
                  <a:cubicBezTo>
                    <a:pt x="1" y="671"/>
                    <a:pt x="1" y="1192"/>
                    <a:pt x="1" y="1192"/>
                  </a:cubicBezTo>
                  <a:close/>
                </a:path>
              </a:pathLst>
            </a:custGeom>
            <a:solidFill>
              <a:srgbClr val="FFFFFF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8" name="Freeform 120"/>
            <p:cNvSpPr>
              <a:spLocks/>
            </p:cNvSpPr>
            <p:nvPr/>
          </p:nvSpPr>
          <p:spPr bwMode="auto">
            <a:xfrm flipV="1">
              <a:off x="22099" y="539"/>
              <a:ext cx="744" cy="833"/>
            </a:xfrm>
            <a:custGeom>
              <a:avLst/>
              <a:gdLst>
                <a:gd name="T0" fmla="*/ 1 w 1065"/>
                <a:gd name="T1" fmla="*/ 1192 h 1192"/>
                <a:gd name="T2" fmla="*/ 1065 w 1065"/>
                <a:gd name="T3" fmla="*/ 1192 h 1192"/>
                <a:gd name="T4" fmla="*/ 1065 w 1065"/>
                <a:gd name="T5" fmla="*/ 661 h 1192"/>
                <a:gd name="T6" fmla="*/ 511 w 1065"/>
                <a:gd name="T7" fmla="*/ 2 h 1192"/>
                <a:gd name="T8" fmla="*/ 1 w 1065"/>
                <a:gd name="T9" fmla="*/ 663 h 1192"/>
                <a:gd name="T10" fmla="*/ 1 w 1065"/>
                <a:gd name="T11" fmla="*/ 1192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5" h="1192">
                  <a:moveTo>
                    <a:pt x="1" y="1192"/>
                  </a:moveTo>
                  <a:lnTo>
                    <a:pt x="1065" y="1192"/>
                  </a:lnTo>
                  <a:cubicBezTo>
                    <a:pt x="1065" y="1192"/>
                    <a:pt x="1065" y="670"/>
                    <a:pt x="1065" y="661"/>
                  </a:cubicBezTo>
                  <a:cubicBezTo>
                    <a:pt x="1057" y="228"/>
                    <a:pt x="572" y="0"/>
                    <a:pt x="511" y="2"/>
                  </a:cubicBezTo>
                  <a:cubicBezTo>
                    <a:pt x="447" y="4"/>
                    <a:pt x="0" y="227"/>
                    <a:pt x="1" y="663"/>
                  </a:cubicBezTo>
                  <a:cubicBezTo>
                    <a:pt x="1" y="671"/>
                    <a:pt x="1" y="1192"/>
                    <a:pt x="1" y="1192"/>
                  </a:cubicBezTo>
                  <a:close/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9" name="Freeform 121"/>
            <p:cNvSpPr>
              <a:spLocks/>
            </p:cNvSpPr>
            <p:nvPr/>
          </p:nvSpPr>
          <p:spPr bwMode="auto">
            <a:xfrm flipV="1">
              <a:off x="22077" y="1494"/>
              <a:ext cx="768" cy="128"/>
            </a:xfrm>
            <a:custGeom>
              <a:avLst/>
              <a:gdLst>
                <a:gd name="T0" fmla="*/ 0 w 1099"/>
                <a:gd name="T1" fmla="*/ 181 h 182"/>
                <a:gd name="T2" fmla="*/ 1099 w 1099"/>
                <a:gd name="T3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99" h="182">
                  <a:moveTo>
                    <a:pt x="0" y="181"/>
                  </a:moveTo>
                  <a:cubicBezTo>
                    <a:pt x="260" y="52"/>
                    <a:pt x="688" y="0"/>
                    <a:pt x="1099" y="182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0" name="Freeform 122"/>
            <p:cNvSpPr>
              <a:spLocks noEditPoints="1"/>
            </p:cNvSpPr>
            <p:nvPr/>
          </p:nvSpPr>
          <p:spPr bwMode="auto">
            <a:xfrm flipV="1">
              <a:off x="21961" y="1328"/>
              <a:ext cx="196" cy="77"/>
            </a:xfrm>
            <a:custGeom>
              <a:avLst/>
              <a:gdLst>
                <a:gd name="T0" fmla="*/ 41 w 280"/>
                <a:gd name="T1" fmla="*/ 12 h 111"/>
                <a:gd name="T2" fmla="*/ 16 w 280"/>
                <a:gd name="T3" fmla="*/ 49 h 111"/>
                <a:gd name="T4" fmla="*/ 8 w 280"/>
                <a:gd name="T5" fmla="*/ 49 h 111"/>
                <a:gd name="T6" fmla="*/ 8 w 280"/>
                <a:gd name="T7" fmla="*/ 41 h 111"/>
                <a:gd name="T8" fmla="*/ 29 w 280"/>
                <a:gd name="T9" fmla="*/ 1 h 111"/>
                <a:gd name="T10" fmla="*/ 61 w 280"/>
                <a:gd name="T11" fmla="*/ 20 h 111"/>
                <a:gd name="T12" fmla="*/ 60 w 280"/>
                <a:gd name="T13" fmla="*/ 33 h 111"/>
                <a:gd name="T14" fmla="*/ 94 w 280"/>
                <a:gd name="T15" fmla="*/ 66 h 111"/>
                <a:gd name="T16" fmla="*/ 73 w 280"/>
                <a:gd name="T17" fmla="*/ 66 h 111"/>
                <a:gd name="T18" fmla="*/ 93 w 280"/>
                <a:gd name="T19" fmla="*/ 83 h 111"/>
                <a:gd name="T20" fmla="*/ 93 w 280"/>
                <a:gd name="T21" fmla="*/ 91 h 111"/>
                <a:gd name="T22" fmla="*/ 54 w 280"/>
                <a:gd name="T23" fmla="*/ 75 h 111"/>
                <a:gd name="T24" fmla="*/ 67 w 280"/>
                <a:gd name="T25" fmla="*/ 57 h 111"/>
                <a:gd name="T26" fmla="*/ 72 w 280"/>
                <a:gd name="T27" fmla="*/ 26 h 111"/>
                <a:gd name="T28" fmla="*/ 112 w 280"/>
                <a:gd name="T29" fmla="*/ 54 h 111"/>
                <a:gd name="T30" fmla="*/ 86 w 280"/>
                <a:gd name="T31" fmla="*/ 36 h 111"/>
                <a:gd name="T32" fmla="*/ 84 w 280"/>
                <a:gd name="T33" fmla="*/ 58 h 111"/>
                <a:gd name="T34" fmla="*/ 96 w 280"/>
                <a:gd name="T35" fmla="*/ 72 h 111"/>
                <a:gd name="T36" fmla="*/ 158 w 280"/>
                <a:gd name="T37" fmla="*/ 107 h 111"/>
                <a:gd name="T38" fmla="*/ 117 w 280"/>
                <a:gd name="T39" fmla="*/ 70 h 111"/>
                <a:gd name="T40" fmla="*/ 176 w 280"/>
                <a:gd name="T41" fmla="*/ 58 h 111"/>
                <a:gd name="T42" fmla="*/ 172 w 280"/>
                <a:gd name="T43" fmla="*/ 81 h 111"/>
                <a:gd name="T44" fmla="*/ 151 w 280"/>
                <a:gd name="T45" fmla="*/ 74 h 111"/>
                <a:gd name="T46" fmla="*/ 154 w 280"/>
                <a:gd name="T47" fmla="*/ 53 h 111"/>
                <a:gd name="T48" fmla="*/ 162 w 280"/>
                <a:gd name="T49" fmla="*/ 94 h 111"/>
                <a:gd name="T50" fmla="*/ 219 w 280"/>
                <a:gd name="T51" fmla="*/ 92 h 111"/>
                <a:gd name="T52" fmla="*/ 197 w 280"/>
                <a:gd name="T53" fmla="*/ 85 h 111"/>
                <a:gd name="T54" fmla="*/ 208 w 280"/>
                <a:gd name="T55" fmla="*/ 107 h 111"/>
                <a:gd name="T56" fmla="*/ 222 w 280"/>
                <a:gd name="T57" fmla="*/ 100 h 111"/>
                <a:gd name="T58" fmla="*/ 181 w 280"/>
                <a:gd name="T59" fmla="*/ 109 h 111"/>
                <a:gd name="T60" fmla="*/ 187 w 280"/>
                <a:gd name="T61" fmla="*/ 101 h 111"/>
                <a:gd name="T62" fmla="*/ 183 w 280"/>
                <a:gd name="T63" fmla="*/ 57 h 111"/>
                <a:gd name="T64" fmla="*/ 227 w 280"/>
                <a:gd name="T65" fmla="*/ 57 h 111"/>
                <a:gd name="T66" fmla="*/ 212 w 280"/>
                <a:gd name="T67" fmla="*/ 60 h 111"/>
                <a:gd name="T68" fmla="*/ 197 w 280"/>
                <a:gd name="T69" fmla="*/ 82 h 111"/>
                <a:gd name="T70" fmla="*/ 222 w 280"/>
                <a:gd name="T71" fmla="*/ 76 h 111"/>
                <a:gd name="T72" fmla="*/ 238 w 280"/>
                <a:gd name="T73" fmla="*/ 57 h 111"/>
                <a:gd name="T74" fmla="*/ 242 w 280"/>
                <a:gd name="T75" fmla="*/ 57 h 111"/>
                <a:gd name="T76" fmla="*/ 262 w 280"/>
                <a:gd name="T77" fmla="*/ 85 h 111"/>
                <a:gd name="T78" fmla="*/ 276 w 280"/>
                <a:gd name="T79" fmla="*/ 93 h 111"/>
                <a:gd name="T80" fmla="*/ 279 w 280"/>
                <a:gd name="T81" fmla="*/ 100 h 111"/>
                <a:gd name="T82" fmla="*/ 276 w 280"/>
                <a:gd name="T83" fmla="*/ 105 h 111"/>
                <a:gd name="T84" fmla="*/ 256 w 280"/>
                <a:gd name="T85" fmla="*/ 78 h 111"/>
                <a:gd name="T86" fmla="*/ 247 w 280"/>
                <a:gd name="T87" fmla="*/ 6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0" h="111">
                  <a:moveTo>
                    <a:pt x="60" y="33"/>
                  </a:moveTo>
                  <a:cubicBezTo>
                    <a:pt x="61" y="29"/>
                    <a:pt x="61" y="25"/>
                    <a:pt x="47" y="15"/>
                  </a:cubicBezTo>
                  <a:cubicBezTo>
                    <a:pt x="44" y="13"/>
                    <a:pt x="42" y="12"/>
                    <a:pt x="41" y="12"/>
                  </a:cubicBezTo>
                  <a:cubicBezTo>
                    <a:pt x="40" y="13"/>
                    <a:pt x="38" y="15"/>
                    <a:pt x="35" y="19"/>
                  </a:cubicBezTo>
                  <a:lnTo>
                    <a:pt x="27" y="30"/>
                  </a:lnTo>
                  <a:cubicBezTo>
                    <a:pt x="25" y="33"/>
                    <a:pt x="16" y="46"/>
                    <a:pt x="16" y="49"/>
                  </a:cubicBezTo>
                  <a:cubicBezTo>
                    <a:pt x="15" y="50"/>
                    <a:pt x="17" y="52"/>
                    <a:pt x="19" y="54"/>
                  </a:cubicBezTo>
                  <a:lnTo>
                    <a:pt x="18" y="56"/>
                  </a:lnTo>
                  <a:cubicBezTo>
                    <a:pt x="15" y="54"/>
                    <a:pt x="14" y="53"/>
                    <a:pt x="8" y="49"/>
                  </a:cubicBezTo>
                  <a:cubicBezTo>
                    <a:pt x="3" y="45"/>
                    <a:pt x="2" y="45"/>
                    <a:pt x="0" y="43"/>
                  </a:cubicBezTo>
                  <a:lnTo>
                    <a:pt x="1" y="41"/>
                  </a:lnTo>
                  <a:cubicBezTo>
                    <a:pt x="3" y="43"/>
                    <a:pt x="5" y="44"/>
                    <a:pt x="8" y="41"/>
                  </a:cubicBezTo>
                  <a:cubicBezTo>
                    <a:pt x="9" y="40"/>
                    <a:pt x="10" y="39"/>
                    <a:pt x="19" y="26"/>
                  </a:cubicBezTo>
                  <a:cubicBezTo>
                    <a:pt x="32" y="9"/>
                    <a:pt x="32" y="8"/>
                    <a:pt x="32" y="6"/>
                  </a:cubicBezTo>
                  <a:cubicBezTo>
                    <a:pt x="32" y="4"/>
                    <a:pt x="30" y="2"/>
                    <a:pt x="29" y="1"/>
                  </a:cubicBezTo>
                  <a:lnTo>
                    <a:pt x="31" y="0"/>
                  </a:lnTo>
                  <a:lnTo>
                    <a:pt x="51" y="13"/>
                  </a:lnTo>
                  <a:cubicBezTo>
                    <a:pt x="56" y="16"/>
                    <a:pt x="58" y="18"/>
                    <a:pt x="61" y="20"/>
                  </a:cubicBezTo>
                  <a:cubicBezTo>
                    <a:pt x="63" y="21"/>
                    <a:pt x="64" y="21"/>
                    <a:pt x="66" y="22"/>
                  </a:cubicBezTo>
                  <a:cubicBezTo>
                    <a:pt x="63" y="31"/>
                    <a:pt x="63" y="31"/>
                    <a:pt x="62" y="34"/>
                  </a:cubicBezTo>
                  <a:lnTo>
                    <a:pt x="60" y="33"/>
                  </a:lnTo>
                  <a:close/>
                  <a:moveTo>
                    <a:pt x="96" y="72"/>
                  </a:moveTo>
                  <a:lnTo>
                    <a:pt x="94" y="71"/>
                  </a:lnTo>
                  <a:cubicBezTo>
                    <a:pt x="95" y="71"/>
                    <a:pt x="95" y="67"/>
                    <a:pt x="94" y="66"/>
                  </a:cubicBezTo>
                  <a:cubicBezTo>
                    <a:pt x="94" y="65"/>
                    <a:pt x="90" y="63"/>
                    <a:pt x="84" y="61"/>
                  </a:cubicBezTo>
                  <a:cubicBezTo>
                    <a:pt x="81" y="60"/>
                    <a:pt x="78" y="59"/>
                    <a:pt x="76" y="59"/>
                  </a:cubicBezTo>
                  <a:cubicBezTo>
                    <a:pt x="75" y="62"/>
                    <a:pt x="74" y="64"/>
                    <a:pt x="73" y="66"/>
                  </a:cubicBezTo>
                  <a:cubicBezTo>
                    <a:pt x="72" y="70"/>
                    <a:pt x="71" y="73"/>
                    <a:pt x="69" y="78"/>
                  </a:cubicBezTo>
                  <a:cubicBezTo>
                    <a:pt x="73" y="80"/>
                    <a:pt x="76" y="82"/>
                    <a:pt x="79" y="83"/>
                  </a:cubicBezTo>
                  <a:cubicBezTo>
                    <a:pt x="87" y="86"/>
                    <a:pt x="91" y="86"/>
                    <a:pt x="93" y="83"/>
                  </a:cubicBezTo>
                  <a:cubicBezTo>
                    <a:pt x="93" y="82"/>
                    <a:pt x="93" y="81"/>
                    <a:pt x="93" y="79"/>
                  </a:cubicBezTo>
                  <a:cubicBezTo>
                    <a:pt x="94" y="80"/>
                    <a:pt x="95" y="80"/>
                    <a:pt x="95" y="80"/>
                  </a:cubicBezTo>
                  <a:cubicBezTo>
                    <a:pt x="96" y="80"/>
                    <a:pt x="96" y="86"/>
                    <a:pt x="93" y="91"/>
                  </a:cubicBezTo>
                  <a:cubicBezTo>
                    <a:pt x="88" y="89"/>
                    <a:pt x="85" y="88"/>
                    <a:pt x="79" y="86"/>
                  </a:cubicBezTo>
                  <a:lnTo>
                    <a:pt x="53" y="76"/>
                  </a:lnTo>
                  <a:lnTo>
                    <a:pt x="54" y="75"/>
                  </a:lnTo>
                  <a:cubicBezTo>
                    <a:pt x="54" y="75"/>
                    <a:pt x="54" y="75"/>
                    <a:pt x="55" y="75"/>
                  </a:cubicBezTo>
                  <a:cubicBezTo>
                    <a:pt x="58" y="75"/>
                    <a:pt x="59" y="75"/>
                    <a:pt x="61" y="71"/>
                  </a:cubicBezTo>
                  <a:cubicBezTo>
                    <a:pt x="62" y="69"/>
                    <a:pt x="66" y="59"/>
                    <a:pt x="67" y="57"/>
                  </a:cubicBezTo>
                  <a:cubicBezTo>
                    <a:pt x="69" y="52"/>
                    <a:pt x="75" y="38"/>
                    <a:pt x="76" y="33"/>
                  </a:cubicBezTo>
                  <a:cubicBezTo>
                    <a:pt x="76" y="30"/>
                    <a:pt x="75" y="29"/>
                    <a:pt x="72" y="28"/>
                  </a:cubicBezTo>
                  <a:lnTo>
                    <a:pt x="72" y="26"/>
                  </a:lnTo>
                  <a:cubicBezTo>
                    <a:pt x="80" y="29"/>
                    <a:pt x="84" y="31"/>
                    <a:pt x="91" y="33"/>
                  </a:cubicBezTo>
                  <a:cubicBezTo>
                    <a:pt x="99" y="36"/>
                    <a:pt x="102" y="37"/>
                    <a:pt x="113" y="41"/>
                  </a:cubicBezTo>
                  <a:cubicBezTo>
                    <a:pt x="113" y="47"/>
                    <a:pt x="113" y="50"/>
                    <a:pt x="112" y="54"/>
                  </a:cubicBezTo>
                  <a:lnTo>
                    <a:pt x="110" y="54"/>
                  </a:lnTo>
                  <a:cubicBezTo>
                    <a:pt x="110" y="50"/>
                    <a:pt x="110" y="43"/>
                    <a:pt x="98" y="39"/>
                  </a:cubicBezTo>
                  <a:cubicBezTo>
                    <a:pt x="93" y="37"/>
                    <a:pt x="89" y="36"/>
                    <a:pt x="86" y="36"/>
                  </a:cubicBezTo>
                  <a:cubicBezTo>
                    <a:pt x="85" y="38"/>
                    <a:pt x="83" y="40"/>
                    <a:pt x="81" y="45"/>
                  </a:cubicBezTo>
                  <a:cubicBezTo>
                    <a:pt x="81" y="45"/>
                    <a:pt x="78" y="54"/>
                    <a:pt x="78" y="55"/>
                  </a:cubicBezTo>
                  <a:cubicBezTo>
                    <a:pt x="79" y="56"/>
                    <a:pt x="80" y="57"/>
                    <a:pt x="84" y="58"/>
                  </a:cubicBezTo>
                  <a:cubicBezTo>
                    <a:pt x="97" y="63"/>
                    <a:pt x="97" y="63"/>
                    <a:pt x="101" y="56"/>
                  </a:cubicBezTo>
                  <a:lnTo>
                    <a:pt x="102" y="57"/>
                  </a:lnTo>
                  <a:lnTo>
                    <a:pt x="96" y="72"/>
                  </a:lnTo>
                  <a:close/>
                  <a:moveTo>
                    <a:pt x="164" y="94"/>
                  </a:moveTo>
                  <a:cubicBezTo>
                    <a:pt x="163" y="96"/>
                    <a:pt x="162" y="99"/>
                    <a:pt x="160" y="107"/>
                  </a:cubicBezTo>
                  <a:lnTo>
                    <a:pt x="158" y="107"/>
                  </a:lnTo>
                  <a:cubicBezTo>
                    <a:pt x="157" y="104"/>
                    <a:pt x="157" y="104"/>
                    <a:pt x="155" y="104"/>
                  </a:cubicBezTo>
                  <a:cubicBezTo>
                    <a:pt x="152" y="104"/>
                    <a:pt x="148" y="105"/>
                    <a:pt x="143" y="104"/>
                  </a:cubicBezTo>
                  <a:cubicBezTo>
                    <a:pt x="128" y="101"/>
                    <a:pt x="113" y="89"/>
                    <a:pt x="117" y="70"/>
                  </a:cubicBezTo>
                  <a:cubicBezTo>
                    <a:pt x="119" y="59"/>
                    <a:pt x="130" y="45"/>
                    <a:pt x="154" y="50"/>
                  </a:cubicBezTo>
                  <a:cubicBezTo>
                    <a:pt x="159" y="51"/>
                    <a:pt x="171" y="55"/>
                    <a:pt x="176" y="57"/>
                  </a:cubicBezTo>
                  <a:lnTo>
                    <a:pt x="176" y="58"/>
                  </a:lnTo>
                  <a:cubicBezTo>
                    <a:pt x="174" y="59"/>
                    <a:pt x="173" y="59"/>
                    <a:pt x="171" y="68"/>
                  </a:cubicBezTo>
                  <a:cubicBezTo>
                    <a:pt x="169" y="77"/>
                    <a:pt x="170" y="78"/>
                    <a:pt x="172" y="79"/>
                  </a:cubicBezTo>
                  <a:lnTo>
                    <a:pt x="172" y="81"/>
                  </a:lnTo>
                  <a:lnTo>
                    <a:pt x="166" y="80"/>
                  </a:lnTo>
                  <a:cubicBezTo>
                    <a:pt x="164" y="79"/>
                    <a:pt x="153" y="77"/>
                    <a:pt x="151" y="77"/>
                  </a:cubicBezTo>
                  <a:lnTo>
                    <a:pt x="151" y="74"/>
                  </a:lnTo>
                  <a:cubicBezTo>
                    <a:pt x="160" y="76"/>
                    <a:pt x="160" y="76"/>
                    <a:pt x="163" y="65"/>
                  </a:cubicBezTo>
                  <a:cubicBezTo>
                    <a:pt x="163" y="63"/>
                    <a:pt x="164" y="60"/>
                    <a:pt x="164" y="59"/>
                  </a:cubicBezTo>
                  <a:cubicBezTo>
                    <a:pt x="163" y="56"/>
                    <a:pt x="158" y="54"/>
                    <a:pt x="154" y="53"/>
                  </a:cubicBezTo>
                  <a:cubicBezTo>
                    <a:pt x="143" y="51"/>
                    <a:pt x="130" y="57"/>
                    <a:pt x="126" y="73"/>
                  </a:cubicBezTo>
                  <a:cubicBezTo>
                    <a:pt x="123" y="88"/>
                    <a:pt x="131" y="98"/>
                    <a:pt x="143" y="100"/>
                  </a:cubicBezTo>
                  <a:cubicBezTo>
                    <a:pt x="155" y="103"/>
                    <a:pt x="161" y="96"/>
                    <a:pt x="162" y="94"/>
                  </a:cubicBezTo>
                  <a:lnTo>
                    <a:pt x="164" y="94"/>
                  </a:lnTo>
                  <a:close/>
                  <a:moveTo>
                    <a:pt x="221" y="92"/>
                  </a:moveTo>
                  <a:lnTo>
                    <a:pt x="219" y="92"/>
                  </a:lnTo>
                  <a:cubicBezTo>
                    <a:pt x="219" y="92"/>
                    <a:pt x="218" y="88"/>
                    <a:pt x="217" y="87"/>
                  </a:cubicBezTo>
                  <a:cubicBezTo>
                    <a:pt x="216" y="86"/>
                    <a:pt x="211" y="86"/>
                    <a:pt x="205" y="85"/>
                  </a:cubicBezTo>
                  <a:cubicBezTo>
                    <a:pt x="202" y="85"/>
                    <a:pt x="199" y="85"/>
                    <a:pt x="197" y="85"/>
                  </a:cubicBezTo>
                  <a:cubicBezTo>
                    <a:pt x="197" y="89"/>
                    <a:pt x="197" y="91"/>
                    <a:pt x="197" y="93"/>
                  </a:cubicBezTo>
                  <a:cubicBezTo>
                    <a:pt x="196" y="97"/>
                    <a:pt x="197" y="101"/>
                    <a:pt x="197" y="106"/>
                  </a:cubicBezTo>
                  <a:cubicBezTo>
                    <a:pt x="201" y="106"/>
                    <a:pt x="204" y="107"/>
                    <a:pt x="208" y="107"/>
                  </a:cubicBezTo>
                  <a:cubicBezTo>
                    <a:pt x="217" y="108"/>
                    <a:pt x="220" y="106"/>
                    <a:pt x="221" y="103"/>
                  </a:cubicBezTo>
                  <a:cubicBezTo>
                    <a:pt x="221" y="102"/>
                    <a:pt x="220" y="101"/>
                    <a:pt x="220" y="100"/>
                  </a:cubicBezTo>
                  <a:cubicBezTo>
                    <a:pt x="221" y="100"/>
                    <a:pt x="222" y="100"/>
                    <a:pt x="222" y="100"/>
                  </a:cubicBezTo>
                  <a:cubicBezTo>
                    <a:pt x="223" y="100"/>
                    <a:pt x="224" y="105"/>
                    <a:pt x="224" y="111"/>
                  </a:cubicBezTo>
                  <a:cubicBezTo>
                    <a:pt x="218" y="110"/>
                    <a:pt x="215" y="110"/>
                    <a:pt x="209" y="110"/>
                  </a:cubicBezTo>
                  <a:lnTo>
                    <a:pt x="181" y="109"/>
                  </a:lnTo>
                  <a:lnTo>
                    <a:pt x="181" y="107"/>
                  </a:lnTo>
                  <a:cubicBezTo>
                    <a:pt x="181" y="107"/>
                    <a:pt x="182" y="107"/>
                    <a:pt x="182" y="107"/>
                  </a:cubicBezTo>
                  <a:cubicBezTo>
                    <a:pt x="185" y="106"/>
                    <a:pt x="186" y="106"/>
                    <a:pt x="187" y="101"/>
                  </a:cubicBezTo>
                  <a:cubicBezTo>
                    <a:pt x="187" y="99"/>
                    <a:pt x="188" y="88"/>
                    <a:pt x="188" y="86"/>
                  </a:cubicBezTo>
                  <a:cubicBezTo>
                    <a:pt x="188" y="81"/>
                    <a:pt x="189" y="66"/>
                    <a:pt x="188" y="61"/>
                  </a:cubicBezTo>
                  <a:cubicBezTo>
                    <a:pt x="188" y="58"/>
                    <a:pt x="186" y="58"/>
                    <a:pt x="183" y="57"/>
                  </a:cubicBezTo>
                  <a:lnTo>
                    <a:pt x="183" y="55"/>
                  </a:lnTo>
                  <a:cubicBezTo>
                    <a:pt x="192" y="56"/>
                    <a:pt x="195" y="56"/>
                    <a:pt x="204" y="57"/>
                  </a:cubicBezTo>
                  <a:cubicBezTo>
                    <a:pt x="212" y="57"/>
                    <a:pt x="215" y="57"/>
                    <a:pt x="227" y="57"/>
                  </a:cubicBezTo>
                  <a:cubicBezTo>
                    <a:pt x="229" y="63"/>
                    <a:pt x="230" y="65"/>
                    <a:pt x="230" y="70"/>
                  </a:cubicBezTo>
                  <a:lnTo>
                    <a:pt x="228" y="70"/>
                  </a:lnTo>
                  <a:cubicBezTo>
                    <a:pt x="227" y="67"/>
                    <a:pt x="225" y="60"/>
                    <a:pt x="212" y="60"/>
                  </a:cubicBezTo>
                  <a:cubicBezTo>
                    <a:pt x="207" y="60"/>
                    <a:pt x="202" y="60"/>
                    <a:pt x="199" y="60"/>
                  </a:cubicBezTo>
                  <a:cubicBezTo>
                    <a:pt x="199" y="63"/>
                    <a:pt x="198" y="66"/>
                    <a:pt x="198" y="70"/>
                  </a:cubicBezTo>
                  <a:cubicBezTo>
                    <a:pt x="198" y="71"/>
                    <a:pt x="197" y="80"/>
                    <a:pt x="197" y="82"/>
                  </a:cubicBezTo>
                  <a:cubicBezTo>
                    <a:pt x="199" y="82"/>
                    <a:pt x="201" y="82"/>
                    <a:pt x="204" y="82"/>
                  </a:cubicBezTo>
                  <a:cubicBezTo>
                    <a:pt x="218" y="83"/>
                    <a:pt x="218" y="83"/>
                    <a:pt x="220" y="76"/>
                  </a:cubicBezTo>
                  <a:lnTo>
                    <a:pt x="222" y="76"/>
                  </a:lnTo>
                  <a:lnTo>
                    <a:pt x="221" y="92"/>
                  </a:lnTo>
                  <a:close/>
                  <a:moveTo>
                    <a:pt x="237" y="71"/>
                  </a:moveTo>
                  <a:cubicBezTo>
                    <a:pt x="238" y="64"/>
                    <a:pt x="238" y="62"/>
                    <a:pt x="238" y="57"/>
                  </a:cubicBezTo>
                  <a:lnTo>
                    <a:pt x="240" y="57"/>
                  </a:lnTo>
                  <a:cubicBezTo>
                    <a:pt x="240" y="57"/>
                    <a:pt x="240" y="58"/>
                    <a:pt x="241" y="57"/>
                  </a:cubicBezTo>
                  <a:cubicBezTo>
                    <a:pt x="241" y="57"/>
                    <a:pt x="242" y="57"/>
                    <a:pt x="242" y="57"/>
                  </a:cubicBezTo>
                  <a:cubicBezTo>
                    <a:pt x="246" y="56"/>
                    <a:pt x="250" y="55"/>
                    <a:pt x="254" y="54"/>
                  </a:cubicBezTo>
                  <a:cubicBezTo>
                    <a:pt x="271" y="52"/>
                    <a:pt x="276" y="61"/>
                    <a:pt x="277" y="66"/>
                  </a:cubicBezTo>
                  <a:cubicBezTo>
                    <a:pt x="278" y="77"/>
                    <a:pt x="269" y="82"/>
                    <a:pt x="262" y="85"/>
                  </a:cubicBezTo>
                  <a:cubicBezTo>
                    <a:pt x="252" y="90"/>
                    <a:pt x="251" y="93"/>
                    <a:pt x="252" y="97"/>
                  </a:cubicBezTo>
                  <a:cubicBezTo>
                    <a:pt x="252" y="101"/>
                    <a:pt x="255" y="106"/>
                    <a:pt x="263" y="105"/>
                  </a:cubicBezTo>
                  <a:cubicBezTo>
                    <a:pt x="264" y="105"/>
                    <a:pt x="276" y="104"/>
                    <a:pt x="276" y="93"/>
                  </a:cubicBezTo>
                  <a:lnTo>
                    <a:pt x="278" y="92"/>
                  </a:lnTo>
                  <a:lnTo>
                    <a:pt x="278" y="95"/>
                  </a:lnTo>
                  <a:cubicBezTo>
                    <a:pt x="279" y="95"/>
                    <a:pt x="279" y="99"/>
                    <a:pt x="279" y="100"/>
                  </a:cubicBezTo>
                  <a:cubicBezTo>
                    <a:pt x="279" y="100"/>
                    <a:pt x="280" y="104"/>
                    <a:pt x="280" y="105"/>
                  </a:cubicBezTo>
                  <a:lnTo>
                    <a:pt x="279" y="105"/>
                  </a:lnTo>
                  <a:cubicBezTo>
                    <a:pt x="278" y="105"/>
                    <a:pt x="277" y="105"/>
                    <a:pt x="276" y="105"/>
                  </a:cubicBezTo>
                  <a:cubicBezTo>
                    <a:pt x="275" y="105"/>
                    <a:pt x="266" y="107"/>
                    <a:pt x="264" y="107"/>
                  </a:cubicBezTo>
                  <a:cubicBezTo>
                    <a:pt x="253" y="109"/>
                    <a:pt x="245" y="104"/>
                    <a:pt x="244" y="95"/>
                  </a:cubicBezTo>
                  <a:cubicBezTo>
                    <a:pt x="242" y="86"/>
                    <a:pt x="249" y="82"/>
                    <a:pt x="256" y="78"/>
                  </a:cubicBezTo>
                  <a:cubicBezTo>
                    <a:pt x="264" y="74"/>
                    <a:pt x="269" y="71"/>
                    <a:pt x="268" y="64"/>
                  </a:cubicBezTo>
                  <a:cubicBezTo>
                    <a:pt x="267" y="56"/>
                    <a:pt x="260" y="56"/>
                    <a:pt x="258" y="56"/>
                  </a:cubicBezTo>
                  <a:cubicBezTo>
                    <a:pt x="255" y="57"/>
                    <a:pt x="250" y="59"/>
                    <a:pt x="247" y="61"/>
                  </a:cubicBezTo>
                  <a:cubicBezTo>
                    <a:pt x="241" y="64"/>
                    <a:pt x="240" y="67"/>
                    <a:pt x="240" y="72"/>
                  </a:cubicBezTo>
                  <a:lnTo>
                    <a:pt x="237" y="71"/>
                  </a:lnTo>
                  <a:close/>
                </a:path>
              </a:pathLst>
            </a:custGeom>
            <a:solidFill>
              <a:srgbClr val="000080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1" name="Freeform 123"/>
            <p:cNvSpPr>
              <a:spLocks/>
            </p:cNvSpPr>
            <p:nvPr/>
          </p:nvSpPr>
          <p:spPr bwMode="auto">
            <a:xfrm flipV="1">
              <a:off x="22146" y="1461"/>
              <a:ext cx="44" cy="47"/>
            </a:xfrm>
            <a:custGeom>
              <a:avLst/>
              <a:gdLst>
                <a:gd name="T0" fmla="*/ 4 w 63"/>
                <a:gd name="T1" fmla="*/ 32 h 67"/>
                <a:gd name="T2" fmla="*/ 0 w 63"/>
                <a:gd name="T3" fmla="*/ 17 h 67"/>
                <a:gd name="T4" fmla="*/ 3 w 63"/>
                <a:gd name="T5" fmla="*/ 15 h 67"/>
                <a:gd name="T6" fmla="*/ 4 w 63"/>
                <a:gd name="T7" fmla="*/ 16 h 67"/>
                <a:gd name="T8" fmla="*/ 5 w 63"/>
                <a:gd name="T9" fmla="*/ 15 h 67"/>
                <a:gd name="T10" fmla="*/ 19 w 63"/>
                <a:gd name="T11" fmla="*/ 8 h 67"/>
                <a:gd name="T12" fmla="*/ 48 w 63"/>
                <a:gd name="T13" fmla="*/ 14 h 67"/>
                <a:gd name="T14" fmla="*/ 37 w 63"/>
                <a:gd name="T15" fmla="*/ 39 h 67"/>
                <a:gd name="T16" fmla="*/ 28 w 63"/>
                <a:gd name="T17" fmla="*/ 56 h 67"/>
                <a:gd name="T18" fmla="*/ 43 w 63"/>
                <a:gd name="T19" fmla="*/ 61 h 67"/>
                <a:gd name="T20" fmla="*/ 55 w 63"/>
                <a:gd name="T21" fmla="*/ 42 h 67"/>
                <a:gd name="T22" fmla="*/ 57 w 63"/>
                <a:gd name="T23" fmla="*/ 42 h 67"/>
                <a:gd name="T24" fmla="*/ 58 w 63"/>
                <a:gd name="T25" fmla="*/ 44 h 67"/>
                <a:gd name="T26" fmla="*/ 60 w 63"/>
                <a:gd name="T27" fmla="*/ 49 h 67"/>
                <a:gd name="T28" fmla="*/ 63 w 63"/>
                <a:gd name="T29" fmla="*/ 54 h 67"/>
                <a:gd name="T30" fmla="*/ 62 w 63"/>
                <a:gd name="T31" fmla="*/ 55 h 67"/>
                <a:gd name="T32" fmla="*/ 59 w 63"/>
                <a:gd name="T33" fmla="*/ 56 h 67"/>
                <a:gd name="T34" fmla="*/ 45 w 63"/>
                <a:gd name="T35" fmla="*/ 62 h 67"/>
                <a:gd name="T36" fmla="*/ 18 w 63"/>
                <a:gd name="T37" fmla="*/ 55 h 67"/>
                <a:gd name="T38" fmla="*/ 27 w 63"/>
                <a:gd name="T39" fmla="*/ 33 h 67"/>
                <a:gd name="T40" fmla="*/ 38 w 63"/>
                <a:gd name="T41" fmla="*/ 14 h 67"/>
                <a:gd name="T42" fmla="*/ 24 w 63"/>
                <a:gd name="T43" fmla="*/ 9 h 67"/>
                <a:gd name="T44" fmla="*/ 12 w 63"/>
                <a:gd name="T45" fmla="*/ 18 h 67"/>
                <a:gd name="T46" fmla="*/ 6 w 63"/>
                <a:gd name="T47" fmla="*/ 32 h 67"/>
                <a:gd name="T48" fmla="*/ 4 w 63"/>
                <a:gd name="T49" fmla="*/ 3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3" h="67">
                  <a:moveTo>
                    <a:pt x="4" y="32"/>
                  </a:moveTo>
                  <a:cubicBezTo>
                    <a:pt x="2" y="24"/>
                    <a:pt x="2" y="21"/>
                    <a:pt x="0" y="17"/>
                  </a:cubicBezTo>
                  <a:lnTo>
                    <a:pt x="3" y="15"/>
                  </a:lnTo>
                  <a:cubicBezTo>
                    <a:pt x="3" y="16"/>
                    <a:pt x="3" y="16"/>
                    <a:pt x="4" y="16"/>
                  </a:cubicBezTo>
                  <a:cubicBezTo>
                    <a:pt x="4" y="16"/>
                    <a:pt x="5" y="15"/>
                    <a:pt x="5" y="15"/>
                  </a:cubicBezTo>
                  <a:cubicBezTo>
                    <a:pt x="10" y="12"/>
                    <a:pt x="14" y="10"/>
                    <a:pt x="19" y="8"/>
                  </a:cubicBezTo>
                  <a:cubicBezTo>
                    <a:pt x="38" y="0"/>
                    <a:pt x="46" y="8"/>
                    <a:pt x="48" y="14"/>
                  </a:cubicBezTo>
                  <a:cubicBezTo>
                    <a:pt x="53" y="25"/>
                    <a:pt x="44" y="33"/>
                    <a:pt x="37" y="39"/>
                  </a:cubicBezTo>
                  <a:cubicBezTo>
                    <a:pt x="26" y="47"/>
                    <a:pt x="26" y="51"/>
                    <a:pt x="28" y="56"/>
                  </a:cubicBezTo>
                  <a:cubicBezTo>
                    <a:pt x="29" y="60"/>
                    <a:pt x="34" y="64"/>
                    <a:pt x="43" y="61"/>
                  </a:cubicBezTo>
                  <a:cubicBezTo>
                    <a:pt x="44" y="60"/>
                    <a:pt x="58" y="55"/>
                    <a:pt x="55" y="42"/>
                  </a:cubicBezTo>
                  <a:lnTo>
                    <a:pt x="57" y="42"/>
                  </a:lnTo>
                  <a:lnTo>
                    <a:pt x="58" y="44"/>
                  </a:lnTo>
                  <a:cubicBezTo>
                    <a:pt x="59" y="44"/>
                    <a:pt x="60" y="49"/>
                    <a:pt x="60" y="49"/>
                  </a:cubicBezTo>
                  <a:cubicBezTo>
                    <a:pt x="61" y="50"/>
                    <a:pt x="63" y="54"/>
                    <a:pt x="63" y="54"/>
                  </a:cubicBezTo>
                  <a:lnTo>
                    <a:pt x="62" y="55"/>
                  </a:lnTo>
                  <a:cubicBezTo>
                    <a:pt x="61" y="55"/>
                    <a:pt x="60" y="55"/>
                    <a:pt x="59" y="56"/>
                  </a:cubicBezTo>
                  <a:cubicBezTo>
                    <a:pt x="57" y="56"/>
                    <a:pt x="47" y="62"/>
                    <a:pt x="45" y="62"/>
                  </a:cubicBezTo>
                  <a:cubicBezTo>
                    <a:pt x="33" y="67"/>
                    <a:pt x="22" y="64"/>
                    <a:pt x="18" y="55"/>
                  </a:cubicBezTo>
                  <a:cubicBezTo>
                    <a:pt x="14" y="46"/>
                    <a:pt x="20" y="40"/>
                    <a:pt x="27" y="33"/>
                  </a:cubicBezTo>
                  <a:cubicBezTo>
                    <a:pt x="35" y="27"/>
                    <a:pt x="41" y="21"/>
                    <a:pt x="38" y="14"/>
                  </a:cubicBezTo>
                  <a:cubicBezTo>
                    <a:pt x="34" y="6"/>
                    <a:pt x="26" y="8"/>
                    <a:pt x="24" y="9"/>
                  </a:cubicBezTo>
                  <a:cubicBezTo>
                    <a:pt x="20" y="11"/>
                    <a:pt x="15" y="14"/>
                    <a:pt x="12" y="18"/>
                  </a:cubicBezTo>
                  <a:cubicBezTo>
                    <a:pt x="6" y="24"/>
                    <a:pt x="5" y="27"/>
                    <a:pt x="6" y="32"/>
                  </a:cubicBezTo>
                  <a:lnTo>
                    <a:pt x="4" y="32"/>
                  </a:lnTo>
                  <a:close/>
                </a:path>
              </a:pathLst>
            </a:custGeom>
            <a:solidFill>
              <a:srgbClr val="000080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2" name="Freeform 124"/>
            <p:cNvSpPr>
              <a:spLocks/>
            </p:cNvSpPr>
            <p:nvPr/>
          </p:nvSpPr>
          <p:spPr bwMode="auto">
            <a:xfrm flipV="1">
              <a:off x="22190" y="1474"/>
              <a:ext cx="36" cy="46"/>
            </a:xfrm>
            <a:custGeom>
              <a:avLst/>
              <a:gdLst>
                <a:gd name="T0" fmla="*/ 0 w 51"/>
                <a:gd name="T1" fmla="*/ 10 h 66"/>
                <a:gd name="T2" fmla="*/ 15 w 51"/>
                <a:gd name="T3" fmla="*/ 5 h 66"/>
                <a:gd name="T4" fmla="*/ 31 w 51"/>
                <a:gd name="T5" fmla="*/ 0 h 66"/>
                <a:gd name="T6" fmla="*/ 32 w 51"/>
                <a:gd name="T7" fmla="*/ 2 h 66"/>
                <a:gd name="T8" fmla="*/ 24 w 51"/>
                <a:gd name="T9" fmla="*/ 9 h 66"/>
                <a:gd name="T10" fmla="*/ 32 w 51"/>
                <a:gd name="T11" fmla="*/ 32 h 66"/>
                <a:gd name="T12" fmla="*/ 42 w 51"/>
                <a:gd name="T13" fmla="*/ 54 h 66"/>
                <a:gd name="T14" fmla="*/ 50 w 51"/>
                <a:gd name="T15" fmla="*/ 53 h 66"/>
                <a:gd name="T16" fmla="*/ 51 w 51"/>
                <a:gd name="T17" fmla="*/ 55 h 66"/>
                <a:gd name="T18" fmla="*/ 37 w 51"/>
                <a:gd name="T19" fmla="*/ 60 h 66"/>
                <a:gd name="T20" fmla="*/ 30 w 51"/>
                <a:gd name="T21" fmla="*/ 63 h 66"/>
                <a:gd name="T22" fmla="*/ 21 w 51"/>
                <a:gd name="T23" fmla="*/ 66 h 66"/>
                <a:gd name="T24" fmla="*/ 20 w 51"/>
                <a:gd name="T25" fmla="*/ 63 h 66"/>
                <a:gd name="T26" fmla="*/ 28 w 51"/>
                <a:gd name="T27" fmla="*/ 58 h 66"/>
                <a:gd name="T28" fmla="*/ 21 w 51"/>
                <a:gd name="T29" fmla="*/ 34 h 66"/>
                <a:gd name="T30" fmla="*/ 11 w 51"/>
                <a:gd name="T31" fmla="*/ 12 h 66"/>
                <a:gd name="T32" fmla="*/ 0 w 51"/>
                <a:gd name="T33" fmla="*/ 12 h 66"/>
                <a:gd name="T34" fmla="*/ 0 w 51"/>
                <a:gd name="T35" fmla="*/ 1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66">
                  <a:moveTo>
                    <a:pt x="0" y="10"/>
                  </a:moveTo>
                  <a:cubicBezTo>
                    <a:pt x="3" y="9"/>
                    <a:pt x="7" y="8"/>
                    <a:pt x="15" y="5"/>
                  </a:cubicBezTo>
                  <a:lnTo>
                    <a:pt x="31" y="0"/>
                  </a:lnTo>
                  <a:lnTo>
                    <a:pt x="32" y="2"/>
                  </a:lnTo>
                  <a:cubicBezTo>
                    <a:pt x="24" y="5"/>
                    <a:pt x="24" y="6"/>
                    <a:pt x="24" y="9"/>
                  </a:cubicBezTo>
                  <a:cubicBezTo>
                    <a:pt x="24" y="11"/>
                    <a:pt x="30" y="28"/>
                    <a:pt x="32" y="32"/>
                  </a:cubicBezTo>
                  <a:cubicBezTo>
                    <a:pt x="33" y="37"/>
                    <a:pt x="39" y="52"/>
                    <a:pt x="42" y="54"/>
                  </a:cubicBezTo>
                  <a:cubicBezTo>
                    <a:pt x="44" y="54"/>
                    <a:pt x="45" y="54"/>
                    <a:pt x="50" y="53"/>
                  </a:cubicBezTo>
                  <a:lnTo>
                    <a:pt x="51" y="55"/>
                  </a:lnTo>
                  <a:cubicBezTo>
                    <a:pt x="49" y="56"/>
                    <a:pt x="40" y="59"/>
                    <a:pt x="37" y="60"/>
                  </a:cubicBezTo>
                  <a:cubicBezTo>
                    <a:pt x="37" y="60"/>
                    <a:pt x="33" y="61"/>
                    <a:pt x="30" y="63"/>
                  </a:cubicBezTo>
                  <a:cubicBezTo>
                    <a:pt x="26" y="64"/>
                    <a:pt x="22" y="65"/>
                    <a:pt x="21" y="66"/>
                  </a:cubicBezTo>
                  <a:lnTo>
                    <a:pt x="20" y="63"/>
                  </a:lnTo>
                  <a:cubicBezTo>
                    <a:pt x="27" y="61"/>
                    <a:pt x="28" y="59"/>
                    <a:pt x="28" y="58"/>
                  </a:cubicBezTo>
                  <a:cubicBezTo>
                    <a:pt x="28" y="55"/>
                    <a:pt x="22" y="38"/>
                    <a:pt x="21" y="34"/>
                  </a:cubicBezTo>
                  <a:cubicBezTo>
                    <a:pt x="19" y="29"/>
                    <a:pt x="14" y="14"/>
                    <a:pt x="11" y="12"/>
                  </a:cubicBezTo>
                  <a:cubicBezTo>
                    <a:pt x="9" y="10"/>
                    <a:pt x="4" y="11"/>
                    <a:pt x="0" y="12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000080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3" name="Freeform 125"/>
            <p:cNvSpPr>
              <a:spLocks/>
            </p:cNvSpPr>
            <p:nvPr/>
          </p:nvSpPr>
          <p:spPr bwMode="auto">
            <a:xfrm flipV="1">
              <a:off x="22227" y="1484"/>
              <a:ext cx="63" cy="53"/>
            </a:xfrm>
            <a:custGeom>
              <a:avLst/>
              <a:gdLst>
                <a:gd name="T0" fmla="*/ 59 w 90"/>
                <a:gd name="T1" fmla="*/ 28 h 76"/>
                <a:gd name="T2" fmla="*/ 48 w 90"/>
                <a:gd name="T3" fmla="*/ 44 h 76"/>
                <a:gd name="T4" fmla="*/ 29 w 90"/>
                <a:gd name="T5" fmla="*/ 72 h 76"/>
                <a:gd name="T6" fmla="*/ 24 w 90"/>
                <a:gd name="T7" fmla="*/ 73 h 76"/>
                <a:gd name="T8" fmla="*/ 19 w 90"/>
                <a:gd name="T9" fmla="*/ 74 h 76"/>
                <a:gd name="T10" fmla="*/ 14 w 90"/>
                <a:gd name="T11" fmla="*/ 76 h 76"/>
                <a:gd name="T12" fmla="*/ 13 w 90"/>
                <a:gd name="T13" fmla="*/ 73 h 76"/>
                <a:gd name="T14" fmla="*/ 18 w 90"/>
                <a:gd name="T15" fmla="*/ 56 h 76"/>
                <a:gd name="T16" fmla="*/ 11 w 90"/>
                <a:gd name="T17" fmla="*/ 29 h 76"/>
                <a:gd name="T18" fmla="*/ 0 w 90"/>
                <a:gd name="T19" fmla="*/ 20 h 76"/>
                <a:gd name="T20" fmla="*/ 0 w 90"/>
                <a:gd name="T21" fmla="*/ 17 h 76"/>
                <a:gd name="T22" fmla="*/ 14 w 90"/>
                <a:gd name="T23" fmla="*/ 15 h 76"/>
                <a:gd name="T24" fmla="*/ 20 w 90"/>
                <a:gd name="T25" fmla="*/ 13 h 76"/>
                <a:gd name="T26" fmla="*/ 24 w 90"/>
                <a:gd name="T27" fmla="*/ 11 h 76"/>
                <a:gd name="T28" fmla="*/ 25 w 90"/>
                <a:gd name="T29" fmla="*/ 14 h 76"/>
                <a:gd name="T30" fmla="*/ 17 w 90"/>
                <a:gd name="T31" fmla="*/ 30 h 76"/>
                <a:gd name="T32" fmla="*/ 23 w 90"/>
                <a:gd name="T33" fmla="*/ 51 h 76"/>
                <a:gd name="T34" fmla="*/ 25 w 90"/>
                <a:gd name="T35" fmla="*/ 59 h 76"/>
                <a:gd name="T36" fmla="*/ 28 w 90"/>
                <a:gd name="T37" fmla="*/ 54 h 76"/>
                <a:gd name="T38" fmla="*/ 53 w 90"/>
                <a:gd name="T39" fmla="*/ 20 h 76"/>
                <a:gd name="T40" fmla="*/ 64 w 90"/>
                <a:gd name="T41" fmla="*/ 1 h 76"/>
                <a:gd name="T42" fmla="*/ 67 w 90"/>
                <a:gd name="T43" fmla="*/ 0 h 76"/>
                <a:gd name="T44" fmla="*/ 68 w 90"/>
                <a:gd name="T45" fmla="*/ 4 h 76"/>
                <a:gd name="T46" fmla="*/ 69 w 90"/>
                <a:gd name="T47" fmla="*/ 11 h 76"/>
                <a:gd name="T48" fmla="*/ 75 w 90"/>
                <a:gd name="T49" fmla="*/ 31 h 76"/>
                <a:gd name="T50" fmla="*/ 83 w 90"/>
                <a:gd name="T51" fmla="*/ 54 h 76"/>
                <a:gd name="T52" fmla="*/ 89 w 90"/>
                <a:gd name="T53" fmla="*/ 54 h 76"/>
                <a:gd name="T54" fmla="*/ 90 w 90"/>
                <a:gd name="T55" fmla="*/ 57 h 76"/>
                <a:gd name="T56" fmla="*/ 81 w 90"/>
                <a:gd name="T57" fmla="*/ 59 h 76"/>
                <a:gd name="T58" fmla="*/ 76 w 90"/>
                <a:gd name="T59" fmla="*/ 60 h 76"/>
                <a:gd name="T60" fmla="*/ 70 w 90"/>
                <a:gd name="T61" fmla="*/ 62 h 76"/>
                <a:gd name="T62" fmla="*/ 68 w 90"/>
                <a:gd name="T63" fmla="*/ 62 h 76"/>
                <a:gd name="T64" fmla="*/ 66 w 90"/>
                <a:gd name="T65" fmla="*/ 61 h 76"/>
                <a:gd name="T66" fmla="*/ 71 w 90"/>
                <a:gd name="T67" fmla="*/ 37 h 76"/>
                <a:gd name="T68" fmla="*/ 66 w 90"/>
                <a:gd name="T69" fmla="*/ 19 h 76"/>
                <a:gd name="T70" fmla="*/ 59 w 90"/>
                <a:gd name="T71" fmla="*/ 2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0" h="76">
                  <a:moveTo>
                    <a:pt x="59" y="28"/>
                  </a:moveTo>
                  <a:cubicBezTo>
                    <a:pt x="55" y="33"/>
                    <a:pt x="51" y="39"/>
                    <a:pt x="48" y="44"/>
                  </a:cubicBezTo>
                  <a:cubicBezTo>
                    <a:pt x="34" y="63"/>
                    <a:pt x="34" y="64"/>
                    <a:pt x="29" y="72"/>
                  </a:cubicBezTo>
                  <a:lnTo>
                    <a:pt x="24" y="73"/>
                  </a:lnTo>
                  <a:cubicBezTo>
                    <a:pt x="23" y="73"/>
                    <a:pt x="21" y="74"/>
                    <a:pt x="19" y="74"/>
                  </a:cubicBezTo>
                  <a:cubicBezTo>
                    <a:pt x="16" y="75"/>
                    <a:pt x="14" y="76"/>
                    <a:pt x="14" y="76"/>
                  </a:cubicBezTo>
                  <a:cubicBezTo>
                    <a:pt x="13" y="74"/>
                    <a:pt x="13" y="74"/>
                    <a:pt x="13" y="73"/>
                  </a:cubicBezTo>
                  <a:cubicBezTo>
                    <a:pt x="22" y="70"/>
                    <a:pt x="20" y="63"/>
                    <a:pt x="18" y="56"/>
                  </a:cubicBezTo>
                  <a:lnTo>
                    <a:pt x="11" y="29"/>
                  </a:lnTo>
                  <a:cubicBezTo>
                    <a:pt x="8" y="21"/>
                    <a:pt x="7" y="18"/>
                    <a:pt x="0" y="20"/>
                  </a:cubicBezTo>
                  <a:cubicBezTo>
                    <a:pt x="0" y="19"/>
                    <a:pt x="0" y="18"/>
                    <a:pt x="0" y="17"/>
                  </a:cubicBezTo>
                  <a:cubicBezTo>
                    <a:pt x="2" y="17"/>
                    <a:pt x="12" y="15"/>
                    <a:pt x="14" y="15"/>
                  </a:cubicBezTo>
                  <a:cubicBezTo>
                    <a:pt x="17" y="14"/>
                    <a:pt x="19" y="13"/>
                    <a:pt x="20" y="13"/>
                  </a:cubicBezTo>
                  <a:cubicBezTo>
                    <a:pt x="22" y="12"/>
                    <a:pt x="23" y="12"/>
                    <a:pt x="24" y="11"/>
                  </a:cubicBezTo>
                  <a:cubicBezTo>
                    <a:pt x="24" y="12"/>
                    <a:pt x="25" y="13"/>
                    <a:pt x="25" y="14"/>
                  </a:cubicBezTo>
                  <a:cubicBezTo>
                    <a:pt x="13" y="18"/>
                    <a:pt x="14" y="22"/>
                    <a:pt x="17" y="30"/>
                  </a:cubicBezTo>
                  <a:lnTo>
                    <a:pt x="23" y="51"/>
                  </a:lnTo>
                  <a:cubicBezTo>
                    <a:pt x="23" y="53"/>
                    <a:pt x="24" y="57"/>
                    <a:pt x="25" y="59"/>
                  </a:cubicBezTo>
                  <a:cubicBezTo>
                    <a:pt x="26" y="58"/>
                    <a:pt x="27" y="56"/>
                    <a:pt x="28" y="54"/>
                  </a:cubicBezTo>
                  <a:lnTo>
                    <a:pt x="53" y="20"/>
                  </a:lnTo>
                  <a:cubicBezTo>
                    <a:pt x="58" y="14"/>
                    <a:pt x="62" y="8"/>
                    <a:pt x="64" y="1"/>
                  </a:cubicBezTo>
                  <a:lnTo>
                    <a:pt x="67" y="0"/>
                  </a:lnTo>
                  <a:lnTo>
                    <a:pt x="68" y="4"/>
                  </a:lnTo>
                  <a:cubicBezTo>
                    <a:pt x="68" y="6"/>
                    <a:pt x="69" y="10"/>
                    <a:pt x="69" y="11"/>
                  </a:cubicBezTo>
                  <a:cubicBezTo>
                    <a:pt x="70" y="14"/>
                    <a:pt x="74" y="28"/>
                    <a:pt x="75" y="31"/>
                  </a:cubicBezTo>
                  <a:cubicBezTo>
                    <a:pt x="76" y="35"/>
                    <a:pt x="80" y="51"/>
                    <a:pt x="83" y="54"/>
                  </a:cubicBezTo>
                  <a:cubicBezTo>
                    <a:pt x="85" y="56"/>
                    <a:pt x="88" y="55"/>
                    <a:pt x="89" y="54"/>
                  </a:cubicBezTo>
                  <a:lnTo>
                    <a:pt x="90" y="57"/>
                  </a:lnTo>
                  <a:cubicBezTo>
                    <a:pt x="89" y="57"/>
                    <a:pt x="82" y="59"/>
                    <a:pt x="81" y="59"/>
                  </a:cubicBezTo>
                  <a:cubicBezTo>
                    <a:pt x="81" y="59"/>
                    <a:pt x="78" y="60"/>
                    <a:pt x="76" y="60"/>
                  </a:cubicBezTo>
                  <a:cubicBezTo>
                    <a:pt x="73" y="61"/>
                    <a:pt x="71" y="62"/>
                    <a:pt x="70" y="62"/>
                  </a:cubicBezTo>
                  <a:cubicBezTo>
                    <a:pt x="69" y="62"/>
                    <a:pt x="68" y="62"/>
                    <a:pt x="68" y="62"/>
                  </a:cubicBezTo>
                  <a:lnTo>
                    <a:pt x="66" y="61"/>
                  </a:lnTo>
                  <a:cubicBezTo>
                    <a:pt x="76" y="58"/>
                    <a:pt x="76" y="56"/>
                    <a:pt x="71" y="37"/>
                  </a:cubicBezTo>
                  <a:cubicBezTo>
                    <a:pt x="71" y="34"/>
                    <a:pt x="67" y="22"/>
                    <a:pt x="66" y="19"/>
                  </a:cubicBezTo>
                  <a:lnTo>
                    <a:pt x="59" y="28"/>
                  </a:lnTo>
                  <a:close/>
                </a:path>
              </a:pathLst>
            </a:custGeom>
            <a:solidFill>
              <a:srgbClr val="000080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4" name="Freeform 126"/>
            <p:cNvSpPr>
              <a:spLocks/>
            </p:cNvSpPr>
            <p:nvPr/>
          </p:nvSpPr>
          <p:spPr bwMode="auto">
            <a:xfrm flipV="1">
              <a:off x="22294" y="1499"/>
              <a:ext cx="44" cy="47"/>
            </a:xfrm>
            <a:custGeom>
              <a:avLst/>
              <a:gdLst>
                <a:gd name="T0" fmla="*/ 54 w 63"/>
                <a:gd name="T1" fmla="*/ 39 h 67"/>
                <a:gd name="T2" fmla="*/ 52 w 63"/>
                <a:gd name="T3" fmla="*/ 40 h 67"/>
                <a:gd name="T4" fmla="*/ 48 w 63"/>
                <a:gd name="T5" fmla="*/ 35 h 67"/>
                <a:gd name="T6" fmla="*/ 34 w 63"/>
                <a:gd name="T7" fmla="*/ 36 h 67"/>
                <a:gd name="T8" fmla="*/ 25 w 63"/>
                <a:gd name="T9" fmla="*/ 38 h 67"/>
                <a:gd name="T10" fmla="*/ 26 w 63"/>
                <a:gd name="T11" fmla="*/ 46 h 67"/>
                <a:gd name="T12" fmla="*/ 29 w 63"/>
                <a:gd name="T13" fmla="*/ 60 h 67"/>
                <a:gd name="T14" fmla="*/ 43 w 63"/>
                <a:gd name="T15" fmla="*/ 59 h 67"/>
                <a:gd name="T16" fmla="*/ 57 w 63"/>
                <a:gd name="T17" fmla="*/ 52 h 67"/>
                <a:gd name="T18" fmla="*/ 56 w 63"/>
                <a:gd name="T19" fmla="*/ 48 h 67"/>
                <a:gd name="T20" fmla="*/ 58 w 63"/>
                <a:gd name="T21" fmla="*/ 47 h 67"/>
                <a:gd name="T22" fmla="*/ 63 w 63"/>
                <a:gd name="T23" fmla="*/ 59 h 67"/>
                <a:gd name="T24" fmla="*/ 45 w 63"/>
                <a:gd name="T25" fmla="*/ 62 h 67"/>
                <a:gd name="T26" fmla="*/ 11 w 63"/>
                <a:gd name="T27" fmla="*/ 67 h 67"/>
                <a:gd name="T28" fmla="*/ 11 w 63"/>
                <a:gd name="T29" fmla="*/ 65 h 67"/>
                <a:gd name="T30" fmla="*/ 12 w 63"/>
                <a:gd name="T31" fmla="*/ 65 h 67"/>
                <a:gd name="T32" fmla="*/ 16 w 63"/>
                <a:gd name="T33" fmla="*/ 58 h 67"/>
                <a:gd name="T34" fmla="*/ 14 w 63"/>
                <a:gd name="T35" fmla="*/ 41 h 67"/>
                <a:gd name="T36" fmla="*/ 8 w 63"/>
                <a:gd name="T37" fmla="*/ 14 h 67"/>
                <a:gd name="T38" fmla="*/ 1 w 63"/>
                <a:gd name="T39" fmla="*/ 11 h 67"/>
                <a:gd name="T40" fmla="*/ 0 w 63"/>
                <a:gd name="T41" fmla="*/ 8 h 67"/>
                <a:gd name="T42" fmla="*/ 25 w 63"/>
                <a:gd name="T43" fmla="*/ 5 h 67"/>
                <a:gd name="T44" fmla="*/ 53 w 63"/>
                <a:gd name="T45" fmla="*/ 0 h 67"/>
                <a:gd name="T46" fmla="*/ 60 w 63"/>
                <a:gd name="T47" fmla="*/ 14 h 67"/>
                <a:gd name="T48" fmla="*/ 58 w 63"/>
                <a:gd name="T49" fmla="*/ 14 h 67"/>
                <a:gd name="T50" fmla="*/ 36 w 63"/>
                <a:gd name="T51" fmla="*/ 7 h 67"/>
                <a:gd name="T52" fmla="*/ 21 w 63"/>
                <a:gd name="T53" fmla="*/ 10 h 67"/>
                <a:gd name="T54" fmla="*/ 22 w 63"/>
                <a:gd name="T55" fmla="*/ 22 h 67"/>
                <a:gd name="T56" fmla="*/ 24 w 63"/>
                <a:gd name="T57" fmla="*/ 34 h 67"/>
                <a:gd name="T58" fmla="*/ 32 w 63"/>
                <a:gd name="T59" fmla="*/ 33 h 67"/>
                <a:gd name="T60" fmla="*/ 49 w 63"/>
                <a:gd name="T61" fmla="*/ 22 h 67"/>
                <a:gd name="T62" fmla="*/ 51 w 63"/>
                <a:gd name="T63" fmla="*/ 22 h 67"/>
                <a:gd name="T64" fmla="*/ 54 w 63"/>
                <a:gd name="T65" fmla="*/ 3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3" h="67">
                  <a:moveTo>
                    <a:pt x="54" y="39"/>
                  </a:moveTo>
                  <a:lnTo>
                    <a:pt x="52" y="40"/>
                  </a:lnTo>
                  <a:cubicBezTo>
                    <a:pt x="52" y="40"/>
                    <a:pt x="50" y="35"/>
                    <a:pt x="48" y="35"/>
                  </a:cubicBezTo>
                  <a:cubicBezTo>
                    <a:pt x="47" y="35"/>
                    <a:pt x="42" y="35"/>
                    <a:pt x="34" y="36"/>
                  </a:cubicBezTo>
                  <a:cubicBezTo>
                    <a:pt x="31" y="37"/>
                    <a:pt x="27" y="37"/>
                    <a:pt x="25" y="38"/>
                  </a:cubicBezTo>
                  <a:cubicBezTo>
                    <a:pt x="25" y="42"/>
                    <a:pt x="26" y="44"/>
                    <a:pt x="26" y="46"/>
                  </a:cubicBezTo>
                  <a:cubicBezTo>
                    <a:pt x="27" y="51"/>
                    <a:pt x="28" y="55"/>
                    <a:pt x="29" y="60"/>
                  </a:cubicBezTo>
                  <a:cubicBezTo>
                    <a:pt x="34" y="60"/>
                    <a:pt x="39" y="60"/>
                    <a:pt x="43" y="59"/>
                  </a:cubicBezTo>
                  <a:cubicBezTo>
                    <a:pt x="53" y="57"/>
                    <a:pt x="58" y="55"/>
                    <a:pt x="57" y="52"/>
                  </a:cubicBezTo>
                  <a:cubicBezTo>
                    <a:pt x="57" y="50"/>
                    <a:pt x="56" y="49"/>
                    <a:pt x="56" y="48"/>
                  </a:cubicBezTo>
                  <a:cubicBezTo>
                    <a:pt x="57" y="48"/>
                    <a:pt x="57" y="48"/>
                    <a:pt x="58" y="47"/>
                  </a:cubicBezTo>
                  <a:cubicBezTo>
                    <a:pt x="59" y="47"/>
                    <a:pt x="62" y="53"/>
                    <a:pt x="63" y="59"/>
                  </a:cubicBezTo>
                  <a:cubicBezTo>
                    <a:pt x="56" y="60"/>
                    <a:pt x="52" y="61"/>
                    <a:pt x="45" y="62"/>
                  </a:cubicBezTo>
                  <a:lnTo>
                    <a:pt x="11" y="67"/>
                  </a:lnTo>
                  <a:lnTo>
                    <a:pt x="11" y="65"/>
                  </a:lnTo>
                  <a:cubicBezTo>
                    <a:pt x="11" y="65"/>
                    <a:pt x="11" y="65"/>
                    <a:pt x="12" y="65"/>
                  </a:cubicBezTo>
                  <a:cubicBezTo>
                    <a:pt x="16" y="63"/>
                    <a:pt x="16" y="63"/>
                    <a:pt x="16" y="58"/>
                  </a:cubicBezTo>
                  <a:cubicBezTo>
                    <a:pt x="16" y="55"/>
                    <a:pt x="14" y="43"/>
                    <a:pt x="14" y="41"/>
                  </a:cubicBezTo>
                  <a:cubicBezTo>
                    <a:pt x="13" y="35"/>
                    <a:pt x="10" y="19"/>
                    <a:pt x="8" y="14"/>
                  </a:cubicBezTo>
                  <a:cubicBezTo>
                    <a:pt x="7" y="11"/>
                    <a:pt x="5" y="11"/>
                    <a:pt x="1" y="11"/>
                  </a:cubicBezTo>
                  <a:lnTo>
                    <a:pt x="0" y="8"/>
                  </a:lnTo>
                  <a:cubicBezTo>
                    <a:pt x="11" y="7"/>
                    <a:pt x="15" y="7"/>
                    <a:pt x="25" y="5"/>
                  </a:cubicBezTo>
                  <a:cubicBezTo>
                    <a:pt x="35" y="4"/>
                    <a:pt x="39" y="3"/>
                    <a:pt x="53" y="0"/>
                  </a:cubicBezTo>
                  <a:cubicBezTo>
                    <a:pt x="57" y="6"/>
                    <a:pt x="58" y="9"/>
                    <a:pt x="60" y="14"/>
                  </a:cubicBezTo>
                  <a:lnTo>
                    <a:pt x="58" y="14"/>
                  </a:lnTo>
                  <a:cubicBezTo>
                    <a:pt x="56" y="11"/>
                    <a:pt x="52" y="4"/>
                    <a:pt x="36" y="7"/>
                  </a:cubicBezTo>
                  <a:cubicBezTo>
                    <a:pt x="30" y="8"/>
                    <a:pt x="25" y="9"/>
                    <a:pt x="21" y="10"/>
                  </a:cubicBezTo>
                  <a:cubicBezTo>
                    <a:pt x="21" y="13"/>
                    <a:pt x="21" y="16"/>
                    <a:pt x="22" y="22"/>
                  </a:cubicBezTo>
                  <a:cubicBezTo>
                    <a:pt x="22" y="22"/>
                    <a:pt x="24" y="32"/>
                    <a:pt x="24" y="34"/>
                  </a:cubicBezTo>
                  <a:cubicBezTo>
                    <a:pt x="27" y="34"/>
                    <a:pt x="28" y="34"/>
                    <a:pt x="32" y="33"/>
                  </a:cubicBezTo>
                  <a:cubicBezTo>
                    <a:pt x="49" y="31"/>
                    <a:pt x="49" y="30"/>
                    <a:pt x="49" y="22"/>
                  </a:cubicBezTo>
                  <a:lnTo>
                    <a:pt x="51" y="22"/>
                  </a:lnTo>
                  <a:lnTo>
                    <a:pt x="54" y="39"/>
                  </a:lnTo>
                  <a:close/>
                </a:path>
              </a:pathLst>
            </a:custGeom>
            <a:solidFill>
              <a:srgbClr val="000080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5" name="Freeform 127"/>
            <p:cNvSpPr>
              <a:spLocks/>
            </p:cNvSpPr>
            <p:nvPr/>
          </p:nvSpPr>
          <p:spPr bwMode="auto">
            <a:xfrm flipV="1">
              <a:off x="22381" y="1510"/>
              <a:ext cx="66" cy="45"/>
            </a:xfrm>
            <a:custGeom>
              <a:avLst/>
              <a:gdLst>
                <a:gd name="T0" fmla="*/ 12 w 94"/>
                <a:gd name="T1" fmla="*/ 23 h 64"/>
                <a:gd name="T2" fmla="*/ 0 w 94"/>
                <a:gd name="T3" fmla="*/ 6 h 64"/>
                <a:gd name="T4" fmla="*/ 0 w 94"/>
                <a:gd name="T5" fmla="*/ 4 h 64"/>
                <a:gd name="T6" fmla="*/ 6 w 94"/>
                <a:gd name="T7" fmla="*/ 4 h 64"/>
                <a:gd name="T8" fmla="*/ 13 w 94"/>
                <a:gd name="T9" fmla="*/ 4 h 64"/>
                <a:gd name="T10" fmla="*/ 18 w 94"/>
                <a:gd name="T11" fmla="*/ 3 h 64"/>
                <a:gd name="T12" fmla="*/ 26 w 94"/>
                <a:gd name="T13" fmla="*/ 3 h 64"/>
                <a:gd name="T14" fmla="*/ 26 w 94"/>
                <a:gd name="T15" fmla="*/ 5 h 64"/>
                <a:gd name="T16" fmla="*/ 17 w 94"/>
                <a:gd name="T17" fmla="*/ 14 h 64"/>
                <a:gd name="T18" fmla="*/ 20 w 94"/>
                <a:gd name="T19" fmla="*/ 40 h 64"/>
                <a:gd name="T20" fmla="*/ 21 w 94"/>
                <a:gd name="T21" fmla="*/ 48 h 64"/>
                <a:gd name="T22" fmla="*/ 21 w 94"/>
                <a:gd name="T23" fmla="*/ 47 h 64"/>
                <a:gd name="T24" fmla="*/ 29 w 94"/>
                <a:gd name="T25" fmla="*/ 33 h 64"/>
                <a:gd name="T26" fmla="*/ 43 w 94"/>
                <a:gd name="T27" fmla="*/ 3 h 64"/>
                <a:gd name="T28" fmla="*/ 45 w 94"/>
                <a:gd name="T29" fmla="*/ 3 h 64"/>
                <a:gd name="T30" fmla="*/ 73 w 94"/>
                <a:gd name="T31" fmla="*/ 47 h 64"/>
                <a:gd name="T32" fmla="*/ 73 w 94"/>
                <a:gd name="T33" fmla="*/ 47 h 64"/>
                <a:gd name="T34" fmla="*/ 73 w 94"/>
                <a:gd name="T35" fmla="*/ 16 h 64"/>
                <a:gd name="T36" fmla="*/ 62 w 94"/>
                <a:gd name="T37" fmla="*/ 4 h 64"/>
                <a:gd name="T38" fmla="*/ 62 w 94"/>
                <a:gd name="T39" fmla="*/ 1 h 64"/>
                <a:gd name="T40" fmla="*/ 79 w 94"/>
                <a:gd name="T41" fmla="*/ 1 h 64"/>
                <a:gd name="T42" fmla="*/ 92 w 94"/>
                <a:gd name="T43" fmla="*/ 0 h 64"/>
                <a:gd name="T44" fmla="*/ 92 w 94"/>
                <a:gd name="T45" fmla="*/ 2 h 64"/>
                <a:gd name="T46" fmla="*/ 84 w 94"/>
                <a:gd name="T47" fmla="*/ 7 h 64"/>
                <a:gd name="T48" fmla="*/ 84 w 94"/>
                <a:gd name="T49" fmla="*/ 45 h 64"/>
                <a:gd name="T50" fmla="*/ 94 w 94"/>
                <a:gd name="T51" fmla="*/ 56 h 64"/>
                <a:gd name="T52" fmla="*/ 94 w 94"/>
                <a:gd name="T53" fmla="*/ 58 h 64"/>
                <a:gd name="T54" fmla="*/ 76 w 94"/>
                <a:gd name="T55" fmla="*/ 59 h 64"/>
                <a:gd name="T56" fmla="*/ 62 w 94"/>
                <a:gd name="T57" fmla="*/ 38 h 64"/>
                <a:gd name="T58" fmla="*/ 56 w 94"/>
                <a:gd name="T59" fmla="*/ 28 h 64"/>
                <a:gd name="T60" fmla="*/ 48 w 94"/>
                <a:gd name="T61" fmla="*/ 18 h 64"/>
                <a:gd name="T62" fmla="*/ 42 w 94"/>
                <a:gd name="T63" fmla="*/ 30 h 64"/>
                <a:gd name="T64" fmla="*/ 25 w 94"/>
                <a:gd name="T65" fmla="*/ 62 h 64"/>
                <a:gd name="T66" fmla="*/ 10 w 94"/>
                <a:gd name="T67" fmla="*/ 63 h 64"/>
                <a:gd name="T68" fmla="*/ 4 w 94"/>
                <a:gd name="T69" fmla="*/ 64 h 64"/>
                <a:gd name="T70" fmla="*/ 4 w 94"/>
                <a:gd name="T71" fmla="*/ 61 h 64"/>
                <a:gd name="T72" fmla="*/ 15 w 94"/>
                <a:gd name="T73" fmla="*/ 50 h 64"/>
                <a:gd name="T74" fmla="*/ 15 w 94"/>
                <a:gd name="T75" fmla="*/ 43 h 64"/>
                <a:gd name="T76" fmla="*/ 12 w 94"/>
                <a:gd name="T77" fmla="*/ 2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4" h="64">
                  <a:moveTo>
                    <a:pt x="12" y="23"/>
                  </a:moveTo>
                  <a:cubicBezTo>
                    <a:pt x="11" y="11"/>
                    <a:pt x="11" y="7"/>
                    <a:pt x="0" y="6"/>
                  </a:cubicBezTo>
                  <a:lnTo>
                    <a:pt x="0" y="4"/>
                  </a:lnTo>
                  <a:cubicBezTo>
                    <a:pt x="2" y="4"/>
                    <a:pt x="4" y="4"/>
                    <a:pt x="6" y="4"/>
                  </a:cubicBezTo>
                  <a:cubicBezTo>
                    <a:pt x="8" y="4"/>
                    <a:pt x="10" y="4"/>
                    <a:pt x="13" y="4"/>
                  </a:cubicBezTo>
                  <a:cubicBezTo>
                    <a:pt x="14" y="4"/>
                    <a:pt x="16" y="4"/>
                    <a:pt x="18" y="3"/>
                  </a:cubicBezTo>
                  <a:cubicBezTo>
                    <a:pt x="21" y="3"/>
                    <a:pt x="23" y="3"/>
                    <a:pt x="26" y="3"/>
                  </a:cubicBezTo>
                  <a:lnTo>
                    <a:pt x="26" y="5"/>
                  </a:lnTo>
                  <a:cubicBezTo>
                    <a:pt x="17" y="7"/>
                    <a:pt x="16" y="8"/>
                    <a:pt x="17" y="14"/>
                  </a:cubicBezTo>
                  <a:cubicBezTo>
                    <a:pt x="17" y="23"/>
                    <a:pt x="18" y="31"/>
                    <a:pt x="20" y="40"/>
                  </a:cubicBezTo>
                  <a:cubicBezTo>
                    <a:pt x="20" y="44"/>
                    <a:pt x="20" y="44"/>
                    <a:pt x="21" y="48"/>
                  </a:cubicBezTo>
                  <a:lnTo>
                    <a:pt x="21" y="47"/>
                  </a:lnTo>
                  <a:cubicBezTo>
                    <a:pt x="22" y="45"/>
                    <a:pt x="26" y="38"/>
                    <a:pt x="29" y="33"/>
                  </a:cubicBezTo>
                  <a:cubicBezTo>
                    <a:pt x="39" y="13"/>
                    <a:pt x="40" y="11"/>
                    <a:pt x="43" y="3"/>
                  </a:cubicBezTo>
                  <a:lnTo>
                    <a:pt x="45" y="3"/>
                  </a:lnTo>
                  <a:cubicBezTo>
                    <a:pt x="52" y="16"/>
                    <a:pt x="58" y="25"/>
                    <a:pt x="73" y="47"/>
                  </a:cubicBezTo>
                  <a:lnTo>
                    <a:pt x="73" y="47"/>
                  </a:lnTo>
                  <a:cubicBezTo>
                    <a:pt x="73" y="38"/>
                    <a:pt x="73" y="25"/>
                    <a:pt x="73" y="16"/>
                  </a:cubicBezTo>
                  <a:cubicBezTo>
                    <a:pt x="72" y="5"/>
                    <a:pt x="70" y="5"/>
                    <a:pt x="62" y="4"/>
                  </a:cubicBezTo>
                  <a:lnTo>
                    <a:pt x="62" y="1"/>
                  </a:lnTo>
                  <a:cubicBezTo>
                    <a:pt x="67" y="1"/>
                    <a:pt x="69" y="1"/>
                    <a:pt x="79" y="1"/>
                  </a:cubicBezTo>
                  <a:lnTo>
                    <a:pt x="92" y="0"/>
                  </a:lnTo>
                  <a:lnTo>
                    <a:pt x="92" y="2"/>
                  </a:lnTo>
                  <a:cubicBezTo>
                    <a:pt x="86" y="3"/>
                    <a:pt x="84" y="4"/>
                    <a:pt x="84" y="7"/>
                  </a:cubicBezTo>
                  <a:cubicBezTo>
                    <a:pt x="83" y="12"/>
                    <a:pt x="84" y="42"/>
                    <a:pt x="84" y="45"/>
                  </a:cubicBezTo>
                  <a:cubicBezTo>
                    <a:pt x="84" y="55"/>
                    <a:pt x="86" y="55"/>
                    <a:pt x="94" y="56"/>
                  </a:cubicBezTo>
                  <a:lnTo>
                    <a:pt x="94" y="58"/>
                  </a:lnTo>
                  <a:lnTo>
                    <a:pt x="76" y="59"/>
                  </a:lnTo>
                  <a:lnTo>
                    <a:pt x="62" y="38"/>
                  </a:lnTo>
                  <a:lnTo>
                    <a:pt x="56" y="28"/>
                  </a:lnTo>
                  <a:cubicBezTo>
                    <a:pt x="51" y="22"/>
                    <a:pt x="51" y="22"/>
                    <a:pt x="48" y="18"/>
                  </a:cubicBezTo>
                  <a:cubicBezTo>
                    <a:pt x="48" y="18"/>
                    <a:pt x="43" y="28"/>
                    <a:pt x="42" y="30"/>
                  </a:cubicBezTo>
                  <a:cubicBezTo>
                    <a:pt x="34" y="43"/>
                    <a:pt x="33" y="47"/>
                    <a:pt x="25" y="62"/>
                  </a:cubicBezTo>
                  <a:cubicBezTo>
                    <a:pt x="20" y="62"/>
                    <a:pt x="20" y="62"/>
                    <a:pt x="10" y="63"/>
                  </a:cubicBezTo>
                  <a:cubicBezTo>
                    <a:pt x="8" y="63"/>
                    <a:pt x="5" y="64"/>
                    <a:pt x="4" y="64"/>
                  </a:cubicBezTo>
                  <a:lnTo>
                    <a:pt x="4" y="61"/>
                  </a:lnTo>
                  <a:cubicBezTo>
                    <a:pt x="13" y="60"/>
                    <a:pt x="16" y="58"/>
                    <a:pt x="15" y="50"/>
                  </a:cubicBezTo>
                  <a:cubicBezTo>
                    <a:pt x="15" y="49"/>
                    <a:pt x="15" y="46"/>
                    <a:pt x="15" y="43"/>
                  </a:cubicBezTo>
                  <a:lnTo>
                    <a:pt x="12" y="23"/>
                  </a:lnTo>
                  <a:close/>
                </a:path>
              </a:pathLst>
            </a:custGeom>
            <a:solidFill>
              <a:srgbClr val="000080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6" name="Freeform 128"/>
            <p:cNvSpPr>
              <a:spLocks noEditPoints="1"/>
            </p:cNvSpPr>
            <p:nvPr/>
          </p:nvSpPr>
          <p:spPr bwMode="auto">
            <a:xfrm flipV="1">
              <a:off x="22462" y="1511"/>
              <a:ext cx="51" cy="44"/>
            </a:xfrm>
            <a:custGeom>
              <a:avLst/>
              <a:gdLst>
                <a:gd name="T0" fmla="*/ 0 w 73"/>
                <a:gd name="T1" fmla="*/ 31 h 62"/>
                <a:gd name="T2" fmla="*/ 37 w 73"/>
                <a:gd name="T3" fmla="*/ 0 h 62"/>
                <a:gd name="T4" fmla="*/ 72 w 73"/>
                <a:gd name="T5" fmla="*/ 31 h 62"/>
                <a:gd name="T6" fmla="*/ 36 w 73"/>
                <a:gd name="T7" fmla="*/ 61 h 62"/>
                <a:gd name="T8" fmla="*/ 0 w 73"/>
                <a:gd name="T9" fmla="*/ 31 h 62"/>
                <a:gd name="T10" fmla="*/ 12 w 73"/>
                <a:gd name="T11" fmla="*/ 36 h 62"/>
                <a:gd name="T12" fmla="*/ 33 w 73"/>
                <a:gd name="T13" fmla="*/ 58 h 62"/>
                <a:gd name="T14" fmla="*/ 60 w 73"/>
                <a:gd name="T15" fmla="*/ 25 h 62"/>
                <a:gd name="T16" fmla="*/ 39 w 73"/>
                <a:gd name="T17" fmla="*/ 3 h 62"/>
                <a:gd name="T18" fmla="*/ 12 w 73"/>
                <a:gd name="T19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62">
                  <a:moveTo>
                    <a:pt x="0" y="31"/>
                  </a:moveTo>
                  <a:cubicBezTo>
                    <a:pt x="0" y="14"/>
                    <a:pt x="14" y="0"/>
                    <a:pt x="37" y="0"/>
                  </a:cubicBezTo>
                  <a:cubicBezTo>
                    <a:pt x="59" y="0"/>
                    <a:pt x="73" y="16"/>
                    <a:pt x="72" y="31"/>
                  </a:cubicBezTo>
                  <a:cubicBezTo>
                    <a:pt x="72" y="49"/>
                    <a:pt x="56" y="62"/>
                    <a:pt x="36" y="61"/>
                  </a:cubicBezTo>
                  <a:cubicBezTo>
                    <a:pt x="18" y="61"/>
                    <a:pt x="0" y="49"/>
                    <a:pt x="0" y="31"/>
                  </a:cubicBezTo>
                  <a:close/>
                  <a:moveTo>
                    <a:pt x="12" y="36"/>
                  </a:moveTo>
                  <a:cubicBezTo>
                    <a:pt x="12" y="55"/>
                    <a:pt x="28" y="58"/>
                    <a:pt x="33" y="58"/>
                  </a:cubicBezTo>
                  <a:cubicBezTo>
                    <a:pt x="53" y="58"/>
                    <a:pt x="60" y="37"/>
                    <a:pt x="60" y="25"/>
                  </a:cubicBezTo>
                  <a:cubicBezTo>
                    <a:pt x="60" y="7"/>
                    <a:pt x="46" y="4"/>
                    <a:pt x="39" y="3"/>
                  </a:cubicBezTo>
                  <a:cubicBezTo>
                    <a:pt x="22" y="3"/>
                    <a:pt x="13" y="20"/>
                    <a:pt x="12" y="36"/>
                  </a:cubicBezTo>
                  <a:close/>
                </a:path>
              </a:pathLst>
            </a:custGeom>
            <a:solidFill>
              <a:srgbClr val="000080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7" name="Freeform 129"/>
            <p:cNvSpPr>
              <a:spLocks noEditPoints="1"/>
            </p:cNvSpPr>
            <p:nvPr/>
          </p:nvSpPr>
          <p:spPr bwMode="auto">
            <a:xfrm flipV="1">
              <a:off x="22526" y="1506"/>
              <a:ext cx="52" cy="46"/>
            </a:xfrm>
            <a:custGeom>
              <a:avLst/>
              <a:gdLst>
                <a:gd name="T0" fmla="*/ 5 w 74"/>
                <a:gd name="T1" fmla="*/ 0 h 65"/>
                <a:gd name="T2" fmla="*/ 19 w 74"/>
                <a:gd name="T3" fmla="*/ 2 h 65"/>
                <a:gd name="T4" fmla="*/ 25 w 74"/>
                <a:gd name="T5" fmla="*/ 3 h 65"/>
                <a:gd name="T6" fmla="*/ 32 w 74"/>
                <a:gd name="T7" fmla="*/ 3 h 65"/>
                <a:gd name="T8" fmla="*/ 32 w 74"/>
                <a:gd name="T9" fmla="*/ 5 h 65"/>
                <a:gd name="T10" fmla="*/ 25 w 74"/>
                <a:gd name="T11" fmla="*/ 7 h 65"/>
                <a:gd name="T12" fmla="*/ 22 w 74"/>
                <a:gd name="T13" fmla="*/ 21 h 65"/>
                <a:gd name="T14" fmla="*/ 21 w 74"/>
                <a:gd name="T15" fmla="*/ 30 h 65"/>
                <a:gd name="T16" fmla="*/ 28 w 74"/>
                <a:gd name="T17" fmla="*/ 31 h 65"/>
                <a:gd name="T18" fmla="*/ 74 w 74"/>
                <a:gd name="T19" fmla="*/ 4 h 65"/>
                <a:gd name="T20" fmla="*/ 74 w 74"/>
                <a:gd name="T21" fmla="*/ 7 h 65"/>
                <a:gd name="T22" fmla="*/ 39 w 74"/>
                <a:gd name="T23" fmla="*/ 33 h 65"/>
                <a:gd name="T24" fmla="*/ 52 w 74"/>
                <a:gd name="T25" fmla="*/ 50 h 65"/>
                <a:gd name="T26" fmla="*/ 26 w 74"/>
                <a:gd name="T27" fmla="*/ 63 h 65"/>
                <a:gd name="T28" fmla="*/ 18 w 74"/>
                <a:gd name="T29" fmla="*/ 61 h 65"/>
                <a:gd name="T30" fmla="*/ 9 w 74"/>
                <a:gd name="T31" fmla="*/ 60 h 65"/>
                <a:gd name="T32" fmla="*/ 0 w 74"/>
                <a:gd name="T33" fmla="*/ 59 h 65"/>
                <a:gd name="T34" fmla="*/ 0 w 74"/>
                <a:gd name="T35" fmla="*/ 57 h 65"/>
                <a:gd name="T36" fmla="*/ 7 w 74"/>
                <a:gd name="T37" fmla="*/ 53 h 65"/>
                <a:gd name="T38" fmla="*/ 10 w 74"/>
                <a:gd name="T39" fmla="*/ 37 h 65"/>
                <a:gd name="T40" fmla="*/ 12 w 74"/>
                <a:gd name="T41" fmla="*/ 8 h 65"/>
                <a:gd name="T42" fmla="*/ 5 w 74"/>
                <a:gd name="T43" fmla="*/ 2 h 65"/>
                <a:gd name="T44" fmla="*/ 5 w 74"/>
                <a:gd name="T45" fmla="*/ 0 h 65"/>
                <a:gd name="T46" fmla="*/ 41 w 74"/>
                <a:gd name="T47" fmla="*/ 48 h 65"/>
                <a:gd name="T48" fmla="*/ 26 w 74"/>
                <a:gd name="T49" fmla="*/ 34 h 65"/>
                <a:gd name="T50" fmla="*/ 21 w 74"/>
                <a:gd name="T51" fmla="*/ 34 h 65"/>
                <a:gd name="T52" fmla="*/ 19 w 74"/>
                <a:gd name="T53" fmla="*/ 52 h 65"/>
                <a:gd name="T54" fmla="*/ 24 w 74"/>
                <a:gd name="T55" fmla="*/ 60 h 65"/>
                <a:gd name="T56" fmla="*/ 41 w 74"/>
                <a:gd name="T57" fmla="*/ 4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4" h="65">
                  <a:moveTo>
                    <a:pt x="5" y="0"/>
                  </a:moveTo>
                  <a:cubicBezTo>
                    <a:pt x="13" y="1"/>
                    <a:pt x="14" y="2"/>
                    <a:pt x="19" y="2"/>
                  </a:cubicBezTo>
                  <a:cubicBezTo>
                    <a:pt x="22" y="2"/>
                    <a:pt x="23" y="2"/>
                    <a:pt x="25" y="3"/>
                  </a:cubicBezTo>
                  <a:cubicBezTo>
                    <a:pt x="27" y="3"/>
                    <a:pt x="29" y="3"/>
                    <a:pt x="32" y="3"/>
                  </a:cubicBezTo>
                  <a:lnTo>
                    <a:pt x="32" y="5"/>
                  </a:lnTo>
                  <a:cubicBezTo>
                    <a:pt x="31" y="5"/>
                    <a:pt x="26" y="5"/>
                    <a:pt x="25" y="7"/>
                  </a:cubicBezTo>
                  <a:cubicBezTo>
                    <a:pt x="23" y="9"/>
                    <a:pt x="22" y="18"/>
                    <a:pt x="22" y="21"/>
                  </a:cubicBezTo>
                  <a:cubicBezTo>
                    <a:pt x="21" y="27"/>
                    <a:pt x="21" y="28"/>
                    <a:pt x="21" y="30"/>
                  </a:cubicBezTo>
                  <a:cubicBezTo>
                    <a:pt x="24" y="30"/>
                    <a:pt x="25" y="30"/>
                    <a:pt x="28" y="31"/>
                  </a:cubicBezTo>
                  <a:cubicBezTo>
                    <a:pt x="48" y="2"/>
                    <a:pt x="63" y="3"/>
                    <a:pt x="74" y="4"/>
                  </a:cubicBezTo>
                  <a:lnTo>
                    <a:pt x="74" y="7"/>
                  </a:lnTo>
                  <a:cubicBezTo>
                    <a:pt x="63" y="6"/>
                    <a:pt x="54" y="14"/>
                    <a:pt x="39" y="33"/>
                  </a:cubicBezTo>
                  <a:cubicBezTo>
                    <a:pt x="48" y="36"/>
                    <a:pt x="53" y="43"/>
                    <a:pt x="52" y="50"/>
                  </a:cubicBezTo>
                  <a:cubicBezTo>
                    <a:pt x="52" y="57"/>
                    <a:pt x="44" y="65"/>
                    <a:pt x="26" y="63"/>
                  </a:cubicBezTo>
                  <a:cubicBezTo>
                    <a:pt x="25" y="63"/>
                    <a:pt x="21" y="62"/>
                    <a:pt x="18" y="61"/>
                  </a:cubicBezTo>
                  <a:cubicBezTo>
                    <a:pt x="14" y="61"/>
                    <a:pt x="10" y="60"/>
                    <a:pt x="9" y="60"/>
                  </a:cubicBezTo>
                  <a:cubicBezTo>
                    <a:pt x="8" y="60"/>
                    <a:pt x="1" y="59"/>
                    <a:pt x="0" y="59"/>
                  </a:cubicBezTo>
                  <a:lnTo>
                    <a:pt x="0" y="57"/>
                  </a:lnTo>
                  <a:cubicBezTo>
                    <a:pt x="2" y="57"/>
                    <a:pt x="6" y="57"/>
                    <a:pt x="7" y="53"/>
                  </a:cubicBezTo>
                  <a:cubicBezTo>
                    <a:pt x="8" y="51"/>
                    <a:pt x="8" y="49"/>
                    <a:pt x="10" y="37"/>
                  </a:cubicBezTo>
                  <a:cubicBezTo>
                    <a:pt x="10" y="32"/>
                    <a:pt x="12" y="10"/>
                    <a:pt x="12" y="8"/>
                  </a:cubicBezTo>
                  <a:cubicBezTo>
                    <a:pt x="11" y="5"/>
                    <a:pt x="10" y="4"/>
                    <a:pt x="5" y="2"/>
                  </a:cubicBezTo>
                  <a:lnTo>
                    <a:pt x="5" y="0"/>
                  </a:lnTo>
                  <a:close/>
                  <a:moveTo>
                    <a:pt x="41" y="48"/>
                  </a:moveTo>
                  <a:cubicBezTo>
                    <a:pt x="42" y="35"/>
                    <a:pt x="31" y="34"/>
                    <a:pt x="26" y="34"/>
                  </a:cubicBezTo>
                  <a:cubicBezTo>
                    <a:pt x="23" y="34"/>
                    <a:pt x="23" y="34"/>
                    <a:pt x="21" y="34"/>
                  </a:cubicBezTo>
                  <a:cubicBezTo>
                    <a:pt x="20" y="42"/>
                    <a:pt x="20" y="43"/>
                    <a:pt x="19" y="52"/>
                  </a:cubicBezTo>
                  <a:cubicBezTo>
                    <a:pt x="19" y="58"/>
                    <a:pt x="19" y="59"/>
                    <a:pt x="24" y="60"/>
                  </a:cubicBezTo>
                  <a:cubicBezTo>
                    <a:pt x="37" y="61"/>
                    <a:pt x="41" y="51"/>
                    <a:pt x="41" y="48"/>
                  </a:cubicBezTo>
                  <a:close/>
                </a:path>
              </a:pathLst>
            </a:custGeom>
            <a:solidFill>
              <a:srgbClr val="000080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8" name="Freeform 130"/>
            <p:cNvSpPr>
              <a:spLocks/>
            </p:cNvSpPr>
            <p:nvPr/>
          </p:nvSpPr>
          <p:spPr bwMode="auto">
            <a:xfrm flipV="1">
              <a:off x="22584" y="1499"/>
              <a:ext cx="29" cy="45"/>
            </a:xfrm>
            <a:custGeom>
              <a:avLst/>
              <a:gdLst>
                <a:gd name="T0" fmla="*/ 10 w 42"/>
                <a:gd name="T1" fmla="*/ 0 h 64"/>
                <a:gd name="T2" fmla="*/ 25 w 42"/>
                <a:gd name="T3" fmla="*/ 3 h 64"/>
                <a:gd name="T4" fmla="*/ 42 w 42"/>
                <a:gd name="T5" fmla="*/ 5 h 64"/>
                <a:gd name="T6" fmla="*/ 42 w 42"/>
                <a:gd name="T7" fmla="*/ 8 h 64"/>
                <a:gd name="T8" fmla="*/ 32 w 42"/>
                <a:gd name="T9" fmla="*/ 10 h 64"/>
                <a:gd name="T10" fmla="*/ 27 w 42"/>
                <a:gd name="T11" fmla="*/ 34 h 64"/>
                <a:gd name="T12" fmla="*/ 25 w 42"/>
                <a:gd name="T13" fmla="*/ 58 h 64"/>
                <a:gd name="T14" fmla="*/ 33 w 42"/>
                <a:gd name="T15" fmla="*/ 61 h 64"/>
                <a:gd name="T16" fmla="*/ 32 w 42"/>
                <a:gd name="T17" fmla="*/ 64 h 64"/>
                <a:gd name="T18" fmla="*/ 18 w 42"/>
                <a:gd name="T19" fmla="*/ 61 h 64"/>
                <a:gd name="T20" fmla="*/ 10 w 42"/>
                <a:gd name="T21" fmla="*/ 60 h 64"/>
                <a:gd name="T22" fmla="*/ 0 w 42"/>
                <a:gd name="T23" fmla="*/ 58 h 64"/>
                <a:gd name="T24" fmla="*/ 1 w 42"/>
                <a:gd name="T25" fmla="*/ 56 h 64"/>
                <a:gd name="T26" fmla="*/ 10 w 42"/>
                <a:gd name="T27" fmla="*/ 55 h 64"/>
                <a:gd name="T28" fmla="*/ 16 w 42"/>
                <a:gd name="T29" fmla="*/ 31 h 64"/>
                <a:gd name="T30" fmla="*/ 19 w 42"/>
                <a:gd name="T31" fmla="*/ 7 h 64"/>
                <a:gd name="T32" fmla="*/ 9 w 42"/>
                <a:gd name="T33" fmla="*/ 2 h 64"/>
                <a:gd name="T34" fmla="*/ 10 w 42"/>
                <a:gd name="T3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" h="64">
                  <a:moveTo>
                    <a:pt x="10" y="0"/>
                  </a:moveTo>
                  <a:cubicBezTo>
                    <a:pt x="13" y="1"/>
                    <a:pt x="17" y="2"/>
                    <a:pt x="25" y="3"/>
                  </a:cubicBezTo>
                  <a:lnTo>
                    <a:pt x="42" y="5"/>
                  </a:lnTo>
                  <a:lnTo>
                    <a:pt x="42" y="8"/>
                  </a:lnTo>
                  <a:cubicBezTo>
                    <a:pt x="34" y="7"/>
                    <a:pt x="33" y="7"/>
                    <a:pt x="32" y="10"/>
                  </a:cubicBezTo>
                  <a:cubicBezTo>
                    <a:pt x="31" y="13"/>
                    <a:pt x="28" y="30"/>
                    <a:pt x="27" y="34"/>
                  </a:cubicBezTo>
                  <a:cubicBezTo>
                    <a:pt x="26" y="39"/>
                    <a:pt x="23" y="55"/>
                    <a:pt x="25" y="58"/>
                  </a:cubicBezTo>
                  <a:cubicBezTo>
                    <a:pt x="26" y="59"/>
                    <a:pt x="28" y="60"/>
                    <a:pt x="33" y="61"/>
                  </a:cubicBezTo>
                  <a:lnTo>
                    <a:pt x="32" y="64"/>
                  </a:lnTo>
                  <a:cubicBezTo>
                    <a:pt x="30" y="63"/>
                    <a:pt x="20" y="61"/>
                    <a:pt x="18" y="61"/>
                  </a:cubicBezTo>
                  <a:cubicBezTo>
                    <a:pt x="17" y="61"/>
                    <a:pt x="13" y="60"/>
                    <a:pt x="10" y="60"/>
                  </a:cubicBezTo>
                  <a:cubicBezTo>
                    <a:pt x="6" y="59"/>
                    <a:pt x="2" y="59"/>
                    <a:pt x="0" y="58"/>
                  </a:cubicBezTo>
                  <a:lnTo>
                    <a:pt x="1" y="56"/>
                  </a:lnTo>
                  <a:cubicBezTo>
                    <a:pt x="9" y="57"/>
                    <a:pt x="10" y="56"/>
                    <a:pt x="10" y="55"/>
                  </a:cubicBezTo>
                  <a:cubicBezTo>
                    <a:pt x="13" y="53"/>
                    <a:pt x="16" y="35"/>
                    <a:pt x="16" y="31"/>
                  </a:cubicBezTo>
                  <a:cubicBezTo>
                    <a:pt x="17" y="26"/>
                    <a:pt x="20" y="10"/>
                    <a:pt x="19" y="7"/>
                  </a:cubicBezTo>
                  <a:cubicBezTo>
                    <a:pt x="18" y="4"/>
                    <a:pt x="13" y="3"/>
                    <a:pt x="9" y="2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000080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9" name="Freeform 131"/>
            <p:cNvSpPr>
              <a:spLocks noEditPoints="1"/>
            </p:cNvSpPr>
            <p:nvPr/>
          </p:nvSpPr>
          <p:spPr bwMode="auto">
            <a:xfrm flipV="1">
              <a:off x="22621" y="1492"/>
              <a:ext cx="43" cy="46"/>
            </a:xfrm>
            <a:custGeom>
              <a:avLst/>
              <a:gdLst>
                <a:gd name="T0" fmla="*/ 13 w 62"/>
                <a:gd name="T1" fmla="*/ 0 h 66"/>
                <a:gd name="T2" fmla="*/ 23 w 62"/>
                <a:gd name="T3" fmla="*/ 2 h 66"/>
                <a:gd name="T4" fmla="*/ 32 w 62"/>
                <a:gd name="T5" fmla="*/ 4 h 66"/>
                <a:gd name="T6" fmla="*/ 39 w 62"/>
                <a:gd name="T7" fmla="*/ 5 h 66"/>
                <a:gd name="T8" fmla="*/ 61 w 62"/>
                <a:gd name="T9" fmla="*/ 26 h 66"/>
                <a:gd name="T10" fmla="*/ 37 w 62"/>
                <a:gd name="T11" fmla="*/ 38 h 66"/>
                <a:gd name="T12" fmla="*/ 37 w 62"/>
                <a:gd name="T13" fmla="*/ 38 h 66"/>
                <a:gd name="T14" fmla="*/ 48 w 62"/>
                <a:gd name="T15" fmla="*/ 54 h 66"/>
                <a:gd name="T16" fmla="*/ 25 w 62"/>
                <a:gd name="T17" fmla="*/ 63 h 66"/>
                <a:gd name="T18" fmla="*/ 18 w 62"/>
                <a:gd name="T19" fmla="*/ 62 h 66"/>
                <a:gd name="T20" fmla="*/ 11 w 62"/>
                <a:gd name="T21" fmla="*/ 60 h 66"/>
                <a:gd name="T22" fmla="*/ 0 w 62"/>
                <a:gd name="T23" fmla="*/ 58 h 66"/>
                <a:gd name="T24" fmla="*/ 1 w 62"/>
                <a:gd name="T25" fmla="*/ 56 h 66"/>
                <a:gd name="T26" fmla="*/ 7 w 62"/>
                <a:gd name="T27" fmla="*/ 55 h 66"/>
                <a:gd name="T28" fmla="*/ 14 w 62"/>
                <a:gd name="T29" fmla="*/ 30 h 66"/>
                <a:gd name="T30" fmla="*/ 12 w 62"/>
                <a:gd name="T31" fmla="*/ 2 h 66"/>
                <a:gd name="T32" fmla="*/ 13 w 62"/>
                <a:gd name="T33" fmla="*/ 0 h 66"/>
                <a:gd name="T34" fmla="*/ 36 w 62"/>
                <a:gd name="T35" fmla="*/ 50 h 66"/>
                <a:gd name="T36" fmla="*/ 24 w 62"/>
                <a:gd name="T37" fmla="*/ 37 h 66"/>
                <a:gd name="T38" fmla="*/ 20 w 62"/>
                <a:gd name="T39" fmla="*/ 58 h 66"/>
                <a:gd name="T40" fmla="*/ 22 w 62"/>
                <a:gd name="T41" fmla="*/ 60 h 66"/>
                <a:gd name="T42" fmla="*/ 36 w 62"/>
                <a:gd name="T43" fmla="*/ 50 h 66"/>
                <a:gd name="T44" fmla="*/ 49 w 62"/>
                <a:gd name="T45" fmla="*/ 23 h 66"/>
                <a:gd name="T46" fmla="*/ 36 w 62"/>
                <a:gd name="T47" fmla="*/ 8 h 66"/>
                <a:gd name="T48" fmla="*/ 30 w 62"/>
                <a:gd name="T49" fmla="*/ 9 h 66"/>
                <a:gd name="T50" fmla="*/ 24 w 62"/>
                <a:gd name="T51" fmla="*/ 33 h 66"/>
                <a:gd name="T52" fmla="*/ 28 w 62"/>
                <a:gd name="T53" fmla="*/ 34 h 66"/>
                <a:gd name="T54" fmla="*/ 49 w 62"/>
                <a:gd name="T55" fmla="*/ 2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" h="66">
                  <a:moveTo>
                    <a:pt x="13" y="0"/>
                  </a:moveTo>
                  <a:cubicBezTo>
                    <a:pt x="16" y="1"/>
                    <a:pt x="17" y="1"/>
                    <a:pt x="23" y="2"/>
                  </a:cubicBezTo>
                  <a:cubicBezTo>
                    <a:pt x="25" y="3"/>
                    <a:pt x="28" y="3"/>
                    <a:pt x="32" y="4"/>
                  </a:cubicBezTo>
                  <a:cubicBezTo>
                    <a:pt x="35" y="4"/>
                    <a:pt x="38" y="5"/>
                    <a:pt x="39" y="5"/>
                  </a:cubicBezTo>
                  <a:cubicBezTo>
                    <a:pt x="59" y="9"/>
                    <a:pt x="62" y="19"/>
                    <a:pt x="61" y="26"/>
                  </a:cubicBezTo>
                  <a:cubicBezTo>
                    <a:pt x="60" y="31"/>
                    <a:pt x="55" y="40"/>
                    <a:pt x="37" y="38"/>
                  </a:cubicBezTo>
                  <a:lnTo>
                    <a:pt x="37" y="38"/>
                  </a:lnTo>
                  <a:cubicBezTo>
                    <a:pt x="47" y="42"/>
                    <a:pt x="49" y="48"/>
                    <a:pt x="48" y="54"/>
                  </a:cubicBezTo>
                  <a:cubicBezTo>
                    <a:pt x="46" y="61"/>
                    <a:pt x="39" y="66"/>
                    <a:pt x="25" y="63"/>
                  </a:cubicBezTo>
                  <a:cubicBezTo>
                    <a:pt x="24" y="63"/>
                    <a:pt x="21" y="62"/>
                    <a:pt x="18" y="62"/>
                  </a:cubicBezTo>
                  <a:cubicBezTo>
                    <a:pt x="15" y="61"/>
                    <a:pt x="12" y="60"/>
                    <a:pt x="11" y="60"/>
                  </a:cubicBezTo>
                  <a:cubicBezTo>
                    <a:pt x="5" y="59"/>
                    <a:pt x="3" y="58"/>
                    <a:pt x="0" y="58"/>
                  </a:cubicBezTo>
                  <a:lnTo>
                    <a:pt x="1" y="56"/>
                  </a:lnTo>
                  <a:cubicBezTo>
                    <a:pt x="2" y="56"/>
                    <a:pt x="5" y="56"/>
                    <a:pt x="7" y="55"/>
                  </a:cubicBezTo>
                  <a:cubicBezTo>
                    <a:pt x="9" y="53"/>
                    <a:pt x="9" y="53"/>
                    <a:pt x="14" y="30"/>
                  </a:cubicBezTo>
                  <a:cubicBezTo>
                    <a:pt x="20" y="5"/>
                    <a:pt x="20" y="4"/>
                    <a:pt x="12" y="2"/>
                  </a:cubicBezTo>
                  <a:lnTo>
                    <a:pt x="13" y="0"/>
                  </a:lnTo>
                  <a:close/>
                  <a:moveTo>
                    <a:pt x="36" y="50"/>
                  </a:moveTo>
                  <a:cubicBezTo>
                    <a:pt x="38" y="44"/>
                    <a:pt x="36" y="38"/>
                    <a:pt x="24" y="37"/>
                  </a:cubicBezTo>
                  <a:cubicBezTo>
                    <a:pt x="23" y="41"/>
                    <a:pt x="20" y="54"/>
                    <a:pt x="20" y="58"/>
                  </a:cubicBezTo>
                  <a:cubicBezTo>
                    <a:pt x="20" y="59"/>
                    <a:pt x="20" y="59"/>
                    <a:pt x="22" y="60"/>
                  </a:cubicBezTo>
                  <a:cubicBezTo>
                    <a:pt x="31" y="61"/>
                    <a:pt x="35" y="56"/>
                    <a:pt x="36" y="50"/>
                  </a:cubicBezTo>
                  <a:close/>
                  <a:moveTo>
                    <a:pt x="49" y="23"/>
                  </a:moveTo>
                  <a:cubicBezTo>
                    <a:pt x="51" y="17"/>
                    <a:pt x="49" y="10"/>
                    <a:pt x="36" y="8"/>
                  </a:cubicBezTo>
                  <a:cubicBezTo>
                    <a:pt x="32" y="7"/>
                    <a:pt x="31" y="7"/>
                    <a:pt x="30" y="9"/>
                  </a:cubicBezTo>
                  <a:cubicBezTo>
                    <a:pt x="29" y="10"/>
                    <a:pt x="29" y="13"/>
                    <a:pt x="24" y="33"/>
                  </a:cubicBezTo>
                  <a:cubicBezTo>
                    <a:pt x="25" y="34"/>
                    <a:pt x="27" y="34"/>
                    <a:pt x="28" y="34"/>
                  </a:cubicBezTo>
                  <a:cubicBezTo>
                    <a:pt x="31" y="35"/>
                    <a:pt x="46" y="37"/>
                    <a:pt x="49" y="23"/>
                  </a:cubicBezTo>
                  <a:close/>
                </a:path>
              </a:pathLst>
            </a:custGeom>
            <a:solidFill>
              <a:srgbClr val="000080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0" name="Freeform 132"/>
            <p:cNvSpPr>
              <a:spLocks/>
            </p:cNvSpPr>
            <p:nvPr/>
          </p:nvSpPr>
          <p:spPr bwMode="auto">
            <a:xfrm flipV="1">
              <a:off x="22668" y="1474"/>
              <a:ext cx="52" cy="51"/>
            </a:xfrm>
            <a:custGeom>
              <a:avLst/>
              <a:gdLst>
                <a:gd name="T0" fmla="*/ 14 w 74"/>
                <a:gd name="T1" fmla="*/ 33 h 72"/>
                <a:gd name="T2" fmla="*/ 19 w 74"/>
                <a:gd name="T3" fmla="*/ 16 h 72"/>
                <a:gd name="T4" fmla="*/ 50 w 74"/>
                <a:gd name="T5" fmla="*/ 5 h 72"/>
                <a:gd name="T6" fmla="*/ 73 w 74"/>
                <a:gd name="T7" fmla="*/ 22 h 72"/>
                <a:gd name="T8" fmla="*/ 68 w 74"/>
                <a:gd name="T9" fmla="*/ 53 h 72"/>
                <a:gd name="T10" fmla="*/ 65 w 74"/>
                <a:gd name="T11" fmla="*/ 66 h 72"/>
                <a:gd name="T12" fmla="*/ 70 w 74"/>
                <a:gd name="T13" fmla="*/ 70 h 72"/>
                <a:gd name="T14" fmla="*/ 70 w 74"/>
                <a:gd name="T15" fmla="*/ 72 h 72"/>
                <a:gd name="T16" fmla="*/ 59 w 74"/>
                <a:gd name="T17" fmla="*/ 70 h 72"/>
                <a:gd name="T18" fmla="*/ 54 w 74"/>
                <a:gd name="T19" fmla="*/ 68 h 72"/>
                <a:gd name="T20" fmla="*/ 48 w 74"/>
                <a:gd name="T21" fmla="*/ 67 h 72"/>
                <a:gd name="T22" fmla="*/ 50 w 74"/>
                <a:gd name="T23" fmla="*/ 64 h 72"/>
                <a:gd name="T24" fmla="*/ 63 w 74"/>
                <a:gd name="T25" fmla="*/ 51 h 72"/>
                <a:gd name="T26" fmla="*/ 68 w 74"/>
                <a:gd name="T27" fmla="*/ 24 h 72"/>
                <a:gd name="T28" fmla="*/ 52 w 74"/>
                <a:gd name="T29" fmla="*/ 10 h 72"/>
                <a:gd name="T30" fmla="*/ 38 w 74"/>
                <a:gd name="T31" fmla="*/ 10 h 72"/>
                <a:gd name="T32" fmla="*/ 25 w 74"/>
                <a:gd name="T33" fmla="*/ 31 h 72"/>
                <a:gd name="T34" fmla="*/ 27 w 74"/>
                <a:gd name="T35" fmla="*/ 58 h 72"/>
                <a:gd name="T36" fmla="*/ 29 w 74"/>
                <a:gd name="T37" fmla="*/ 59 h 72"/>
                <a:gd name="T38" fmla="*/ 27 w 74"/>
                <a:gd name="T39" fmla="*/ 61 h 72"/>
                <a:gd name="T40" fmla="*/ 0 w 74"/>
                <a:gd name="T41" fmla="*/ 53 h 72"/>
                <a:gd name="T42" fmla="*/ 0 w 74"/>
                <a:gd name="T43" fmla="*/ 51 h 72"/>
                <a:gd name="T44" fmla="*/ 11 w 74"/>
                <a:gd name="T45" fmla="*/ 43 h 72"/>
                <a:gd name="T46" fmla="*/ 14 w 74"/>
                <a:gd name="T47" fmla="*/ 3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4" h="72">
                  <a:moveTo>
                    <a:pt x="14" y="33"/>
                  </a:moveTo>
                  <a:cubicBezTo>
                    <a:pt x="15" y="30"/>
                    <a:pt x="18" y="18"/>
                    <a:pt x="19" y="16"/>
                  </a:cubicBezTo>
                  <a:cubicBezTo>
                    <a:pt x="23" y="0"/>
                    <a:pt x="40" y="2"/>
                    <a:pt x="50" y="5"/>
                  </a:cubicBezTo>
                  <a:cubicBezTo>
                    <a:pt x="58" y="7"/>
                    <a:pt x="71" y="12"/>
                    <a:pt x="73" y="22"/>
                  </a:cubicBezTo>
                  <a:cubicBezTo>
                    <a:pt x="74" y="29"/>
                    <a:pt x="70" y="45"/>
                    <a:pt x="68" y="53"/>
                  </a:cubicBezTo>
                  <a:cubicBezTo>
                    <a:pt x="67" y="55"/>
                    <a:pt x="65" y="65"/>
                    <a:pt x="65" y="66"/>
                  </a:cubicBezTo>
                  <a:cubicBezTo>
                    <a:pt x="65" y="68"/>
                    <a:pt x="68" y="69"/>
                    <a:pt x="70" y="70"/>
                  </a:cubicBezTo>
                  <a:lnTo>
                    <a:pt x="70" y="72"/>
                  </a:lnTo>
                  <a:lnTo>
                    <a:pt x="59" y="70"/>
                  </a:lnTo>
                  <a:cubicBezTo>
                    <a:pt x="57" y="69"/>
                    <a:pt x="55" y="69"/>
                    <a:pt x="54" y="68"/>
                  </a:cubicBezTo>
                  <a:lnTo>
                    <a:pt x="48" y="67"/>
                  </a:lnTo>
                  <a:lnTo>
                    <a:pt x="50" y="64"/>
                  </a:lnTo>
                  <a:cubicBezTo>
                    <a:pt x="57" y="66"/>
                    <a:pt x="59" y="66"/>
                    <a:pt x="63" y="51"/>
                  </a:cubicBezTo>
                  <a:cubicBezTo>
                    <a:pt x="66" y="40"/>
                    <a:pt x="69" y="30"/>
                    <a:pt x="68" y="24"/>
                  </a:cubicBezTo>
                  <a:cubicBezTo>
                    <a:pt x="67" y="14"/>
                    <a:pt x="54" y="11"/>
                    <a:pt x="52" y="10"/>
                  </a:cubicBezTo>
                  <a:cubicBezTo>
                    <a:pt x="49" y="9"/>
                    <a:pt x="43" y="8"/>
                    <a:pt x="38" y="10"/>
                  </a:cubicBezTo>
                  <a:cubicBezTo>
                    <a:pt x="33" y="12"/>
                    <a:pt x="30" y="16"/>
                    <a:pt x="25" y="31"/>
                  </a:cubicBezTo>
                  <a:cubicBezTo>
                    <a:pt x="19" y="54"/>
                    <a:pt x="19" y="55"/>
                    <a:pt x="27" y="58"/>
                  </a:cubicBezTo>
                  <a:cubicBezTo>
                    <a:pt x="28" y="58"/>
                    <a:pt x="28" y="59"/>
                    <a:pt x="29" y="59"/>
                  </a:cubicBezTo>
                  <a:lnTo>
                    <a:pt x="27" y="61"/>
                  </a:lnTo>
                  <a:lnTo>
                    <a:pt x="0" y="53"/>
                  </a:lnTo>
                  <a:lnTo>
                    <a:pt x="0" y="51"/>
                  </a:lnTo>
                  <a:cubicBezTo>
                    <a:pt x="6" y="52"/>
                    <a:pt x="8" y="52"/>
                    <a:pt x="11" y="43"/>
                  </a:cubicBezTo>
                  <a:lnTo>
                    <a:pt x="14" y="33"/>
                  </a:lnTo>
                  <a:close/>
                </a:path>
              </a:pathLst>
            </a:custGeom>
            <a:solidFill>
              <a:srgbClr val="000080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" name="Freeform 133"/>
            <p:cNvSpPr>
              <a:spLocks/>
            </p:cNvSpPr>
            <p:nvPr/>
          </p:nvSpPr>
          <p:spPr bwMode="auto">
            <a:xfrm flipV="1">
              <a:off x="22731" y="1459"/>
              <a:ext cx="41" cy="49"/>
            </a:xfrm>
            <a:custGeom>
              <a:avLst/>
              <a:gdLst>
                <a:gd name="T0" fmla="*/ 10 w 58"/>
                <a:gd name="T1" fmla="*/ 14 h 70"/>
                <a:gd name="T2" fmla="*/ 19 w 58"/>
                <a:gd name="T3" fmla="*/ 0 h 70"/>
                <a:gd name="T4" fmla="*/ 22 w 58"/>
                <a:gd name="T5" fmla="*/ 1 h 70"/>
                <a:gd name="T6" fmla="*/ 23 w 58"/>
                <a:gd name="T7" fmla="*/ 3 h 70"/>
                <a:gd name="T8" fmla="*/ 24 w 58"/>
                <a:gd name="T9" fmla="*/ 3 h 70"/>
                <a:gd name="T10" fmla="*/ 39 w 58"/>
                <a:gd name="T11" fmla="*/ 7 h 70"/>
                <a:gd name="T12" fmla="*/ 56 w 58"/>
                <a:gd name="T13" fmla="*/ 31 h 70"/>
                <a:gd name="T14" fmla="*/ 29 w 58"/>
                <a:gd name="T15" fmla="*/ 41 h 70"/>
                <a:gd name="T16" fmla="*/ 11 w 58"/>
                <a:gd name="T17" fmla="*/ 47 h 70"/>
                <a:gd name="T18" fmla="*/ 18 w 58"/>
                <a:gd name="T19" fmla="*/ 61 h 70"/>
                <a:gd name="T20" fmla="*/ 40 w 58"/>
                <a:gd name="T21" fmla="*/ 56 h 70"/>
                <a:gd name="T22" fmla="*/ 42 w 58"/>
                <a:gd name="T23" fmla="*/ 57 h 70"/>
                <a:gd name="T24" fmla="*/ 41 w 58"/>
                <a:gd name="T25" fmla="*/ 59 h 70"/>
                <a:gd name="T26" fmla="*/ 39 w 58"/>
                <a:gd name="T27" fmla="*/ 64 h 70"/>
                <a:gd name="T28" fmla="*/ 37 w 58"/>
                <a:gd name="T29" fmla="*/ 70 h 70"/>
                <a:gd name="T30" fmla="*/ 35 w 58"/>
                <a:gd name="T31" fmla="*/ 69 h 70"/>
                <a:gd name="T32" fmla="*/ 33 w 58"/>
                <a:gd name="T33" fmla="*/ 68 h 70"/>
                <a:gd name="T34" fmla="*/ 19 w 58"/>
                <a:gd name="T35" fmla="*/ 64 h 70"/>
                <a:gd name="T36" fmla="*/ 4 w 58"/>
                <a:gd name="T37" fmla="*/ 40 h 70"/>
                <a:gd name="T38" fmla="*/ 27 w 58"/>
                <a:gd name="T39" fmla="*/ 31 h 70"/>
                <a:gd name="T40" fmla="*/ 48 w 58"/>
                <a:gd name="T41" fmla="*/ 24 h 70"/>
                <a:gd name="T42" fmla="*/ 42 w 58"/>
                <a:gd name="T43" fmla="*/ 11 h 70"/>
                <a:gd name="T44" fmla="*/ 27 w 58"/>
                <a:gd name="T45" fmla="*/ 9 h 70"/>
                <a:gd name="T46" fmla="*/ 13 w 58"/>
                <a:gd name="T47" fmla="*/ 15 h 70"/>
                <a:gd name="T48" fmla="*/ 10 w 58"/>
                <a:gd name="T49" fmla="*/ 1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70">
                  <a:moveTo>
                    <a:pt x="10" y="14"/>
                  </a:moveTo>
                  <a:cubicBezTo>
                    <a:pt x="15" y="8"/>
                    <a:pt x="17" y="5"/>
                    <a:pt x="19" y="0"/>
                  </a:cubicBezTo>
                  <a:lnTo>
                    <a:pt x="22" y="1"/>
                  </a:lnTo>
                  <a:cubicBezTo>
                    <a:pt x="22" y="2"/>
                    <a:pt x="22" y="2"/>
                    <a:pt x="23" y="3"/>
                  </a:cubicBezTo>
                  <a:cubicBezTo>
                    <a:pt x="23" y="3"/>
                    <a:pt x="24" y="3"/>
                    <a:pt x="24" y="3"/>
                  </a:cubicBezTo>
                  <a:cubicBezTo>
                    <a:pt x="29" y="4"/>
                    <a:pt x="34" y="5"/>
                    <a:pt x="39" y="7"/>
                  </a:cubicBezTo>
                  <a:cubicBezTo>
                    <a:pt x="58" y="14"/>
                    <a:pt x="58" y="25"/>
                    <a:pt x="56" y="31"/>
                  </a:cubicBezTo>
                  <a:cubicBezTo>
                    <a:pt x="51" y="42"/>
                    <a:pt x="39" y="41"/>
                    <a:pt x="29" y="41"/>
                  </a:cubicBezTo>
                  <a:cubicBezTo>
                    <a:pt x="16" y="40"/>
                    <a:pt x="13" y="43"/>
                    <a:pt x="11" y="47"/>
                  </a:cubicBezTo>
                  <a:cubicBezTo>
                    <a:pt x="9" y="51"/>
                    <a:pt x="9" y="57"/>
                    <a:pt x="18" y="61"/>
                  </a:cubicBezTo>
                  <a:cubicBezTo>
                    <a:pt x="20" y="61"/>
                    <a:pt x="33" y="66"/>
                    <a:pt x="40" y="56"/>
                  </a:cubicBezTo>
                  <a:lnTo>
                    <a:pt x="42" y="57"/>
                  </a:lnTo>
                  <a:lnTo>
                    <a:pt x="41" y="59"/>
                  </a:lnTo>
                  <a:cubicBezTo>
                    <a:pt x="41" y="60"/>
                    <a:pt x="39" y="64"/>
                    <a:pt x="39" y="64"/>
                  </a:cubicBezTo>
                  <a:cubicBezTo>
                    <a:pt x="39" y="65"/>
                    <a:pt x="37" y="69"/>
                    <a:pt x="37" y="70"/>
                  </a:cubicBezTo>
                  <a:lnTo>
                    <a:pt x="35" y="69"/>
                  </a:lnTo>
                  <a:cubicBezTo>
                    <a:pt x="35" y="69"/>
                    <a:pt x="34" y="68"/>
                    <a:pt x="33" y="68"/>
                  </a:cubicBezTo>
                  <a:cubicBezTo>
                    <a:pt x="31" y="67"/>
                    <a:pt x="21" y="64"/>
                    <a:pt x="19" y="64"/>
                  </a:cubicBezTo>
                  <a:cubicBezTo>
                    <a:pt x="6" y="59"/>
                    <a:pt x="0" y="49"/>
                    <a:pt x="4" y="40"/>
                  </a:cubicBezTo>
                  <a:cubicBezTo>
                    <a:pt x="8" y="31"/>
                    <a:pt x="17" y="30"/>
                    <a:pt x="27" y="31"/>
                  </a:cubicBezTo>
                  <a:cubicBezTo>
                    <a:pt x="37" y="31"/>
                    <a:pt x="45" y="31"/>
                    <a:pt x="48" y="24"/>
                  </a:cubicBezTo>
                  <a:cubicBezTo>
                    <a:pt x="51" y="15"/>
                    <a:pt x="44" y="12"/>
                    <a:pt x="42" y="11"/>
                  </a:cubicBezTo>
                  <a:cubicBezTo>
                    <a:pt x="37" y="10"/>
                    <a:pt x="32" y="9"/>
                    <a:pt x="27" y="9"/>
                  </a:cubicBezTo>
                  <a:cubicBezTo>
                    <a:pt x="18" y="9"/>
                    <a:pt x="15" y="11"/>
                    <a:pt x="13" y="15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000080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2" name="Freeform 134"/>
            <p:cNvSpPr>
              <a:spLocks/>
            </p:cNvSpPr>
            <p:nvPr/>
          </p:nvSpPr>
          <p:spPr bwMode="auto">
            <a:xfrm flipV="1">
              <a:off x="22748" y="1330"/>
              <a:ext cx="40" cy="39"/>
            </a:xfrm>
            <a:custGeom>
              <a:avLst/>
              <a:gdLst>
                <a:gd name="T0" fmla="*/ 30 w 57"/>
                <a:gd name="T1" fmla="*/ 9 h 55"/>
                <a:gd name="T2" fmla="*/ 37 w 57"/>
                <a:gd name="T3" fmla="*/ 0 h 55"/>
                <a:gd name="T4" fmla="*/ 38 w 57"/>
                <a:gd name="T5" fmla="*/ 0 h 55"/>
                <a:gd name="T6" fmla="*/ 42 w 57"/>
                <a:gd name="T7" fmla="*/ 19 h 55"/>
                <a:gd name="T8" fmla="*/ 49 w 57"/>
                <a:gd name="T9" fmla="*/ 42 h 55"/>
                <a:gd name="T10" fmla="*/ 57 w 57"/>
                <a:gd name="T11" fmla="*/ 53 h 55"/>
                <a:gd name="T12" fmla="*/ 57 w 57"/>
                <a:gd name="T13" fmla="*/ 55 h 55"/>
                <a:gd name="T14" fmla="*/ 42 w 57"/>
                <a:gd name="T15" fmla="*/ 52 h 55"/>
                <a:gd name="T16" fmla="*/ 42 w 57"/>
                <a:gd name="T17" fmla="*/ 50 h 55"/>
                <a:gd name="T18" fmla="*/ 46 w 57"/>
                <a:gd name="T19" fmla="*/ 48 h 55"/>
                <a:gd name="T20" fmla="*/ 40 w 57"/>
                <a:gd name="T21" fmla="*/ 20 h 55"/>
                <a:gd name="T22" fmla="*/ 38 w 57"/>
                <a:gd name="T23" fmla="*/ 12 h 55"/>
                <a:gd name="T24" fmla="*/ 17 w 57"/>
                <a:gd name="T25" fmla="*/ 44 h 55"/>
                <a:gd name="T26" fmla="*/ 21 w 57"/>
                <a:gd name="T27" fmla="*/ 47 h 55"/>
                <a:gd name="T28" fmla="*/ 21 w 57"/>
                <a:gd name="T29" fmla="*/ 49 h 55"/>
                <a:gd name="T30" fmla="*/ 0 w 57"/>
                <a:gd name="T31" fmla="*/ 45 h 55"/>
                <a:gd name="T32" fmla="*/ 0 w 57"/>
                <a:gd name="T33" fmla="*/ 43 h 55"/>
                <a:gd name="T34" fmla="*/ 13 w 57"/>
                <a:gd name="T35" fmla="*/ 34 h 55"/>
                <a:gd name="T36" fmla="*/ 30 w 57"/>
                <a:gd name="T37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55">
                  <a:moveTo>
                    <a:pt x="30" y="9"/>
                  </a:moveTo>
                  <a:cubicBezTo>
                    <a:pt x="30" y="9"/>
                    <a:pt x="35" y="2"/>
                    <a:pt x="37" y="0"/>
                  </a:cubicBezTo>
                  <a:lnTo>
                    <a:pt x="38" y="0"/>
                  </a:lnTo>
                  <a:cubicBezTo>
                    <a:pt x="39" y="8"/>
                    <a:pt x="41" y="15"/>
                    <a:pt x="42" y="19"/>
                  </a:cubicBezTo>
                  <a:lnTo>
                    <a:pt x="49" y="42"/>
                  </a:lnTo>
                  <a:cubicBezTo>
                    <a:pt x="51" y="49"/>
                    <a:pt x="53" y="51"/>
                    <a:pt x="57" y="53"/>
                  </a:cubicBezTo>
                  <a:lnTo>
                    <a:pt x="57" y="55"/>
                  </a:lnTo>
                  <a:cubicBezTo>
                    <a:pt x="50" y="53"/>
                    <a:pt x="47" y="53"/>
                    <a:pt x="42" y="52"/>
                  </a:cubicBezTo>
                  <a:lnTo>
                    <a:pt x="42" y="50"/>
                  </a:lnTo>
                  <a:cubicBezTo>
                    <a:pt x="43" y="50"/>
                    <a:pt x="46" y="51"/>
                    <a:pt x="46" y="48"/>
                  </a:cubicBezTo>
                  <a:cubicBezTo>
                    <a:pt x="47" y="45"/>
                    <a:pt x="41" y="25"/>
                    <a:pt x="40" y="20"/>
                  </a:cubicBezTo>
                  <a:cubicBezTo>
                    <a:pt x="39" y="15"/>
                    <a:pt x="38" y="15"/>
                    <a:pt x="38" y="12"/>
                  </a:cubicBezTo>
                  <a:cubicBezTo>
                    <a:pt x="21" y="37"/>
                    <a:pt x="17" y="42"/>
                    <a:pt x="17" y="44"/>
                  </a:cubicBezTo>
                  <a:cubicBezTo>
                    <a:pt x="17" y="46"/>
                    <a:pt x="17" y="46"/>
                    <a:pt x="21" y="47"/>
                  </a:cubicBezTo>
                  <a:lnTo>
                    <a:pt x="21" y="49"/>
                  </a:lnTo>
                  <a:lnTo>
                    <a:pt x="0" y="45"/>
                  </a:lnTo>
                  <a:lnTo>
                    <a:pt x="0" y="43"/>
                  </a:lnTo>
                  <a:cubicBezTo>
                    <a:pt x="5" y="44"/>
                    <a:pt x="5" y="44"/>
                    <a:pt x="13" y="34"/>
                  </a:cubicBezTo>
                  <a:lnTo>
                    <a:pt x="30" y="9"/>
                  </a:lnTo>
                  <a:close/>
                </a:path>
              </a:pathLst>
            </a:custGeom>
            <a:solidFill>
              <a:srgbClr val="000080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3" name="Freeform 135"/>
            <p:cNvSpPr>
              <a:spLocks noEditPoints="1"/>
            </p:cNvSpPr>
            <p:nvPr/>
          </p:nvSpPr>
          <p:spPr bwMode="auto">
            <a:xfrm flipV="1">
              <a:off x="22787" y="1328"/>
              <a:ext cx="35" cy="36"/>
            </a:xfrm>
            <a:custGeom>
              <a:avLst/>
              <a:gdLst>
                <a:gd name="T0" fmla="*/ 14 w 51"/>
                <a:gd name="T1" fmla="*/ 17 h 51"/>
                <a:gd name="T2" fmla="*/ 25 w 51"/>
                <a:gd name="T3" fmla="*/ 18 h 51"/>
                <a:gd name="T4" fmla="*/ 31 w 51"/>
                <a:gd name="T5" fmla="*/ 18 h 51"/>
                <a:gd name="T6" fmla="*/ 36 w 51"/>
                <a:gd name="T7" fmla="*/ 5 h 51"/>
                <a:gd name="T8" fmla="*/ 32 w 51"/>
                <a:gd name="T9" fmla="*/ 2 h 51"/>
                <a:gd name="T10" fmla="*/ 32 w 51"/>
                <a:gd name="T11" fmla="*/ 0 h 51"/>
                <a:gd name="T12" fmla="*/ 43 w 51"/>
                <a:gd name="T13" fmla="*/ 1 h 51"/>
                <a:gd name="T14" fmla="*/ 51 w 51"/>
                <a:gd name="T15" fmla="*/ 1 h 51"/>
                <a:gd name="T16" fmla="*/ 51 w 51"/>
                <a:gd name="T17" fmla="*/ 2 h 51"/>
                <a:gd name="T18" fmla="*/ 41 w 51"/>
                <a:gd name="T19" fmla="*/ 16 h 51"/>
                <a:gd name="T20" fmla="*/ 29 w 51"/>
                <a:gd name="T21" fmla="*/ 45 h 51"/>
                <a:gd name="T22" fmla="*/ 27 w 51"/>
                <a:gd name="T23" fmla="*/ 51 h 51"/>
                <a:gd name="T24" fmla="*/ 24 w 51"/>
                <a:gd name="T25" fmla="*/ 51 h 51"/>
                <a:gd name="T26" fmla="*/ 23 w 51"/>
                <a:gd name="T27" fmla="*/ 46 h 51"/>
                <a:gd name="T28" fmla="*/ 5 w 51"/>
                <a:gd name="T29" fmla="*/ 5 h 51"/>
                <a:gd name="T30" fmla="*/ 0 w 51"/>
                <a:gd name="T31" fmla="*/ 2 h 51"/>
                <a:gd name="T32" fmla="*/ 0 w 51"/>
                <a:gd name="T33" fmla="*/ 0 h 51"/>
                <a:gd name="T34" fmla="*/ 6 w 51"/>
                <a:gd name="T35" fmla="*/ 0 h 51"/>
                <a:gd name="T36" fmla="*/ 11 w 51"/>
                <a:gd name="T37" fmla="*/ 0 h 51"/>
                <a:gd name="T38" fmla="*/ 16 w 51"/>
                <a:gd name="T39" fmla="*/ 0 h 51"/>
                <a:gd name="T40" fmla="*/ 16 w 51"/>
                <a:gd name="T41" fmla="*/ 2 h 51"/>
                <a:gd name="T42" fmla="*/ 10 w 51"/>
                <a:gd name="T43" fmla="*/ 5 h 51"/>
                <a:gd name="T44" fmla="*/ 12 w 51"/>
                <a:gd name="T45" fmla="*/ 11 h 51"/>
                <a:gd name="T46" fmla="*/ 14 w 51"/>
                <a:gd name="T47" fmla="*/ 17 h 51"/>
                <a:gd name="T48" fmla="*/ 22 w 51"/>
                <a:gd name="T49" fmla="*/ 38 h 51"/>
                <a:gd name="T50" fmla="*/ 30 w 51"/>
                <a:gd name="T51" fmla="*/ 21 h 51"/>
                <a:gd name="T52" fmla="*/ 25 w 51"/>
                <a:gd name="T53" fmla="*/ 20 h 51"/>
                <a:gd name="T54" fmla="*/ 16 w 51"/>
                <a:gd name="T55" fmla="*/ 21 h 51"/>
                <a:gd name="T56" fmla="*/ 22 w 51"/>
                <a:gd name="T57" fmla="*/ 3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14" y="17"/>
                  </a:moveTo>
                  <a:cubicBezTo>
                    <a:pt x="18" y="18"/>
                    <a:pt x="22" y="18"/>
                    <a:pt x="25" y="18"/>
                  </a:cubicBezTo>
                  <a:cubicBezTo>
                    <a:pt x="29" y="18"/>
                    <a:pt x="30" y="18"/>
                    <a:pt x="31" y="18"/>
                  </a:cubicBezTo>
                  <a:cubicBezTo>
                    <a:pt x="32" y="17"/>
                    <a:pt x="36" y="6"/>
                    <a:pt x="36" y="5"/>
                  </a:cubicBezTo>
                  <a:cubicBezTo>
                    <a:pt x="36" y="3"/>
                    <a:pt x="34" y="2"/>
                    <a:pt x="32" y="2"/>
                  </a:cubicBezTo>
                  <a:lnTo>
                    <a:pt x="32" y="0"/>
                  </a:lnTo>
                  <a:cubicBezTo>
                    <a:pt x="34" y="0"/>
                    <a:pt x="38" y="1"/>
                    <a:pt x="43" y="1"/>
                  </a:cubicBezTo>
                  <a:cubicBezTo>
                    <a:pt x="47" y="1"/>
                    <a:pt x="49" y="1"/>
                    <a:pt x="51" y="1"/>
                  </a:cubicBezTo>
                  <a:lnTo>
                    <a:pt x="51" y="2"/>
                  </a:lnTo>
                  <a:cubicBezTo>
                    <a:pt x="47" y="3"/>
                    <a:pt x="46" y="3"/>
                    <a:pt x="41" y="16"/>
                  </a:cubicBezTo>
                  <a:cubicBezTo>
                    <a:pt x="39" y="20"/>
                    <a:pt x="30" y="40"/>
                    <a:pt x="29" y="45"/>
                  </a:cubicBezTo>
                  <a:cubicBezTo>
                    <a:pt x="28" y="48"/>
                    <a:pt x="27" y="49"/>
                    <a:pt x="27" y="51"/>
                  </a:cubicBezTo>
                  <a:lnTo>
                    <a:pt x="24" y="51"/>
                  </a:lnTo>
                  <a:cubicBezTo>
                    <a:pt x="24" y="50"/>
                    <a:pt x="23" y="48"/>
                    <a:pt x="23" y="46"/>
                  </a:cubicBezTo>
                  <a:cubicBezTo>
                    <a:pt x="22" y="43"/>
                    <a:pt x="8" y="9"/>
                    <a:pt x="5" y="5"/>
                  </a:cubicBezTo>
                  <a:cubicBezTo>
                    <a:pt x="4" y="2"/>
                    <a:pt x="2" y="2"/>
                    <a:pt x="0" y="2"/>
                  </a:cubicBezTo>
                  <a:lnTo>
                    <a:pt x="0" y="0"/>
                  </a:lnTo>
                  <a:cubicBezTo>
                    <a:pt x="2" y="0"/>
                    <a:pt x="5" y="0"/>
                    <a:pt x="6" y="0"/>
                  </a:cubicBezTo>
                  <a:cubicBezTo>
                    <a:pt x="6" y="0"/>
                    <a:pt x="8" y="0"/>
                    <a:pt x="11" y="0"/>
                  </a:cubicBezTo>
                  <a:cubicBezTo>
                    <a:pt x="13" y="0"/>
                    <a:pt x="16" y="0"/>
                    <a:pt x="16" y="0"/>
                  </a:cubicBezTo>
                  <a:lnTo>
                    <a:pt x="16" y="2"/>
                  </a:lnTo>
                  <a:cubicBezTo>
                    <a:pt x="14" y="2"/>
                    <a:pt x="10" y="3"/>
                    <a:pt x="10" y="5"/>
                  </a:cubicBezTo>
                  <a:cubicBezTo>
                    <a:pt x="10" y="7"/>
                    <a:pt x="11" y="10"/>
                    <a:pt x="12" y="11"/>
                  </a:cubicBezTo>
                  <a:lnTo>
                    <a:pt x="14" y="17"/>
                  </a:lnTo>
                  <a:close/>
                  <a:moveTo>
                    <a:pt x="22" y="38"/>
                  </a:moveTo>
                  <a:cubicBezTo>
                    <a:pt x="25" y="33"/>
                    <a:pt x="28" y="27"/>
                    <a:pt x="30" y="21"/>
                  </a:cubicBezTo>
                  <a:cubicBezTo>
                    <a:pt x="29" y="21"/>
                    <a:pt x="27" y="20"/>
                    <a:pt x="25" y="20"/>
                  </a:cubicBezTo>
                  <a:cubicBezTo>
                    <a:pt x="21" y="20"/>
                    <a:pt x="18" y="21"/>
                    <a:pt x="16" y="21"/>
                  </a:cubicBezTo>
                  <a:lnTo>
                    <a:pt x="22" y="38"/>
                  </a:lnTo>
                  <a:close/>
                </a:path>
              </a:pathLst>
            </a:custGeom>
            <a:solidFill>
              <a:srgbClr val="000080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4" name="Freeform 136"/>
            <p:cNvSpPr>
              <a:spLocks/>
            </p:cNvSpPr>
            <p:nvPr/>
          </p:nvSpPr>
          <p:spPr bwMode="auto">
            <a:xfrm flipV="1">
              <a:off x="22827" y="1332"/>
              <a:ext cx="47" cy="41"/>
            </a:xfrm>
            <a:custGeom>
              <a:avLst/>
              <a:gdLst>
                <a:gd name="T0" fmla="*/ 45 w 67"/>
                <a:gd name="T1" fmla="*/ 23 h 59"/>
                <a:gd name="T2" fmla="*/ 35 w 67"/>
                <a:gd name="T3" fmla="*/ 35 h 59"/>
                <a:gd name="T4" fmla="*/ 19 w 67"/>
                <a:gd name="T5" fmla="*/ 57 h 59"/>
                <a:gd name="T6" fmla="*/ 15 w 67"/>
                <a:gd name="T7" fmla="*/ 57 h 59"/>
                <a:gd name="T8" fmla="*/ 11 w 67"/>
                <a:gd name="T9" fmla="*/ 58 h 59"/>
                <a:gd name="T10" fmla="*/ 8 w 67"/>
                <a:gd name="T11" fmla="*/ 59 h 59"/>
                <a:gd name="T12" fmla="*/ 7 w 67"/>
                <a:gd name="T13" fmla="*/ 57 h 59"/>
                <a:gd name="T14" fmla="*/ 12 w 67"/>
                <a:gd name="T15" fmla="*/ 43 h 59"/>
                <a:gd name="T16" fmla="*/ 8 w 67"/>
                <a:gd name="T17" fmla="*/ 20 h 59"/>
                <a:gd name="T18" fmla="*/ 0 w 67"/>
                <a:gd name="T19" fmla="*/ 11 h 59"/>
                <a:gd name="T20" fmla="*/ 0 w 67"/>
                <a:gd name="T21" fmla="*/ 9 h 59"/>
                <a:gd name="T22" fmla="*/ 11 w 67"/>
                <a:gd name="T23" fmla="*/ 8 h 59"/>
                <a:gd name="T24" fmla="*/ 16 w 67"/>
                <a:gd name="T25" fmla="*/ 7 h 59"/>
                <a:gd name="T26" fmla="*/ 19 w 67"/>
                <a:gd name="T27" fmla="*/ 6 h 59"/>
                <a:gd name="T28" fmla="*/ 19 w 67"/>
                <a:gd name="T29" fmla="*/ 8 h 59"/>
                <a:gd name="T30" fmla="*/ 12 w 67"/>
                <a:gd name="T31" fmla="*/ 21 h 59"/>
                <a:gd name="T32" fmla="*/ 16 w 67"/>
                <a:gd name="T33" fmla="*/ 39 h 59"/>
                <a:gd name="T34" fmla="*/ 17 w 67"/>
                <a:gd name="T35" fmla="*/ 46 h 59"/>
                <a:gd name="T36" fmla="*/ 20 w 67"/>
                <a:gd name="T37" fmla="*/ 42 h 59"/>
                <a:gd name="T38" fmla="*/ 41 w 67"/>
                <a:gd name="T39" fmla="*/ 15 h 59"/>
                <a:gd name="T40" fmla="*/ 50 w 67"/>
                <a:gd name="T41" fmla="*/ 1 h 59"/>
                <a:gd name="T42" fmla="*/ 53 w 67"/>
                <a:gd name="T43" fmla="*/ 0 h 59"/>
                <a:gd name="T44" fmla="*/ 53 w 67"/>
                <a:gd name="T45" fmla="*/ 3 h 59"/>
                <a:gd name="T46" fmla="*/ 54 w 67"/>
                <a:gd name="T47" fmla="*/ 10 h 59"/>
                <a:gd name="T48" fmla="*/ 57 w 67"/>
                <a:gd name="T49" fmla="*/ 26 h 59"/>
                <a:gd name="T50" fmla="*/ 62 w 67"/>
                <a:gd name="T51" fmla="*/ 46 h 59"/>
                <a:gd name="T52" fmla="*/ 67 w 67"/>
                <a:gd name="T53" fmla="*/ 47 h 59"/>
                <a:gd name="T54" fmla="*/ 67 w 67"/>
                <a:gd name="T55" fmla="*/ 49 h 59"/>
                <a:gd name="T56" fmla="*/ 60 w 67"/>
                <a:gd name="T57" fmla="*/ 50 h 59"/>
                <a:gd name="T58" fmla="*/ 56 w 67"/>
                <a:gd name="T59" fmla="*/ 51 h 59"/>
                <a:gd name="T60" fmla="*/ 52 w 67"/>
                <a:gd name="T61" fmla="*/ 52 h 59"/>
                <a:gd name="T62" fmla="*/ 50 w 67"/>
                <a:gd name="T63" fmla="*/ 52 h 59"/>
                <a:gd name="T64" fmla="*/ 49 w 67"/>
                <a:gd name="T65" fmla="*/ 51 h 59"/>
                <a:gd name="T66" fmla="*/ 54 w 67"/>
                <a:gd name="T67" fmla="*/ 31 h 59"/>
                <a:gd name="T68" fmla="*/ 51 w 67"/>
                <a:gd name="T69" fmla="*/ 16 h 59"/>
                <a:gd name="T70" fmla="*/ 45 w 67"/>
                <a:gd name="T71" fmla="*/ 2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7" h="59">
                  <a:moveTo>
                    <a:pt x="45" y="23"/>
                  </a:moveTo>
                  <a:cubicBezTo>
                    <a:pt x="42" y="27"/>
                    <a:pt x="39" y="31"/>
                    <a:pt x="35" y="35"/>
                  </a:cubicBezTo>
                  <a:cubicBezTo>
                    <a:pt x="24" y="50"/>
                    <a:pt x="23" y="50"/>
                    <a:pt x="19" y="57"/>
                  </a:cubicBezTo>
                  <a:lnTo>
                    <a:pt x="15" y="57"/>
                  </a:lnTo>
                  <a:cubicBezTo>
                    <a:pt x="15" y="57"/>
                    <a:pt x="13" y="58"/>
                    <a:pt x="11" y="58"/>
                  </a:cubicBezTo>
                  <a:cubicBezTo>
                    <a:pt x="10" y="58"/>
                    <a:pt x="8" y="59"/>
                    <a:pt x="8" y="59"/>
                  </a:cubicBezTo>
                  <a:cubicBezTo>
                    <a:pt x="7" y="58"/>
                    <a:pt x="7" y="58"/>
                    <a:pt x="7" y="57"/>
                  </a:cubicBezTo>
                  <a:cubicBezTo>
                    <a:pt x="14" y="55"/>
                    <a:pt x="13" y="49"/>
                    <a:pt x="12" y="43"/>
                  </a:cubicBezTo>
                  <a:lnTo>
                    <a:pt x="8" y="20"/>
                  </a:lnTo>
                  <a:cubicBezTo>
                    <a:pt x="6" y="13"/>
                    <a:pt x="5" y="10"/>
                    <a:pt x="0" y="11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2" y="9"/>
                    <a:pt x="10" y="8"/>
                    <a:pt x="11" y="8"/>
                  </a:cubicBezTo>
                  <a:cubicBezTo>
                    <a:pt x="13" y="7"/>
                    <a:pt x="15" y="7"/>
                    <a:pt x="16" y="7"/>
                  </a:cubicBezTo>
                  <a:cubicBezTo>
                    <a:pt x="17" y="7"/>
                    <a:pt x="18" y="6"/>
                    <a:pt x="19" y="6"/>
                  </a:cubicBezTo>
                  <a:cubicBezTo>
                    <a:pt x="19" y="7"/>
                    <a:pt x="20" y="7"/>
                    <a:pt x="19" y="8"/>
                  </a:cubicBezTo>
                  <a:cubicBezTo>
                    <a:pt x="11" y="11"/>
                    <a:pt x="11" y="14"/>
                    <a:pt x="12" y="21"/>
                  </a:cubicBezTo>
                  <a:lnTo>
                    <a:pt x="16" y="39"/>
                  </a:lnTo>
                  <a:cubicBezTo>
                    <a:pt x="16" y="41"/>
                    <a:pt x="17" y="44"/>
                    <a:pt x="17" y="46"/>
                  </a:cubicBezTo>
                  <a:cubicBezTo>
                    <a:pt x="18" y="45"/>
                    <a:pt x="19" y="44"/>
                    <a:pt x="20" y="42"/>
                  </a:cubicBezTo>
                  <a:lnTo>
                    <a:pt x="41" y="15"/>
                  </a:lnTo>
                  <a:cubicBezTo>
                    <a:pt x="45" y="11"/>
                    <a:pt x="48" y="6"/>
                    <a:pt x="50" y="1"/>
                  </a:cubicBezTo>
                  <a:lnTo>
                    <a:pt x="53" y="0"/>
                  </a:lnTo>
                  <a:lnTo>
                    <a:pt x="53" y="3"/>
                  </a:lnTo>
                  <a:cubicBezTo>
                    <a:pt x="53" y="5"/>
                    <a:pt x="54" y="9"/>
                    <a:pt x="54" y="10"/>
                  </a:cubicBezTo>
                  <a:cubicBezTo>
                    <a:pt x="54" y="12"/>
                    <a:pt x="56" y="24"/>
                    <a:pt x="57" y="26"/>
                  </a:cubicBezTo>
                  <a:cubicBezTo>
                    <a:pt x="58" y="30"/>
                    <a:pt x="60" y="44"/>
                    <a:pt x="62" y="46"/>
                  </a:cubicBezTo>
                  <a:cubicBezTo>
                    <a:pt x="63" y="48"/>
                    <a:pt x="66" y="48"/>
                    <a:pt x="67" y="47"/>
                  </a:cubicBezTo>
                  <a:lnTo>
                    <a:pt x="67" y="49"/>
                  </a:lnTo>
                  <a:cubicBezTo>
                    <a:pt x="66" y="49"/>
                    <a:pt x="61" y="50"/>
                    <a:pt x="60" y="50"/>
                  </a:cubicBezTo>
                  <a:cubicBezTo>
                    <a:pt x="60" y="50"/>
                    <a:pt x="58" y="51"/>
                    <a:pt x="56" y="51"/>
                  </a:cubicBezTo>
                  <a:cubicBezTo>
                    <a:pt x="54" y="52"/>
                    <a:pt x="52" y="52"/>
                    <a:pt x="52" y="52"/>
                  </a:cubicBezTo>
                  <a:cubicBezTo>
                    <a:pt x="51" y="52"/>
                    <a:pt x="50" y="52"/>
                    <a:pt x="50" y="52"/>
                  </a:cubicBezTo>
                  <a:lnTo>
                    <a:pt x="49" y="51"/>
                  </a:lnTo>
                  <a:cubicBezTo>
                    <a:pt x="56" y="49"/>
                    <a:pt x="57" y="48"/>
                    <a:pt x="54" y="31"/>
                  </a:cubicBezTo>
                  <a:cubicBezTo>
                    <a:pt x="53" y="29"/>
                    <a:pt x="51" y="18"/>
                    <a:pt x="51" y="16"/>
                  </a:cubicBezTo>
                  <a:lnTo>
                    <a:pt x="45" y="23"/>
                  </a:lnTo>
                  <a:close/>
                </a:path>
              </a:pathLst>
            </a:custGeom>
            <a:solidFill>
              <a:srgbClr val="000080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5" name="Freeform 137"/>
            <p:cNvSpPr>
              <a:spLocks noEditPoints="1"/>
            </p:cNvSpPr>
            <p:nvPr/>
          </p:nvSpPr>
          <p:spPr bwMode="auto">
            <a:xfrm flipV="1">
              <a:off x="22869" y="1344"/>
              <a:ext cx="34" cy="39"/>
            </a:xfrm>
            <a:custGeom>
              <a:avLst/>
              <a:gdLst>
                <a:gd name="T0" fmla="*/ 19 w 48"/>
                <a:gd name="T1" fmla="*/ 27 h 56"/>
                <a:gd name="T2" fmla="*/ 30 w 48"/>
                <a:gd name="T3" fmla="*/ 24 h 56"/>
                <a:gd name="T4" fmla="*/ 35 w 48"/>
                <a:gd name="T5" fmla="*/ 22 h 56"/>
                <a:gd name="T6" fmla="*/ 35 w 48"/>
                <a:gd name="T7" fmla="*/ 9 h 56"/>
                <a:gd name="T8" fmla="*/ 31 w 48"/>
                <a:gd name="T9" fmla="*/ 7 h 56"/>
                <a:gd name="T10" fmla="*/ 30 w 48"/>
                <a:gd name="T11" fmla="*/ 5 h 56"/>
                <a:gd name="T12" fmla="*/ 41 w 48"/>
                <a:gd name="T13" fmla="*/ 3 h 56"/>
                <a:gd name="T14" fmla="*/ 48 w 48"/>
                <a:gd name="T15" fmla="*/ 0 h 56"/>
                <a:gd name="T16" fmla="*/ 48 w 48"/>
                <a:gd name="T17" fmla="*/ 2 h 56"/>
                <a:gd name="T18" fmla="*/ 44 w 48"/>
                <a:gd name="T19" fmla="*/ 17 h 56"/>
                <a:gd name="T20" fmla="*/ 42 w 48"/>
                <a:gd name="T21" fmla="*/ 49 h 56"/>
                <a:gd name="T22" fmla="*/ 42 w 48"/>
                <a:gd name="T23" fmla="*/ 55 h 56"/>
                <a:gd name="T24" fmla="*/ 40 w 48"/>
                <a:gd name="T25" fmla="*/ 56 h 56"/>
                <a:gd name="T26" fmla="*/ 37 w 48"/>
                <a:gd name="T27" fmla="*/ 52 h 56"/>
                <a:gd name="T28" fmla="*/ 6 w 48"/>
                <a:gd name="T29" fmla="*/ 18 h 56"/>
                <a:gd name="T30" fmla="*/ 1 w 48"/>
                <a:gd name="T31" fmla="*/ 17 h 56"/>
                <a:gd name="T32" fmla="*/ 0 w 48"/>
                <a:gd name="T33" fmla="*/ 15 h 56"/>
                <a:gd name="T34" fmla="*/ 6 w 48"/>
                <a:gd name="T35" fmla="*/ 13 h 56"/>
                <a:gd name="T36" fmla="*/ 10 w 48"/>
                <a:gd name="T37" fmla="*/ 12 h 56"/>
                <a:gd name="T38" fmla="*/ 15 w 48"/>
                <a:gd name="T39" fmla="*/ 10 h 56"/>
                <a:gd name="T40" fmla="*/ 16 w 48"/>
                <a:gd name="T41" fmla="*/ 12 h 56"/>
                <a:gd name="T42" fmla="*/ 11 w 48"/>
                <a:gd name="T43" fmla="*/ 17 h 56"/>
                <a:gd name="T44" fmla="*/ 15 w 48"/>
                <a:gd name="T45" fmla="*/ 22 h 56"/>
                <a:gd name="T46" fmla="*/ 19 w 48"/>
                <a:gd name="T47" fmla="*/ 27 h 56"/>
                <a:gd name="T48" fmla="*/ 34 w 48"/>
                <a:gd name="T49" fmla="*/ 44 h 56"/>
                <a:gd name="T50" fmla="*/ 35 w 48"/>
                <a:gd name="T51" fmla="*/ 25 h 56"/>
                <a:gd name="T52" fmla="*/ 30 w 48"/>
                <a:gd name="T53" fmla="*/ 27 h 56"/>
                <a:gd name="T54" fmla="*/ 22 w 48"/>
                <a:gd name="T55" fmla="*/ 30 h 56"/>
                <a:gd name="T56" fmla="*/ 34 w 48"/>
                <a:gd name="T57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6">
                  <a:moveTo>
                    <a:pt x="19" y="27"/>
                  </a:moveTo>
                  <a:cubicBezTo>
                    <a:pt x="23" y="26"/>
                    <a:pt x="27" y="25"/>
                    <a:pt x="30" y="24"/>
                  </a:cubicBezTo>
                  <a:cubicBezTo>
                    <a:pt x="33" y="23"/>
                    <a:pt x="34" y="23"/>
                    <a:pt x="35" y="22"/>
                  </a:cubicBezTo>
                  <a:cubicBezTo>
                    <a:pt x="35" y="21"/>
                    <a:pt x="36" y="10"/>
                    <a:pt x="35" y="9"/>
                  </a:cubicBezTo>
                  <a:cubicBezTo>
                    <a:pt x="35" y="7"/>
                    <a:pt x="33" y="7"/>
                    <a:pt x="31" y="7"/>
                  </a:cubicBezTo>
                  <a:lnTo>
                    <a:pt x="30" y="5"/>
                  </a:lnTo>
                  <a:cubicBezTo>
                    <a:pt x="32" y="5"/>
                    <a:pt x="36" y="4"/>
                    <a:pt x="41" y="3"/>
                  </a:cubicBezTo>
                  <a:cubicBezTo>
                    <a:pt x="44" y="2"/>
                    <a:pt x="46" y="1"/>
                    <a:pt x="48" y="0"/>
                  </a:cubicBezTo>
                  <a:lnTo>
                    <a:pt x="48" y="2"/>
                  </a:lnTo>
                  <a:cubicBezTo>
                    <a:pt x="45" y="3"/>
                    <a:pt x="44" y="4"/>
                    <a:pt x="44" y="17"/>
                  </a:cubicBezTo>
                  <a:cubicBezTo>
                    <a:pt x="44" y="22"/>
                    <a:pt x="42" y="44"/>
                    <a:pt x="42" y="49"/>
                  </a:cubicBezTo>
                  <a:cubicBezTo>
                    <a:pt x="42" y="52"/>
                    <a:pt x="42" y="53"/>
                    <a:pt x="42" y="55"/>
                  </a:cubicBezTo>
                  <a:lnTo>
                    <a:pt x="40" y="56"/>
                  </a:lnTo>
                  <a:cubicBezTo>
                    <a:pt x="39" y="54"/>
                    <a:pt x="38" y="53"/>
                    <a:pt x="37" y="52"/>
                  </a:cubicBezTo>
                  <a:cubicBezTo>
                    <a:pt x="35" y="49"/>
                    <a:pt x="10" y="21"/>
                    <a:pt x="6" y="18"/>
                  </a:cubicBezTo>
                  <a:cubicBezTo>
                    <a:pt x="4" y="16"/>
                    <a:pt x="2" y="16"/>
                    <a:pt x="1" y="17"/>
                  </a:cubicBezTo>
                  <a:lnTo>
                    <a:pt x="0" y="15"/>
                  </a:lnTo>
                  <a:cubicBezTo>
                    <a:pt x="1" y="15"/>
                    <a:pt x="5" y="14"/>
                    <a:pt x="6" y="13"/>
                  </a:cubicBezTo>
                  <a:cubicBezTo>
                    <a:pt x="6" y="13"/>
                    <a:pt x="8" y="13"/>
                    <a:pt x="10" y="12"/>
                  </a:cubicBezTo>
                  <a:cubicBezTo>
                    <a:pt x="12" y="11"/>
                    <a:pt x="15" y="10"/>
                    <a:pt x="15" y="10"/>
                  </a:cubicBezTo>
                  <a:lnTo>
                    <a:pt x="16" y="12"/>
                  </a:lnTo>
                  <a:cubicBezTo>
                    <a:pt x="14" y="13"/>
                    <a:pt x="10" y="14"/>
                    <a:pt x="11" y="17"/>
                  </a:cubicBezTo>
                  <a:cubicBezTo>
                    <a:pt x="11" y="18"/>
                    <a:pt x="14" y="21"/>
                    <a:pt x="15" y="22"/>
                  </a:cubicBezTo>
                  <a:lnTo>
                    <a:pt x="19" y="27"/>
                  </a:lnTo>
                  <a:close/>
                  <a:moveTo>
                    <a:pt x="34" y="44"/>
                  </a:moveTo>
                  <a:cubicBezTo>
                    <a:pt x="35" y="38"/>
                    <a:pt x="35" y="32"/>
                    <a:pt x="35" y="25"/>
                  </a:cubicBezTo>
                  <a:cubicBezTo>
                    <a:pt x="34" y="26"/>
                    <a:pt x="32" y="26"/>
                    <a:pt x="30" y="27"/>
                  </a:cubicBezTo>
                  <a:cubicBezTo>
                    <a:pt x="26" y="28"/>
                    <a:pt x="24" y="29"/>
                    <a:pt x="22" y="30"/>
                  </a:cubicBezTo>
                  <a:lnTo>
                    <a:pt x="34" y="44"/>
                  </a:lnTo>
                  <a:close/>
                </a:path>
              </a:pathLst>
            </a:custGeom>
            <a:solidFill>
              <a:srgbClr val="000080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6" name="Freeform 138"/>
            <p:cNvSpPr>
              <a:spLocks/>
            </p:cNvSpPr>
            <p:nvPr/>
          </p:nvSpPr>
          <p:spPr bwMode="auto">
            <a:xfrm flipV="1">
              <a:off x="22908" y="1355"/>
              <a:ext cx="43" cy="44"/>
            </a:xfrm>
            <a:custGeom>
              <a:avLst/>
              <a:gdLst>
                <a:gd name="T0" fmla="*/ 48 w 61"/>
                <a:gd name="T1" fmla="*/ 31 h 63"/>
                <a:gd name="T2" fmla="*/ 47 w 61"/>
                <a:gd name="T3" fmla="*/ 32 h 63"/>
                <a:gd name="T4" fmla="*/ 43 w 61"/>
                <a:gd name="T5" fmla="*/ 29 h 63"/>
                <a:gd name="T6" fmla="*/ 33 w 61"/>
                <a:gd name="T7" fmla="*/ 33 h 63"/>
                <a:gd name="T8" fmla="*/ 26 w 61"/>
                <a:gd name="T9" fmla="*/ 37 h 63"/>
                <a:gd name="T10" fmla="*/ 30 w 61"/>
                <a:gd name="T11" fmla="*/ 43 h 63"/>
                <a:gd name="T12" fmla="*/ 36 w 61"/>
                <a:gd name="T13" fmla="*/ 53 h 63"/>
                <a:gd name="T14" fmla="*/ 46 w 61"/>
                <a:gd name="T15" fmla="*/ 49 h 63"/>
                <a:gd name="T16" fmla="*/ 54 w 61"/>
                <a:gd name="T17" fmla="*/ 40 h 63"/>
                <a:gd name="T18" fmla="*/ 52 w 61"/>
                <a:gd name="T19" fmla="*/ 38 h 63"/>
                <a:gd name="T20" fmla="*/ 54 w 61"/>
                <a:gd name="T21" fmla="*/ 37 h 63"/>
                <a:gd name="T22" fmla="*/ 61 w 61"/>
                <a:gd name="T23" fmla="*/ 45 h 63"/>
                <a:gd name="T24" fmla="*/ 48 w 61"/>
                <a:gd name="T25" fmla="*/ 51 h 63"/>
                <a:gd name="T26" fmla="*/ 25 w 61"/>
                <a:gd name="T27" fmla="*/ 63 h 63"/>
                <a:gd name="T28" fmla="*/ 24 w 61"/>
                <a:gd name="T29" fmla="*/ 62 h 63"/>
                <a:gd name="T30" fmla="*/ 25 w 61"/>
                <a:gd name="T31" fmla="*/ 61 h 63"/>
                <a:gd name="T32" fmla="*/ 26 w 61"/>
                <a:gd name="T33" fmla="*/ 54 h 63"/>
                <a:gd name="T34" fmla="*/ 20 w 61"/>
                <a:gd name="T35" fmla="*/ 42 h 63"/>
                <a:gd name="T36" fmla="*/ 7 w 61"/>
                <a:gd name="T37" fmla="*/ 21 h 63"/>
                <a:gd name="T38" fmla="*/ 1 w 61"/>
                <a:gd name="T39" fmla="*/ 21 h 63"/>
                <a:gd name="T40" fmla="*/ 0 w 61"/>
                <a:gd name="T41" fmla="*/ 19 h 63"/>
                <a:gd name="T42" fmla="*/ 17 w 61"/>
                <a:gd name="T43" fmla="*/ 11 h 63"/>
                <a:gd name="T44" fmla="*/ 36 w 61"/>
                <a:gd name="T45" fmla="*/ 0 h 63"/>
                <a:gd name="T46" fmla="*/ 45 w 61"/>
                <a:gd name="T47" fmla="*/ 10 h 63"/>
                <a:gd name="T48" fmla="*/ 43 w 61"/>
                <a:gd name="T49" fmla="*/ 10 h 63"/>
                <a:gd name="T50" fmla="*/ 25 w 61"/>
                <a:gd name="T51" fmla="*/ 10 h 63"/>
                <a:gd name="T52" fmla="*/ 16 w 61"/>
                <a:gd name="T53" fmla="*/ 16 h 63"/>
                <a:gd name="T54" fmla="*/ 19 w 61"/>
                <a:gd name="T55" fmla="*/ 24 h 63"/>
                <a:gd name="T56" fmla="*/ 25 w 61"/>
                <a:gd name="T57" fmla="*/ 34 h 63"/>
                <a:gd name="T58" fmla="*/ 30 w 61"/>
                <a:gd name="T59" fmla="*/ 31 h 63"/>
                <a:gd name="T60" fmla="*/ 39 w 61"/>
                <a:gd name="T61" fmla="*/ 18 h 63"/>
                <a:gd name="T62" fmla="*/ 41 w 61"/>
                <a:gd name="T63" fmla="*/ 18 h 63"/>
                <a:gd name="T64" fmla="*/ 48 w 61"/>
                <a:gd name="T65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" h="63">
                  <a:moveTo>
                    <a:pt x="48" y="31"/>
                  </a:moveTo>
                  <a:lnTo>
                    <a:pt x="47" y="32"/>
                  </a:lnTo>
                  <a:cubicBezTo>
                    <a:pt x="47" y="32"/>
                    <a:pt x="44" y="29"/>
                    <a:pt x="43" y="29"/>
                  </a:cubicBezTo>
                  <a:cubicBezTo>
                    <a:pt x="42" y="29"/>
                    <a:pt x="38" y="30"/>
                    <a:pt x="33" y="33"/>
                  </a:cubicBezTo>
                  <a:cubicBezTo>
                    <a:pt x="30" y="34"/>
                    <a:pt x="28" y="36"/>
                    <a:pt x="26" y="37"/>
                  </a:cubicBezTo>
                  <a:cubicBezTo>
                    <a:pt x="28" y="40"/>
                    <a:pt x="29" y="41"/>
                    <a:pt x="30" y="43"/>
                  </a:cubicBezTo>
                  <a:cubicBezTo>
                    <a:pt x="32" y="47"/>
                    <a:pt x="33" y="49"/>
                    <a:pt x="36" y="53"/>
                  </a:cubicBezTo>
                  <a:cubicBezTo>
                    <a:pt x="40" y="52"/>
                    <a:pt x="43" y="51"/>
                    <a:pt x="46" y="49"/>
                  </a:cubicBezTo>
                  <a:cubicBezTo>
                    <a:pt x="53" y="46"/>
                    <a:pt x="56" y="43"/>
                    <a:pt x="54" y="40"/>
                  </a:cubicBezTo>
                  <a:cubicBezTo>
                    <a:pt x="54" y="39"/>
                    <a:pt x="53" y="38"/>
                    <a:pt x="52" y="38"/>
                  </a:cubicBezTo>
                  <a:cubicBezTo>
                    <a:pt x="53" y="37"/>
                    <a:pt x="53" y="37"/>
                    <a:pt x="54" y="37"/>
                  </a:cubicBezTo>
                  <a:cubicBezTo>
                    <a:pt x="54" y="36"/>
                    <a:pt x="58" y="40"/>
                    <a:pt x="61" y="45"/>
                  </a:cubicBezTo>
                  <a:cubicBezTo>
                    <a:pt x="56" y="47"/>
                    <a:pt x="53" y="48"/>
                    <a:pt x="48" y="51"/>
                  </a:cubicBezTo>
                  <a:lnTo>
                    <a:pt x="25" y="63"/>
                  </a:lnTo>
                  <a:lnTo>
                    <a:pt x="24" y="62"/>
                  </a:lnTo>
                  <a:cubicBezTo>
                    <a:pt x="24" y="62"/>
                    <a:pt x="25" y="61"/>
                    <a:pt x="25" y="61"/>
                  </a:cubicBezTo>
                  <a:cubicBezTo>
                    <a:pt x="27" y="59"/>
                    <a:pt x="28" y="58"/>
                    <a:pt x="26" y="54"/>
                  </a:cubicBezTo>
                  <a:cubicBezTo>
                    <a:pt x="25" y="52"/>
                    <a:pt x="21" y="43"/>
                    <a:pt x="20" y="42"/>
                  </a:cubicBezTo>
                  <a:cubicBezTo>
                    <a:pt x="17" y="37"/>
                    <a:pt x="10" y="25"/>
                    <a:pt x="7" y="21"/>
                  </a:cubicBezTo>
                  <a:cubicBezTo>
                    <a:pt x="5" y="19"/>
                    <a:pt x="4" y="20"/>
                    <a:pt x="1" y="21"/>
                  </a:cubicBezTo>
                  <a:lnTo>
                    <a:pt x="0" y="19"/>
                  </a:lnTo>
                  <a:cubicBezTo>
                    <a:pt x="7" y="16"/>
                    <a:pt x="10" y="14"/>
                    <a:pt x="17" y="11"/>
                  </a:cubicBezTo>
                  <a:cubicBezTo>
                    <a:pt x="24" y="7"/>
                    <a:pt x="26" y="6"/>
                    <a:pt x="36" y="0"/>
                  </a:cubicBezTo>
                  <a:cubicBezTo>
                    <a:pt x="41" y="4"/>
                    <a:pt x="42" y="6"/>
                    <a:pt x="45" y="10"/>
                  </a:cubicBezTo>
                  <a:lnTo>
                    <a:pt x="43" y="10"/>
                  </a:lnTo>
                  <a:cubicBezTo>
                    <a:pt x="41" y="8"/>
                    <a:pt x="36" y="4"/>
                    <a:pt x="25" y="10"/>
                  </a:cubicBezTo>
                  <a:cubicBezTo>
                    <a:pt x="21" y="12"/>
                    <a:pt x="18" y="14"/>
                    <a:pt x="16" y="16"/>
                  </a:cubicBezTo>
                  <a:cubicBezTo>
                    <a:pt x="16" y="18"/>
                    <a:pt x="17" y="21"/>
                    <a:pt x="19" y="24"/>
                  </a:cubicBezTo>
                  <a:cubicBezTo>
                    <a:pt x="19" y="25"/>
                    <a:pt x="24" y="33"/>
                    <a:pt x="25" y="34"/>
                  </a:cubicBezTo>
                  <a:cubicBezTo>
                    <a:pt x="26" y="33"/>
                    <a:pt x="27" y="33"/>
                    <a:pt x="30" y="31"/>
                  </a:cubicBezTo>
                  <a:cubicBezTo>
                    <a:pt x="42" y="25"/>
                    <a:pt x="42" y="25"/>
                    <a:pt x="39" y="18"/>
                  </a:cubicBezTo>
                  <a:lnTo>
                    <a:pt x="41" y="18"/>
                  </a:lnTo>
                  <a:lnTo>
                    <a:pt x="48" y="31"/>
                  </a:lnTo>
                  <a:close/>
                </a:path>
              </a:pathLst>
            </a:custGeom>
            <a:solidFill>
              <a:srgbClr val="000080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7" name="Freeform 139"/>
            <p:cNvSpPr>
              <a:spLocks/>
            </p:cNvSpPr>
            <p:nvPr/>
          </p:nvSpPr>
          <p:spPr bwMode="auto">
            <a:xfrm flipV="1">
              <a:off x="22712" y="1291"/>
              <a:ext cx="281" cy="180"/>
            </a:xfrm>
            <a:custGeom>
              <a:avLst/>
              <a:gdLst>
                <a:gd name="T0" fmla="*/ 181 w 402"/>
                <a:gd name="T1" fmla="*/ 0 h 257"/>
                <a:gd name="T2" fmla="*/ 33 w 402"/>
                <a:gd name="T3" fmla="*/ 79 h 257"/>
                <a:gd name="T4" fmla="*/ 33 w 402"/>
                <a:gd name="T5" fmla="*/ 148 h 257"/>
                <a:gd name="T6" fmla="*/ 25 w 402"/>
                <a:gd name="T7" fmla="*/ 204 h 257"/>
                <a:gd name="T8" fmla="*/ 395 w 402"/>
                <a:gd name="T9" fmla="*/ 124 h 257"/>
                <a:gd name="T10" fmla="*/ 373 w 402"/>
                <a:gd name="T11" fmla="*/ 92 h 257"/>
                <a:gd name="T12" fmla="*/ 314 w 402"/>
                <a:gd name="T13" fmla="*/ 25 h 257"/>
                <a:gd name="T14" fmla="*/ 237 w 402"/>
                <a:gd name="T15" fmla="*/ 10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2" h="257">
                  <a:moveTo>
                    <a:pt x="181" y="0"/>
                  </a:moveTo>
                  <a:cubicBezTo>
                    <a:pt x="175" y="47"/>
                    <a:pt x="56" y="61"/>
                    <a:pt x="33" y="79"/>
                  </a:cubicBezTo>
                  <a:cubicBezTo>
                    <a:pt x="0" y="105"/>
                    <a:pt x="36" y="123"/>
                    <a:pt x="33" y="148"/>
                  </a:cubicBezTo>
                  <a:cubicBezTo>
                    <a:pt x="31" y="163"/>
                    <a:pt x="15" y="201"/>
                    <a:pt x="25" y="204"/>
                  </a:cubicBezTo>
                  <a:cubicBezTo>
                    <a:pt x="207" y="257"/>
                    <a:pt x="325" y="193"/>
                    <a:pt x="395" y="124"/>
                  </a:cubicBezTo>
                  <a:cubicBezTo>
                    <a:pt x="402" y="117"/>
                    <a:pt x="385" y="107"/>
                    <a:pt x="373" y="92"/>
                  </a:cubicBezTo>
                  <a:cubicBezTo>
                    <a:pt x="365" y="82"/>
                    <a:pt x="329" y="22"/>
                    <a:pt x="314" y="25"/>
                  </a:cubicBezTo>
                  <a:cubicBezTo>
                    <a:pt x="273" y="35"/>
                    <a:pt x="239" y="74"/>
                    <a:pt x="237" y="108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8" name="Freeform 140"/>
            <p:cNvSpPr>
              <a:spLocks/>
            </p:cNvSpPr>
            <p:nvPr/>
          </p:nvSpPr>
          <p:spPr bwMode="auto">
            <a:xfrm flipV="1">
              <a:off x="22720" y="1365"/>
              <a:ext cx="213" cy="131"/>
            </a:xfrm>
            <a:custGeom>
              <a:avLst/>
              <a:gdLst>
                <a:gd name="T0" fmla="*/ 305 w 305"/>
                <a:gd name="T1" fmla="*/ 90 h 187"/>
                <a:gd name="T2" fmla="*/ 57 w 305"/>
                <a:gd name="T3" fmla="*/ 139 h 187"/>
                <a:gd name="T4" fmla="*/ 179 w 305"/>
                <a:gd name="T5" fmla="*/ 97 h 187"/>
                <a:gd name="T6" fmla="*/ 174 w 305"/>
                <a:gd name="T7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5" h="187">
                  <a:moveTo>
                    <a:pt x="305" y="90"/>
                  </a:moveTo>
                  <a:cubicBezTo>
                    <a:pt x="261" y="187"/>
                    <a:pt x="0" y="173"/>
                    <a:pt x="57" y="139"/>
                  </a:cubicBezTo>
                  <a:cubicBezTo>
                    <a:pt x="83" y="137"/>
                    <a:pt x="152" y="119"/>
                    <a:pt x="179" y="97"/>
                  </a:cubicBezTo>
                  <a:cubicBezTo>
                    <a:pt x="192" y="87"/>
                    <a:pt x="223" y="17"/>
                    <a:pt x="174" y="0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9" name="Freeform 141"/>
            <p:cNvSpPr>
              <a:spLocks/>
            </p:cNvSpPr>
            <p:nvPr/>
          </p:nvSpPr>
          <p:spPr bwMode="auto">
            <a:xfrm flipV="1">
              <a:off x="22895" y="1252"/>
              <a:ext cx="187" cy="91"/>
            </a:xfrm>
            <a:custGeom>
              <a:avLst/>
              <a:gdLst>
                <a:gd name="T0" fmla="*/ 0 w 268"/>
                <a:gd name="T1" fmla="*/ 25 h 130"/>
                <a:gd name="T2" fmla="*/ 225 w 268"/>
                <a:gd name="T3" fmla="*/ 87 h 130"/>
                <a:gd name="T4" fmla="*/ 148 w 268"/>
                <a:gd name="T5" fmla="*/ 12 h 130"/>
                <a:gd name="T6" fmla="*/ 153 w 268"/>
                <a:gd name="T7" fmla="*/ 64 h 130"/>
                <a:gd name="T8" fmla="*/ 189 w 268"/>
                <a:gd name="T9" fmla="*/ 58 h 130"/>
                <a:gd name="T10" fmla="*/ 154 w 268"/>
                <a:gd name="T11" fmla="*/ 3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" h="130">
                  <a:moveTo>
                    <a:pt x="0" y="25"/>
                  </a:moveTo>
                  <a:cubicBezTo>
                    <a:pt x="32" y="66"/>
                    <a:pt x="186" y="130"/>
                    <a:pt x="225" y="87"/>
                  </a:cubicBezTo>
                  <a:cubicBezTo>
                    <a:pt x="268" y="39"/>
                    <a:pt x="187" y="0"/>
                    <a:pt x="148" y="12"/>
                  </a:cubicBezTo>
                  <a:cubicBezTo>
                    <a:pt x="107" y="25"/>
                    <a:pt x="130" y="59"/>
                    <a:pt x="153" y="64"/>
                  </a:cubicBezTo>
                  <a:cubicBezTo>
                    <a:pt x="161" y="65"/>
                    <a:pt x="178" y="71"/>
                    <a:pt x="189" y="58"/>
                  </a:cubicBezTo>
                  <a:cubicBezTo>
                    <a:pt x="198" y="47"/>
                    <a:pt x="174" y="26"/>
                    <a:pt x="154" y="33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0" name="Freeform 142"/>
            <p:cNvSpPr>
              <a:spLocks/>
            </p:cNvSpPr>
            <p:nvPr/>
          </p:nvSpPr>
          <p:spPr bwMode="auto">
            <a:xfrm flipV="1">
              <a:off x="22984" y="1296"/>
              <a:ext cx="104" cy="113"/>
            </a:xfrm>
            <a:custGeom>
              <a:avLst/>
              <a:gdLst>
                <a:gd name="T0" fmla="*/ 110 w 148"/>
                <a:gd name="T1" fmla="*/ 162 h 162"/>
                <a:gd name="T2" fmla="*/ 143 w 148"/>
                <a:gd name="T3" fmla="*/ 48 h 162"/>
                <a:gd name="T4" fmla="*/ 60 w 148"/>
                <a:gd name="T5" fmla="*/ 18 h 162"/>
                <a:gd name="T6" fmla="*/ 0 w 148"/>
                <a:gd name="T7" fmla="*/ 11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162">
                  <a:moveTo>
                    <a:pt x="110" y="162"/>
                  </a:moveTo>
                  <a:cubicBezTo>
                    <a:pt x="121" y="120"/>
                    <a:pt x="148" y="73"/>
                    <a:pt x="143" y="48"/>
                  </a:cubicBezTo>
                  <a:cubicBezTo>
                    <a:pt x="143" y="48"/>
                    <a:pt x="129" y="0"/>
                    <a:pt x="60" y="18"/>
                  </a:cubicBezTo>
                  <a:cubicBezTo>
                    <a:pt x="42" y="23"/>
                    <a:pt x="20" y="78"/>
                    <a:pt x="0" y="117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1" name="Freeform 143"/>
            <p:cNvSpPr>
              <a:spLocks/>
            </p:cNvSpPr>
            <p:nvPr/>
          </p:nvSpPr>
          <p:spPr bwMode="auto">
            <a:xfrm flipV="1">
              <a:off x="22971" y="1348"/>
              <a:ext cx="27" cy="17"/>
            </a:xfrm>
            <a:custGeom>
              <a:avLst/>
              <a:gdLst>
                <a:gd name="T0" fmla="*/ 38 w 38"/>
                <a:gd name="T1" fmla="*/ 25 h 25"/>
                <a:gd name="T2" fmla="*/ 0 w 38"/>
                <a:gd name="T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" h="25">
                  <a:moveTo>
                    <a:pt x="38" y="25"/>
                  </a:moveTo>
                  <a:cubicBezTo>
                    <a:pt x="20" y="20"/>
                    <a:pt x="9" y="11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2" name="Freeform 144"/>
            <p:cNvSpPr>
              <a:spLocks/>
            </p:cNvSpPr>
            <p:nvPr/>
          </p:nvSpPr>
          <p:spPr bwMode="auto">
            <a:xfrm flipV="1">
              <a:off x="22754" y="1378"/>
              <a:ext cx="85" cy="45"/>
            </a:xfrm>
            <a:custGeom>
              <a:avLst/>
              <a:gdLst>
                <a:gd name="T0" fmla="*/ 103 w 122"/>
                <a:gd name="T1" fmla="*/ 29 h 65"/>
                <a:gd name="T2" fmla="*/ 122 w 122"/>
                <a:gd name="T3" fmla="*/ 0 h 65"/>
                <a:gd name="T4" fmla="*/ 73 w 122"/>
                <a:gd name="T5" fmla="*/ 24 h 65"/>
                <a:gd name="T6" fmla="*/ 3 w 122"/>
                <a:gd name="T7" fmla="*/ 43 h 65"/>
                <a:gd name="T8" fmla="*/ 108 w 122"/>
                <a:gd name="T9" fmla="*/ 57 h 65"/>
                <a:gd name="T10" fmla="*/ 103 w 122"/>
                <a:gd name="T11" fmla="*/ 2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65">
                  <a:moveTo>
                    <a:pt x="103" y="29"/>
                  </a:moveTo>
                  <a:cubicBezTo>
                    <a:pt x="106" y="20"/>
                    <a:pt x="121" y="10"/>
                    <a:pt x="122" y="0"/>
                  </a:cubicBezTo>
                  <a:cubicBezTo>
                    <a:pt x="92" y="13"/>
                    <a:pt x="90" y="12"/>
                    <a:pt x="73" y="24"/>
                  </a:cubicBezTo>
                  <a:cubicBezTo>
                    <a:pt x="66" y="29"/>
                    <a:pt x="0" y="28"/>
                    <a:pt x="3" y="43"/>
                  </a:cubicBezTo>
                  <a:cubicBezTo>
                    <a:pt x="7" y="65"/>
                    <a:pt x="83" y="61"/>
                    <a:pt x="108" y="57"/>
                  </a:cubicBezTo>
                  <a:cubicBezTo>
                    <a:pt x="108" y="57"/>
                    <a:pt x="100" y="44"/>
                    <a:pt x="103" y="29"/>
                  </a:cubicBezTo>
                  <a:close/>
                </a:path>
              </a:pathLst>
            </a:custGeom>
            <a:solidFill>
              <a:srgbClr val="00003E"/>
            </a:solidFill>
            <a:ln w="0" cap="rnd">
              <a:solidFill>
                <a:srgbClr val="00003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3" name="Freeform 145"/>
            <p:cNvSpPr>
              <a:spLocks/>
            </p:cNvSpPr>
            <p:nvPr/>
          </p:nvSpPr>
          <p:spPr bwMode="auto">
            <a:xfrm flipV="1">
              <a:off x="22754" y="1378"/>
              <a:ext cx="85" cy="45"/>
            </a:xfrm>
            <a:custGeom>
              <a:avLst/>
              <a:gdLst>
                <a:gd name="T0" fmla="*/ 103 w 122"/>
                <a:gd name="T1" fmla="*/ 29 h 65"/>
                <a:gd name="T2" fmla="*/ 122 w 122"/>
                <a:gd name="T3" fmla="*/ 0 h 65"/>
                <a:gd name="T4" fmla="*/ 73 w 122"/>
                <a:gd name="T5" fmla="*/ 24 h 65"/>
                <a:gd name="T6" fmla="*/ 3 w 122"/>
                <a:gd name="T7" fmla="*/ 43 h 65"/>
                <a:gd name="T8" fmla="*/ 108 w 122"/>
                <a:gd name="T9" fmla="*/ 57 h 65"/>
                <a:gd name="T10" fmla="*/ 103 w 122"/>
                <a:gd name="T11" fmla="*/ 2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65">
                  <a:moveTo>
                    <a:pt x="103" y="29"/>
                  </a:moveTo>
                  <a:cubicBezTo>
                    <a:pt x="106" y="20"/>
                    <a:pt x="121" y="10"/>
                    <a:pt x="122" y="0"/>
                  </a:cubicBezTo>
                  <a:cubicBezTo>
                    <a:pt x="92" y="13"/>
                    <a:pt x="90" y="12"/>
                    <a:pt x="73" y="24"/>
                  </a:cubicBezTo>
                  <a:cubicBezTo>
                    <a:pt x="66" y="29"/>
                    <a:pt x="0" y="28"/>
                    <a:pt x="3" y="43"/>
                  </a:cubicBezTo>
                  <a:cubicBezTo>
                    <a:pt x="7" y="65"/>
                    <a:pt x="83" y="61"/>
                    <a:pt x="108" y="57"/>
                  </a:cubicBezTo>
                  <a:cubicBezTo>
                    <a:pt x="108" y="57"/>
                    <a:pt x="100" y="44"/>
                    <a:pt x="103" y="29"/>
                  </a:cubicBezTo>
                  <a:close/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4" name="Freeform 146"/>
            <p:cNvSpPr>
              <a:spLocks/>
            </p:cNvSpPr>
            <p:nvPr/>
          </p:nvSpPr>
          <p:spPr bwMode="auto">
            <a:xfrm flipV="1">
              <a:off x="22896" y="1402"/>
              <a:ext cx="45" cy="35"/>
            </a:xfrm>
            <a:custGeom>
              <a:avLst/>
              <a:gdLst>
                <a:gd name="T0" fmla="*/ 0 w 65"/>
                <a:gd name="T1" fmla="*/ 50 h 50"/>
                <a:gd name="T2" fmla="*/ 53 w 65"/>
                <a:gd name="T3" fmla="*/ 5 h 50"/>
                <a:gd name="T4" fmla="*/ 0 w 65"/>
                <a:gd name="T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" h="50">
                  <a:moveTo>
                    <a:pt x="0" y="50"/>
                  </a:moveTo>
                  <a:cubicBezTo>
                    <a:pt x="0" y="50"/>
                    <a:pt x="24" y="0"/>
                    <a:pt x="53" y="5"/>
                  </a:cubicBezTo>
                  <a:cubicBezTo>
                    <a:pt x="65" y="8"/>
                    <a:pt x="43" y="34"/>
                    <a:pt x="0" y="50"/>
                  </a:cubicBezTo>
                  <a:close/>
                </a:path>
              </a:pathLst>
            </a:custGeom>
            <a:solidFill>
              <a:srgbClr val="000BB1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5" name="Freeform 147"/>
            <p:cNvSpPr>
              <a:spLocks/>
            </p:cNvSpPr>
            <p:nvPr/>
          </p:nvSpPr>
          <p:spPr bwMode="auto">
            <a:xfrm flipV="1">
              <a:off x="22896" y="1402"/>
              <a:ext cx="45" cy="35"/>
            </a:xfrm>
            <a:custGeom>
              <a:avLst/>
              <a:gdLst>
                <a:gd name="T0" fmla="*/ 0 w 65"/>
                <a:gd name="T1" fmla="*/ 50 h 50"/>
                <a:gd name="T2" fmla="*/ 53 w 65"/>
                <a:gd name="T3" fmla="*/ 5 h 50"/>
                <a:gd name="T4" fmla="*/ 0 w 65"/>
                <a:gd name="T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" h="50">
                  <a:moveTo>
                    <a:pt x="0" y="50"/>
                  </a:moveTo>
                  <a:cubicBezTo>
                    <a:pt x="0" y="50"/>
                    <a:pt x="24" y="0"/>
                    <a:pt x="53" y="5"/>
                  </a:cubicBezTo>
                  <a:cubicBezTo>
                    <a:pt x="65" y="8"/>
                    <a:pt x="43" y="34"/>
                    <a:pt x="0" y="50"/>
                  </a:cubicBezTo>
                  <a:close/>
                </a:path>
              </a:pathLst>
            </a:custGeom>
            <a:solidFill>
              <a:srgbClr val="000008"/>
            </a:solidFill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6" name="Freeform 148"/>
            <p:cNvSpPr>
              <a:spLocks/>
            </p:cNvSpPr>
            <p:nvPr/>
          </p:nvSpPr>
          <p:spPr bwMode="auto">
            <a:xfrm flipV="1">
              <a:off x="22156" y="1426"/>
              <a:ext cx="608" cy="82"/>
            </a:xfrm>
            <a:custGeom>
              <a:avLst/>
              <a:gdLst>
                <a:gd name="T0" fmla="*/ 0 w 870"/>
                <a:gd name="T1" fmla="*/ 118 h 118"/>
                <a:gd name="T2" fmla="*/ 870 w 870"/>
                <a:gd name="T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70" h="118">
                  <a:moveTo>
                    <a:pt x="0" y="118"/>
                  </a:moveTo>
                  <a:cubicBezTo>
                    <a:pt x="194" y="0"/>
                    <a:pt x="675" y="11"/>
                    <a:pt x="870" y="115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7" name="Freeform 149"/>
            <p:cNvSpPr>
              <a:spLocks/>
            </p:cNvSpPr>
            <p:nvPr/>
          </p:nvSpPr>
          <p:spPr bwMode="auto">
            <a:xfrm flipV="1">
              <a:off x="23049" y="1323"/>
              <a:ext cx="23" cy="18"/>
            </a:xfrm>
            <a:custGeom>
              <a:avLst/>
              <a:gdLst>
                <a:gd name="T0" fmla="*/ 32 w 32"/>
                <a:gd name="T1" fmla="*/ 25 h 25"/>
                <a:gd name="T2" fmla="*/ 0 w 32"/>
                <a:gd name="T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20" y="11"/>
                    <a:pt x="14" y="4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8" name="Freeform 150"/>
            <p:cNvSpPr>
              <a:spLocks/>
            </p:cNvSpPr>
            <p:nvPr/>
          </p:nvSpPr>
          <p:spPr bwMode="auto">
            <a:xfrm flipV="1">
              <a:off x="23055" y="1339"/>
              <a:ext cx="17" cy="12"/>
            </a:xfrm>
            <a:custGeom>
              <a:avLst/>
              <a:gdLst>
                <a:gd name="T0" fmla="*/ 24 w 24"/>
                <a:gd name="T1" fmla="*/ 18 h 18"/>
                <a:gd name="T2" fmla="*/ 0 w 24"/>
                <a:gd name="T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18">
                  <a:moveTo>
                    <a:pt x="24" y="18"/>
                  </a:moveTo>
                  <a:cubicBezTo>
                    <a:pt x="12" y="4"/>
                    <a:pt x="14" y="4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9" name="Freeform 151"/>
            <p:cNvSpPr>
              <a:spLocks/>
            </p:cNvSpPr>
            <p:nvPr/>
          </p:nvSpPr>
          <p:spPr bwMode="auto">
            <a:xfrm flipV="1">
              <a:off x="23062" y="1351"/>
              <a:ext cx="15" cy="14"/>
            </a:xfrm>
            <a:custGeom>
              <a:avLst/>
              <a:gdLst>
                <a:gd name="T0" fmla="*/ 22 w 22"/>
                <a:gd name="T1" fmla="*/ 20 h 20"/>
                <a:gd name="T2" fmla="*/ 0 w 22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" h="20">
                  <a:moveTo>
                    <a:pt x="22" y="20"/>
                  </a:moveTo>
                  <a:cubicBezTo>
                    <a:pt x="10" y="6"/>
                    <a:pt x="14" y="3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0" name="Freeform 152"/>
            <p:cNvSpPr>
              <a:spLocks/>
            </p:cNvSpPr>
            <p:nvPr/>
          </p:nvSpPr>
          <p:spPr bwMode="auto">
            <a:xfrm flipV="1">
              <a:off x="23068" y="1362"/>
              <a:ext cx="14" cy="12"/>
            </a:xfrm>
            <a:custGeom>
              <a:avLst/>
              <a:gdLst>
                <a:gd name="T0" fmla="*/ 20 w 20"/>
                <a:gd name="T1" fmla="*/ 17 h 17"/>
                <a:gd name="T2" fmla="*/ 0 w 20"/>
                <a:gd name="T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17">
                  <a:moveTo>
                    <a:pt x="20" y="17"/>
                  </a:moveTo>
                  <a:cubicBezTo>
                    <a:pt x="9" y="3"/>
                    <a:pt x="13" y="4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" name="Freeform 153"/>
            <p:cNvSpPr>
              <a:spLocks/>
            </p:cNvSpPr>
            <p:nvPr/>
          </p:nvSpPr>
          <p:spPr bwMode="auto">
            <a:xfrm flipV="1">
              <a:off x="23004" y="1321"/>
              <a:ext cx="8" cy="14"/>
            </a:xfrm>
            <a:custGeom>
              <a:avLst/>
              <a:gdLst>
                <a:gd name="T0" fmla="*/ 0 w 12"/>
                <a:gd name="T1" fmla="*/ 20 h 20"/>
                <a:gd name="T2" fmla="*/ 12 w 12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20">
                  <a:moveTo>
                    <a:pt x="0" y="20"/>
                  </a:moveTo>
                  <a:cubicBezTo>
                    <a:pt x="9" y="14"/>
                    <a:pt x="10" y="8"/>
                    <a:pt x="12" y="0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" name="Freeform 154"/>
            <p:cNvSpPr>
              <a:spLocks/>
            </p:cNvSpPr>
            <p:nvPr/>
          </p:nvSpPr>
          <p:spPr bwMode="auto">
            <a:xfrm flipV="1">
              <a:off x="23028" y="1308"/>
              <a:ext cx="8" cy="21"/>
            </a:xfrm>
            <a:custGeom>
              <a:avLst/>
              <a:gdLst>
                <a:gd name="T0" fmla="*/ 0 w 12"/>
                <a:gd name="T1" fmla="*/ 30 h 30"/>
                <a:gd name="T2" fmla="*/ 12 w 12"/>
                <a:gd name="T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30">
                  <a:moveTo>
                    <a:pt x="0" y="30"/>
                  </a:moveTo>
                  <a:cubicBezTo>
                    <a:pt x="0" y="20"/>
                    <a:pt x="12" y="6"/>
                    <a:pt x="12" y="0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" name="Freeform 155"/>
            <p:cNvSpPr>
              <a:spLocks/>
            </p:cNvSpPr>
            <p:nvPr/>
          </p:nvSpPr>
          <p:spPr bwMode="auto">
            <a:xfrm flipV="1">
              <a:off x="21930" y="1288"/>
              <a:ext cx="277" cy="181"/>
            </a:xfrm>
            <a:custGeom>
              <a:avLst/>
              <a:gdLst>
                <a:gd name="T0" fmla="*/ 217 w 397"/>
                <a:gd name="T1" fmla="*/ 0 h 260"/>
                <a:gd name="T2" fmla="*/ 361 w 397"/>
                <a:gd name="T3" fmla="*/ 81 h 260"/>
                <a:gd name="T4" fmla="*/ 363 w 397"/>
                <a:gd name="T5" fmla="*/ 144 h 260"/>
                <a:gd name="T6" fmla="*/ 370 w 397"/>
                <a:gd name="T7" fmla="*/ 214 h 260"/>
                <a:gd name="T8" fmla="*/ 4 w 397"/>
                <a:gd name="T9" fmla="*/ 123 h 260"/>
                <a:gd name="T10" fmla="*/ 93 w 397"/>
                <a:gd name="T11" fmla="*/ 18 h 260"/>
                <a:gd name="T12" fmla="*/ 167 w 397"/>
                <a:gd name="T13" fmla="*/ 11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7" h="260">
                  <a:moveTo>
                    <a:pt x="217" y="0"/>
                  </a:moveTo>
                  <a:cubicBezTo>
                    <a:pt x="223" y="47"/>
                    <a:pt x="338" y="63"/>
                    <a:pt x="361" y="81"/>
                  </a:cubicBezTo>
                  <a:cubicBezTo>
                    <a:pt x="393" y="107"/>
                    <a:pt x="360" y="118"/>
                    <a:pt x="363" y="144"/>
                  </a:cubicBezTo>
                  <a:cubicBezTo>
                    <a:pt x="365" y="158"/>
                    <a:pt x="397" y="206"/>
                    <a:pt x="370" y="214"/>
                  </a:cubicBezTo>
                  <a:cubicBezTo>
                    <a:pt x="219" y="260"/>
                    <a:pt x="41" y="202"/>
                    <a:pt x="4" y="123"/>
                  </a:cubicBezTo>
                  <a:cubicBezTo>
                    <a:pt x="0" y="113"/>
                    <a:pt x="78" y="15"/>
                    <a:pt x="93" y="18"/>
                  </a:cubicBezTo>
                  <a:cubicBezTo>
                    <a:pt x="134" y="28"/>
                    <a:pt x="164" y="76"/>
                    <a:pt x="167" y="110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" name="Freeform 156"/>
            <p:cNvSpPr>
              <a:spLocks/>
            </p:cNvSpPr>
            <p:nvPr/>
          </p:nvSpPr>
          <p:spPr bwMode="auto">
            <a:xfrm flipV="1">
              <a:off x="21989" y="1364"/>
              <a:ext cx="213" cy="134"/>
            </a:xfrm>
            <a:custGeom>
              <a:avLst/>
              <a:gdLst>
                <a:gd name="T0" fmla="*/ 0 w 305"/>
                <a:gd name="T1" fmla="*/ 95 h 192"/>
                <a:gd name="T2" fmla="*/ 247 w 305"/>
                <a:gd name="T3" fmla="*/ 144 h 192"/>
                <a:gd name="T4" fmla="*/ 126 w 305"/>
                <a:gd name="T5" fmla="*/ 102 h 192"/>
                <a:gd name="T6" fmla="*/ 133 w 305"/>
                <a:gd name="T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5" h="192">
                  <a:moveTo>
                    <a:pt x="0" y="95"/>
                  </a:moveTo>
                  <a:cubicBezTo>
                    <a:pt x="43" y="192"/>
                    <a:pt x="305" y="178"/>
                    <a:pt x="247" y="144"/>
                  </a:cubicBezTo>
                  <a:cubicBezTo>
                    <a:pt x="222" y="142"/>
                    <a:pt x="150" y="129"/>
                    <a:pt x="126" y="102"/>
                  </a:cubicBezTo>
                  <a:cubicBezTo>
                    <a:pt x="115" y="90"/>
                    <a:pt x="83" y="38"/>
                    <a:pt x="133" y="0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5" name="Freeform 157"/>
            <p:cNvSpPr>
              <a:spLocks/>
            </p:cNvSpPr>
            <p:nvPr/>
          </p:nvSpPr>
          <p:spPr bwMode="auto">
            <a:xfrm flipV="1">
              <a:off x="21839" y="1251"/>
              <a:ext cx="182" cy="91"/>
            </a:xfrm>
            <a:custGeom>
              <a:avLst/>
              <a:gdLst>
                <a:gd name="T0" fmla="*/ 260 w 260"/>
                <a:gd name="T1" fmla="*/ 32 h 130"/>
                <a:gd name="T2" fmla="*/ 43 w 260"/>
                <a:gd name="T3" fmla="*/ 87 h 130"/>
                <a:gd name="T4" fmla="*/ 120 w 260"/>
                <a:gd name="T5" fmla="*/ 12 h 130"/>
                <a:gd name="T6" fmla="*/ 115 w 260"/>
                <a:gd name="T7" fmla="*/ 64 h 130"/>
                <a:gd name="T8" fmla="*/ 79 w 260"/>
                <a:gd name="T9" fmla="*/ 58 h 130"/>
                <a:gd name="T10" fmla="*/ 114 w 260"/>
                <a:gd name="T11" fmla="*/ 3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" h="130">
                  <a:moveTo>
                    <a:pt x="260" y="32"/>
                  </a:moveTo>
                  <a:cubicBezTo>
                    <a:pt x="228" y="73"/>
                    <a:pt x="82" y="130"/>
                    <a:pt x="43" y="87"/>
                  </a:cubicBezTo>
                  <a:cubicBezTo>
                    <a:pt x="0" y="39"/>
                    <a:pt x="81" y="0"/>
                    <a:pt x="120" y="12"/>
                  </a:cubicBezTo>
                  <a:cubicBezTo>
                    <a:pt x="161" y="25"/>
                    <a:pt x="138" y="59"/>
                    <a:pt x="115" y="64"/>
                  </a:cubicBezTo>
                  <a:cubicBezTo>
                    <a:pt x="107" y="65"/>
                    <a:pt x="90" y="71"/>
                    <a:pt x="79" y="58"/>
                  </a:cubicBezTo>
                  <a:cubicBezTo>
                    <a:pt x="70" y="47"/>
                    <a:pt x="94" y="26"/>
                    <a:pt x="114" y="33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6" name="Freeform 158"/>
            <p:cNvSpPr>
              <a:spLocks/>
            </p:cNvSpPr>
            <p:nvPr/>
          </p:nvSpPr>
          <p:spPr bwMode="auto">
            <a:xfrm flipV="1">
              <a:off x="21926" y="1351"/>
              <a:ext cx="18" cy="13"/>
            </a:xfrm>
            <a:custGeom>
              <a:avLst/>
              <a:gdLst>
                <a:gd name="T0" fmla="*/ 0 w 26"/>
                <a:gd name="T1" fmla="*/ 19 h 19"/>
                <a:gd name="T2" fmla="*/ 26 w 26"/>
                <a:gd name="T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" h="19">
                  <a:moveTo>
                    <a:pt x="0" y="19"/>
                  </a:moveTo>
                  <a:cubicBezTo>
                    <a:pt x="18" y="14"/>
                    <a:pt x="18" y="11"/>
                    <a:pt x="26" y="0"/>
                  </a:cubicBezTo>
                </a:path>
              </a:pathLst>
            </a:custGeom>
            <a:noFill/>
            <a:ln w="1588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7" name="Freeform 159"/>
            <p:cNvSpPr>
              <a:spLocks/>
            </p:cNvSpPr>
            <p:nvPr/>
          </p:nvSpPr>
          <p:spPr bwMode="auto">
            <a:xfrm flipV="1">
              <a:off x="22082" y="1379"/>
              <a:ext cx="88" cy="43"/>
            </a:xfrm>
            <a:custGeom>
              <a:avLst/>
              <a:gdLst>
                <a:gd name="T0" fmla="*/ 19 w 126"/>
                <a:gd name="T1" fmla="*/ 29 h 61"/>
                <a:gd name="T2" fmla="*/ 0 w 126"/>
                <a:gd name="T3" fmla="*/ 0 h 61"/>
                <a:gd name="T4" fmla="*/ 49 w 126"/>
                <a:gd name="T5" fmla="*/ 24 h 61"/>
                <a:gd name="T6" fmla="*/ 123 w 126"/>
                <a:gd name="T7" fmla="*/ 38 h 61"/>
                <a:gd name="T8" fmla="*/ 14 w 126"/>
                <a:gd name="T9" fmla="*/ 57 h 61"/>
                <a:gd name="T10" fmla="*/ 19 w 126"/>
                <a:gd name="T11" fmla="*/ 2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61">
                  <a:moveTo>
                    <a:pt x="19" y="29"/>
                  </a:moveTo>
                  <a:cubicBezTo>
                    <a:pt x="16" y="20"/>
                    <a:pt x="0" y="10"/>
                    <a:pt x="0" y="0"/>
                  </a:cubicBezTo>
                  <a:cubicBezTo>
                    <a:pt x="30" y="13"/>
                    <a:pt x="30" y="16"/>
                    <a:pt x="49" y="24"/>
                  </a:cubicBezTo>
                  <a:cubicBezTo>
                    <a:pt x="89" y="40"/>
                    <a:pt x="126" y="23"/>
                    <a:pt x="123" y="38"/>
                  </a:cubicBezTo>
                  <a:cubicBezTo>
                    <a:pt x="118" y="60"/>
                    <a:pt x="39" y="61"/>
                    <a:pt x="14" y="57"/>
                  </a:cubicBezTo>
                  <a:cubicBezTo>
                    <a:pt x="14" y="57"/>
                    <a:pt x="22" y="45"/>
                    <a:pt x="19" y="29"/>
                  </a:cubicBezTo>
                  <a:close/>
                </a:path>
              </a:pathLst>
            </a:custGeom>
            <a:solidFill>
              <a:srgbClr val="00003E"/>
            </a:solidFill>
            <a:ln w="0" cap="rnd">
              <a:solidFill>
                <a:srgbClr val="00003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8" name="Freeform 160"/>
            <p:cNvSpPr>
              <a:spLocks/>
            </p:cNvSpPr>
            <p:nvPr/>
          </p:nvSpPr>
          <p:spPr bwMode="auto">
            <a:xfrm flipV="1">
              <a:off x="22082" y="1379"/>
              <a:ext cx="88" cy="43"/>
            </a:xfrm>
            <a:custGeom>
              <a:avLst/>
              <a:gdLst>
                <a:gd name="T0" fmla="*/ 19 w 126"/>
                <a:gd name="T1" fmla="*/ 29 h 61"/>
                <a:gd name="T2" fmla="*/ 0 w 126"/>
                <a:gd name="T3" fmla="*/ 0 h 61"/>
                <a:gd name="T4" fmla="*/ 49 w 126"/>
                <a:gd name="T5" fmla="*/ 24 h 61"/>
                <a:gd name="T6" fmla="*/ 123 w 126"/>
                <a:gd name="T7" fmla="*/ 38 h 61"/>
                <a:gd name="T8" fmla="*/ 14 w 126"/>
                <a:gd name="T9" fmla="*/ 57 h 61"/>
                <a:gd name="T10" fmla="*/ 19 w 126"/>
                <a:gd name="T11" fmla="*/ 2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61">
                  <a:moveTo>
                    <a:pt x="19" y="29"/>
                  </a:moveTo>
                  <a:cubicBezTo>
                    <a:pt x="16" y="20"/>
                    <a:pt x="0" y="10"/>
                    <a:pt x="0" y="0"/>
                  </a:cubicBezTo>
                  <a:cubicBezTo>
                    <a:pt x="30" y="13"/>
                    <a:pt x="30" y="16"/>
                    <a:pt x="49" y="24"/>
                  </a:cubicBezTo>
                  <a:cubicBezTo>
                    <a:pt x="89" y="40"/>
                    <a:pt x="126" y="23"/>
                    <a:pt x="123" y="38"/>
                  </a:cubicBezTo>
                  <a:cubicBezTo>
                    <a:pt x="118" y="60"/>
                    <a:pt x="39" y="61"/>
                    <a:pt x="14" y="57"/>
                  </a:cubicBezTo>
                  <a:cubicBezTo>
                    <a:pt x="14" y="57"/>
                    <a:pt x="22" y="45"/>
                    <a:pt x="19" y="29"/>
                  </a:cubicBezTo>
                  <a:close/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9" name="Freeform 161"/>
            <p:cNvSpPr>
              <a:spLocks/>
            </p:cNvSpPr>
            <p:nvPr/>
          </p:nvSpPr>
          <p:spPr bwMode="auto">
            <a:xfrm flipV="1">
              <a:off x="21980" y="1400"/>
              <a:ext cx="46" cy="35"/>
            </a:xfrm>
            <a:custGeom>
              <a:avLst/>
              <a:gdLst>
                <a:gd name="T0" fmla="*/ 65 w 65"/>
                <a:gd name="T1" fmla="*/ 50 h 50"/>
                <a:gd name="T2" fmla="*/ 12 w 65"/>
                <a:gd name="T3" fmla="*/ 5 h 50"/>
                <a:gd name="T4" fmla="*/ 65 w 65"/>
                <a:gd name="T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" h="50">
                  <a:moveTo>
                    <a:pt x="65" y="50"/>
                  </a:moveTo>
                  <a:cubicBezTo>
                    <a:pt x="65" y="50"/>
                    <a:pt x="41" y="0"/>
                    <a:pt x="12" y="5"/>
                  </a:cubicBezTo>
                  <a:cubicBezTo>
                    <a:pt x="0" y="8"/>
                    <a:pt x="22" y="34"/>
                    <a:pt x="65" y="50"/>
                  </a:cubicBezTo>
                  <a:close/>
                </a:path>
              </a:pathLst>
            </a:custGeom>
            <a:solidFill>
              <a:srgbClr val="000BB1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0" name="Freeform 162"/>
            <p:cNvSpPr>
              <a:spLocks/>
            </p:cNvSpPr>
            <p:nvPr/>
          </p:nvSpPr>
          <p:spPr bwMode="auto">
            <a:xfrm flipV="1">
              <a:off x="21980" y="1400"/>
              <a:ext cx="46" cy="35"/>
            </a:xfrm>
            <a:custGeom>
              <a:avLst/>
              <a:gdLst>
                <a:gd name="T0" fmla="*/ 65 w 65"/>
                <a:gd name="T1" fmla="*/ 50 h 50"/>
                <a:gd name="T2" fmla="*/ 12 w 65"/>
                <a:gd name="T3" fmla="*/ 5 h 50"/>
                <a:gd name="T4" fmla="*/ 65 w 65"/>
                <a:gd name="T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" h="50">
                  <a:moveTo>
                    <a:pt x="65" y="50"/>
                  </a:moveTo>
                  <a:cubicBezTo>
                    <a:pt x="65" y="50"/>
                    <a:pt x="41" y="0"/>
                    <a:pt x="12" y="5"/>
                  </a:cubicBezTo>
                  <a:cubicBezTo>
                    <a:pt x="0" y="8"/>
                    <a:pt x="22" y="34"/>
                    <a:pt x="65" y="50"/>
                  </a:cubicBezTo>
                  <a:close/>
                </a:path>
              </a:pathLst>
            </a:custGeom>
            <a:solidFill>
              <a:srgbClr val="00003E"/>
            </a:solidFill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1" name="Freeform 163"/>
            <p:cNvSpPr>
              <a:spLocks/>
            </p:cNvSpPr>
            <p:nvPr/>
          </p:nvSpPr>
          <p:spPr bwMode="auto">
            <a:xfrm flipV="1">
              <a:off x="21910" y="1348"/>
              <a:ext cx="17" cy="7"/>
            </a:xfrm>
            <a:custGeom>
              <a:avLst/>
              <a:gdLst>
                <a:gd name="T0" fmla="*/ 0 w 25"/>
                <a:gd name="T1" fmla="*/ 8 h 11"/>
                <a:gd name="T2" fmla="*/ 25 w 25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" h="11">
                  <a:moveTo>
                    <a:pt x="0" y="8"/>
                  </a:moveTo>
                  <a:cubicBezTo>
                    <a:pt x="15" y="0"/>
                    <a:pt x="16" y="7"/>
                    <a:pt x="25" y="11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2" name="Freeform 164"/>
            <p:cNvSpPr>
              <a:spLocks/>
            </p:cNvSpPr>
            <p:nvPr/>
          </p:nvSpPr>
          <p:spPr bwMode="auto">
            <a:xfrm flipV="1">
              <a:off x="21904" y="1362"/>
              <a:ext cx="18" cy="6"/>
            </a:xfrm>
            <a:custGeom>
              <a:avLst/>
              <a:gdLst>
                <a:gd name="T0" fmla="*/ 0 w 25"/>
                <a:gd name="T1" fmla="*/ 8 h 8"/>
                <a:gd name="T2" fmla="*/ 25 w 25"/>
                <a:gd name="T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" h="8">
                  <a:moveTo>
                    <a:pt x="0" y="8"/>
                  </a:moveTo>
                  <a:cubicBezTo>
                    <a:pt x="7" y="0"/>
                    <a:pt x="17" y="2"/>
                    <a:pt x="25" y="8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3" name="Freeform 165"/>
            <p:cNvSpPr>
              <a:spLocks/>
            </p:cNvSpPr>
            <p:nvPr/>
          </p:nvSpPr>
          <p:spPr bwMode="auto">
            <a:xfrm flipV="1">
              <a:off x="21901" y="1374"/>
              <a:ext cx="16" cy="6"/>
            </a:xfrm>
            <a:custGeom>
              <a:avLst/>
              <a:gdLst>
                <a:gd name="T0" fmla="*/ 0 w 23"/>
                <a:gd name="T1" fmla="*/ 8 h 8"/>
                <a:gd name="T2" fmla="*/ 23 w 23"/>
                <a:gd name="T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" h="8">
                  <a:moveTo>
                    <a:pt x="0" y="8"/>
                  </a:moveTo>
                  <a:cubicBezTo>
                    <a:pt x="7" y="0"/>
                    <a:pt x="15" y="2"/>
                    <a:pt x="23" y="6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4" name="Freeform 166"/>
            <p:cNvSpPr>
              <a:spLocks/>
            </p:cNvSpPr>
            <p:nvPr/>
          </p:nvSpPr>
          <p:spPr bwMode="auto">
            <a:xfrm flipV="1">
              <a:off x="21897" y="1387"/>
              <a:ext cx="20" cy="6"/>
            </a:xfrm>
            <a:custGeom>
              <a:avLst/>
              <a:gdLst>
                <a:gd name="T0" fmla="*/ 0 w 29"/>
                <a:gd name="T1" fmla="*/ 8 h 8"/>
                <a:gd name="T2" fmla="*/ 29 w 29"/>
                <a:gd name="T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" h="8">
                  <a:moveTo>
                    <a:pt x="0" y="8"/>
                  </a:moveTo>
                  <a:cubicBezTo>
                    <a:pt x="6" y="0"/>
                    <a:pt x="15" y="3"/>
                    <a:pt x="29" y="6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5" name="Freeform 167"/>
            <p:cNvSpPr>
              <a:spLocks/>
            </p:cNvSpPr>
            <p:nvPr/>
          </p:nvSpPr>
          <p:spPr bwMode="auto">
            <a:xfrm flipV="1">
              <a:off x="21909" y="1319"/>
              <a:ext cx="8" cy="14"/>
            </a:xfrm>
            <a:custGeom>
              <a:avLst/>
              <a:gdLst>
                <a:gd name="T0" fmla="*/ 12 w 12"/>
                <a:gd name="T1" fmla="*/ 20 h 20"/>
                <a:gd name="T2" fmla="*/ 0 w 12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20">
                  <a:moveTo>
                    <a:pt x="12" y="20"/>
                  </a:moveTo>
                  <a:cubicBezTo>
                    <a:pt x="3" y="14"/>
                    <a:pt x="1" y="8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6" name="Freeform 168"/>
            <p:cNvSpPr>
              <a:spLocks/>
            </p:cNvSpPr>
            <p:nvPr/>
          </p:nvSpPr>
          <p:spPr bwMode="auto">
            <a:xfrm flipV="1">
              <a:off x="21885" y="1307"/>
              <a:ext cx="9" cy="21"/>
            </a:xfrm>
            <a:custGeom>
              <a:avLst/>
              <a:gdLst>
                <a:gd name="T0" fmla="*/ 11 w 12"/>
                <a:gd name="T1" fmla="*/ 30 h 30"/>
                <a:gd name="T2" fmla="*/ 0 w 12"/>
                <a:gd name="T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30">
                  <a:moveTo>
                    <a:pt x="11" y="30"/>
                  </a:moveTo>
                  <a:cubicBezTo>
                    <a:pt x="12" y="20"/>
                    <a:pt x="0" y="6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7" name="Freeform 169"/>
            <p:cNvSpPr>
              <a:spLocks/>
            </p:cNvSpPr>
            <p:nvPr/>
          </p:nvSpPr>
          <p:spPr bwMode="auto">
            <a:xfrm flipV="1">
              <a:off x="22077" y="1420"/>
              <a:ext cx="91" cy="61"/>
            </a:xfrm>
            <a:custGeom>
              <a:avLst/>
              <a:gdLst>
                <a:gd name="T0" fmla="*/ 4 w 131"/>
                <a:gd name="T1" fmla="*/ 21 h 87"/>
                <a:gd name="T2" fmla="*/ 14 w 131"/>
                <a:gd name="T3" fmla="*/ 10 h 87"/>
                <a:gd name="T4" fmla="*/ 66 w 131"/>
                <a:gd name="T5" fmla="*/ 50 h 87"/>
                <a:gd name="T6" fmla="*/ 127 w 131"/>
                <a:gd name="T7" fmla="*/ 71 h 87"/>
                <a:gd name="T8" fmla="*/ 108 w 131"/>
                <a:gd name="T9" fmla="*/ 81 h 87"/>
                <a:gd name="T10" fmla="*/ 4 w 131"/>
                <a:gd name="T11" fmla="*/ 2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87">
                  <a:moveTo>
                    <a:pt x="4" y="21"/>
                  </a:moveTo>
                  <a:cubicBezTo>
                    <a:pt x="0" y="12"/>
                    <a:pt x="3" y="0"/>
                    <a:pt x="14" y="10"/>
                  </a:cubicBezTo>
                  <a:cubicBezTo>
                    <a:pt x="23" y="19"/>
                    <a:pt x="24" y="41"/>
                    <a:pt x="66" y="50"/>
                  </a:cubicBezTo>
                  <a:cubicBezTo>
                    <a:pt x="85" y="54"/>
                    <a:pt x="131" y="66"/>
                    <a:pt x="127" y="71"/>
                  </a:cubicBezTo>
                  <a:cubicBezTo>
                    <a:pt x="112" y="87"/>
                    <a:pt x="115" y="78"/>
                    <a:pt x="108" y="81"/>
                  </a:cubicBezTo>
                  <a:cubicBezTo>
                    <a:pt x="108" y="81"/>
                    <a:pt x="30" y="71"/>
                    <a:pt x="4" y="21"/>
                  </a:cubicBezTo>
                  <a:close/>
                </a:path>
              </a:pathLst>
            </a:custGeom>
            <a:solidFill>
              <a:srgbClr val="000BB1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8" name="Freeform 170"/>
            <p:cNvSpPr>
              <a:spLocks/>
            </p:cNvSpPr>
            <p:nvPr/>
          </p:nvSpPr>
          <p:spPr bwMode="auto">
            <a:xfrm flipV="1">
              <a:off x="22077" y="1420"/>
              <a:ext cx="91" cy="61"/>
            </a:xfrm>
            <a:custGeom>
              <a:avLst/>
              <a:gdLst>
                <a:gd name="T0" fmla="*/ 4 w 131"/>
                <a:gd name="T1" fmla="*/ 21 h 87"/>
                <a:gd name="T2" fmla="*/ 14 w 131"/>
                <a:gd name="T3" fmla="*/ 10 h 87"/>
                <a:gd name="T4" fmla="*/ 66 w 131"/>
                <a:gd name="T5" fmla="*/ 50 h 87"/>
                <a:gd name="T6" fmla="*/ 127 w 131"/>
                <a:gd name="T7" fmla="*/ 71 h 87"/>
                <a:gd name="T8" fmla="*/ 108 w 131"/>
                <a:gd name="T9" fmla="*/ 81 h 87"/>
                <a:gd name="T10" fmla="*/ 4 w 131"/>
                <a:gd name="T11" fmla="*/ 2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87">
                  <a:moveTo>
                    <a:pt x="4" y="21"/>
                  </a:moveTo>
                  <a:cubicBezTo>
                    <a:pt x="0" y="12"/>
                    <a:pt x="3" y="0"/>
                    <a:pt x="14" y="10"/>
                  </a:cubicBezTo>
                  <a:cubicBezTo>
                    <a:pt x="23" y="19"/>
                    <a:pt x="24" y="41"/>
                    <a:pt x="66" y="50"/>
                  </a:cubicBezTo>
                  <a:cubicBezTo>
                    <a:pt x="85" y="54"/>
                    <a:pt x="131" y="66"/>
                    <a:pt x="127" y="71"/>
                  </a:cubicBezTo>
                  <a:cubicBezTo>
                    <a:pt x="112" y="87"/>
                    <a:pt x="115" y="78"/>
                    <a:pt x="108" y="81"/>
                  </a:cubicBezTo>
                  <a:cubicBezTo>
                    <a:pt x="108" y="81"/>
                    <a:pt x="30" y="71"/>
                    <a:pt x="4" y="21"/>
                  </a:cubicBezTo>
                  <a:close/>
                </a:path>
              </a:pathLst>
            </a:custGeom>
            <a:solidFill>
              <a:srgbClr val="00003E"/>
            </a:solidFill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9" name="Freeform 171"/>
            <p:cNvSpPr>
              <a:spLocks/>
            </p:cNvSpPr>
            <p:nvPr/>
          </p:nvSpPr>
          <p:spPr bwMode="auto">
            <a:xfrm flipV="1">
              <a:off x="22101" y="539"/>
              <a:ext cx="741" cy="226"/>
            </a:xfrm>
            <a:custGeom>
              <a:avLst/>
              <a:gdLst>
                <a:gd name="T0" fmla="*/ 0 w 1062"/>
                <a:gd name="T1" fmla="*/ 2 h 324"/>
                <a:gd name="T2" fmla="*/ 0 w 1062"/>
                <a:gd name="T3" fmla="*/ 324 h 324"/>
                <a:gd name="T4" fmla="*/ 1062 w 1062"/>
                <a:gd name="T5" fmla="*/ 324 h 324"/>
                <a:gd name="T6" fmla="*/ 1062 w 1062"/>
                <a:gd name="T7" fmla="*/ 2 h 324"/>
                <a:gd name="T8" fmla="*/ 0 w 1062"/>
                <a:gd name="T9" fmla="*/ 2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2" h="324">
                  <a:moveTo>
                    <a:pt x="0" y="2"/>
                  </a:moveTo>
                  <a:cubicBezTo>
                    <a:pt x="1" y="0"/>
                    <a:pt x="0" y="324"/>
                    <a:pt x="0" y="324"/>
                  </a:cubicBezTo>
                  <a:lnTo>
                    <a:pt x="1062" y="324"/>
                  </a:lnTo>
                  <a:cubicBezTo>
                    <a:pt x="1062" y="324"/>
                    <a:pt x="1062" y="150"/>
                    <a:pt x="1062" y="2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A80003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0" name="Freeform 172"/>
            <p:cNvSpPr>
              <a:spLocks/>
            </p:cNvSpPr>
            <p:nvPr/>
          </p:nvSpPr>
          <p:spPr bwMode="auto">
            <a:xfrm flipV="1">
              <a:off x="22101" y="539"/>
              <a:ext cx="741" cy="226"/>
            </a:xfrm>
            <a:custGeom>
              <a:avLst/>
              <a:gdLst>
                <a:gd name="T0" fmla="*/ 0 w 1062"/>
                <a:gd name="T1" fmla="*/ 2 h 324"/>
                <a:gd name="T2" fmla="*/ 0 w 1062"/>
                <a:gd name="T3" fmla="*/ 324 h 324"/>
                <a:gd name="T4" fmla="*/ 1062 w 1062"/>
                <a:gd name="T5" fmla="*/ 324 h 324"/>
                <a:gd name="T6" fmla="*/ 1062 w 1062"/>
                <a:gd name="T7" fmla="*/ 2 h 324"/>
                <a:gd name="T8" fmla="*/ 0 w 1062"/>
                <a:gd name="T9" fmla="*/ 2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2" h="324">
                  <a:moveTo>
                    <a:pt x="0" y="2"/>
                  </a:moveTo>
                  <a:cubicBezTo>
                    <a:pt x="1" y="0"/>
                    <a:pt x="0" y="324"/>
                    <a:pt x="0" y="324"/>
                  </a:cubicBezTo>
                  <a:lnTo>
                    <a:pt x="1062" y="324"/>
                  </a:lnTo>
                  <a:cubicBezTo>
                    <a:pt x="1062" y="324"/>
                    <a:pt x="1062" y="150"/>
                    <a:pt x="1062" y="2"/>
                  </a:cubicBezTo>
                  <a:lnTo>
                    <a:pt x="0" y="2"/>
                  </a:lnTo>
                  <a:close/>
                </a:path>
              </a:pathLst>
            </a:custGeom>
            <a:noFill/>
            <a:ln w="3175" cap="rnd">
              <a:solidFill>
                <a:srgbClr val="99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1" name="Freeform 173"/>
            <p:cNvSpPr>
              <a:spLocks/>
            </p:cNvSpPr>
            <p:nvPr/>
          </p:nvSpPr>
          <p:spPr bwMode="auto">
            <a:xfrm flipV="1">
              <a:off x="22142" y="785"/>
              <a:ext cx="652" cy="459"/>
            </a:xfrm>
            <a:custGeom>
              <a:avLst/>
              <a:gdLst>
                <a:gd name="T0" fmla="*/ 0 w 934"/>
                <a:gd name="T1" fmla="*/ 214 h 657"/>
                <a:gd name="T2" fmla="*/ 163 w 934"/>
                <a:gd name="T3" fmla="*/ 0 h 657"/>
                <a:gd name="T4" fmla="*/ 472 w 934"/>
                <a:gd name="T5" fmla="*/ 313 h 657"/>
                <a:gd name="T6" fmla="*/ 770 w 934"/>
                <a:gd name="T7" fmla="*/ 7 h 657"/>
                <a:gd name="T8" fmla="*/ 934 w 934"/>
                <a:gd name="T9" fmla="*/ 212 h 657"/>
                <a:gd name="T10" fmla="*/ 472 w 934"/>
                <a:gd name="T11" fmla="*/ 657 h 657"/>
                <a:gd name="T12" fmla="*/ 2 w 934"/>
                <a:gd name="T13" fmla="*/ 213 h 657"/>
                <a:gd name="T14" fmla="*/ 0 w 934"/>
                <a:gd name="T15" fmla="*/ 214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4" h="657">
                  <a:moveTo>
                    <a:pt x="0" y="214"/>
                  </a:moveTo>
                  <a:cubicBezTo>
                    <a:pt x="41" y="128"/>
                    <a:pt x="92" y="59"/>
                    <a:pt x="163" y="0"/>
                  </a:cubicBezTo>
                  <a:lnTo>
                    <a:pt x="472" y="313"/>
                  </a:lnTo>
                  <a:lnTo>
                    <a:pt x="770" y="7"/>
                  </a:lnTo>
                  <a:cubicBezTo>
                    <a:pt x="831" y="63"/>
                    <a:pt x="891" y="131"/>
                    <a:pt x="934" y="212"/>
                  </a:cubicBezTo>
                  <a:lnTo>
                    <a:pt x="472" y="657"/>
                  </a:lnTo>
                  <a:lnTo>
                    <a:pt x="2" y="213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80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2" name="Freeform 174"/>
            <p:cNvSpPr>
              <a:spLocks/>
            </p:cNvSpPr>
            <p:nvPr/>
          </p:nvSpPr>
          <p:spPr bwMode="auto">
            <a:xfrm flipV="1">
              <a:off x="22142" y="785"/>
              <a:ext cx="652" cy="459"/>
            </a:xfrm>
            <a:custGeom>
              <a:avLst/>
              <a:gdLst>
                <a:gd name="T0" fmla="*/ 0 w 934"/>
                <a:gd name="T1" fmla="*/ 214 h 657"/>
                <a:gd name="T2" fmla="*/ 163 w 934"/>
                <a:gd name="T3" fmla="*/ 0 h 657"/>
                <a:gd name="T4" fmla="*/ 472 w 934"/>
                <a:gd name="T5" fmla="*/ 313 h 657"/>
                <a:gd name="T6" fmla="*/ 770 w 934"/>
                <a:gd name="T7" fmla="*/ 7 h 657"/>
                <a:gd name="T8" fmla="*/ 934 w 934"/>
                <a:gd name="T9" fmla="*/ 212 h 657"/>
                <a:gd name="T10" fmla="*/ 472 w 934"/>
                <a:gd name="T11" fmla="*/ 657 h 657"/>
                <a:gd name="T12" fmla="*/ 2 w 934"/>
                <a:gd name="T13" fmla="*/ 213 h 657"/>
                <a:gd name="T14" fmla="*/ 0 w 934"/>
                <a:gd name="T15" fmla="*/ 214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4" h="657">
                  <a:moveTo>
                    <a:pt x="0" y="214"/>
                  </a:moveTo>
                  <a:cubicBezTo>
                    <a:pt x="41" y="128"/>
                    <a:pt x="92" y="59"/>
                    <a:pt x="163" y="0"/>
                  </a:cubicBezTo>
                  <a:lnTo>
                    <a:pt x="472" y="313"/>
                  </a:lnTo>
                  <a:lnTo>
                    <a:pt x="770" y="7"/>
                  </a:lnTo>
                  <a:cubicBezTo>
                    <a:pt x="831" y="63"/>
                    <a:pt x="891" y="131"/>
                    <a:pt x="934" y="212"/>
                  </a:cubicBezTo>
                  <a:lnTo>
                    <a:pt x="472" y="657"/>
                  </a:lnTo>
                  <a:lnTo>
                    <a:pt x="2" y="213"/>
                  </a:lnTo>
                  <a:lnTo>
                    <a:pt x="0" y="214"/>
                  </a:lnTo>
                  <a:close/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" name="Line 175"/>
            <p:cNvSpPr>
              <a:spLocks noChangeShapeType="1"/>
            </p:cNvSpPr>
            <p:nvPr/>
          </p:nvSpPr>
          <p:spPr bwMode="auto">
            <a:xfrm flipV="1">
              <a:off x="22101" y="765"/>
              <a:ext cx="741" cy="1"/>
            </a:xfrm>
            <a:prstGeom prst="line">
              <a:avLst/>
            </a:prstGeom>
            <a:noFill/>
            <a:ln w="3175" cap="rnd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" name="Freeform 176"/>
            <p:cNvSpPr>
              <a:spLocks/>
            </p:cNvSpPr>
            <p:nvPr/>
          </p:nvSpPr>
          <p:spPr bwMode="auto">
            <a:xfrm flipV="1">
              <a:off x="22646" y="582"/>
              <a:ext cx="177" cy="139"/>
            </a:xfrm>
            <a:custGeom>
              <a:avLst/>
              <a:gdLst>
                <a:gd name="T0" fmla="*/ 15 w 253"/>
                <a:gd name="T1" fmla="*/ 180 h 198"/>
                <a:gd name="T2" fmla="*/ 44 w 253"/>
                <a:gd name="T3" fmla="*/ 180 h 198"/>
                <a:gd name="T4" fmla="*/ 94 w 253"/>
                <a:gd name="T5" fmla="*/ 197 h 198"/>
                <a:gd name="T6" fmla="*/ 129 w 253"/>
                <a:gd name="T7" fmla="*/ 187 h 198"/>
                <a:gd name="T8" fmla="*/ 170 w 253"/>
                <a:gd name="T9" fmla="*/ 198 h 198"/>
                <a:gd name="T10" fmla="*/ 206 w 253"/>
                <a:gd name="T11" fmla="*/ 183 h 198"/>
                <a:gd name="T12" fmla="*/ 242 w 253"/>
                <a:gd name="T13" fmla="*/ 179 h 198"/>
                <a:gd name="T14" fmla="*/ 242 w 253"/>
                <a:gd name="T15" fmla="*/ 156 h 198"/>
                <a:gd name="T16" fmla="*/ 253 w 253"/>
                <a:gd name="T17" fmla="*/ 137 h 198"/>
                <a:gd name="T18" fmla="*/ 239 w 253"/>
                <a:gd name="T19" fmla="*/ 120 h 198"/>
                <a:gd name="T20" fmla="*/ 238 w 253"/>
                <a:gd name="T21" fmla="*/ 67 h 198"/>
                <a:gd name="T22" fmla="*/ 252 w 253"/>
                <a:gd name="T23" fmla="*/ 50 h 198"/>
                <a:gd name="T24" fmla="*/ 238 w 253"/>
                <a:gd name="T25" fmla="*/ 29 h 198"/>
                <a:gd name="T26" fmla="*/ 238 w 253"/>
                <a:gd name="T27" fmla="*/ 2 h 198"/>
                <a:gd name="T28" fmla="*/ 17 w 253"/>
                <a:gd name="T29" fmla="*/ 0 h 198"/>
                <a:gd name="T30" fmla="*/ 21 w 253"/>
                <a:gd name="T31" fmla="*/ 28 h 198"/>
                <a:gd name="T32" fmla="*/ 5 w 253"/>
                <a:gd name="T33" fmla="*/ 53 h 198"/>
                <a:gd name="T34" fmla="*/ 16 w 253"/>
                <a:gd name="T35" fmla="*/ 70 h 198"/>
                <a:gd name="T36" fmla="*/ 16 w 253"/>
                <a:gd name="T37" fmla="*/ 122 h 198"/>
                <a:gd name="T38" fmla="*/ 0 w 253"/>
                <a:gd name="T39" fmla="*/ 143 h 198"/>
                <a:gd name="T40" fmla="*/ 15 w 253"/>
                <a:gd name="T41" fmla="*/ 161 h 198"/>
                <a:gd name="T42" fmla="*/ 15 w 253"/>
                <a:gd name="T4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3" h="198">
                  <a:moveTo>
                    <a:pt x="15" y="180"/>
                  </a:moveTo>
                  <a:lnTo>
                    <a:pt x="44" y="180"/>
                  </a:lnTo>
                  <a:cubicBezTo>
                    <a:pt x="65" y="185"/>
                    <a:pt x="73" y="197"/>
                    <a:pt x="94" y="197"/>
                  </a:cubicBezTo>
                  <a:cubicBezTo>
                    <a:pt x="110" y="197"/>
                    <a:pt x="117" y="187"/>
                    <a:pt x="129" y="187"/>
                  </a:cubicBezTo>
                  <a:cubicBezTo>
                    <a:pt x="139" y="187"/>
                    <a:pt x="154" y="198"/>
                    <a:pt x="170" y="198"/>
                  </a:cubicBezTo>
                  <a:cubicBezTo>
                    <a:pt x="187" y="198"/>
                    <a:pt x="195" y="188"/>
                    <a:pt x="206" y="183"/>
                  </a:cubicBezTo>
                  <a:cubicBezTo>
                    <a:pt x="216" y="179"/>
                    <a:pt x="228" y="179"/>
                    <a:pt x="242" y="179"/>
                  </a:cubicBezTo>
                  <a:cubicBezTo>
                    <a:pt x="241" y="170"/>
                    <a:pt x="242" y="164"/>
                    <a:pt x="242" y="156"/>
                  </a:cubicBezTo>
                  <a:cubicBezTo>
                    <a:pt x="242" y="148"/>
                    <a:pt x="253" y="151"/>
                    <a:pt x="253" y="137"/>
                  </a:cubicBezTo>
                  <a:cubicBezTo>
                    <a:pt x="253" y="123"/>
                    <a:pt x="239" y="126"/>
                    <a:pt x="239" y="120"/>
                  </a:cubicBezTo>
                  <a:lnTo>
                    <a:pt x="238" y="67"/>
                  </a:lnTo>
                  <a:cubicBezTo>
                    <a:pt x="239" y="61"/>
                    <a:pt x="252" y="60"/>
                    <a:pt x="252" y="50"/>
                  </a:cubicBezTo>
                  <a:cubicBezTo>
                    <a:pt x="252" y="35"/>
                    <a:pt x="237" y="40"/>
                    <a:pt x="238" y="29"/>
                  </a:cubicBezTo>
                  <a:cubicBezTo>
                    <a:pt x="239" y="20"/>
                    <a:pt x="238" y="2"/>
                    <a:pt x="238" y="2"/>
                  </a:cubicBezTo>
                  <a:cubicBezTo>
                    <a:pt x="210" y="2"/>
                    <a:pt x="26" y="0"/>
                    <a:pt x="17" y="0"/>
                  </a:cubicBezTo>
                  <a:cubicBezTo>
                    <a:pt x="18" y="20"/>
                    <a:pt x="21" y="19"/>
                    <a:pt x="21" y="28"/>
                  </a:cubicBezTo>
                  <a:cubicBezTo>
                    <a:pt x="22" y="36"/>
                    <a:pt x="5" y="40"/>
                    <a:pt x="5" y="53"/>
                  </a:cubicBezTo>
                  <a:cubicBezTo>
                    <a:pt x="5" y="62"/>
                    <a:pt x="15" y="61"/>
                    <a:pt x="16" y="70"/>
                  </a:cubicBezTo>
                  <a:lnTo>
                    <a:pt x="16" y="122"/>
                  </a:lnTo>
                  <a:cubicBezTo>
                    <a:pt x="15" y="129"/>
                    <a:pt x="0" y="133"/>
                    <a:pt x="0" y="143"/>
                  </a:cubicBezTo>
                  <a:cubicBezTo>
                    <a:pt x="1" y="154"/>
                    <a:pt x="15" y="153"/>
                    <a:pt x="15" y="161"/>
                  </a:cubicBezTo>
                  <a:cubicBezTo>
                    <a:pt x="15" y="164"/>
                    <a:pt x="15" y="177"/>
                    <a:pt x="15" y="180"/>
                  </a:cubicBezTo>
                  <a:close/>
                </a:path>
              </a:pathLst>
            </a:custGeom>
            <a:solidFill>
              <a:srgbClr val="FFFFFF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5" name="Freeform 177"/>
            <p:cNvSpPr>
              <a:spLocks/>
            </p:cNvSpPr>
            <p:nvPr/>
          </p:nvSpPr>
          <p:spPr bwMode="auto">
            <a:xfrm flipV="1">
              <a:off x="22646" y="582"/>
              <a:ext cx="177" cy="139"/>
            </a:xfrm>
            <a:custGeom>
              <a:avLst/>
              <a:gdLst>
                <a:gd name="T0" fmla="*/ 15 w 253"/>
                <a:gd name="T1" fmla="*/ 180 h 198"/>
                <a:gd name="T2" fmla="*/ 44 w 253"/>
                <a:gd name="T3" fmla="*/ 180 h 198"/>
                <a:gd name="T4" fmla="*/ 94 w 253"/>
                <a:gd name="T5" fmla="*/ 197 h 198"/>
                <a:gd name="T6" fmla="*/ 129 w 253"/>
                <a:gd name="T7" fmla="*/ 187 h 198"/>
                <a:gd name="T8" fmla="*/ 170 w 253"/>
                <a:gd name="T9" fmla="*/ 198 h 198"/>
                <a:gd name="T10" fmla="*/ 206 w 253"/>
                <a:gd name="T11" fmla="*/ 183 h 198"/>
                <a:gd name="T12" fmla="*/ 242 w 253"/>
                <a:gd name="T13" fmla="*/ 179 h 198"/>
                <a:gd name="T14" fmla="*/ 242 w 253"/>
                <a:gd name="T15" fmla="*/ 156 h 198"/>
                <a:gd name="T16" fmla="*/ 253 w 253"/>
                <a:gd name="T17" fmla="*/ 137 h 198"/>
                <a:gd name="T18" fmla="*/ 239 w 253"/>
                <a:gd name="T19" fmla="*/ 120 h 198"/>
                <a:gd name="T20" fmla="*/ 238 w 253"/>
                <a:gd name="T21" fmla="*/ 67 h 198"/>
                <a:gd name="T22" fmla="*/ 252 w 253"/>
                <a:gd name="T23" fmla="*/ 50 h 198"/>
                <a:gd name="T24" fmla="*/ 238 w 253"/>
                <a:gd name="T25" fmla="*/ 29 h 198"/>
                <a:gd name="T26" fmla="*/ 238 w 253"/>
                <a:gd name="T27" fmla="*/ 2 h 198"/>
                <a:gd name="T28" fmla="*/ 17 w 253"/>
                <a:gd name="T29" fmla="*/ 0 h 198"/>
                <a:gd name="T30" fmla="*/ 21 w 253"/>
                <a:gd name="T31" fmla="*/ 28 h 198"/>
                <a:gd name="T32" fmla="*/ 5 w 253"/>
                <a:gd name="T33" fmla="*/ 53 h 198"/>
                <a:gd name="T34" fmla="*/ 16 w 253"/>
                <a:gd name="T35" fmla="*/ 70 h 198"/>
                <a:gd name="T36" fmla="*/ 16 w 253"/>
                <a:gd name="T37" fmla="*/ 122 h 198"/>
                <a:gd name="T38" fmla="*/ 0 w 253"/>
                <a:gd name="T39" fmla="*/ 143 h 198"/>
                <a:gd name="T40" fmla="*/ 15 w 253"/>
                <a:gd name="T41" fmla="*/ 161 h 198"/>
                <a:gd name="T42" fmla="*/ 15 w 253"/>
                <a:gd name="T4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3" h="198">
                  <a:moveTo>
                    <a:pt x="15" y="180"/>
                  </a:moveTo>
                  <a:lnTo>
                    <a:pt x="44" y="180"/>
                  </a:lnTo>
                  <a:cubicBezTo>
                    <a:pt x="65" y="185"/>
                    <a:pt x="73" y="197"/>
                    <a:pt x="94" y="197"/>
                  </a:cubicBezTo>
                  <a:cubicBezTo>
                    <a:pt x="110" y="197"/>
                    <a:pt x="117" y="187"/>
                    <a:pt x="129" y="187"/>
                  </a:cubicBezTo>
                  <a:cubicBezTo>
                    <a:pt x="139" y="187"/>
                    <a:pt x="154" y="198"/>
                    <a:pt x="170" y="198"/>
                  </a:cubicBezTo>
                  <a:cubicBezTo>
                    <a:pt x="187" y="198"/>
                    <a:pt x="195" y="188"/>
                    <a:pt x="206" y="183"/>
                  </a:cubicBezTo>
                  <a:cubicBezTo>
                    <a:pt x="216" y="179"/>
                    <a:pt x="228" y="179"/>
                    <a:pt x="242" y="179"/>
                  </a:cubicBezTo>
                  <a:cubicBezTo>
                    <a:pt x="241" y="170"/>
                    <a:pt x="242" y="164"/>
                    <a:pt x="242" y="156"/>
                  </a:cubicBezTo>
                  <a:cubicBezTo>
                    <a:pt x="242" y="148"/>
                    <a:pt x="253" y="151"/>
                    <a:pt x="253" y="137"/>
                  </a:cubicBezTo>
                  <a:cubicBezTo>
                    <a:pt x="253" y="123"/>
                    <a:pt x="239" y="126"/>
                    <a:pt x="239" y="120"/>
                  </a:cubicBezTo>
                  <a:lnTo>
                    <a:pt x="238" y="67"/>
                  </a:lnTo>
                  <a:cubicBezTo>
                    <a:pt x="239" y="61"/>
                    <a:pt x="252" y="60"/>
                    <a:pt x="252" y="50"/>
                  </a:cubicBezTo>
                  <a:cubicBezTo>
                    <a:pt x="252" y="35"/>
                    <a:pt x="237" y="40"/>
                    <a:pt x="238" y="29"/>
                  </a:cubicBezTo>
                  <a:cubicBezTo>
                    <a:pt x="239" y="20"/>
                    <a:pt x="238" y="2"/>
                    <a:pt x="238" y="2"/>
                  </a:cubicBezTo>
                  <a:cubicBezTo>
                    <a:pt x="210" y="2"/>
                    <a:pt x="26" y="0"/>
                    <a:pt x="17" y="0"/>
                  </a:cubicBezTo>
                  <a:cubicBezTo>
                    <a:pt x="18" y="20"/>
                    <a:pt x="21" y="19"/>
                    <a:pt x="21" y="28"/>
                  </a:cubicBezTo>
                  <a:cubicBezTo>
                    <a:pt x="22" y="36"/>
                    <a:pt x="5" y="40"/>
                    <a:pt x="5" y="53"/>
                  </a:cubicBezTo>
                  <a:cubicBezTo>
                    <a:pt x="5" y="62"/>
                    <a:pt x="15" y="61"/>
                    <a:pt x="16" y="70"/>
                  </a:cubicBezTo>
                  <a:lnTo>
                    <a:pt x="16" y="122"/>
                  </a:lnTo>
                  <a:cubicBezTo>
                    <a:pt x="15" y="129"/>
                    <a:pt x="0" y="133"/>
                    <a:pt x="0" y="143"/>
                  </a:cubicBezTo>
                  <a:cubicBezTo>
                    <a:pt x="1" y="154"/>
                    <a:pt x="15" y="153"/>
                    <a:pt x="15" y="161"/>
                  </a:cubicBezTo>
                  <a:cubicBezTo>
                    <a:pt x="15" y="164"/>
                    <a:pt x="15" y="177"/>
                    <a:pt x="15" y="180"/>
                  </a:cubicBezTo>
                  <a:close/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6" name="Freeform 178"/>
            <p:cNvSpPr>
              <a:spLocks/>
            </p:cNvSpPr>
            <p:nvPr/>
          </p:nvSpPr>
          <p:spPr bwMode="auto">
            <a:xfrm flipV="1">
              <a:off x="22673" y="595"/>
              <a:ext cx="125" cy="102"/>
            </a:xfrm>
            <a:custGeom>
              <a:avLst/>
              <a:gdLst>
                <a:gd name="T0" fmla="*/ 0 w 179"/>
                <a:gd name="T1" fmla="*/ 145 h 146"/>
                <a:gd name="T2" fmla="*/ 0 w 179"/>
                <a:gd name="T3" fmla="*/ 0 h 146"/>
                <a:gd name="T4" fmla="*/ 179 w 179"/>
                <a:gd name="T5" fmla="*/ 0 h 146"/>
                <a:gd name="T6" fmla="*/ 179 w 179"/>
                <a:gd name="T7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146">
                  <a:moveTo>
                    <a:pt x="0" y="145"/>
                  </a:moveTo>
                  <a:cubicBezTo>
                    <a:pt x="0" y="145"/>
                    <a:pt x="1" y="28"/>
                    <a:pt x="0" y="0"/>
                  </a:cubicBezTo>
                  <a:cubicBezTo>
                    <a:pt x="0" y="0"/>
                    <a:pt x="172" y="0"/>
                    <a:pt x="179" y="0"/>
                  </a:cubicBezTo>
                  <a:cubicBezTo>
                    <a:pt x="179" y="32"/>
                    <a:pt x="179" y="146"/>
                    <a:pt x="179" y="146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7" name="Line 179"/>
            <p:cNvSpPr>
              <a:spLocks noChangeShapeType="1"/>
            </p:cNvSpPr>
            <p:nvPr/>
          </p:nvSpPr>
          <p:spPr bwMode="auto">
            <a:xfrm>
              <a:off x="22736" y="590"/>
              <a:ext cx="1" cy="107"/>
            </a:xfrm>
            <a:prstGeom prst="line">
              <a:avLst/>
            </a:prstGeom>
            <a:noFill/>
            <a:ln w="3175" cap="rnd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8" name="Freeform 180"/>
            <p:cNvSpPr>
              <a:spLocks/>
            </p:cNvSpPr>
            <p:nvPr/>
          </p:nvSpPr>
          <p:spPr bwMode="auto">
            <a:xfrm flipV="1">
              <a:off x="22738" y="683"/>
              <a:ext cx="61" cy="12"/>
            </a:xfrm>
            <a:custGeom>
              <a:avLst/>
              <a:gdLst>
                <a:gd name="T0" fmla="*/ 0 w 88"/>
                <a:gd name="T1" fmla="*/ 16 h 17"/>
                <a:gd name="T2" fmla="*/ 35 w 88"/>
                <a:gd name="T3" fmla="*/ 6 h 17"/>
                <a:gd name="T4" fmla="*/ 84 w 88"/>
                <a:gd name="T5" fmla="*/ 2 h 17"/>
                <a:gd name="T6" fmla="*/ 0 w 88"/>
                <a:gd name="T7" fmla="*/ 0 h 17"/>
                <a:gd name="T8" fmla="*/ 0 w 88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7">
                  <a:moveTo>
                    <a:pt x="0" y="16"/>
                  </a:moveTo>
                  <a:cubicBezTo>
                    <a:pt x="7" y="15"/>
                    <a:pt x="21" y="10"/>
                    <a:pt x="35" y="6"/>
                  </a:cubicBezTo>
                  <a:cubicBezTo>
                    <a:pt x="52" y="1"/>
                    <a:pt x="70" y="4"/>
                    <a:pt x="84" y="2"/>
                  </a:cubicBezTo>
                  <a:cubicBezTo>
                    <a:pt x="88" y="1"/>
                    <a:pt x="0" y="0"/>
                    <a:pt x="0" y="0"/>
                  </a:cubicBezTo>
                  <a:cubicBezTo>
                    <a:pt x="0" y="17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000BB1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9" name="Freeform 181"/>
            <p:cNvSpPr>
              <a:spLocks/>
            </p:cNvSpPr>
            <p:nvPr/>
          </p:nvSpPr>
          <p:spPr bwMode="auto">
            <a:xfrm flipV="1">
              <a:off x="22738" y="683"/>
              <a:ext cx="61" cy="12"/>
            </a:xfrm>
            <a:custGeom>
              <a:avLst/>
              <a:gdLst>
                <a:gd name="T0" fmla="*/ 0 w 88"/>
                <a:gd name="T1" fmla="*/ 16 h 17"/>
                <a:gd name="T2" fmla="*/ 35 w 88"/>
                <a:gd name="T3" fmla="*/ 6 h 17"/>
                <a:gd name="T4" fmla="*/ 84 w 88"/>
                <a:gd name="T5" fmla="*/ 2 h 17"/>
                <a:gd name="T6" fmla="*/ 0 w 88"/>
                <a:gd name="T7" fmla="*/ 0 h 17"/>
                <a:gd name="T8" fmla="*/ 0 w 88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7">
                  <a:moveTo>
                    <a:pt x="0" y="16"/>
                  </a:moveTo>
                  <a:cubicBezTo>
                    <a:pt x="7" y="15"/>
                    <a:pt x="21" y="10"/>
                    <a:pt x="35" y="6"/>
                  </a:cubicBezTo>
                  <a:cubicBezTo>
                    <a:pt x="52" y="1"/>
                    <a:pt x="70" y="4"/>
                    <a:pt x="84" y="2"/>
                  </a:cubicBezTo>
                  <a:cubicBezTo>
                    <a:pt x="88" y="1"/>
                    <a:pt x="0" y="0"/>
                    <a:pt x="0" y="0"/>
                  </a:cubicBezTo>
                  <a:cubicBezTo>
                    <a:pt x="0" y="17"/>
                    <a:pt x="0" y="16"/>
                    <a:pt x="0" y="16"/>
                  </a:cubicBezTo>
                  <a:close/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0" name="Oval 182"/>
            <p:cNvSpPr>
              <a:spLocks noChangeArrowheads="1"/>
            </p:cNvSpPr>
            <p:nvPr/>
          </p:nvSpPr>
          <p:spPr bwMode="auto">
            <a:xfrm>
              <a:off x="22729" y="695"/>
              <a:ext cx="14" cy="10"/>
            </a:xfrm>
            <a:prstGeom prst="ellipse">
              <a:avLst/>
            </a:prstGeom>
            <a:solidFill>
              <a:srgbClr val="000BB1"/>
            </a:solidFill>
            <a:ln w="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1" name="Oval 183"/>
            <p:cNvSpPr>
              <a:spLocks noChangeArrowheads="1"/>
            </p:cNvSpPr>
            <p:nvPr/>
          </p:nvSpPr>
          <p:spPr bwMode="auto">
            <a:xfrm>
              <a:off x="22729" y="695"/>
              <a:ext cx="14" cy="10"/>
            </a:xfrm>
            <a:prstGeom prst="ellipse">
              <a:avLst/>
            </a:prstGeom>
            <a:solidFill>
              <a:srgbClr val="000BB1"/>
            </a:solidFill>
            <a:ln w="3175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2" name="Freeform 184"/>
            <p:cNvSpPr>
              <a:spLocks/>
            </p:cNvSpPr>
            <p:nvPr/>
          </p:nvSpPr>
          <p:spPr bwMode="auto">
            <a:xfrm flipV="1">
              <a:off x="22670" y="683"/>
              <a:ext cx="62" cy="12"/>
            </a:xfrm>
            <a:custGeom>
              <a:avLst/>
              <a:gdLst>
                <a:gd name="T0" fmla="*/ 89 w 89"/>
                <a:gd name="T1" fmla="*/ 16 h 17"/>
                <a:gd name="T2" fmla="*/ 54 w 89"/>
                <a:gd name="T3" fmla="*/ 6 h 17"/>
                <a:gd name="T4" fmla="*/ 5 w 89"/>
                <a:gd name="T5" fmla="*/ 2 h 17"/>
                <a:gd name="T6" fmla="*/ 89 w 89"/>
                <a:gd name="T7" fmla="*/ 0 h 17"/>
                <a:gd name="T8" fmla="*/ 89 w 89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">
                  <a:moveTo>
                    <a:pt x="89" y="16"/>
                  </a:moveTo>
                  <a:cubicBezTo>
                    <a:pt x="82" y="15"/>
                    <a:pt x="68" y="10"/>
                    <a:pt x="54" y="6"/>
                  </a:cubicBezTo>
                  <a:cubicBezTo>
                    <a:pt x="37" y="1"/>
                    <a:pt x="18" y="4"/>
                    <a:pt x="5" y="2"/>
                  </a:cubicBezTo>
                  <a:cubicBezTo>
                    <a:pt x="0" y="1"/>
                    <a:pt x="89" y="0"/>
                    <a:pt x="89" y="0"/>
                  </a:cubicBezTo>
                  <a:cubicBezTo>
                    <a:pt x="89" y="17"/>
                    <a:pt x="89" y="16"/>
                    <a:pt x="89" y="16"/>
                  </a:cubicBezTo>
                  <a:close/>
                </a:path>
              </a:pathLst>
            </a:custGeom>
            <a:solidFill>
              <a:srgbClr val="000BB1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3" name="Freeform 185"/>
            <p:cNvSpPr>
              <a:spLocks/>
            </p:cNvSpPr>
            <p:nvPr/>
          </p:nvSpPr>
          <p:spPr bwMode="auto">
            <a:xfrm flipV="1">
              <a:off x="22670" y="683"/>
              <a:ext cx="62" cy="12"/>
            </a:xfrm>
            <a:custGeom>
              <a:avLst/>
              <a:gdLst>
                <a:gd name="T0" fmla="*/ 89 w 89"/>
                <a:gd name="T1" fmla="*/ 16 h 17"/>
                <a:gd name="T2" fmla="*/ 54 w 89"/>
                <a:gd name="T3" fmla="*/ 6 h 17"/>
                <a:gd name="T4" fmla="*/ 5 w 89"/>
                <a:gd name="T5" fmla="*/ 2 h 17"/>
                <a:gd name="T6" fmla="*/ 89 w 89"/>
                <a:gd name="T7" fmla="*/ 0 h 17"/>
                <a:gd name="T8" fmla="*/ 89 w 89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">
                  <a:moveTo>
                    <a:pt x="89" y="16"/>
                  </a:moveTo>
                  <a:cubicBezTo>
                    <a:pt x="82" y="15"/>
                    <a:pt x="68" y="10"/>
                    <a:pt x="54" y="6"/>
                  </a:cubicBezTo>
                  <a:cubicBezTo>
                    <a:pt x="37" y="1"/>
                    <a:pt x="18" y="4"/>
                    <a:pt x="5" y="2"/>
                  </a:cubicBezTo>
                  <a:cubicBezTo>
                    <a:pt x="0" y="1"/>
                    <a:pt x="89" y="0"/>
                    <a:pt x="89" y="0"/>
                  </a:cubicBezTo>
                  <a:cubicBezTo>
                    <a:pt x="89" y="17"/>
                    <a:pt x="89" y="16"/>
                    <a:pt x="89" y="16"/>
                  </a:cubicBezTo>
                  <a:close/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4" name="Freeform 186"/>
            <p:cNvSpPr>
              <a:spLocks/>
            </p:cNvSpPr>
            <p:nvPr/>
          </p:nvSpPr>
          <p:spPr bwMode="auto">
            <a:xfrm flipV="1">
              <a:off x="22309" y="580"/>
              <a:ext cx="339" cy="172"/>
            </a:xfrm>
            <a:custGeom>
              <a:avLst/>
              <a:gdLst>
                <a:gd name="T0" fmla="*/ 17 w 486"/>
                <a:gd name="T1" fmla="*/ 31 h 246"/>
                <a:gd name="T2" fmla="*/ 43 w 486"/>
                <a:gd name="T3" fmla="*/ 12 h 246"/>
                <a:gd name="T4" fmla="*/ 108 w 486"/>
                <a:gd name="T5" fmla="*/ 42 h 246"/>
                <a:gd name="T6" fmla="*/ 132 w 486"/>
                <a:gd name="T7" fmla="*/ 77 h 246"/>
                <a:gd name="T8" fmla="*/ 129 w 486"/>
                <a:gd name="T9" fmla="*/ 71 h 246"/>
                <a:gd name="T10" fmla="*/ 199 w 486"/>
                <a:gd name="T11" fmla="*/ 75 h 246"/>
                <a:gd name="T12" fmla="*/ 285 w 486"/>
                <a:gd name="T13" fmla="*/ 32 h 246"/>
                <a:gd name="T14" fmla="*/ 394 w 486"/>
                <a:gd name="T15" fmla="*/ 10 h 246"/>
                <a:gd name="T16" fmla="*/ 465 w 486"/>
                <a:gd name="T17" fmla="*/ 117 h 246"/>
                <a:gd name="T18" fmla="*/ 461 w 486"/>
                <a:gd name="T19" fmla="*/ 211 h 246"/>
                <a:gd name="T20" fmla="*/ 406 w 486"/>
                <a:gd name="T21" fmla="*/ 149 h 246"/>
                <a:gd name="T22" fmla="*/ 372 w 486"/>
                <a:gd name="T23" fmla="*/ 83 h 246"/>
                <a:gd name="T24" fmla="*/ 405 w 486"/>
                <a:gd name="T25" fmla="*/ 107 h 246"/>
                <a:gd name="T26" fmla="*/ 425 w 486"/>
                <a:gd name="T27" fmla="*/ 84 h 246"/>
                <a:gd name="T28" fmla="*/ 373 w 486"/>
                <a:gd name="T29" fmla="*/ 55 h 246"/>
                <a:gd name="T30" fmla="*/ 324 w 486"/>
                <a:gd name="T31" fmla="*/ 89 h 246"/>
                <a:gd name="T32" fmla="*/ 331 w 486"/>
                <a:gd name="T33" fmla="*/ 108 h 246"/>
                <a:gd name="T34" fmla="*/ 313 w 486"/>
                <a:gd name="T35" fmla="*/ 129 h 246"/>
                <a:gd name="T36" fmla="*/ 318 w 486"/>
                <a:gd name="T37" fmla="*/ 143 h 246"/>
                <a:gd name="T38" fmla="*/ 299 w 486"/>
                <a:gd name="T39" fmla="*/ 156 h 246"/>
                <a:gd name="T40" fmla="*/ 301 w 486"/>
                <a:gd name="T41" fmla="*/ 161 h 246"/>
                <a:gd name="T42" fmla="*/ 275 w 486"/>
                <a:gd name="T43" fmla="*/ 182 h 246"/>
                <a:gd name="T44" fmla="*/ 265 w 486"/>
                <a:gd name="T45" fmla="*/ 208 h 246"/>
                <a:gd name="T46" fmla="*/ 244 w 486"/>
                <a:gd name="T47" fmla="*/ 211 h 246"/>
                <a:gd name="T48" fmla="*/ 232 w 486"/>
                <a:gd name="T49" fmla="*/ 229 h 246"/>
                <a:gd name="T50" fmla="*/ 204 w 486"/>
                <a:gd name="T51" fmla="*/ 229 h 246"/>
                <a:gd name="T52" fmla="*/ 186 w 486"/>
                <a:gd name="T53" fmla="*/ 246 h 246"/>
                <a:gd name="T54" fmla="*/ 168 w 486"/>
                <a:gd name="T55" fmla="*/ 244 h 246"/>
                <a:gd name="T56" fmla="*/ 160 w 486"/>
                <a:gd name="T57" fmla="*/ 237 h 246"/>
                <a:gd name="T58" fmla="*/ 134 w 486"/>
                <a:gd name="T59" fmla="*/ 246 h 246"/>
                <a:gd name="T60" fmla="*/ 112 w 486"/>
                <a:gd name="T61" fmla="*/ 230 h 246"/>
                <a:gd name="T62" fmla="*/ 91 w 486"/>
                <a:gd name="T63" fmla="*/ 241 h 246"/>
                <a:gd name="T64" fmla="*/ 79 w 486"/>
                <a:gd name="T65" fmla="*/ 231 h 246"/>
                <a:gd name="T66" fmla="*/ 61 w 486"/>
                <a:gd name="T67" fmla="*/ 210 h 246"/>
                <a:gd name="T68" fmla="*/ 57 w 486"/>
                <a:gd name="T69" fmla="*/ 218 h 246"/>
                <a:gd name="T70" fmla="*/ 56 w 486"/>
                <a:gd name="T71" fmla="*/ 219 h 246"/>
                <a:gd name="T72" fmla="*/ 1 w 486"/>
                <a:gd name="T73" fmla="*/ 107 h 246"/>
                <a:gd name="T74" fmla="*/ 16 w 486"/>
                <a:gd name="T75" fmla="*/ 79 h 246"/>
                <a:gd name="T76" fmla="*/ 0 w 486"/>
                <a:gd name="T77" fmla="*/ 51 h 246"/>
                <a:gd name="T78" fmla="*/ 25 w 486"/>
                <a:gd name="T79" fmla="*/ 34 h 246"/>
                <a:gd name="T80" fmla="*/ 17 w 486"/>
                <a:gd name="T81" fmla="*/ 31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6" h="246">
                  <a:moveTo>
                    <a:pt x="17" y="31"/>
                  </a:moveTo>
                  <a:cubicBezTo>
                    <a:pt x="20" y="20"/>
                    <a:pt x="29" y="12"/>
                    <a:pt x="43" y="12"/>
                  </a:cubicBezTo>
                  <a:cubicBezTo>
                    <a:pt x="68" y="12"/>
                    <a:pt x="93" y="31"/>
                    <a:pt x="108" y="42"/>
                  </a:cubicBezTo>
                  <a:cubicBezTo>
                    <a:pt x="120" y="51"/>
                    <a:pt x="132" y="59"/>
                    <a:pt x="132" y="77"/>
                  </a:cubicBezTo>
                  <a:lnTo>
                    <a:pt x="129" y="71"/>
                  </a:lnTo>
                  <a:cubicBezTo>
                    <a:pt x="129" y="71"/>
                    <a:pt x="150" y="91"/>
                    <a:pt x="199" y="75"/>
                  </a:cubicBezTo>
                  <a:cubicBezTo>
                    <a:pt x="213" y="70"/>
                    <a:pt x="272" y="37"/>
                    <a:pt x="285" y="32"/>
                  </a:cubicBezTo>
                  <a:cubicBezTo>
                    <a:pt x="296" y="27"/>
                    <a:pt x="334" y="0"/>
                    <a:pt x="394" y="10"/>
                  </a:cubicBezTo>
                  <a:cubicBezTo>
                    <a:pt x="394" y="10"/>
                    <a:pt x="486" y="23"/>
                    <a:pt x="465" y="117"/>
                  </a:cubicBezTo>
                  <a:cubicBezTo>
                    <a:pt x="451" y="185"/>
                    <a:pt x="455" y="189"/>
                    <a:pt x="461" y="211"/>
                  </a:cubicBezTo>
                  <a:cubicBezTo>
                    <a:pt x="458" y="212"/>
                    <a:pt x="405" y="224"/>
                    <a:pt x="406" y="149"/>
                  </a:cubicBezTo>
                  <a:cubicBezTo>
                    <a:pt x="383" y="147"/>
                    <a:pt x="353" y="129"/>
                    <a:pt x="372" y="83"/>
                  </a:cubicBezTo>
                  <a:cubicBezTo>
                    <a:pt x="380" y="95"/>
                    <a:pt x="391" y="107"/>
                    <a:pt x="405" y="107"/>
                  </a:cubicBezTo>
                  <a:cubicBezTo>
                    <a:pt x="415" y="107"/>
                    <a:pt x="424" y="94"/>
                    <a:pt x="425" y="84"/>
                  </a:cubicBezTo>
                  <a:cubicBezTo>
                    <a:pt x="426" y="61"/>
                    <a:pt x="402" y="51"/>
                    <a:pt x="373" y="55"/>
                  </a:cubicBezTo>
                  <a:cubicBezTo>
                    <a:pt x="358" y="58"/>
                    <a:pt x="344" y="74"/>
                    <a:pt x="324" y="89"/>
                  </a:cubicBezTo>
                  <a:cubicBezTo>
                    <a:pt x="327" y="91"/>
                    <a:pt x="331" y="103"/>
                    <a:pt x="331" y="108"/>
                  </a:cubicBezTo>
                  <a:cubicBezTo>
                    <a:pt x="331" y="120"/>
                    <a:pt x="320" y="125"/>
                    <a:pt x="313" y="129"/>
                  </a:cubicBezTo>
                  <a:cubicBezTo>
                    <a:pt x="315" y="134"/>
                    <a:pt x="318" y="139"/>
                    <a:pt x="318" y="143"/>
                  </a:cubicBezTo>
                  <a:cubicBezTo>
                    <a:pt x="318" y="153"/>
                    <a:pt x="304" y="152"/>
                    <a:pt x="299" y="156"/>
                  </a:cubicBezTo>
                  <a:cubicBezTo>
                    <a:pt x="301" y="159"/>
                    <a:pt x="301" y="157"/>
                    <a:pt x="301" y="161"/>
                  </a:cubicBezTo>
                  <a:cubicBezTo>
                    <a:pt x="301" y="175"/>
                    <a:pt x="303" y="183"/>
                    <a:pt x="275" y="182"/>
                  </a:cubicBezTo>
                  <a:cubicBezTo>
                    <a:pt x="278" y="196"/>
                    <a:pt x="275" y="204"/>
                    <a:pt x="265" y="208"/>
                  </a:cubicBezTo>
                  <a:lnTo>
                    <a:pt x="244" y="211"/>
                  </a:lnTo>
                  <a:cubicBezTo>
                    <a:pt x="231" y="213"/>
                    <a:pt x="244" y="218"/>
                    <a:pt x="232" y="229"/>
                  </a:cubicBezTo>
                  <a:cubicBezTo>
                    <a:pt x="222" y="240"/>
                    <a:pt x="204" y="229"/>
                    <a:pt x="204" y="229"/>
                  </a:cubicBezTo>
                  <a:cubicBezTo>
                    <a:pt x="204" y="239"/>
                    <a:pt x="198" y="246"/>
                    <a:pt x="186" y="246"/>
                  </a:cubicBezTo>
                  <a:cubicBezTo>
                    <a:pt x="180" y="246"/>
                    <a:pt x="173" y="246"/>
                    <a:pt x="168" y="244"/>
                  </a:cubicBezTo>
                  <a:lnTo>
                    <a:pt x="160" y="237"/>
                  </a:lnTo>
                  <a:cubicBezTo>
                    <a:pt x="149" y="237"/>
                    <a:pt x="146" y="246"/>
                    <a:pt x="134" y="246"/>
                  </a:cubicBezTo>
                  <a:cubicBezTo>
                    <a:pt x="121" y="246"/>
                    <a:pt x="116" y="237"/>
                    <a:pt x="112" y="230"/>
                  </a:cubicBezTo>
                  <a:cubicBezTo>
                    <a:pt x="103" y="234"/>
                    <a:pt x="102" y="241"/>
                    <a:pt x="91" y="241"/>
                  </a:cubicBezTo>
                  <a:cubicBezTo>
                    <a:pt x="84" y="241"/>
                    <a:pt x="82" y="234"/>
                    <a:pt x="79" y="231"/>
                  </a:cubicBezTo>
                  <a:cubicBezTo>
                    <a:pt x="72" y="223"/>
                    <a:pt x="72" y="215"/>
                    <a:pt x="61" y="210"/>
                  </a:cubicBezTo>
                  <a:lnTo>
                    <a:pt x="57" y="218"/>
                  </a:lnTo>
                  <a:cubicBezTo>
                    <a:pt x="56" y="218"/>
                    <a:pt x="56" y="219"/>
                    <a:pt x="56" y="219"/>
                  </a:cubicBezTo>
                  <a:cubicBezTo>
                    <a:pt x="39" y="211"/>
                    <a:pt x="1" y="124"/>
                    <a:pt x="1" y="107"/>
                  </a:cubicBezTo>
                  <a:cubicBezTo>
                    <a:pt x="1" y="90"/>
                    <a:pt x="16" y="97"/>
                    <a:pt x="16" y="79"/>
                  </a:cubicBezTo>
                  <a:cubicBezTo>
                    <a:pt x="16" y="68"/>
                    <a:pt x="0" y="60"/>
                    <a:pt x="0" y="51"/>
                  </a:cubicBezTo>
                  <a:cubicBezTo>
                    <a:pt x="0" y="40"/>
                    <a:pt x="14" y="34"/>
                    <a:pt x="25" y="34"/>
                  </a:cubicBezTo>
                  <a:lnTo>
                    <a:pt x="17" y="31"/>
                  </a:lnTo>
                  <a:close/>
                </a:path>
              </a:pathLst>
            </a:custGeom>
            <a:solidFill>
              <a:srgbClr val="FFFFFF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5" name="Freeform 187"/>
            <p:cNvSpPr>
              <a:spLocks/>
            </p:cNvSpPr>
            <p:nvPr/>
          </p:nvSpPr>
          <p:spPr bwMode="auto">
            <a:xfrm flipV="1">
              <a:off x="22309" y="580"/>
              <a:ext cx="339" cy="172"/>
            </a:xfrm>
            <a:custGeom>
              <a:avLst/>
              <a:gdLst>
                <a:gd name="T0" fmla="*/ 17 w 486"/>
                <a:gd name="T1" fmla="*/ 31 h 246"/>
                <a:gd name="T2" fmla="*/ 43 w 486"/>
                <a:gd name="T3" fmla="*/ 12 h 246"/>
                <a:gd name="T4" fmla="*/ 108 w 486"/>
                <a:gd name="T5" fmla="*/ 42 h 246"/>
                <a:gd name="T6" fmla="*/ 132 w 486"/>
                <a:gd name="T7" fmla="*/ 77 h 246"/>
                <a:gd name="T8" fmla="*/ 129 w 486"/>
                <a:gd name="T9" fmla="*/ 71 h 246"/>
                <a:gd name="T10" fmla="*/ 199 w 486"/>
                <a:gd name="T11" fmla="*/ 75 h 246"/>
                <a:gd name="T12" fmla="*/ 285 w 486"/>
                <a:gd name="T13" fmla="*/ 32 h 246"/>
                <a:gd name="T14" fmla="*/ 394 w 486"/>
                <a:gd name="T15" fmla="*/ 10 h 246"/>
                <a:gd name="T16" fmla="*/ 465 w 486"/>
                <a:gd name="T17" fmla="*/ 117 h 246"/>
                <a:gd name="T18" fmla="*/ 461 w 486"/>
                <a:gd name="T19" fmla="*/ 211 h 246"/>
                <a:gd name="T20" fmla="*/ 406 w 486"/>
                <a:gd name="T21" fmla="*/ 149 h 246"/>
                <a:gd name="T22" fmla="*/ 372 w 486"/>
                <a:gd name="T23" fmla="*/ 83 h 246"/>
                <a:gd name="T24" fmla="*/ 405 w 486"/>
                <a:gd name="T25" fmla="*/ 107 h 246"/>
                <a:gd name="T26" fmla="*/ 425 w 486"/>
                <a:gd name="T27" fmla="*/ 84 h 246"/>
                <a:gd name="T28" fmla="*/ 373 w 486"/>
                <a:gd name="T29" fmla="*/ 55 h 246"/>
                <a:gd name="T30" fmla="*/ 324 w 486"/>
                <a:gd name="T31" fmla="*/ 89 h 246"/>
                <a:gd name="T32" fmla="*/ 331 w 486"/>
                <a:gd name="T33" fmla="*/ 108 h 246"/>
                <a:gd name="T34" fmla="*/ 313 w 486"/>
                <a:gd name="T35" fmla="*/ 129 h 246"/>
                <a:gd name="T36" fmla="*/ 318 w 486"/>
                <a:gd name="T37" fmla="*/ 143 h 246"/>
                <a:gd name="T38" fmla="*/ 299 w 486"/>
                <a:gd name="T39" fmla="*/ 156 h 246"/>
                <a:gd name="T40" fmla="*/ 301 w 486"/>
                <a:gd name="T41" fmla="*/ 161 h 246"/>
                <a:gd name="T42" fmla="*/ 275 w 486"/>
                <a:gd name="T43" fmla="*/ 182 h 246"/>
                <a:gd name="T44" fmla="*/ 265 w 486"/>
                <a:gd name="T45" fmla="*/ 208 h 246"/>
                <a:gd name="T46" fmla="*/ 244 w 486"/>
                <a:gd name="T47" fmla="*/ 211 h 246"/>
                <a:gd name="T48" fmla="*/ 232 w 486"/>
                <a:gd name="T49" fmla="*/ 229 h 246"/>
                <a:gd name="T50" fmla="*/ 204 w 486"/>
                <a:gd name="T51" fmla="*/ 229 h 246"/>
                <a:gd name="T52" fmla="*/ 186 w 486"/>
                <a:gd name="T53" fmla="*/ 246 h 246"/>
                <a:gd name="T54" fmla="*/ 168 w 486"/>
                <a:gd name="T55" fmla="*/ 244 h 246"/>
                <a:gd name="T56" fmla="*/ 160 w 486"/>
                <a:gd name="T57" fmla="*/ 237 h 246"/>
                <a:gd name="T58" fmla="*/ 134 w 486"/>
                <a:gd name="T59" fmla="*/ 246 h 246"/>
                <a:gd name="T60" fmla="*/ 112 w 486"/>
                <a:gd name="T61" fmla="*/ 230 h 246"/>
                <a:gd name="T62" fmla="*/ 91 w 486"/>
                <a:gd name="T63" fmla="*/ 241 h 246"/>
                <a:gd name="T64" fmla="*/ 79 w 486"/>
                <a:gd name="T65" fmla="*/ 231 h 246"/>
                <a:gd name="T66" fmla="*/ 61 w 486"/>
                <a:gd name="T67" fmla="*/ 210 h 246"/>
                <a:gd name="T68" fmla="*/ 57 w 486"/>
                <a:gd name="T69" fmla="*/ 218 h 246"/>
                <a:gd name="T70" fmla="*/ 56 w 486"/>
                <a:gd name="T71" fmla="*/ 219 h 246"/>
                <a:gd name="T72" fmla="*/ 1 w 486"/>
                <a:gd name="T73" fmla="*/ 107 h 246"/>
                <a:gd name="T74" fmla="*/ 16 w 486"/>
                <a:gd name="T75" fmla="*/ 79 h 246"/>
                <a:gd name="T76" fmla="*/ 0 w 486"/>
                <a:gd name="T77" fmla="*/ 51 h 246"/>
                <a:gd name="T78" fmla="*/ 25 w 486"/>
                <a:gd name="T79" fmla="*/ 34 h 246"/>
                <a:gd name="T80" fmla="*/ 17 w 486"/>
                <a:gd name="T81" fmla="*/ 31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6" h="246">
                  <a:moveTo>
                    <a:pt x="17" y="31"/>
                  </a:moveTo>
                  <a:cubicBezTo>
                    <a:pt x="20" y="20"/>
                    <a:pt x="29" y="12"/>
                    <a:pt x="43" y="12"/>
                  </a:cubicBezTo>
                  <a:cubicBezTo>
                    <a:pt x="68" y="12"/>
                    <a:pt x="93" y="31"/>
                    <a:pt x="108" y="42"/>
                  </a:cubicBezTo>
                  <a:cubicBezTo>
                    <a:pt x="120" y="51"/>
                    <a:pt x="132" y="59"/>
                    <a:pt x="132" y="77"/>
                  </a:cubicBezTo>
                  <a:lnTo>
                    <a:pt x="129" y="71"/>
                  </a:lnTo>
                  <a:cubicBezTo>
                    <a:pt x="129" y="71"/>
                    <a:pt x="150" y="91"/>
                    <a:pt x="199" y="75"/>
                  </a:cubicBezTo>
                  <a:cubicBezTo>
                    <a:pt x="213" y="70"/>
                    <a:pt x="272" y="37"/>
                    <a:pt x="285" y="32"/>
                  </a:cubicBezTo>
                  <a:cubicBezTo>
                    <a:pt x="296" y="27"/>
                    <a:pt x="334" y="0"/>
                    <a:pt x="394" y="10"/>
                  </a:cubicBezTo>
                  <a:cubicBezTo>
                    <a:pt x="394" y="10"/>
                    <a:pt x="486" y="23"/>
                    <a:pt x="465" y="117"/>
                  </a:cubicBezTo>
                  <a:cubicBezTo>
                    <a:pt x="451" y="185"/>
                    <a:pt x="455" y="189"/>
                    <a:pt x="461" y="211"/>
                  </a:cubicBezTo>
                  <a:cubicBezTo>
                    <a:pt x="458" y="212"/>
                    <a:pt x="405" y="224"/>
                    <a:pt x="406" y="149"/>
                  </a:cubicBezTo>
                  <a:cubicBezTo>
                    <a:pt x="383" y="147"/>
                    <a:pt x="353" y="129"/>
                    <a:pt x="372" y="83"/>
                  </a:cubicBezTo>
                  <a:cubicBezTo>
                    <a:pt x="380" y="95"/>
                    <a:pt x="391" y="107"/>
                    <a:pt x="405" y="107"/>
                  </a:cubicBezTo>
                  <a:cubicBezTo>
                    <a:pt x="415" y="107"/>
                    <a:pt x="424" y="94"/>
                    <a:pt x="425" y="84"/>
                  </a:cubicBezTo>
                  <a:cubicBezTo>
                    <a:pt x="426" y="61"/>
                    <a:pt x="402" y="51"/>
                    <a:pt x="373" y="55"/>
                  </a:cubicBezTo>
                  <a:cubicBezTo>
                    <a:pt x="358" y="58"/>
                    <a:pt x="344" y="74"/>
                    <a:pt x="324" y="89"/>
                  </a:cubicBezTo>
                  <a:cubicBezTo>
                    <a:pt x="327" y="91"/>
                    <a:pt x="331" y="103"/>
                    <a:pt x="331" y="108"/>
                  </a:cubicBezTo>
                  <a:cubicBezTo>
                    <a:pt x="331" y="120"/>
                    <a:pt x="320" y="125"/>
                    <a:pt x="313" y="129"/>
                  </a:cubicBezTo>
                  <a:cubicBezTo>
                    <a:pt x="315" y="134"/>
                    <a:pt x="318" y="139"/>
                    <a:pt x="318" y="143"/>
                  </a:cubicBezTo>
                  <a:cubicBezTo>
                    <a:pt x="318" y="153"/>
                    <a:pt x="304" y="152"/>
                    <a:pt x="299" y="156"/>
                  </a:cubicBezTo>
                  <a:cubicBezTo>
                    <a:pt x="301" y="159"/>
                    <a:pt x="301" y="157"/>
                    <a:pt x="301" y="161"/>
                  </a:cubicBezTo>
                  <a:cubicBezTo>
                    <a:pt x="301" y="175"/>
                    <a:pt x="303" y="183"/>
                    <a:pt x="275" y="182"/>
                  </a:cubicBezTo>
                  <a:cubicBezTo>
                    <a:pt x="278" y="196"/>
                    <a:pt x="275" y="204"/>
                    <a:pt x="265" y="208"/>
                  </a:cubicBezTo>
                  <a:lnTo>
                    <a:pt x="244" y="211"/>
                  </a:lnTo>
                  <a:cubicBezTo>
                    <a:pt x="231" y="213"/>
                    <a:pt x="244" y="218"/>
                    <a:pt x="232" y="229"/>
                  </a:cubicBezTo>
                  <a:cubicBezTo>
                    <a:pt x="222" y="240"/>
                    <a:pt x="204" y="229"/>
                    <a:pt x="204" y="229"/>
                  </a:cubicBezTo>
                  <a:cubicBezTo>
                    <a:pt x="204" y="239"/>
                    <a:pt x="198" y="246"/>
                    <a:pt x="186" y="246"/>
                  </a:cubicBezTo>
                  <a:cubicBezTo>
                    <a:pt x="180" y="246"/>
                    <a:pt x="173" y="246"/>
                    <a:pt x="168" y="244"/>
                  </a:cubicBezTo>
                  <a:lnTo>
                    <a:pt x="160" y="237"/>
                  </a:lnTo>
                  <a:cubicBezTo>
                    <a:pt x="149" y="237"/>
                    <a:pt x="146" y="246"/>
                    <a:pt x="134" y="246"/>
                  </a:cubicBezTo>
                  <a:cubicBezTo>
                    <a:pt x="121" y="246"/>
                    <a:pt x="116" y="237"/>
                    <a:pt x="112" y="230"/>
                  </a:cubicBezTo>
                  <a:cubicBezTo>
                    <a:pt x="103" y="234"/>
                    <a:pt x="102" y="241"/>
                    <a:pt x="91" y="241"/>
                  </a:cubicBezTo>
                  <a:cubicBezTo>
                    <a:pt x="84" y="241"/>
                    <a:pt x="82" y="234"/>
                    <a:pt x="79" y="231"/>
                  </a:cubicBezTo>
                  <a:cubicBezTo>
                    <a:pt x="72" y="223"/>
                    <a:pt x="72" y="215"/>
                    <a:pt x="61" y="210"/>
                  </a:cubicBezTo>
                  <a:lnTo>
                    <a:pt x="57" y="218"/>
                  </a:lnTo>
                  <a:cubicBezTo>
                    <a:pt x="56" y="218"/>
                    <a:pt x="56" y="219"/>
                    <a:pt x="56" y="219"/>
                  </a:cubicBezTo>
                  <a:cubicBezTo>
                    <a:pt x="39" y="211"/>
                    <a:pt x="1" y="124"/>
                    <a:pt x="1" y="107"/>
                  </a:cubicBezTo>
                  <a:cubicBezTo>
                    <a:pt x="1" y="90"/>
                    <a:pt x="16" y="97"/>
                    <a:pt x="16" y="79"/>
                  </a:cubicBezTo>
                  <a:cubicBezTo>
                    <a:pt x="16" y="68"/>
                    <a:pt x="0" y="60"/>
                    <a:pt x="0" y="51"/>
                  </a:cubicBezTo>
                  <a:cubicBezTo>
                    <a:pt x="0" y="40"/>
                    <a:pt x="14" y="34"/>
                    <a:pt x="25" y="34"/>
                  </a:cubicBezTo>
                  <a:lnTo>
                    <a:pt x="17" y="31"/>
                  </a:lnTo>
                  <a:close/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6" name="Freeform 188"/>
            <p:cNvSpPr>
              <a:spLocks/>
            </p:cNvSpPr>
            <p:nvPr/>
          </p:nvSpPr>
          <p:spPr bwMode="auto">
            <a:xfrm flipV="1">
              <a:off x="22341" y="679"/>
              <a:ext cx="21" cy="21"/>
            </a:xfrm>
            <a:custGeom>
              <a:avLst/>
              <a:gdLst>
                <a:gd name="T0" fmla="*/ 11 w 30"/>
                <a:gd name="T1" fmla="*/ 29 h 29"/>
                <a:gd name="T2" fmla="*/ 30 w 30"/>
                <a:gd name="T3" fmla="*/ 18 h 29"/>
                <a:gd name="T4" fmla="*/ 10 w 30"/>
                <a:gd name="T5" fmla="*/ 0 h 29"/>
                <a:gd name="T6" fmla="*/ 0 w 30"/>
                <a:gd name="T7" fmla="*/ 0 h 29"/>
                <a:gd name="T8" fmla="*/ 0 w 30"/>
                <a:gd name="T9" fmla="*/ 18 h 29"/>
                <a:gd name="T10" fmla="*/ 11 w 30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9">
                  <a:moveTo>
                    <a:pt x="11" y="29"/>
                  </a:moveTo>
                  <a:cubicBezTo>
                    <a:pt x="11" y="29"/>
                    <a:pt x="30" y="22"/>
                    <a:pt x="30" y="18"/>
                  </a:cubicBezTo>
                  <a:cubicBezTo>
                    <a:pt x="30" y="13"/>
                    <a:pt x="18" y="7"/>
                    <a:pt x="10" y="0"/>
                  </a:cubicBezTo>
                  <a:lnTo>
                    <a:pt x="0" y="0"/>
                  </a:lnTo>
                  <a:cubicBezTo>
                    <a:pt x="3" y="12"/>
                    <a:pt x="0" y="8"/>
                    <a:pt x="0" y="18"/>
                  </a:cubicBezTo>
                  <a:cubicBezTo>
                    <a:pt x="0" y="26"/>
                    <a:pt x="8" y="29"/>
                    <a:pt x="11" y="29"/>
                  </a:cubicBezTo>
                  <a:close/>
                </a:path>
              </a:pathLst>
            </a:custGeom>
            <a:solidFill>
              <a:srgbClr val="000BB1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7" name="Freeform 189"/>
            <p:cNvSpPr>
              <a:spLocks/>
            </p:cNvSpPr>
            <p:nvPr/>
          </p:nvSpPr>
          <p:spPr bwMode="auto">
            <a:xfrm flipV="1">
              <a:off x="22341" y="679"/>
              <a:ext cx="21" cy="21"/>
            </a:xfrm>
            <a:custGeom>
              <a:avLst/>
              <a:gdLst>
                <a:gd name="T0" fmla="*/ 11 w 30"/>
                <a:gd name="T1" fmla="*/ 29 h 29"/>
                <a:gd name="T2" fmla="*/ 30 w 30"/>
                <a:gd name="T3" fmla="*/ 18 h 29"/>
                <a:gd name="T4" fmla="*/ 10 w 30"/>
                <a:gd name="T5" fmla="*/ 0 h 29"/>
                <a:gd name="T6" fmla="*/ 0 w 30"/>
                <a:gd name="T7" fmla="*/ 0 h 29"/>
                <a:gd name="T8" fmla="*/ 0 w 30"/>
                <a:gd name="T9" fmla="*/ 18 h 29"/>
                <a:gd name="T10" fmla="*/ 11 w 30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9">
                  <a:moveTo>
                    <a:pt x="11" y="29"/>
                  </a:moveTo>
                  <a:cubicBezTo>
                    <a:pt x="11" y="29"/>
                    <a:pt x="30" y="22"/>
                    <a:pt x="30" y="18"/>
                  </a:cubicBezTo>
                  <a:cubicBezTo>
                    <a:pt x="30" y="13"/>
                    <a:pt x="18" y="7"/>
                    <a:pt x="10" y="0"/>
                  </a:cubicBezTo>
                  <a:lnTo>
                    <a:pt x="0" y="0"/>
                  </a:lnTo>
                  <a:cubicBezTo>
                    <a:pt x="3" y="12"/>
                    <a:pt x="0" y="8"/>
                    <a:pt x="0" y="18"/>
                  </a:cubicBezTo>
                  <a:cubicBezTo>
                    <a:pt x="0" y="26"/>
                    <a:pt x="8" y="29"/>
                    <a:pt x="11" y="29"/>
                  </a:cubicBezTo>
                  <a:close/>
                </a:path>
              </a:pathLst>
            </a:custGeom>
            <a:noFill/>
            <a:ln w="3175" cap="rnd">
              <a:solidFill>
                <a:srgbClr val="00003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8" name="Freeform 190"/>
            <p:cNvSpPr>
              <a:spLocks/>
            </p:cNvSpPr>
            <p:nvPr/>
          </p:nvSpPr>
          <p:spPr bwMode="auto">
            <a:xfrm flipV="1">
              <a:off x="22396" y="645"/>
              <a:ext cx="129" cy="77"/>
            </a:xfrm>
            <a:custGeom>
              <a:avLst/>
              <a:gdLst>
                <a:gd name="T0" fmla="*/ 0 w 185"/>
                <a:gd name="T1" fmla="*/ 93 h 110"/>
                <a:gd name="T2" fmla="*/ 21 w 185"/>
                <a:gd name="T3" fmla="*/ 110 h 110"/>
                <a:gd name="T4" fmla="*/ 53 w 185"/>
                <a:gd name="T5" fmla="*/ 100 h 110"/>
                <a:gd name="T6" fmla="*/ 79 w 185"/>
                <a:gd name="T7" fmla="*/ 108 h 110"/>
                <a:gd name="T8" fmla="*/ 100 w 185"/>
                <a:gd name="T9" fmla="*/ 78 h 110"/>
                <a:gd name="T10" fmla="*/ 135 w 185"/>
                <a:gd name="T11" fmla="*/ 51 h 110"/>
                <a:gd name="T12" fmla="*/ 163 w 185"/>
                <a:gd name="T13" fmla="*/ 25 h 110"/>
                <a:gd name="T14" fmla="*/ 182 w 185"/>
                <a:gd name="T1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5" h="110">
                  <a:moveTo>
                    <a:pt x="0" y="93"/>
                  </a:moveTo>
                  <a:cubicBezTo>
                    <a:pt x="10" y="98"/>
                    <a:pt x="6" y="110"/>
                    <a:pt x="21" y="110"/>
                  </a:cubicBezTo>
                  <a:cubicBezTo>
                    <a:pt x="35" y="110"/>
                    <a:pt x="40" y="100"/>
                    <a:pt x="53" y="100"/>
                  </a:cubicBezTo>
                  <a:cubicBezTo>
                    <a:pt x="61" y="100"/>
                    <a:pt x="67" y="108"/>
                    <a:pt x="79" y="108"/>
                  </a:cubicBezTo>
                  <a:cubicBezTo>
                    <a:pt x="89" y="108"/>
                    <a:pt x="102" y="94"/>
                    <a:pt x="100" y="78"/>
                  </a:cubicBezTo>
                  <a:cubicBezTo>
                    <a:pt x="100" y="78"/>
                    <a:pt x="136" y="89"/>
                    <a:pt x="135" y="51"/>
                  </a:cubicBezTo>
                  <a:cubicBezTo>
                    <a:pt x="163" y="60"/>
                    <a:pt x="161" y="37"/>
                    <a:pt x="163" y="25"/>
                  </a:cubicBezTo>
                  <a:cubicBezTo>
                    <a:pt x="166" y="14"/>
                    <a:pt x="185" y="23"/>
                    <a:pt x="182" y="0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9" name="Freeform 191"/>
            <p:cNvSpPr>
              <a:spLocks/>
            </p:cNvSpPr>
            <p:nvPr/>
          </p:nvSpPr>
          <p:spPr bwMode="auto">
            <a:xfrm flipV="1">
              <a:off x="22118" y="583"/>
              <a:ext cx="177" cy="138"/>
            </a:xfrm>
            <a:custGeom>
              <a:avLst/>
              <a:gdLst>
                <a:gd name="T0" fmla="*/ 15 w 253"/>
                <a:gd name="T1" fmla="*/ 179 h 197"/>
                <a:gd name="T2" fmla="*/ 44 w 253"/>
                <a:gd name="T3" fmla="*/ 179 h 197"/>
                <a:gd name="T4" fmla="*/ 95 w 253"/>
                <a:gd name="T5" fmla="*/ 196 h 197"/>
                <a:gd name="T6" fmla="*/ 129 w 253"/>
                <a:gd name="T7" fmla="*/ 186 h 197"/>
                <a:gd name="T8" fmla="*/ 170 w 253"/>
                <a:gd name="T9" fmla="*/ 197 h 197"/>
                <a:gd name="T10" fmla="*/ 206 w 253"/>
                <a:gd name="T11" fmla="*/ 182 h 197"/>
                <a:gd name="T12" fmla="*/ 242 w 253"/>
                <a:gd name="T13" fmla="*/ 178 h 197"/>
                <a:gd name="T14" fmla="*/ 242 w 253"/>
                <a:gd name="T15" fmla="*/ 155 h 197"/>
                <a:gd name="T16" fmla="*/ 253 w 253"/>
                <a:gd name="T17" fmla="*/ 136 h 197"/>
                <a:gd name="T18" fmla="*/ 239 w 253"/>
                <a:gd name="T19" fmla="*/ 119 h 197"/>
                <a:gd name="T20" fmla="*/ 238 w 253"/>
                <a:gd name="T21" fmla="*/ 66 h 197"/>
                <a:gd name="T22" fmla="*/ 252 w 253"/>
                <a:gd name="T23" fmla="*/ 49 h 197"/>
                <a:gd name="T24" fmla="*/ 238 w 253"/>
                <a:gd name="T25" fmla="*/ 28 h 197"/>
                <a:gd name="T26" fmla="*/ 238 w 253"/>
                <a:gd name="T27" fmla="*/ 1 h 197"/>
                <a:gd name="T28" fmla="*/ 21 w 253"/>
                <a:gd name="T29" fmla="*/ 1 h 197"/>
                <a:gd name="T30" fmla="*/ 21 w 253"/>
                <a:gd name="T31" fmla="*/ 27 h 197"/>
                <a:gd name="T32" fmla="*/ 5 w 253"/>
                <a:gd name="T33" fmla="*/ 52 h 197"/>
                <a:gd name="T34" fmla="*/ 16 w 253"/>
                <a:gd name="T35" fmla="*/ 69 h 197"/>
                <a:gd name="T36" fmla="*/ 16 w 253"/>
                <a:gd name="T37" fmla="*/ 121 h 197"/>
                <a:gd name="T38" fmla="*/ 0 w 253"/>
                <a:gd name="T39" fmla="*/ 142 h 197"/>
                <a:gd name="T40" fmla="*/ 15 w 253"/>
                <a:gd name="T41" fmla="*/ 160 h 197"/>
                <a:gd name="T42" fmla="*/ 15 w 253"/>
                <a:gd name="T43" fmla="*/ 17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3" h="197">
                  <a:moveTo>
                    <a:pt x="15" y="179"/>
                  </a:moveTo>
                  <a:lnTo>
                    <a:pt x="44" y="179"/>
                  </a:lnTo>
                  <a:cubicBezTo>
                    <a:pt x="65" y="184"/>
                    <a:pt x="73" y="196"/>
                    <a:pt x="95" y="196"/>
                  </a:cubicBezTo>
                  <a:cubicBezTo>
                    <a:pt x="110" y="196"/>
                    <a:pt x="118" y="186"/>
                    <a:pt x="129" y="186"/>
                  </a:cubicBezTo>
                  <a:cubicBezTo>
                    <a:pt x="139" y="186"/>
                    <a:pt x="154" y="197"/>
                    <a:pt x="170" y="197"/>
                  </a:cubicBezTo>
                  <a:cubicBezTo>
                    <a:pt x="187" y="197"/>
                    <a:pt x="195" y="187"/>
                    <a:pt x="206" y="182"/>
                  </a:cubicBezTo>
                  <a:cubicBezTo>
                    <a:pt x="216" y="178"/>
                    <a:pt x="228" y="178"/>
                    <a:pt x="242" y="178"/>
                  </a:cubicBezTo>
                  <a:cubicBezTo>
                    <a:pt x="241" y="169"/>
                    <a:pt x="242" y="163"/>
                    <a:pt x="242" y="155"/>
                  </a:cubicBezTo>
                  <a:cubicBezTo>
                    <a:pt x="242" y="147"/>
                    <a:pt x="253" y="150"/>
                    <a:pt x="253" y="136"/>
                  </a:cubicBezTo>
                  <a:cubicBezTo>
                    <a:pt x="253" y="122"/>
                    <a:pt x="239" y="125"/>
                    <a:pt x="239" y="119"/>
                  </a:cubicBezTo>
                  <a:lnTo>
                    <a:pt x="238" y="66"/>
                  </a:lnTo>
                  <a:cubicBezTo>
                    <a:pt x="239" y="60"/>
                    <a:pt x="252" y="59"/>
                    <a:pt x="252" y="49"/>
                  </a:cubicBezTo>
                  <a:cubicBezTo>
                    <a:pt x="252" y="34"/>
                    <a:pt x="237" y="39"/>
                    <a:pt x="238" y="28"/>
                  </a:cubicBezTo>
                  <a:cubicBezTo>
                    <a:pt x="239" y="19"/>
                    <a:pt x="238" y="1"/>
                    <a:pt x="238" y="1"/>
                  </a:cubicBezTo>
                  <a:cubicBezTo>
                    <a:pt x="210" y="1"/>
                    <a:pt x="30" y="0"/>
                    <a:pt x="21" y="1"/>
                  </a:cubicBezTo>
                  <a:cubicBezTo>
                    <a:pt x="21" y="20"/>
                    <a:pt x="21" y="18"/>
                    <a:pt x="21" y="27"/>
                  </a:cubicBezTo>
                  <a:cubicBezTo>
                    <a:pt x="22" y="35"/>
                    <a:pt x="5" y="39"/>
                    <a:pt x="5" y="52"/>
                  </a:cubicBezTo>
                  <a:cubicBezTo>
                    <a:pt x="5" y="61"/>
                    <a:pt x="15" y="60"/>
                    <a:pt x="16" y="69"/>
                  </a:cubicBezTo>
                  <a:lnTo>
                    <a:pt x="16" y="121"/>
                  </a:lnTo>
                  <a:cubicBezTo>
                    <a:pt x="15" y="128"/>
                    <a:pt x="0" y="132"/>
                    <a:pt x="0" y="142"/>
                  </a:cubicBezTo>
                  <a:cubicBezTo>
                    <a:pt x="1" y="153"/>
                    <a:pt x="15" y="152"/>
                    <a:pt x="15" y="160"/>
                  </a:cubicBezTo>
                  <a:cubicBezTo>
                    <a:pt x="15" y="163"/>
                    <a:pt x="15" y="176"/>
                    <a:pt x="15" y="179"/>
                  </a:cubicBezTo>
                  <a:close/>
                </a:path>
              </a:pathLst>
            </a:custGeom>
            <a:solidFill>
              <a:srgbClr val="FFFFFF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0" name="Freeform 192"/>
            <p:cNvSpPr>
              <a:spLocks/>
            </p:cNvSpPr>
            <p:nvPr/>
          </p:nvSpPr>
          <p:spPr bwMode="auto">
            <a:xfrm flipV="1">
              <a:off x="22118" y="583"/>
              <a:ext cx="177" cy="138"/>
            </a:xfrm>
            <a:custGeom>
              <a:avLst/>
              <a:gdLst>
                <a:gd name="T0" fmla="*/ 15 w 253"/>
                <a:gd name="T1" fmla="*/ 179 h 197"/>
                <a:gd name="T2" fmla="*/ 44 w 253"/>
                <a:gd name="T3" fmla="*/ 179 h 197"/>
                <a:gd name="T4" fmla="*/ 95 w 253"/>
                <a:gd name="T5" fmla="*/ 196 h 197"/>
                <a:gd name="T6" fmla="*/ 129 w 253"/>
                <a:gd name="T7" fmla="*/ 186 h 197"/>
                <a:gd name="T8" fmla="*/ 170 w 253"/>
                <a:gd name="T9" fmla="*/ 197 h 197"/>
                <a:gd name="T10" fmla="*/ 206 w 253"/>
                <a:gd name="T11" fmla="*/ 182 h 197"/>
                <a:gd name="T12" fmla="*/ 242 w 253"/>
                <a:gd name="T13" fmla="*/ 178 h 197"/>
                <a:gd name="T14" fmla="*/ 242 w 253"/>
                <a:gd name="T15" fmla="*/ 155 h 197"/>
                <a:gd name="T16" fmla="*/ 253 w 253"/>
                <a:gd name="T17" fmla="*/ 136 h 197"/>
                <a:gd name="T18" fmla="*/ 239 w 253"/>
                <a:gd name="T19" fmla="*/ 119 h 197"/>
                <a:gd name="T20" fmla="*/ 238 w 253"/>
                <a:gd name="T21" fmla="*/ 66 h 197"/>
                <a:gd name="T22" fmla="*/ 252 w 253"/>
                <a:gd name="T23" fmla="*/ 49 h 197"/>
                <a:gd name="T24" fmla="*/ 238 w 253"/>
                <a:gd name="T25" fmla="*/ 28 h 197"/>
                <a:gd name="T26" fmla="*/ 238 w 253"/>
                <a:gd name="T27" fmla="*/ 1 h 197"/>
                <a:gd name="T28" fmla="*/ 21 w 253"/>
                <a:gd name="T29" fmla="*/ 1 h 197"/>
                <a:gd name="T30" fmla="*/ 21 w 253"/>
                <a:gd name="T31" fmla="*/ 27 h 197"/>
                <a:gd name="T32" fmla="*/ 5 w 253"/>
                <a:gd name="T33" fmla="*/ 52 h 197"/>
                <a:gd name="T34" fmla="*/ 16 w 253"/>
                <a:gd name="T35" fmla="*/ 69 h 197"/>
                <a:gd name="T36" fmla="*/ 16 w 253"/>
                <a:gd name="T37" fmla="*/ 121 h 197"/>
                <a:gd name="T38" fmla="*/ 0 w 253"/>
                <a:gd name="T39" fmla="*/ 142 h 197"/>
                <a:gd name="T40" fmla="*/ 15 w 253"/>
                <a:gd name="T41" fmla="*/ 160 h 197"/>
                <a:gd name="T42" fmla="*/ 15 w 253"/>
                <a:gd name="T43" fmla="*/ 17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3" h="197">
                  <a:moveTo>
                    <a:pt x="15" y="179"/>
                  </a:moveTo>
                  <a:lnTo>
                    <a:pt x="44" y="179"/>
                  </a:lnTo>
                  <a:cubicBezTo>
                    <a:pt x="65" y="184"/>
                    <a:pt x="73" y="196"/>
                    <a:pt x="95" y="196"/>
                  </a:cubicBezTo>
                  <a:cubicBezTo>
                    <a:pt x="110" y="196"/>
                    <a:pt x="118" y="186"/>
                    <a:pt x="129" y="186"/>
                  </a:cubicBezTo>
                  <a:cubicBezTo>
                    <a:pt x="139" y="186"/>
                    <a:pt x="154" y="197"/>
                    <a:pt x="170" y="197"/>
                  </a:cubicBezTo>
                  <a:cubicBezTo>
                    <a:pt x="187" y="197"/>
                    <a:pt x="195" y="187"/>
                    <a:pt x="206" y="182"/>
                  </a:cubicBezTo>
                  <a:cubicBezTo>
                    <a:pt x="216" y="178"/>
                    <a:pt x="228" y="178"/>
                    <a:pt x="242" y="178"/>
                  </a:cubicBezTo>
                  <a:cubicBezTo>
                    <a:pt x="241" y="169"/>
                    <a:pt x="242" y="163"/>
                    <a:pt x="242" y="155"/>
                  </a:cubicBezTo>
                  <a:cubicBezTo>
                    <a:pt x="242" y="147"/>
                    <a:pt x="253" y="150"/>
                    <a:pt x="253" y="136"/>
                  </a:cubicBezTo>
                  <a:cubicBezTo>
                    <a:pt x="253" y="122"/>
                    <a:pt x="239" y="125"/>
                    <a:pt x="239" y="119"/>
                  </a:cubicBezTo>
                  <a:lnTo>
                    <a:pt x="238" y="66"/>
                  </a:lnTo>
                  <a:cubicBezTo>
                    <a:pt x="239" y="60"/>
                    <a:pt x="252" y="59"/>
                    <a:pt x="252" y="49"/>
                  </a:cubicBezTo>
                  <a:cubicBezTo>
                    <a:pt x="252" y="34"/>
                    <a:pt x="237" y="39"/>
                    <a:pt x="238" y="28"/>
                  </a:cubicBezTo>
                  <a:cubicBezTo>
                    <a:pt x="239" y="19"/>
                    <a:pt x="238" y="1"/>
                    <a:pt x="238" y="1"/>
                  </a:cubicBezTo>
                  <a:cubicBezTo>
                    <a:pt x="210" y="1"/>
                    <a:pt x="30" y="0"/>
                    <a:pt x="21" y="1"/>
                  </a:cubicBezTo>
                  <a:cubicBezTo>
                    <a:pt x="21" y="20"/>
                    <a:pt x="21" y="18"/>
                    <a:pt x="21" y="27"/>
                  </a:cubicBezTo>
                  <a:cubicBezTo>
                    <a:pt x="22" y="35"/>
                    <a:pt x="5" y="39"/>
                    <a:pt x="5" y="52"/>
                  </a:cubicBezTo>
                  <a:cubicBezTo>
                    <a:pt x="5" y="61"/>
                    <a:pt x="15" y="60"/>
                    <a:pt x="16" y="69"/>
                  </a:cubicBezTo>
                  <a:lnTo>
                    <a:pt x="16" y="121"/>
                  </a:lnTo>
                  <a:cubicBezTo>
                    <a:pt x="15" y="128"/>
                    <a:pt x="0" y="132"/>
                    <a:pt x="0" y="142"/>
                  </a:cubicBezTo>
                  <a:cubicBezTo>
                    <a:pt x="1" y="153"/>
                    <a:pt x="15" y="152"/>
                    <a:pt x="15" y="160"/>
                  </a:cubicBezTo>
                  <a:cubicBezTo>
                    <a:pt x="15" y="163"/>
                    <a:pt x="15" y="176"/>
                    <a:pt x="15" y="179"/>
                  </a:cubicBezTo>
                  <a:close/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1" name="Freeform 193"/>
            <p:cNvSpPr>
              <a:spLocks/>
            </p:cNvSpPr>
            <p:nvPr/>
          </p:nvSpPr>
          <p:spPr bwMode="auto">
            <a:xfrm flipV="1">
              <a:off x="22145" y="596"/>
              <a:ext cx="125" cy="102"/>
            </a:xfrm>
            <a:custGeom>
              <a:avLst/>
              <a:gdLst>
                <a:gd name="T0" fmla="*/ 0 w 179"/>
                <a:gd name="T1" fmla="*/ 145 h 146"/>
                <a:gd name="T2" fmla="*/ 0 w 179"/>
                <a:gd name="T3" fmla="*/ 0 h 146"/>
                <a:gd name="T4" fmla="*/ 179 w 179"/>
                <a:gd name="T5" fmla="*/ 0 h 146"/>
                <a:gd name="T6" fmla="*/ 179 w 179"/>
                <a:gd name="T7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146">
                  <a:moveTo>
                    <a:pt x="0" y="145"/>
                  </a:moveTo>
                  <a:cubicBezTo>
                    <a:pt x="0" y="145"/>
                    <a:pt x="1" y="28"/>
                    <a:pt x="0" y="0"/>
                  </a:cubicBezTo>
                  <a:cubicBezTo>
                    <a:pt x="0" y="0"/>
                    <a:pt x="172" y="0"/>
                    <a:pt x="179" y="0"/>
                  </a:cubicBezTo>
                  <a:cubicBezTo>
                    <a:pt x="179" y="32"/>
                    <a:pt x="179" y="146"/>
                    <a:pt x="179" y="146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" name="Line 194"/>
            <p:cNvSpPr>
              <a:spLocks noChangeShapeType="1"/>
            </p:cNvSpPr>
            <p:nvPr/>
          </p:nvSpPr>
          <p:spPr bwMode="auto">
            <a:xfrm>
              <a:off x="22207" y="591"/>
              <a:ext cx="1" cy="107"/>
            </a:xfrm>
            <a:prstGeom prst="line">
              <a:avLst/>
            </a:prstGeom>
            <a:noFill/>
            <a:ln w="3175" cap="rnd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3" name="Freeform 195"/>
            <p:cNvSpPr>
              <a:spLocks/>
            </p:cNvSpPr>
            <p:nvPr/>
          </p:nvSpPr>
          <p:spPr bwMode="auto">
            <a:xfrm flipV="1">
              <a:off x="22209" y="684"/>
              <a:ext cx="63" cy="11"/>
            </a:xfrm>
            <a:custGeom>
              <a:avLst/>
              <a:gdLst>
                <a:gd name="T0" fmla="*/ 0 w 89"/>
                <a:gd name="T1" fmla="*/ 16 h 17"/>
                <a:gd name="T2" fmla="*/ 35 w 89"/>
                <a:gd name="T3" fmla="*/ 6 h 17"/>
                <a:gd name="T4" fmla="*/ 84 w 89"/>
                <a:gd name="T5" fmla="*/ 2 h 17"/>
                <a:gd name="T6" fmla="*/ 0 w 89"/>
                <a:gd name="T7" fmla="*/ 0 h 17"/>
                <a:gd name="T8" fmla="*/ 0 w 89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">
                  <a:moveTo>
                    <a:pt x="0" y="16"/>
                  </a:moveTo>
                  <a:cubicBezTo>
                    <a:pt x="7" y="15"/>
                    <a:pt x="21" y="10"/>
                    <a:pt x="35" y="6"/>
                  </a:cubicBezTo>
                  <a:cubicBezTo>
                    <a:pt x="52" y="1"/>
                    <a:pt x="71" y="5"/>
                    <a:pt x="84" y="2"/>
                  </a:cubicBezTo>
                  <a:cubicBezTo>
                    <a:pt x="89" y="1"/>
                    <a:pt x="0" y="0"/>
                    <a:pt x="0" y="0"/>
                  </a:cubicBezTo>
                  <a:cubicBezTo>
                    <a:pt x="0" y="17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000BB1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4" name="Freeform 196"/>
            <p:cNvSpPr>
              <a:spLocks/>
            </p:cNvSpPr>
            <p:nvPr/>
          </p:nvSpPr>
          <p:spPr bwMode="auto">
            <a:xfrm flipV="1">
              <a:off x="22209" y="684"/>
              <a:ext cx="63" cy="11"/>
            </a:xfrm>
            <a:custGeom>
              <a:avLst/>
              <a:gdLst>
                <a:gd name="T0" fmla="*/ 0 w 89"/>
                <a:gd name="T1" fmla="*/ 16 h 17"/>
                <a:gd name="T2" fmla="*/ 35 w 89"/>
                <a:gd name="T3" fmla="*/ 6 h 17"/>
                <a:gd name="T4" fmla="*/ 84 w 89"/>
                <a:gd name="T5" fmla="*/ 2 h 17"/>
                <a:gd name="T6" fmla="*/ 0 w 89"/>
                <a:gd name="T7" fmla="*/ 0 h 17"/>
                <a:gd name="T8" fmla="*/ 0 w 89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">
                  <a:moveTo>
                    <a:pt x="0" y="16"/>
                  </a:moveTo>
                  <a:cubicBezTo>
                    <a:pt x="7" y="15"/>
                    <a:pt x="21" y="10"/>
                    <a:pt x="35" y="6"/>
                  </a:cubicBezTo>
                  <a:cubicBezTo>
                    <a:pt x="52" y="1"/>
                    <a:pt x="71" y="5"/>
                    <a:pt x="84" y="2"/>
                  </a:cubicBezTo>
                  <a:cubicBezTo>
                    <a:pt x="89" y="1"/>
                    <a:pt x="0" y="0"/>
                    <a:pt x="0" y="0"/>
                  </a:cubicBezTo>
                  <a:cubicBezTo>
                    <a:pt x="0" y="17"/>
                    <a:pt x="0" y="16"/>
                    <a:pt x="0" y="16"/>
                  </a:cubicBezTo>
                  <a:close/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5" name="Oval 197"/>
            <p:cNvSpPr>
              <a:spLocks noChangeArrowheads="1"/>
            </p:cNvSpPr>
            <p:nvPr/>
          </p:nvSpPr>
          <p:spPr bwMode="auto">
            <a:xfrm>
              <a:off x="22200" y="695"/>
              <a:ext cx="14" cy="10"/>
            </a:xfrm>
            <a:prstGeom prst="ellipse">
              <a:avLst/>
            </a:prstGeom>
            <a:solidFill>
              <a:srgbClr val="000BB1"/>
            </a:solidFill>
            <a:ln w="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6" name="Oval 198"/>
            <p:cNvSpPr>
              <a:spLocks noChangeArrowheads="1"/>
            </p:cNvSpPr>
            <p:nvPr/>
          </p:nvSpPr>
          <p:spPr bwMode="auto">
            <a:xfrm>
              <a:off x="22200" y="695"/>
              <a:ext cx="14" cy="10"/>
            </a:xfrm>
            <a:prstGeom prst="ellipse">
              <a:avLst/>
            </a:prstGeom>
            <a:solidFill>
              <a:srgbClr val="000BB1"/>
            </a:solidFill>
            <a:ln w="3175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7" name="Freeform 199"/>
            <p:cNvSpPr>
              <a:spLocks/>
            </p:cNvSpPr>
            <p:nvPr/>
          </p:nvSpPr>
          <p:spPr bwMode="auto">
            <a:xfrm flipV="1">
              <a:off x="22142" y="684"/>
              <a:ext cx="62" cy="11"/>
            </a:xfrm>
            <a:custGeom>
              <a:avLst/>
              <a:gdLst>
                <a:gd name="T0" fmla="*/ 89 w 89"/>
                <a:gd name="T1" fmla="*/ 16 h 17"/>
                <a:gd name="T2" fmla="*/ 54 w 89"/>
                <a:gd name="T3" fmla="*/ 6 h 17"/>
                <a:gd name="T4" fmla="*/ 5 w 89"/>
                <a:gd name="T5" fmla="*/ 2 h 17"/>
                <a:gd name="T6" fmla="*/ 89 w 89"/>
                <a:gd name="T7" fmla="*/ 0 h 17"/>
                <a:gd name="T8" fmla="*/ 89 w 89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">
                  <a:moveTo>
                    <a:pt x="89" y="16"/>
                  </a:moveTo>
                  <a:cubicBezTo>
                    <a:pt x="82" y="15"/>
                    <a:pt x="68" y="10"/>
                    <a:pt x="54" y="6"/>
                  </a:cubicBezTo>
                  <a:cubicBezTo>
                    <a:pt x="37" y="1"/>
                    <a:pt x="18" y="5"/>
                    <a:pt x="5" y="2"/>
                  </a:cubicBezTo>
                  <a:cubicBezTo>
                    <a:pt x="0" y="1"/>
                    <a:pt x="89" y="0"/>
                    <a:pt x="89" y="0"/>
                  </a:cubicBezTo>
                  <a:cubicBezTo>
                    <a:pt x="89" y="17"/>
                    <a:pt x="89" y="16"/>
                    <a:pt x="89" y="16"/>
                  </a:cubicBezTo>
                  <a:close/>
                </a:path>
              </a:pathLst>
            </a:custGeom>
            <a:solidFill>
              <a:srgbClr val="000BB1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8" name="Freeform 200"/>
            <p:cNvSpPr>
              <a:spLocks/>
            </p:cNvSpPr>
            <p:nvPr/>
          </p:nvSpPr>
          <p:spPr bwMode="auto">
            <a:xfrm flipV="1">
              <a:off x="22142" y="684"/>
              <a:ext cx="62" cy="11"/>
            </a:xfrm>
            <a:custGeom>
              <a:avLst/>
              <a:gdLst>
                <a:gd name="T0" fmla="*/ 89 w 89"/>
                <a:gd name="T1" fmla="*/ 16 h 17"/>
                <a:gd name="T2" fmla="*/ 54 w 89"/>
                <a:gd name="T3" fmla="*/ 6 h 17"/>
                <a:gd name="T4" fmla="*/ 5 w 89"/>
                <a:gd name="T5" fmla="*/ 2 h 17"/>
                <a:gd name="T6" fmla="*/ 89 w 89"/>
                <a:gd name="T7" fmla="*/ 0 h 17"/>
                <a:gd name="T8" fmla="*/ 89 w 89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">
                  <a:moveTo>
                    <a:pt x="89" y="16"/>
                  </a:moveTo>
                  <a:cubicBezTo>
                    <a:pt x="82" y="15"/>
                    <a:pt x="68" y="10"/>
                    <a:pt x="54" y="6"/>
                  </a:cubicBezTo>
                  <a:cubicBezTo>
                    <a:pt x="37" y="1"/>
                    <a:pt x="18" y="5"/>
                    <a:pt x="5" y="2"/>
                  </a:cubicBezTo>
                  <a:cubicBezTo>
                    <a:pt x="0" y="1"/>
                    <a:pt x="89" y="0"/>
                    <a:pt x="89" y="0"/>
                  </a:cubicBezTo>
                  <a:cubicBezTo>
                    <a:pt x="89" y="17"/>
                    <a:pt x="89" y="16"/>
                    <a:pt x="89" y="16"/>
                  </a:cubicBezTo>
                  <a:close/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9" name="Oval 201"/>
            <p:cNvSpPr>
              <a:spLocks noChangeArrowheads="1"/>
            </p:cNvSpPr>
            <p:nvPr/>
          </p:nvSpPr>
          <p:spPr bwMode="auto">
            <a:xfrm>
              <a:off x="22228" y="1007"/>
              <a:ext cx="130" cy="125"/>
            </a:xfrm>
            <a:prstGeom prst="ellipse">
              <a:avLst/>
            </a:prstGeom>
            <a:solidFill>
              <a:srgbClr val="FFFFFF"/>
            </a:solidFill>
            <a:ln w="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0" name="Oval 202"/>
            <p:cNvSpPr>
              <a:spLocks noChangeArrowheads="1"/>
            </p:cNvSpPr>
            <p:nvPr/>
          </p:nvSpPr>
          <p:spPr bwMode="auto">
            <a:xfrm>
              <a:off x="22228" y="1007"/>
              <a:ext cx="130" cy="125"/>
            </a:xfrm>
            <a:prstGeom prst="ellipse">
              <a:avLst/>
            </a:prstGeom>
            <a:solidFill>
              <a:srgbClr val="FFFFFF"/>
            </a:solidFill>
            <a:ln w="3175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1" name="Oval 203"/>
            <p:cNvSpPr>
              <a:spLocks noChangeArrowheads="1"/>
            </p:cNvSpPr>
            <p:nvPr/>
          </p:nvSpPr>
          <p:spPr bwMode="auto">
            <a:xfrm>
              <a:off x="22406" y="857"/>
              <a:ext cx="130" cy="125"/>
            </a:xfrm>
            <a:prstGeom prst="ellipse">
              <a:avLst/>
            </a:prstGeom>
            <a:solidFill>
              <a:srgbClr val="FFFFFF"/>
            </a:solidFill>
            <a:ln w="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2" name="Oval 204"/>
            <p:cNvSpPr>
              <a:spLocks noChangeArrowheads="1"/>
            </p:cNvSpPr>
            <p:nvPr/>
          </p:nvSpPr>
          <p:spPr bwMode="auto">
            <a:xfrm>
              <a:off x="22406" y="857"/>
              <a:ext cx="130" cy="125"/>
            </a:xfrm>
            <a:prstGeom prst="ellipse">
              <a:avLst/>
            </a:prstGeom>
            <a:solidFill>
              <a:srgbClr val="FFFFFF"/>
            </a:solidFill>
            <a:ln w="3175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" name="Oval 205"/>
            <p:cNvSpPr>
              <a:spLocks noChangeArrowheads="1"/>
            </p:cNvSpPr>
            <p:nvPr/>
          </p:nvSpPr>
          <p:spPr bwMode="auto">
            <a:xfrm>
              <a:off x="22574" y="1007"/>
              <a:ext cx="129" cy="125"/>
            </a:xfrm>
            <a:prstGeom prst="ellipse">
              <a:avLst/>
            </a:prstGeom>
            <a:solidFill>
              <a:srgbClr val="FFFFFF"/>
            </a:solidFill>
            <a:ln w="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" name="Oval 206"/>
            <p:cNvSpPr>
              <a:spLocks noChangeArrowheads="1"/>
            </p:cNvSpPr>
            <p:nvPr/>
          </p:nvSpPr>
          <p:spPr bwMode="auto">
            <a:xfrm>
              <a:off x="22574" y="1007"/>
              <a:ext cx="129" cy="125"/>
            </a:xfrm>
            <a:prstGeom prst="ellipse">
              <a:avLst/>
            </a:prstGeom>
            <a:solidFill>
              <a:srgbClr val="FFFFFF"/>
            </a:solidFill>
            <a:ln w="3175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" name="Freeform 207"/>
            <p:cNvSpPr>
              <a:spLocks/>
            </p:cNvSpPr>
            <p:nvPr/>
          </p:nvSpPr>
          <p:spPr bwMode="auto">
            <a:xfrm flipV="1">
              <a:off x="22358" y="600"/>
              <a:ext cx="178" cy="87"/>
            </a:xfrm>
            <a:custGeom>
              <a:avLst/>
              <a:gdLst>
                <a:gd name="T0" fmla="*/ 255 w 255"/>
                <a:gd name="T1" fmla="*/ 0 h 124"/>
                <a:gd name="T2" fmla="*/ 207 w 255"/>
                <a:gd name="T3" fmla="*/ 58 h 124"/>
                <a:gd name="T4" fmla="*/ 93 w 255"/>
                <a:gd name="T5" fmla="*/ 123 h 124"/>
                <a:gd name="T6" fmla="*/ 0 w 255"/>
                <a:gd name="T7" fmla="*/ 9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4">
                  <a:moveTo>
                    <a:pt x="255" y="0"/>
                  </a:moveTo>
                  <a:cubicBezTo>
                    <a:pt x="231" y="26"/>
                    <a:pt x="211" y="57"/>
                    <a:pt x="207" y="58"/>
                  </a:cubicBezTo>
                  <a:cubicBezTo>
                    <a:pt x="195" y="63"/>
                    <a:pt x="167" y="118"/>
                    <a:pt x="93" y="123"/>
                  </a:cubicBezTo>
                  <a:cubicBezTo>
                    <a:pt x="74" y="124"/>
                    <a:pt x="2" y="117"/>
                    <a:pt x="0" y="98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" name="Freeform 208"/>
            <p:cNvSpPr>
              <a:spLocks/>
            </p:cNvSpPr>
            <p:nvPr/>
          </p:nvSpPr>
          <p:spPr bwMode="auto">
            <a:xfrm flipV="1">
              <a:off x="22349" y="598"/>
              <a:ext cx="68" cy="103"/>
            </a:xfrm>
            <a:custGeom>
              <a:avLst/>
              <a:gdLst>
                <a:gd name="T0" fmla="*/ 75 w 98"/>
                <a:gd name="T1" fmla="*/ 0 h 147"/>
                <a:gd name="T2" fmla="*/ 76 w 98"/>
                <a:gd name="T3" fmla="*/ 5 h 147"/>
                <a:gd name="T4" fmla="*/ 54 w 98"/>
                <a:gd name="T5" fmla="*/ 8 h 147"/>
                <a:gd name="T6" fmla="*/ 60 w 98"/>
                <a:gd name="T7" fmla="*/ 13 h 147"/>
                <a:gd name="T8" fmla="*/ 88 w 98"/>
                <a:gd name="T9" fmla="*/ 39 h 147"/>
                <a:gd name="T10" fmla="*/ 68 w 98"/>
                <a:gd name="T11" fmla="*/ 63 h 147"/>
                <a:gd name="T12" fmla="*/ 40 w 98"/>
                <a:gd name="T13" fmla="*/ 75 h 147"/>
                <a:gd name="T14" fmla="*/ 4 w 98"/>
                <a:gd name="T15" fmla="*/ 51 h 147"/>
                <a:gd name="T16" fmla="*/ 25 w 98"/>
                <a:gd name="T17" fmla="*/ 80 h 147"/>
                <a:gd name="T18" fmla="*/ 0 w 98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147">
                  <a:moveTo>
                    <a:pt x="75" y="0"/>
                  </a:moveTo>
                  <a:cubicBezTo>
                    <a:pt x="75" y="2"/>
                    <a:pt x="76" y="3"/>
                    <a:pt x="76" y="5"/>
                  </a:cubicBezTo>
                  <a:cubicBezTo>
                    <a:pt x="76" y="8"/>
                    <a:pt x="58" y="7"/>
                    <a:pt x="54" y="8"/>
                  </a:cubicBezTo>
                  <a:cubicBezTo>
                    <a:pt x="51" y="9"/>
                    <a:pt x="62" y="13"/>
                    <a:pt x="60" y="13"/>
                  </a:cubicBezTo>
                  <a:cubicBezTo>
                    <a:pt x="70" y="17"/>
                    <a:pt x="98" y="29"/>
                    <a:pt x="88" y="39"/>
                  </a:cubicBezTo>
                  <a:cubicBezTo>
                    <a:pt x="79" y="48"/>
                    <a:pt x="74" y="57"/>
                    <a:pt x="68" y="63"/>
                  </a:cubicBezTo>
                  <a:cubicBezTo>
                    <a:pt x="61" y="71"/>
                    <a:pt x="53" y="75"/>
                    <a:pt x="40" y="75"/>
                  </a:cubicBezTo>
                  <a:cubicBezTo>
                    <a:pt x="29" y="75"/>
                    <a:pt x="12" y="56"/>
                    <a:pt x="4" y="51"/>
                  </a:cubicBezTo>
                  <a:cubicBezTo>
                    <a:pt x="10" y="56"/>
                    <a:pt x="25" y="69"/>
                    <a:pt x="25" y="80"/>
                  </a:cubicBezTo>
                  <a:cubicBezTo>
                    <a:pt x="25" y="105"/>
                    <a:pt x="5" y="127"/>
                    <a:pt x="0" y="147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" name="Freeform 209"/>
            <p:cNvSpPr>
              <a:spLocks/>
            </p:cNvSpPr>
            <p:nvPr/>
          </p:nvSpPr>
          <p:spPr bwMode="auto">
            <a:xfrm flipV="1">
              <a:off x="22326" y="705"/>
              <a:ext cx="51" cy="23"/>
            </a:xfrm>
            <a:custGeom>
              <a:avLst/>
              <a:gdLst>
                <a:gd name="T0" fmla="*/ 0 w 73"/>
                <a:gd name="T1" fmla="*/ 0 h 33"/>
                <a:gd name="T2" fmla="*/ 40 w 73"/>
                <a:gd name="T3" fmla="*/ 6 h 33"/>
                <a:gd name="T4" fmla="*/ 73 w 7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" h="33">
                  <a:moveTo>
                    <a:pt x="0" y="0"/>
                  </a:moveTo>
                  <a:cubicBezTo>
                    <a:pt x="19" y="0"/>
                    <a:pt x="31" y="1"/>
                    <a:pt x="40" y="6"/>
                  </a:cubicBezTo>
                  <a:cubicBezTo>
                    <a:pt x="50" y="11"/>
                    <a:pt x="69" y="23"/>
                    <a:pt x="73" y="33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8" name="Text Box 210"/>
          <p:cNvSpPr txBox="1">
            <a:spLocks noChangeArrowheads="1"/>
          </p:cNvSpPr>
          <p:nvPr/>
        </p:nvSpPr>
        <p:spPr bwMode="auto">
          <a:xfrm>
            <a:off x="14486653" y="4019418"/>
            <a:ext cx="36253894" cy="928512"/>
          </a:xfrm>
          <a:prstGeom prst="rect">
            <a:avLst/>
          </a:prstGeom>
          <a:solidFill>
            <a:srgbClr val="990000"/>
          </a:solidFill>
          <a:ln w="38100">
            <a:solidFill>
              <a:srgbClr val="011F5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309940" tIns="154966" rIns="309940" bIns="154966">
            <a:spAutoFit/>
          </a:bodyPr>
          <a:lstStyle>
            <a:lvl1pPr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1995488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3987800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5978525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7974013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84312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8884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93456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98028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/>
            <a:r>
              <a:rPr lang="en-US" sz="4000" b="1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2259" name="Text Box 211"/>
          <p:cNvSpPr txBox="1">
            <a:spLocks noChangeArrowheads="1"/>
          </p:cNvSpPr>
          <p:nvPr/>
        </p:nvSpPr>
        <p:spPr bwMode="auto">
          <a:xfrm>
            <a:off x="838200" y="4038600"/>
            <a:ext cx="12801600" cy="958850"/>
          </a:xfrm>
          <a:prstGeom prst="rect">
            <a:avLst/>
          </a:prstGeom>
          <a:solidFill>
            <a:srgbClr val="990000"/>
          </a:solidFill>
          <a:ln w="38100">
            <a:solidFill>
              <a:srgbClr val="011F5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09940" tIns="154966" rIns="309940" bIns="154966">
            <a:spAutoFit/>
          </a:bodyPr>
          <a:lstStyle>
            <a:lvl1pPr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1995488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3987800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5978525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7974013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84312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8884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93456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98028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/>
            <a:r>
              <a:rPr lang="en-US" sz="4000" b="1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2260" name="Text Box 212"/>
          <p:cNvSpPr txBox="1">
            <a:spLocks noChangeArrowheads="1"/>
          </p:cNvSpPr>
          <p:nvPr/>
        </p:nvSpPr>
        <p:spPr bwMode="auto">
          <a:xfrm>
            <a:off x="14747000" y="17044605"/>
            <a:ext cx="11811000" cy="928512"/>
          </a:xfrm>
          <a:prstGeom prst="rect">
            <a:avLst/>
          </a:prstGeom>
          <a:solidFill>
            <a:srgbClr val="011F5B"/>
          </a:solidFill>
          <a:ln w="38100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309940" tIns="154966" rIns="309940" bIns="154966">
            <a:spAutoFit/>
          </a:bodyPr>
          <a:lstStyle>
            <a:lvl1pPr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1995488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3987800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5978525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7974013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84312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8884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93456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98028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/>
            <a:r>
              <a:rPr lang="en-US" sz="4000" b="1" dirty="0">
                <a:solidFill>
                  <a:schemeClr val="bg1"/>
                </a:solidFill>
              </a:rPr>
              <a:t>Figure 2. Summary Statistics(Table 1)</a:t>
            </a:r>
          </a:p>
        </p:txBody>
      </p:sp>
      <p:sp>
        <p:nvSpPr>
          <p:cNvPr id="2312" name="Text Box 264"/>
          <p:cNvSpPr txBox="1">
            <a:spLocks noChangeArrowheads="1"/>
          </p:cNvSpPr>
          <p:nvPr/>
        </p:nvSpPr>
        <p:spPr bwMode="auto">
          <a:xfrm>
            <a:off x="38288571" y="16769738"/>
            <a:ext cx="11833048" cy="928512"/>
          </a:xfrm>
          <a:prstGeom prst="rect">
            <a:avLst/>
          </a:prstGeom>
          <a:solidFill>
            <a:srgbClr val="990000"/>
          </a:solidFill>
          <a:ln w="38100">
            <a:solidFill>
              <a:srgbClr val="011F5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309940" tIns="154966" rIns="309940" bIns="154966">
            <a:spAutoFit/>
          </a:bodyPr>
          <a:lstStyle>
            <a:lvl1pPr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1995488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3987800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5978525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7974013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84312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8884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93456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98028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/>
            <a:r>
              <a:rPr lang="en-US" sz="4000" b="1" dirty="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2314" name="Text Box 266"/>
          <p:cNvSpPr txBox="1">
            <a:spLocks noChangeArrowheads="1"/>
          </p:cNvSpPr>
          <p:nvPr/>
        </p:nvSpPr>
        <p:spPr bwMode="auto">
          <a:xfrm>
            <a:off x="37871400" y="21533876"/>
            <a:ext cx="12801600" cy="958850"/>
          </a:xfrm>
          <a:prstGeom prst="rect">
            <a:avLst/>
          </a:prstGeom>
          <a:solidFill>
            <a:srgbClr val="990000"/>
          </a:solidFill>
          <a:ln w="38100">
            <a:solidFill>
              <a:srgbClr val="011F5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09940" tIns="154966" rIns="309940" bIns="154966">
            <a:spAutoFit/>
          </a:bodyPr>
          <a:lstStyle>
            <a:lvl1pPr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1995488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3987800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5978525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7974013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84312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8884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93456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98028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/>
            <a:r>
              <a:rPr lang="en-US" sz="4000" b="1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2315" name="Text Box 267"/>
          <p:cNvSpPr txBox="1">
            <a:spLocks noChangeArrowheads="1"/>
          </p:cNvSpPr>
          <p:nvPr/>
        </p:nvSpPr>
        <p:spPr bwMode="auto">
          <a:xfrm>
            <a:off x="37590738" y="23191963"/>
            <a:ext cx="12801600" cy="432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 defTabSz="11636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11636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11636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11636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11636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11636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11636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11636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11636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r>
              <a:rPr lang="en-US" sz="3200" dirty="0">
                <a:cs typeface="Times New Roman" charset="0"/>
              </a:rPr>
              <a:t>The developed UI automates basic statistical analysis, substantially reduces errors of hand coding, and improves the productivity of research.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r>
              <a:rPr lang="en-US" sz="3200" dirty="0">
                <a:cs typeface="Times New Roman" charset="0"/>
              </a:rPr>
              <a:t>The developed UI makes data exploration and analysis easy for medical researchers, it increases the efficiency and productivity of medical research.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r>
              <a:rPr lang="en-US" sz="3200" dirty="0">
                <a:cs typeface="Times New Roman" charset="0"/>
              </a:rPr>
              <a:t>Analysis using advanced statistical methods are under-development.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endParaRPr lang="en-US" sz="3200" dirty="0">
              <a:cs typeface="Times New Roman" charset="0"/>
            </a:endParaRPr>
          </a:p>
        </p:txBody>
      </p:sp>
      <p:sp>
        <p:nvSpPr>
          <p:cNvPr id="2316" name="Text Box 268"/>
          <p:cNvSpPr txBox="1">
            <a:spLocks noChangeArrowheads="1"/>
          </p:cNvSpPr>
          <p:nvPr/>
        </p:nvSpPr>
        <p:spPr bwMode="auto">
          <a:xfrm>
            <a:off x="37828275" y="27483933"/>
            <a:ext cx="12801600" cy="958850"/>
          </a:xfrm>
          <a:prstGeom prst="rect">
            <a:avLst/>
          </a:prstGeom>
          <a:solidFill>
            <a:srgbClr val="990000"/>
          </a:solidFill>
          <a:ln w="38100">
            <a:solidFill>
              <a:srgbClr val="011F5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09940" tIns="154966" rIns="309940" bIns="154966">
            <a:spAutoFit/>
          </a:bodyPr>
          <a:lstStyle>
            <a:lvl1pPr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1995488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3987800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5978525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7974013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84312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8884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93456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98028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/>
            <a:r>
              <a:rPr lang="en-US" sz="4000" b="1" dirty="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2318" name="Rectangle 270"/>
          <p:cNvSpPr>
            <a:spLocks noChangeArrowheads="1"/>
          </p:cNvSpPr>
          <p:nvPr/>
        </p:nvSpPr>
        <p:spPr bwMode="auto">
          <a:xfrm>
            <a:off x="838200" y="5029200"/>
            <a:ext cx="12801600" cy="9577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7980" tIns="23990" rIns="47980" bIns="23990">
            <a:spAutoFit/>
          </a:bodyPr>
          <a:lstStyle/>
          <a:p>
            <a:pPr marL="0" marR="0" defTabSz="481013"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en-US" altLang="zh-CN" sz="3600" b="1" dirty="0"/>
              <a:t>Motivation</a:t>
            </a:r>
            <a:endParaRPr lang="en-US" sz="3600" b="1" dirty="0"/>
          </a:p>
          <a:p>
            <a:pPr marL="0" marR="0">
              <a:spcBef>
                <a:spcPts val="0"/>
              </a:spcBef>
            </a:pP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Basic</a:t>
            </a:r>
            <a:r>
              <a:rPr lang="zh-CN" altLang="en-US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statistical</a:t>
            </a:r>
            <a:r>
              <a:rPr lang="zh-CN" altLang="en-US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analyses,</a:t>
            </a:r>
            <a:r>
              <a:rPr lang="zh-CN" altLang="en-US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e.g.</a:t>
            </a:r>
            <a:r>
              <a:rPr lang="zh-CN" altLang="en-US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summary</a:t>
            </a:r>
            <a:r>
              <a:rPr lang="zh-CN" altLang="en-US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statistics,</a:t>
            </a:r>
            <a:r>
              <a:rPr lang="zh-CN" altLang="en-US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regression</a:t>
            </a:r>
            <a:r>
              <a:rPr lang="zh-CN" altLang="en-US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analysis</a:t>
            </a:r>
            <a:r>
              <a:rPr lang="zh-CN" altLang="en-US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and</a:t>
            </a:r>
            <a:r>
              <a:rPr lang="zh-CN" altLang="en-US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testing</a:t>
            </a:r>
            <a:r>
              <a:rPr lang="zh-CN" altLang="en-US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of</a:t>
            </a:r>
            <a:r>
              <a:rPr lang="zh-CN" altLang="en-US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association,</a:t>
            </a:r>
            <a:r>
              <a:rPr lang="zh-CN" altLang="en-US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are</a:t>
            </a:r>
            <a:r>
              <a:rPr lang="zh-CN" altLang="en-US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used</a:t>
            </a:r>
            <a:r>
              <a:rPr lang="zh-CN" altLang="en-US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</a:t>
            </a:r>
            <a:r>
              <a:rPr lang="zh-CN" altLang="en-US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almost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all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medical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research.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 analyses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can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be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repetitive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and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require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tedious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work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of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logging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to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ensure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reproducibility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of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study.</a:t>
            </a:r>
            <a:endParaRPr lang="en-US" sz="36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</a:t>
            </a:r>
            <a:r>
              <a:rPr lang="zh-CN" altLang="en-US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make</a:t>
            </a:r>
            <a:r>
              <a:rPr lang="zh-CN" altLang="en-US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statistics</a:t>
            </a:r>
            <a:r>
              <a:rPr lang="zh-CN" altLang="en-US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easier</a:t>
            </a:r>
            <a:r>
              <a:rPr lang="zh-CN" altLang="en-US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for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medical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searchers,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we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developed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  <a:r>
              <a:rPr lang="zh-CN" altLang="en-US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ser Interface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(UI)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of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statistical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analysis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which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automates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basic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statistical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analysis,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produces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publishable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tables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and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figures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with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just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simple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clicks.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Our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UI will</a:t>
            </a:r>
            <a:r>
              <a:rPr lang="en-US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provide a convenient tool for medical researchers to explore 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data, conduct basic analysis and </a:t>
            </a:r>
            <a:r>
              <a:rPr lang="en-US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increase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reproducibility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lang="en-US" sz="2800" b="1" dirty="0"/>
          </a:p>
          <a:p>
            <a:pPr defTabSz="481013"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en-US" sz="3600" b="1" dirty="0"/>
              <a:t>The developed user interface </a:t>
            </a:r>
          </a:p>
          <a:p>
            <a:pPr indent="-228600" defTabSz="481013">
              <a:spcBef>
                <a:spcPts val="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Easy to use for researchers with less statistical programming experience.</a:t>
            </a:r>
          </a:p>
          <a:p>
            <a:pPr indent="-228600" defTabSz="481013">
              <a:spcBef>
                <a:spcPts val="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Fast response substantially improve research efficiency.</a:t>
            </a:r>
          </a:p>
          <a:p>
            <a:pPr indent="-228600" defTabSz="481013">
              <a:spcBef>
                <a:spcPts val="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Reduce errors by hand coding and produce publishable tables and figures.</a:t>
            </a:r>
            <a:endParaRPr lang="en-US" sz="1400" dirty="0"/>
          </a:p>
        </p:txBody>
      </p:sp>
      <p:sp>
        <p:nvSpPr>
          <p:cNvPr id="2319" name="Text Box 271"/>
          <p:cNvSpPr txBox="1">
            <a:spLocks noChangeArrowheads="1"/>
          </p:cNvSpPr>
          <p:nvPr/>
        </p:nvSpPr>
        <p:spPr bwMode="auto">
          <a:xfrm>
            <a:off x="976345" y="14638161"/>
            <a:ext cx="12801600" cy="958850"/>
          </a:xfrm>
          <a:prstGeom prst="rect">
            <a:avLst/>
          </a:prstGeom>
          <a:solidFill>
            <a:srgbClr val="990000"/>
          </a:solidFill>
          <a:ln w="38100">
            <a:solidFill>
              <a:srgbClr val="011F5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09940" tIns="154966" rIns="309940" bIns="154966">
            <a:spAutoFit/>
          </a:bodyPr>
          <a:lstStyle>
            <a:lvl1pPr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1995488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3987800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5978525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7974013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84312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8884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93456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98028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/>
            <a:r>
              <a:rPr lang="en-US" sz="4000" b="1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2320" name="Text Box 272"/>
          <p:cNvSpPr txBox="1">
            <a:spLocks noChangeArrowheads="1"/>
          </p:cNvSpPr>
          <p:nvPr/>
        </p:nvSpPr>
        <p:spPr bwMode="auto">
          <a:xfrm>
            <a:off x="986284" y="15747240"/>
            <a:ext cx="128016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 defTabSz="11636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11636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11636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11636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11636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11636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11636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11636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11636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>
              <a:spcBef>
                <a:spcPts val="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To reduce research burden on researchers by providing automated statistical analysis tools.</a:t>
            </a:r>
          </a:p>
          <a:p>
            <a:pPr marL="0">
              <a:spcBef>
                <a:spcPts val="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To provide various analysis with simple clicks. </a:t>
            </a:r>
          </a:p>
          <a:p>
            <a:pPr marL="0">
              <a:spcBef>
                <a:spcPts val="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To provide downloadable and publishable tables and figures.</a:t>
            </a:r>
          </a:p>
          <a:p>
            <a:pPr marL="0">
              <a:spcBef>
                <a:spcPts val="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To improve research reproducibility.</a:t>
            </a:r>
          </a:p>
        </p:txBody>
      </p:sp>
      <p:sp>
        <p:nvSpPr>
          <p:cNvPr id="2322" name="Rectangle 274"/>
          <p:cNvSpPr>
            <a:spLocks noChangeArrowheads="1"/>
          </p:cNvSpPr>
          <p:nvPr/>
        </p:nvSpPr>
        <p:spPr bwMode="auto">
          <a:xfrm>
            <a:off x="836983" y="20687211"/>
            <a:ext cx="12801600" cy="13344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7980" tIns="23990" rIns="47980" bIns="23990">
            <a:spAutoFit/>
          </a:bodyPr>
          <a:lstStyle/>
          <a:p>
            <a:pPr marL="228600" indent="-228600" defTabSz="481013"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r>
              <a:rPr lang="en-US" sz="3200" b="1" dirty="0"/>
              <a:t>User friendly interface:</a:t>
            </a:r>
          </a:p>
          <a:p>
            <a:pPr marL="228600" indent="-228600" defTabSz="481013"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r>
              <a:rPr lang="en-US" sz="3200" dirty="0"/>
              <a:t>This UI provides typing-free click &amp; select interface including a </a:t>
            </a:r>
            <a:r>
              <a:rPr lang="en-US" sz="3200" dirty="0">
                <a:cs typeface="Times New Roman" charset="0"/>
              </a:rPr>
              <a:t>built-in tutorial video </a:t>
            </a:r>
            <a:r>
              <a:rPr lang="en-US" sz="3200" dirty="0"/>
              <a:t>and an analysis results with download buttons.</a:t>
            </a:r>
            <a:endParaRPr lang="en-US" sz="3200" dirty="0">
              <a:cs typeface="Times New Roman" charset="0"/>
            </a:endParaRPr>
          </a:p>
          <a:p>
            <a:pPr marL="685800" lvl="1" indent="-228600" defTabSz="481013"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endParaRPr lang="en-US" sz="1600" dirty="0">
              <a:cs typeface="Times New Roman" charset="0"/>
            </a:endParaRPr>
          </a:p>
          <a:p>
            <a:pPr marL="685800" lvl="1" indent="-228600" defTabSz="481013"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endParaRPr lang="en-US" sz="1600" dirty="0">
              <a:cs typeface="Times New Roman" charset="0"/>
            </a:endParaRPr>
          </a:p>
          <a:p>
            <a:pPr marL="685800" lvl="1" indent="-228600" defTabSz="481013"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endParaRPr lang="en-US" sz="1600" dirty="0">
              <a:cs typeface="Times New Roman" charset="0"/>
            </a:endParaRPr>
          </a:p>
          <a:p>
            <a:pPr marL="685800" lvl="1" indent="-228600" defTabSz="481013"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endParaRPr lang="en-US" sz="1600" dirty="0">
              <a:cs typeface="Times New Roman" charset="0"/>
            </a:endParaRPr>
          </a:p>
          <a:p>
            <a:pPr marL="685800" lvl="1" indent="-228600" defTabSz="481013"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endParaRPr lang="en-US" sz="1600" dirty="0">
              <a:cs typeface="Times New Roman" charset="0"/>
            </a:endParaRPr>
          </a:p>
          <a:p>
            <a:pPr marL="685800" lvl="1" indent="-228600" defTabSz="481013"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endParaRPr lang="en-US" sz="1600" dirty="0">
              <a:cs typeface="Times New Roman" charset="0"/>
            </a:endParaRPr>
          </a:p>
          <a:p>
            <a:pPr marL="685800" lvl="1" indent="-228600" defTabSz="481013"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endParaRPr lang="en-US" sz="1600" dirty="0">
              <a:cs typeface="Times New Roman" charset="0"/>
            </a:endParaRPr>
          </a:p>
          <a:p>
            <a:pPr marL="685800" lvl="1" indent="-228600" defTabSz="481013"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endParaRPr lang="en-US" sz="1600" dirty="0">
              <a:cs typeface="Times New Roman" charset="0"/>
            </a:endParaRPr>
          </a:p>
          <a:p>
            <a:pPr marL="685800" lvl="1" indent="-228600" defTabSz="481013"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endParaRPr lang="en-US" sz="1600" dirty="0">
              <a:cs typeface="Times New Roman" charset="0"/>
            </a:endParaRPr>
          </a:p>
          <a:p>
            <a:pPr marL="685800" lvl="1" indent="-228600" defTabSz="481013"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endParaRPr lang="en-US" sz="1600" dirty="0">
              <a:cs typeface="Times New Roman" charset="0"/>
            </a:endParaRPr>
          </a:p>
          <a:p>
            <a:pPr marL="685800" lvl="1" indent="-228600" defTabSz="481013"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endParaRPr lang="en-US" sz="1600" dirty="0">
              <a:cs typeface="Times New Roman" charset="0"/>
            </a:endParaRPr>
          </a:p>
          <a:p>
            <a:pPr marL="685800" lvl="1" indent="-228600" defTabSz="481013"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endParaRPr lang="en-US" sz="1600" dirty="0">
              <a:cs typeface="Times New Roman" charset="0"/>
            </a:endParaRPr>
          </a:p>
          <a:p>
            <a:pPr marL="685800" lvl="1" indent="-228600" defTabSz="481013"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endParaRPr lang="en-US" sz="1600" dirty="0">
              <a:cs typeface="Times New Roman" charset="0"/>
            </a:endParaRPr>
          </a:p>
          <a:p>
            <a:pPr marL="685800" lvl="1" indent="-228600" defTabSz="481013"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endParaRPr lang="en-US" sz="1600" dirty="0">
              <a:cs typeface="Times New Roman" charset="0"/>
            </a:endParaRPr>
          </a:p>
          <a:p>
            <a:pPr marL="685800" lvl="1" indent="-228600" defTabSz="481013"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endParaRPr lang="en-US" sz="1600" dirty="0">
              <a:cs typeface="Times New Roman" charset="0"/>
            </a:endParaRPr>
          </a:p>
          <a:p>
            <a:pPr marL="685800" lvl="1" indent="-228600" defTabSz="481013"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endParaRPr lang="en-US" sz="1600" dirty="0">
              <a:cs typeface="Times New Roman" charset="0"/>
            </a:endParaRPr>
          </a:p>
          <a:p>
            <a:pPr marL="685800" lvl="1" indent="-228600" defTabSz="481013"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endParaRPr lang="en-US" sz="1600" dirty="0">
              <a:cs typeface="Times New Roman" charset="0"/>
            </a:endParaRPr>
          </a:p>
          <a:p>
            <a:pPr marL="685800" lvl="1" indent="-228600" defTabSz="481013"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endParaRPr lang="en-US" sz="1600" dirty="0">
              <a:cs typeface="Times New Roman" charset="0"/>
            </a:endParaRPr>
          </a:p>
          <a:p>
            <a:pPr marL="685800" lvl="1" indent="-228600" defTabSz="481013"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endParaRPr lang="en-US" sz="1600" dirty="0">
              <a:cs typeface="Times New Roman" charset="0"/>
            </a:endParaRPr>
          </a:p>
          <a:p>
            <a:pPr marL="685800" lvl="1" indent="-228600" defTabSz="481013"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endParaRPr lang="en-US" sz="1600" dirty="0">
              <a:cs typeface="Times New Roman" charset="0"/>
            </a:endParaRPr>
          </a:p>
          <a:p>
            <a:pPr marL="685800" lvl="1" indent="-228600" defTabSz="481013"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endParaRPr lang="en-US" sz="1600" dirty="0">
              <a:cs typeface="Times New Roman" charset="0"/>
            </a:endParaRPr>
          </a:p>
          <a:p>
            <a:pPr marL="685800" lvl="1" indent="-228600" defTabSz="481013"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endParaRPr lang="en-US" sz="1600" dirty="0">
              <a:cs typeface="Times New Roman" charset="0"/>
            </a:endParaRPr>
          </a:p>
          <a:p>
            <a:pPr marL="685800" lvl="1" indent="-228600" defTabSz="481013"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endParaRPr lang="en-US" sz="1600" dirty="0">
              <a:cs typeface="Times New Roman" charset="0"/>
            </a:endParaRPr>
          </a:p>
          <a:p>
            <a:pPr marL="685800" lvl="1" indent="-228600" defTabSz="481013"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endParaRPr lang="en-US" sz="1600" dirty="0">
              <a:cs typeface="Times New Roman" charset="0"/>
            </a:endParaRPr>
          </a:p>
          <a:p>
            <a:pPr marL="685800" lvl="1" indent="-228600" defTabSz="481013"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endParaRPr lang="en-US" sz="1600" dirty="0">
              <a:cs typeface="Times New Roman" charset="0"/>
            </a:endParaRPr>
          </a:p>
          <a:p>
            <a:pPr marL="228600" indent="-228600" defTabSz="481013"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r>
              <a:rPr lang="en-US" sz="3200" b="1" dirty="0">
                <a:cs typeface="Times New Roman" charset="0"/>
              </a:rPr>
              <a:t>Instantaneous output </a:t>
            </a:r>
          </a:p>
          <a:p>
            <a:pPr marL="685800" lvl="1" indent="-228600" defTabSz="481013"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r>
              <a:rPr lang="en-US" sz="3200" dirty="0">
                <a:cs typeface="Times New Roman" charset="0"/>
              </a:rPr>
              <a:t>Demographics and baseline characteristics summary statistics and interactive graph functionality of continuous variables.</a:t>
            </a:r>
          </a:p>
          <a:p>
            <a:pPr marL="685800" lvl="1" indent="-228600" defTabSz="481013"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r>
              <a:rPr lang="en-US" sz="3200" dirty="0">
                <a:cs typeface="Times New Roman" charset="0"/>
              </a:rPr>
              <a:t> Regression analysis, e.g. logistic regression, linear regression, and survival analysis can be performed. Publication-quality tables and figures can be downloaded directly from the UI.</a:t>
            </a:r>
          </a:p>
          <a:p>
            <a:pPr marL="685800" lvl="1" indent="-228600" defTabSz="481013"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endParaRPr lang="en-US" sz="3200" dirty="0">
              <a:cs typeface="Times New Roman" charset="0"/>
            </a:endParaRPr>
          </a:p>
        </p:txBody>
      </p:sp>
      <p:sp>
        <p:nvSpPr>
          <p:cNvPr id="2327" name="Text Box 279"/>
          <p:cNvSpPr txBox="1">
            <a:spLocks noChangeArrowheads="1"/>
          </p:cNvSpPr>
          <p:nvPr/>
        </p:nvSpPr>
        <p:spPr bwMode="auto">
          <a:xfrm>
            <a:off x="20111710" y="30892295"/>
            <a:ext cx="12725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1" i="0" dirty="0">
                <a:solidFill>
                  <a:srgbClr val="1D1C1D"/>
                </a:solidFill>
                <a:effectLst/>
                <a:latin typeface="Slack-Lato"/>
              </a:rPr>
              <a:t>This research is partially supported by the Children’s Hospital of Philadelphia and University of Pennsylvania startup fund, and National Institute of Health (NIH R01HD099348).</a:t>
            </a:r>
            <a:r>
              <a:rPr lang="en-US" sz="2800" b="1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06600" y="13875603"/>
            <a:ext cx="1264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*The demo video can be </a:t>
            </a:r>
            <a:r>
              <a:rPr lang="en-US" sz="2400" dirty="0" err="1"/>
              <a:t>exlarged</a:t>
            </a:r>
            <a:r>
              <a:rPr lang="en-US" sz="2400" dirty="0"/>
              <a:t> to whole screen if better view is needed</a:t>
            </a:r>
          </a:p>
        </p:txBody>
      </p:sp>
      <p:sp>
        <p:nvSpPr>
          <p:cNvPr id="135" name="Text Box 212"/>
          <p:cNvSpPr txBox="1">
            <a:spLocks noChangeArrowheads="1"/>
          </p:cNvSpPr>
          <p:nvPr/>
        </p:nvSpPr>
        <p:spPr bwMode="auto">
          <a:xfrm>
            <a:off x="26885099" y="17093793"/>
            <a:ext cx="10705639" cy="928512"/>
          </a:xfrm>
          <a:prstGeom prst="rect">
            <a:avLst/>
          </a:prstGeom>
          <a:solidFill>
            <a:srgbClr val="011F5B"/>
          </a:solidFill>
          <a:ln w="38100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309940" tIns="154966" rIns="309940" bIns="154966">
            <a:spAutoFit/>
          </a:bodyPr>
          <a:lstStyle>
            <a:lvl1pPr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1995488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3987800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5978525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7974013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84312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8884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93456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98028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/>
            <a:r>
              <a:rPr lang="en-US" sz="4000" b="1" dirty="0">
                <a:solidFill>
                  <a:schemeClr val="bg1"/>
                </a:solidFill>
              </a:rPr>
              <a:t>Figure 3. Survival Analysis graph</a:t>
            </a:r>
          </a:p>
        </p:txBody>
      </p:sp>
      <p:sp>
        <p:nvSpPr>
          <p:cNvPr id="139" name="Text Box 267"/>
          <p:cNvSpPr txBox="1">
            <a:spLocks noChangeArrowheads="1"/>
          </p:cNvSpPr>
          <p:nvPr/>
        </p:nvSpPr>
        <p:spPr bwMode="auto">
          <a:xfrm>
            <a:off x="38389576" y="18193392"/>
            <a:ext cx="11981365" cy="285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8600" indent="-228600" defTabSz="11636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11636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11636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11636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11636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11636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11636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11636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11636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r>
              <a:rPr lang="en-US" sz="3200" dirty="0">
                <a:cs typeface="Times New Roman" charset="0"/>
              </a:rPr>
              <a:t> Subgroup is not supported in summary table.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r>
              <a:rPr lang="en-US" sz="3200" dirty="0">
                <a:cs typeface="Times New Roman" charset="0"/>
              </a:rPr>
              <a:t> Interaction terms are not included in all analysis reports.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r>
              <a:rPr lang="en-US" sz="3200" dirty="0">
                <a:cs typeface="Times New Roman" charset="0"/>
              </a:rPr>
              <a:t>The accepted CSV file has size limit.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r>
              <a:rPr lang="en-US" sz="3200" dirty="0">
                <a:cs typeface="Times New Roman" charset="0"/>
              </a:rPr>
              <a:t>This UI can NOT do data cleaning and it requires high quality of analytic data set.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316200" y="23819584"/>
            <a:ext cx="2971800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Federated HIPPA-</a:t>
            </a:r>
            <a:r>
              <a:rPr lang="en-US" sz="2000" b="1" dirty="0" err="1"/>
              <a:t>comliant</a:t>
            </a:r>
            <a:r>
              <a:rPr lang="en-US" sz="2000" b="1" dirty="0"/>
              <a:t> limited </a:t>
            </a:r>
            <a:r>
              <a:rPr lang="en-US" sz="2000" b="1" dirty="0" err="1"/>
              <a:t>ePROS</a:t>
            </a:r>
            <a:r>
              <a:rPr lang="en-US" sz="2000" b="1" dirty="0"/>
              <a:t> database stored in a</a:t>
            </a:r>
          </a:p>
          <a:p>
            <a:r>
              <a:rPr lang="en-US" sz="2000" b="1" dirty="0"/>
              <a:t>secure server</a:t>
            </a:r>
          </a:p>
        </p:txBody>
      </p:sp>
      <p:sp>
        <p:nvSpPr>
          <p:cNvPr id="143" name="Text Box 212"/>
          <p:cNvSpPr txBox="1">
            <a:spLocks noChangeArrowheads="1"/>
          </p:cNvSpPr>
          <p:nvPr/>
        </p:nvSpPr>
        <p:spPr bwMode="auto">
          <a:xfrm>
            <a:off x="18165374" y="5177006"/>
            <a:ext cx="17771252" cy="928512"/>
          </a:xfrm>
          <a:prstGeom prst="rect">
            <a:avLst/>
          </a:prstGeom>
          <a:solidFill>
            <a:srgbClr val="011F5B"/>
          </a:solidFill>
          <a:ln w="38100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309940" tIns="154966" rIns="309940" bIns="154966">
            <a:spAutoFit/>
          </a:bodyPr>
          <a:lstStyle>
            <a:lvl1pPr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1995488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3987800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5978525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7974013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84312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8884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93456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98028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/>
            <a:r>
              <a:rPr lang="en-US" sz="4000" b="1" dirty="0">
                <a:solidFill>
                  <a:schemeClr val="bg1"/>
                </a:solidFill>
              </a:rPr>
              <a:t>Figure 1. Main page of the UI</a:t>
            </a:r>
          </a:p>
        </p:txBody>
      </p:sp>
      <p:sp>
        <p:nvSpPr>
          <p:cNvPr id="151" name="Text Box 212"/>
          <p:cNvSpPr txBox="1">
            <a:spLocks noChangeArrowheads="1"/>
          </p:cNvSpPr>
          <p:nvPr/>
        </p:nvSpPr>
        <p:spPr bwMode="auto">
          <a:xfrm>
            <a:off x="39338317" y="5147488"/>
            <a:ext cx="10820400" cy="1544065"/>
          </a:xfrm>
          <a:prstGeom prst="rect">
            <a:avLst/>
          </a:prstGeom>
          <a:solidFill>
            <a:srgbClr val="011F5B"/>
          </a:solidFill>
          <a:ln w="38100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309940" tIns="154966" rIns="309940" bIns="154966">
            <a:spAutoFit/>
          </a:bodyPr>
          <a:lstStyle>
            <a:lvl1pPr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1995488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3987800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5978525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7974013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84312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8884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93456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98028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/>
            <a:r>
              <a:rPr lang="en-US" sz="4000" b="1" dirty="0">
                <a:solidFill>
                  <a:schemeClr val="bg1"/>
                </a:solidFill>
              </a:rPr>
              <a:t>Figure 4: Univariate and Multivariate Logistic Regression Analysis Results</a:t>
            </a:r>
          </a:p>
        </p:txBody>
      </p:sp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8D0566-B6D9-410F-A37C-6B19A18DC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6173" y="6105908"/>
            <a:ext cx="23469600" cy="10435595"/>
          </a:xfrm>
          <a:prstGeom prst="rect">
            <a:avLst/>
          </a:prstGeom>
        </p:spPr>
      </p:pic>
      <p:pic>
        <p:nvPicPr>
          <p:cNvPr id="25" name="Picture 24" descr="Graphical user interface, histogram&#10;&#10;Description automatically generated">
            <a:extLst>
              <a:ext uri="{FF2B5EF4-FFF2-40B4-BE49-F238E27FC236}">
                <a16:creationId xmlns:a16="http://schemas.microsoft.com/office/drawing/2014/main" id="{F3378A43-348D-44C6-9D36-82FB42BFE1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819" t="-10224" r="-932" b="11890"/>
          <a:stretch/>
        </p:blipFill>
        <p:spPr>
          <a:xfrm>
            <a:off x="635860" y="22013301"/>
            <a:ext cx="12801600" cy="7467600"/>
          </a:xfrm>
          <a:prstGeom prst="rect">
            <a:avLst/>
          </a:prstGeom>
        </p:spPr>
      </p:pic>
      <p:pic>
        <p:nvPicPr>
          <p:cNvPr id="27" name="Picture 26" descr="Table&#10;&#10;Description automatically generated">
            <a:extLst>
              <a:ext uri="{FF2B5EF4-FFF2-40B4-BE49-F238E27FC236}">
                <a16:creationId xmlns:a16="http://schemas.microsoft.com/office/drawing/2014/main" id="{A6220CE7-6A42-4B1F-9C62-061774423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9166" y="18274827"/>
            <a:ext cx="11968310" cy="11475842"/>
          </a:xfrm>
          <a:prstGeom prst="rect">
            <a:avLst/>
          </a:prstGeom>
        </p:spPr>
      </p:pic>
      <p:pic>
        <p:nvPicPr>
          <p:cNvPr id="29" name="Picture 2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29A3519-C95B-4030-AD74-928D3834D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23556" y="18291073"/>
            <a:ext cx="10678639" cy="1119785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3855D8C-A3CA-4B8C-A589-A232FCF45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54428" y="16376897"/>
            <a:ext cx="97544" cy="164606"/>
          </a:xfrm>
          <a:prstGeom prst="rect">
            <a:avLst/>
          </a:prstGeom>
        </p:spPr>
      </p:pic>
      <p:grpSp>
        <p:nvGrpSpPr>
          <p:cNvPr id="170" name="Group 114">
            <a:extLst>
              <a:ext uri="{FF2B5EF4-FFF2-40B4-BE49-F238E27FC236}">
                <a16:creationId xmlns:a16="http://schemas.microsoft.com/office/drawing/2014/main" id="{2B060236-2BE2-4397-8911-04DCC58076B4}"/>
              </a:ext>
            </a:extLst>
          </p:cNvPr>
          <p:cNvGrpSpPr>
            <a:grpSpLocks/>
          </p:cNvGrpSpPr>
          <p:nvPr/>
        </p:nvGrpSpPr>
        <p:grpSpPr bwMode="auto">
          <a:xfrm>
            <a:off x="48897772" y="1251193"/>
            <a:ext cx="1721224" cy="1752600"/>
            <a:chOff x="21839" y="506"/>
            <a:chExt cx="1249" cy="1126"/>
          </a:xfrm>
        </p:grpSpPr>
        <p:sp>
          <p:nvSpPr>
            <p:cNvPr id="171" name="Freeform 115">
              <a:extLst>
                <a:ext uri="{FF2B5EF4-FFF2-40B4-BE49-F238E27FC236}">
                  <a16:creationId xmlns:a16="http://schemas.microsoft.com/office/drawing/2014/main" id="{D0ADB0E2-4B84-4745-B282-9290502676C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1841" y="1235"/>
              <a:ext cx="1246" cy="397"/>
            </a:xfrm>
            <a:custGeom>
              <a:avLst/>
              <a:gdLst>
                <a:gd name="T0" fmla="*/ 0 w 1784"/>
                <a:gd name="T1" fmla="*/ 370 h 569"/>
                <a:gd name="T2" fmla="*/ 45 w 1784"/>
                <a:gd name="T3" fmla="*/ 508 h 569"/>
                <a:gd name="T4" fmla="*/ 255 w 1784"/>
                <a:gd name="T5" fmla="*/ 447 h 569"/>
                <a:gd name="T6" fmla="*/ 506 w 1784"/>
                <a:gd name="T7" fmla="*/ 439 h 569"/>
                <a:gd name="T8" fmla="*/ 488 w 1784"/>
                <a:gd name="T9" fmla="*/ 380 h 569"/>
                <a:gd name="T10" fmla="*/ 450 w 1784"/>
                <a:gd name="T11" fmla="*/ 299 h 569"/>
                <a:gd name="T12" fmla="*/ 1318 w 1784"/>
                <a:gd name="T13" fmla="*/ 291 h 569"/>
                <a:gd name="T14" fmla="*/ 1278 w 1784"/>
                <a:gd name="T15" fmla="*/ 384 h 569"/>
                <a:gd name="T16" fmla="*/ 1270 w 1784"/>
                <a:gd name="T17" fmla="*/ 435 h 569"/>
                <a:gd name="T18" fmla="*/ 1452 w 1784"/>
                <a:gd name="T19" fmla="*/ 451 h 569"/>
                <a:gd name="T20" fmla="*/ 1511 w 1784"/>
                <a:gd name="T21" fmla="*/ 439 h 569"/>
                <a:gd name="T22" fmla="*/ 1743 w 1784"/>
                <a:gd name="T23" fmla="*/ 484 h 569"/>
                <a:gd name="T24" fmla="*/ 1784 w 1784"/>
                <a:gd name="T25" fmla="*/ 368 h 569"/>
                <a:gd name="T26" fmla="*/ 1683 w 1784"/>
                <a:gd name="T27" fmla="*/ 346 h 569"/>
                <a:gd name="T28" fmla="*/ 1650 w 1784"/>
                <a:gd name="T29" fmla="*/ 405 h 569"/>
                <a:gd name="T30" fmla="*/ 1612 w 1784"/>
                <a:gd name="T31" fmla="*/ 382 h 569"/>
                <a:gd name="T32" fmla="*/ 1642 w 1784"/>
                <a:gd name="T33" fmla="*/ 352 h 569"/>
                <a:gd name="T34" fmla="*/ 1561 w 1784"/>
                <a:gd name="T35" fmla="*/ 257 h 569"/>
                <a:gd name="T36" fmla="*/ 1482 w 1784"/>
                <a:gd name="T37" fmla="*/ 344 h 569"/>
                <a:gd name="T38" fmla="*/ 1409 w 1784"/>
                <a:gd name="T39" fmla="*/ 358 h 569"/>
                <a:gd name="T40" fmla="*/ 1434 w 1784"/>
                <a:gd name="T41" fmla="*/ 297 h 569"/>
                <a:gd name="T42" fmla="*/ 1440 w 1784"/>
                <a:gd name="T43" fmla="*/ 204 h 569"/>
                <a:gd name="T44" fmla="*/ 328 w 1784"/>
                <a:gd name="T45" fmla="*/ 208 h 569"/>
                <a:gd name="T46" fmla="*/ 346 w 1784"/>
                <a:gd name="T47" fmla="*/ 299 h 569"/>
                <a:gd name="T48" fmla="*/ 356 w 1784"/>
                <a:gd name="T49" fmla="*/ 358 h 569"/>
                <a:gd name="T50" fmla="*/ 292 w 1784"/>
                <a:gd name="T51" fmla="*/ 344 h 569"/>
                <a:gd name="T52" fmla="*/ 221 w 1784"/>
                <a:gd name="T53" fmla="*/ 253 h 569"/>
                <a:gd name="T54" fmla="*/ 128 w 1784"/>
                <a:gd name="T55" fmla="*/ 356 h 569"/>
                <a:gd name="T56" fmla="*/ 146 w 1784"/>
                <a:gd name="T57" fmla="*/ 386 h 569"/>
                <a:gd name="T58" fmla="*/ 122 w 1784"/>
                <a:gd name="T59" fmla="*/ 403 h 569"/>
                <a:gd name="T60" fmla="*/ 103 w 1784"/>
                <a:gd name="T61" fmla="*/ 334 h 569"/>
                <a:gd name="T62" fmla="*/ 0 w 1784"/>
                <a:gd name="T63" fmla="*/ 37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84" h="569">
                  <a:moveTo>
                    <a:pt x="0" y="370"/>
                  </a:moveTo>
                  <a:cubicBezTo>
                    <a:pt x="18" y="390"/>
                    <a:pt x="12" y="490"/>
                    <a:pt x="45" y="508"/>
                  </a:cubicBezTo>
                  <a:cubicBezTo>
                    <a:pt x="88" y="531"/>
                    <a:pt x="201" y="506"/>
                    <a:pt x="255" y="447"/>
                  </a:cubicBezTo>
                  <a:cubicBezTo>
                    <a:pt x="358" y="471"/>
                    <a:pt x="472" y="469"/>
                    <a:pt x="506" y="439"/>
                  </a:cubicBezTo>
                  <a:cubicBezTo>
                    <a:pt x="510" y="395"/>
                    <a:pt x="482" y="393"/>
                    <a:pt x="488" y="380"/>
                  </a:cubicBezTo>
                  <a:cubicBezTo>
                    <a:pt x="520" y="308"/>
                    <a:pt x="468" y="312"/>
                    <a:pt x="450" y="299"/>
                  </a:cubicBezTo>
                  <a:cubicBezTo>
                    <a:pt x="601" y="190"/>
                    <a:pt x="1093" y="178"/>
                    <a:pt x="1318" y="291"/>
                  </a:cubicBezTo>
                  <a:cubicBezTo>
                    <a:pt x="1221" y="330"/>
                    <a:pt x="1288" y="345"/>
                    <a:pt x="1278" y="384"/>
                  </a:cubicBezTo>
                  <a:cubicBezTo>
                    <a:pt x="1274" y="403"/>
                    <a:pt x="1259" y="413"/>
                    <a:pt x="1270" y="435"/>
                  </a:cubicBezTo>
                  <a:cubicBezTo>
                    <a:pt x="1344" y="455"/>
                    <a:pt x="1387" y="459"/>
                    <a:pt x="1452" y="451"/>
                  </a:cubicBezTo>
                  <a:cubicBezTo>
                    <a:pt x="1476" y="448"/>
                    <a:pt x="1489" y="445"/>
                    <a:pt x="1511" y="439"/>
                  </a:cubicBezTo>
                  <a:cubicBezTo>
                    <a:pt x="1498" y="457"/>
                    <a:pt x="1709" y="569"/>
                    <a:pt x="1743" y="484"/>
                  </a:cubicBezTo>
                  <a:cubicBezTo>
                    <a:pt x="1762" y="437"/>
                    <a:pt x="1784" y="368"/>
                    <a:pt x="1784" y="368"/>
                  </a:cubicBezTo>
                  <a:cubicBezTo>
                    <a:pt x="1753" y="328"/>
                    <a:pt x="1718" y="326"/>
                    <a:pt x="1683" y="346"/>
                  </a:cubicBezTo>
                  <a:cubicBezTo>
                    <a:pt x="1670" y="354"/>
                    <a:pt x="1675" y="372"/>
                    <a:pt x="1650" y="405"/>
                  </a:cubicBezTo>
                  <a:cubicBezTo>
                    <a:pt x="1642" y="399"/>
                    <a:pt x="1630" y="399"/>
                    <a:pt x="1612" y="382"/>
                  </a:cubicBezTo>
                  <a:cubicBezTo>
                    <a:pt x="1616" y="374"/>
                    <a:pt x="1642" y="352"/>
                    <a:pt x="1642" y="352"/>
                  </a:cubicBezTo>
                  <a:cubicBezTo>
                    <a:pt x="1618" y="330"/>
                    <a:pt x="1589" y="267"/>
                    <a:pt x="1561" y="257"/>
                  </a:cubicBezTo>
                  <a:cubicBezTo>
                    <a:pt x="1482" y="277"/>
                    <a:pt x="1482" y="344"/>
                    <a:pt x="1482" y="344"/>
                  </a:cubicBezTo>
                  <a:cubicBezTo>
                    <a:pt x="1450" y="344"/>
                    <a:pt x="1409" y="358"/>
                    <a:pt x="1409" y="358"/>
                  </a:cubicBezTo>
                  <a:cubicBezTo>
                    <a:pt x="1397" y="316"/>
                    <a:pt x="1434" y="297"/>
                    <a:pt x="1434" y="297"/>
                  </a:cubicBezTo>
                  <a:cubicBezTo>
                    <a:pt x="1448" y="263"/>
                    <a:pt x="1474" y="226"/>
                    <a:pt x="1440" y="204"/>
                  </a:cubicBezTo>
                  <a:cubicBezTo>
                    <a:pt x="1071" y="0"/>
                    <a:pt x="504" y="83"/>
                    <a:pt x="328" y="208"/>
                  </a:cubicBezTo>
                  <a:cubicBezTo>
                    <a:pt x="290" y="251"/>
                    <a:pt x="346" y="299"/>
                    <a:pt x="346" y="299"/>
                  </a:cubicBezTo>
                  <a:cubicBezTo>
                    <a:pt x="371" y="328"/>
                    <a:pt x="356" y="358"/>
                    <a:pt x="356" y="358"/>
                  </a:cubicBezTo>
                  <a:cubicBezTo>
                    <a:pt x="328" y="360"/>
                    <a:pt x="292" y="344"/>
                    <a:pt x="292" y="344"/>
                  </a:cubicBezTo>
                  <a:cubicBezTo>
                    <a:pt x="281" y="291"/>
                    <a:pt x="265" y="269"/>
                    <a:pt x="221" y="253"/>
                  </a:cubicBezTo>
                  <a:cubicBezTo>
                    <a:pt x="200" y="251"/>
                    <a:pt x="140" y="328"/>
                    <a:pt x="128" y="356"/>
                  </a:cubicBezTo>
                  <a:cubicBezTo>
                    <a:pt x="140" y="366"/>
                    <a:pt x="146" y="386"/>
                    <a:pt x="146" y="386"/>
                  </a:cubicBezTo>
                  <a:cubicBezTo>
                    <a:pt x="138" y="390"/>
                    <a:pt x="122" y="403"/>
                    <a:pt x="122" y="403"/>
                  </a:cubicBezTo>
                  <a:cubicBezTo>
                    <a:pt x="122" y="403"/>
                    <a:pt x="103" y="338"/>
                    <a:pt x="103" y="334"/>
                  </a:cubicBezTo>
                  <a:cubicBezTo>
                    <a:pt x="53" y="320"/>
                    <a:pt x="24" y="330"/>
                    <a:pt x="0" y="370"/>
                  </a:cubicBezTo>
                  <a:close/>
                </a:path>
              </a:pathLst>
            </a:custGeom>
            <a:solidFill>
              <a:srgbClr val="FFFFFF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116">
              <a:extLst>
                <a:ext uri="{FF2B5EF4-FFF2-40B4-BE49-F238E27FC236}">
                  <a16:creationId xmlns:a16="http://schemas.microsoft.com/office/drawing/2014/main" id="{8EB9945D-6F58-4115-B3E6-0B0674A9A17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1841" y="1293"/>
              <a:ext cx="94" cy="124"/>
            </a:xfrm>
            <a:custGeom>
              <a:avLst/>
              <a:gdLst>
                <a:gd name="T0" fmla="*/ 29 w 134"/>
                <a:gd name="T1" fmla="*/ 178 h 178"/>
                <a:gd name="T2" fmla="*/ 0 w 134"/>
                <a:gd name="T3" fmla="*/ 58 h 178"/>
                <a:gd name="T4" fmla="*/ 103 w 134"/>
                <a:gd name="T5" fmla="*/ 27 h 178"/>
                <a:gd name="T6" fmla="*/ 134 w 134"/>
                <a:gd name="T7" fmla="*/ 12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8">
                  <a:moveTo>
                    <a:pt x="29" y="178"/>
                  </a:moveTo>
                  <a:cubicBezTo>
                    <a:pt x="23" y="134"/>
                    <a:pt x="9" y="76"/>
                    <a:pt x="0" y="58"/>
                  </a:cubicBezTo>
                  <a:cubicBezTo>
                    <a:pt x="0" y="58"/>
                    <a:pt x="46" y="0"/>
                    <a:pt x="103" y="27"/>
                  </a:cubicBezTo>
                  <a:cubicBezTo>
                    <a:pt x="103" y="27"/>
                    <a:pt x="118" y="79"/>
                    <a:pt x="134" y="129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117">
              <a:extLst>
                <a:ext uri="{FF2B5EF4-FFF2-40B4-BE49-F238E27FC236}">
                  <a16:creationId xmlns:a16="http://schemas.microsoft.com/office/drawing/2014/main" id="{41158B82-8BE3-4BC3-ACC3-AE6E8A566F0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069" y="506"/>
              <a:ext cx="806" cy="891"/>
            </a:xfrm>
            <a:custGeom>
              <a:avLst/>
              <a:gdLst>
                <a:gd name="T0" fmla="*/ 0 w 1153"/>
                <a:gd name="T1" fmla="*/ 1276 h 1276"/>
                <a:gd name="T2" fmla="*/ 1152 w 1153"/>
                <a:gd name="T3" fmla="*/ 1276 h 1276"/>
                <a:gd name="T4" fmla="*/ 1152 w 1153"/>
                <a:gd name="T5" fmla="*/ 700 h 1276"/>
                <a:gd name="T6" fmla="*/ 560 w 1153"/>
                <a:gd name="T7" fmla="*/ 1 h 1276"/>
                <a:gd name="T8" fmla="*/ 0 w 1153"/>
                <a:gd name="T9" fmla="*/ 700 h 1276"/>
                <a:gd name="T10" fmla="*/ 0 w 1153"/>
                <a:gd name="T11" fmla="*/ 127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3" h="1276">
                  <a:moveTo>
                    <a:pt x="0" y="1276"/>
                  </a:moveTo>
                  <a:lnTo>
                    <a:pt x="1152" y="1276"/>
                  </a:lnTo>
                  <a:cubicBezTo>
                    <a:pt x="1152" y="1276"/>
                    <a:pt x="1152" y="711"/>
                    <a:pt x="1152" y="700"/>
                  </a:cubicBezTo>
                  <a:cubicBezTo>
                    <a:pt x="1153" y="265"/>
                    <a:pt x="636" y="0"/>
                    <a:pt x="560" y="1"/>
                  </a:cubicBezTo>
                  <a:cubicBezTo>
                    <a:pt x="485" y="1"/>
                    <a:pt x="9" y="217"/>
                    <a:pt x="0" y="700"/>
                  </a:cubicBezTo>
                  <a:cubicBezTo>
                    <a:pt x="0" y="708"/>
                    <a:pt x="0" y="1276"/>
                    <a:pt x="0" y="1276"/>
                  </a:cubicBezTo>
                  <a:close/>
                </a:path>
              </a:pathLst>
            </a:custGeom>
            <a:solidFill>
              <a:srgbClr val="FFFFFF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118">
              <a:extLst>
                <a:ext uri="{FF2B5EF4-FFF2-40B4-BE49-F238E27FC236}">
                  <a16:creationId xmlns:a16="http://schemas.microsoft.com/office/drawing/2014/main" id="{31730885-7B59-42C5-B3D2-0F7C1949CDA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069" y="506"/>
              <a:ext cx="806" cy="891"/>
            </a:xfrm>
            <a:custGeom>
              <a:avLst/>
              <a:gdLst>
                <a:gd name="T0" fmla="*/ 0 w 1153"/>
                <a:gd name="T1" fmla="*/ 1276 h 1276"/>
                <a:gd name="T2" fmla="*/ 1152 w 1153"/>
                <a:gd name="T3" fmla="*/ 1276 h 1276"/>
                <a:gd name="T4" fmla="*/ 1152 w 1153"/>
                <a:gd name="T5" fmla="*/ 700 h 1276"/>
                <a:gd name="T6" fmla="*/ 560 w 1153"/>
                <a:gd name="T7" fmla="*/ 1 h 1276"/>
                <a:gd name="T8" fmla="*/ 0 w 1153"/>
                <a:gd name="T9" fmla="*/ 700 h 1276"/>
                <a:gd name="T10" fmla="*/ 0 w 1153"/>
                <a:gd name="T11" fmla="*/ 127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3" h="1276">
                  <a:moveTo>
                    <a:pt x="0" y="1276"/>
                  </a:moveTo>
                  <a:lnTo>
                    <a:pt x="1152" y="1276"/>
                  </a:lnTo>
                  <a:cubicBezTo>
                    <a:pt x="1152" y="1276"/>
                    <a:pt x="1152" y="711"/>
                    <a:pt x="1152" y="700"/>
                  </a:cubicBezTo>
                  <a:cubicBezTo>
                    <a:pt x="1153" y="265"/>
                    <a:pt x="636" y="0"/>
                    <a:pt x="560" y="1"/>
                  </a:cubicBezTo>
                  <a:cubicBezTo>
                    <a:pt x="485" y="1"/>
                    <a:pt x="9" y="217"/>
                    <a:pt x="0" y="700"/>
                  </a:cubicBezTo>
                  <a:cubicBezTo>
                    <a:pt x="0" y="708"/>
                    <a:pt x="0" y="1276"/>
                    <a:pt x="0" y="1276"/>
                  </a:cubicBezTo>
                  <a:close/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119">
              <a:extLst>
                <a:ext uri="{FF2B5EF4-FFF2-40B4-BE49-F238E27FC236}">
                  <a16:creationId xmlns:a16="http://schemas.microsoft.com/office/drawing/2014/main" id="{467DEB98-B9E8-4A25-82EC-55EAA41E201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099" y="539"/>
              <a:ext cx="744" cy="833"/>
            </a:xfrm>
            <a:custGeom>
              <a:avLst/>
              <a:gdLst>
                <a:gd name="T0" fmla="*/ 1 w 1065"/>
                <a:gd name="T1" fmla="*/ 1192 h 1192"/>
                <a:gd name="T2" fmla="*/ 1065 w 1065"/>
                <a:gd name="T3" fmla="*/ 1192 h 1192"/>
                <a:gd name="T4" fmla="*/ 1065 w 1065"/>
                <a:gd name="T5" fmla="*/ 661 h 1192"/>
                <a:gd name="T6" fmla="*/ 511 w 1065"/>
                <a:gd name="T7" fmla="*/ 2 h 1192"/>
                <a:gd name="T8" fmla="*/ 1 w 1065"/>
                <a:gd name="T9" fmla="*/ 663 h 1192"/>
                <a:gd name="T10" fmla="*/ 1 w 1065"/>
                <a:gd name="T11" fmla="*/ 1192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5" h="1192">
                  <a:moveTo>
                    <a:pt x="1" y="1192"/>
                  </a:moveTo>
                  <a:lnTo>
                    <a:pt x="1065" y="1192"/>
                  </a:lnTo>
                  <a:cubicBezTo>
                    <a:pt x="1065" y="1192"/>
                    <a:pt x="1065" y="670"/>
                    <a:pt x="1065" y="661"/>
                  </a:cubicBezTo>
                  <a:cubicBezTo>
                    <a:pt x="1057" y="228"/>
                    <a:pt x="572" y="0"/>
                    <a:pt x="511" y="2"/>
                  </a:cubicBezTo>
                  <a:cubicBezTo>
                    <a:pt x="447" y="4"/>
                    <a:pt x="0" y="227"/>
                    <a:pt x="1" y="663"/>
                  </a:cubicBezTo>
                  <a:cubicBezTo>
                    <a:pt x="1" y="671"/>
                    <a:pt x="1" y="1192"/>
                    <a:pt x="1" y="1192"/>
                  </a:cubicBezTo>
                  <a:close/>
                </a:path>
              </a:pathLst>
            </a:custGeom>
            <a:solidFill>
              <a:srgbClr val="FFFFFF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120">
              <a:extLst>
                <a:ext uri="{FF2B5EF4-FFF2-40B4-BE49-F238E27FC236}">
                  <a16:creationId xmlns:a16="http://schemas.microsoft.com/office/drawing/2014/main" id="{B9998FF2-5567-4F45-B29C-492A500F244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099" y="539"/>
              <a:ext cx="744" cy="833"/>
            </a:xfrm>
            <a:custGeom>
              <a:avLst/>
              <a:gdLst>
                <a:gd name="T0" fmla="*/ 1 w 1065"/>
                <a:gd name="T1" fmla="*/ 1192 h 1192"/>
                <a:gd name="T2" fmla="*/ 1065 w 1065"/>
                <a:gd name="T3" fmla="*/ 1192 h 1192"/>
                <a:gd name="T4" fmla="*/ 1065 w 1065"/>
                <a:gd name="T5" fmla="*/ 661 h 1192"/>
                <a:gd name="T6" fmla="*/ 511 w 1065"/>
                <a:gd name="T7" fmla="*/ 2 h 1192"/>
                <a:gd name="T8" fmla="*/ 1 w 1065"/>
                <a:gd name="T9" fmla="*/ 663 h 1192"/>
                <a:gd name="T10" fmla="*/ 1 w 1065"/>
                <a:gd name="T11" fmla="*/ 1192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5" h="1192">
                  <a:moveTo>
                    <a:pt x="1" y="1192"/>
                  </a:moveTo>
                  <a:lnTo>
                    <a:pt x="1065" y="1192"/>
                  </a:lnTo>
                  <a:cubicBezTo>
                    <a:pt x="1065" y="1192"/>
                    <a:pt x="1065" y="670"/>
                    <a:pt x="1065" y="661"/>
                  </a:cubicBezTo>
                  <a:cubicBezTo>
                    <a:pt x="1057" y="228"/>
                    <a:pt x="572" y="0"/>
                    <a:pt x="511" y="2"/>
                  </a:cubicBezTo>
                  <a:cubicBezTo>
                    <a:pt x="447" y="4"/>
                    <a:pt x="0" y="227"/>
                    <a:pt x="1" y="663"/>
                  </a:cubicBezTo>
                  <a:cubicBezTo>
                    <a:pt x="1" y="671"/>
                    <a:pt x="1" y="1192"/>
                    <a:pt x="1" y="1192"/>
                  </a:cubicBezTo>
                  <a:close/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121">
              <a:extLst>
                <a:ext uri="{FF2B5EF4-FFF2-40B4-BE49-F238E27FC236}">
                  <a16:creationId xmlns:a16="http://schemas.microsoft.com/office/drawing/2014/main" id="{C5E96D1C-4DBF-4E8C-B5AB-8C379043DDB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077" y="1494"/>
              <a:ext cx="768" cy="128"/>
            </a:xfrm>
            <a:custGeom>
              <a:avLst/>
              <a:gdLst>
                <a:gd name="T0" fmla="*/ 0 w 1099"/>
                <a:gd name="T1" fmla="*/ 181 h 182"/>
                <a:gd name="T2" fmla="*/ 1099 w 1099"/>
                <a:gd name="T3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99" h="182">
                  <a:moveTo>
                    <a:pt x="0" y="181"/>
                  </a:moveTo>
                  <a:cubicBezTo>
                    <a:pt x="260" y="52"/>
                    <a:pt x="688" y="0"/>
                    <a:pt x="1099" y="182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122">
              <a:extLst>
                <a:ext uri="{FF2B5EF4-FFF2-40B4-BE49-F238E27FC236}">
                  <a16:creationId xmlns:a16="http://schemas.microsoft.com/office/drawing/2014/main" id="{C7F37640-42AD-41C8-9F72-1F890C0811D5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21961" y="1328"/>
              <a:ext cx="196" cy="77"/>
            </a:xfrm>
            <a:custGeom>
              <a:avLst/>
              <a:gdLst>
                <a:gd name="T0" fmla="*/ 41 w 280"/>
                <a:gd name="T1" fmla="*/ 12 h 111"/>
                <a:gd name="T2" fmla="*/ 16 w 280"/>
                <a:gd name="T3" fmla="*/ 49 h 111"/>
                <a:gd name="T4" fmla="*/ 8 w 280"/>
                <a:gd name="T5" fmla="*/ 49 h 111"/>
                <a:gd name="T6" fmla="*/ 8 w 280"/>
                <a:gd name="T7" fmla="*/ 41 h 111"/>
                <a:gd name="T8" fmla="*/ 29 w 280"/>
                <a:gd name="T9" fmla="*/ 1 h 111"/>
                <a:gd name="T10" fmla="*/ 61 w 280"/>
                <a:gd name="T11" fmla="*/ 20 h 111"/>
                <a:gd name="T12" fmla="*/ 60 w 280"/>
                <a:gd name="T13" fmla="*/ 33 h 111"/>
                <a:gd name="T14" fmla="*/ 94 w 280"/>
                <a:gd name="T15" fmla="*/ 66 h 111"/>
                <a:gd name="T16" fmla="*/ 73 w 280"/>
                <a:gd name="T17" fmla="*/ 66 h 111"/>
                <a:gd name="T18" fmla="*/ 93 w 280"/>
                <a:gd name="T19" fmla="*/ 83 h 111"/>
                <a:gd name="T20" fmla="*/ 93 w 280"/>
                <a:gd name="T21" fmla="*/ 91 h 111"/>
                <a:gd name="T22" fmla="*/ 54 w 280"/>
                <a:gd name="T23" fmla="*/ 75 h 111"/>
                <a:gd name="T24" fmla="*/ 67 w 280"/>
                <a:gd name="T25" fmla="*/ 57 h 111"/>
                <a:gd name="T26" fmla="*/ 72 w 280"/>
                <a:gd name="T27" fmla="*/ 26 h 111"/>
                <a:gd name="T28" fmla="*/ 112 w 280"/>
                <a:gd name="T29" fmla="*/ 54 h 111"/>
                <a:gd name="T30" fmla="*/ 86 w 280"/>
                <a:gd name="T31" fmla="*/ 36 h 111"/>
                <a:gd name="T32" fmla="*/ 84 w 280"/>
                <a:gd name="T33" fmla="*/ 58 h 111"/>
                <a:gd name="T34" fmla="*/ 96 w 280"/>
                <a:gd name="T35" fmla="*/ 72 h 111"/>
                <a:gd name="T36" fmla="*/ 158 w 280"/>
                <a:gd name="T37" fmla="*/ 107 h 111"/>
                <a:gd name="T38" fmla="*/ 117 w 280"/>
                <a:gd name="T39" fmla="*/ 70 h 111"/>
                <a:gd name="T40" fmla="*/ 176 w 280"/>
                <a:gd name="T41" fmla="*/ 58 h 111"/>
                <a:gd name="T42" fmla="*/ 172 w 280"/>
                <a:gd name="T43" fmla="*/ 81 h 111"/>
                <a:gd name="T44" fmla="*/ 151 w 280"/>
                <a:gd name="T45" fmla="*/ 74 h 111"/>
                <a:gd name="T46" fmla="*/ 154 w 280"/>
                <a:gd name="T47" fmla="*/ 53 h 111"/>
                <a:gd name="T48" fmla="*/ 162 w 280"/>
                <a:gd name="T49" fmla="*/ 94 h 111"/>
                <a:gd name="T50" fmla="*/ 219 w 280"/>
                <a:gd name="T51" fmla="*/ 92 h 111"/>
                <a:gd name="T52" fmla="*/ 197 w 280"/>
                <a:gd name="T53" fmla="*/ 85 h 111"/>
                <a:gd name="T54" fmla="*/ 208 w 280"/>
                <a:gd name="T55" fmla="*/ 107 h 111"/>
                <a:gd name="T56" fmla="*/ 222 w 280"/>
                <a:gd name="T57" fmla="*/ 100 h 111"/>
                <a:gd name="T58" fmla="*/ 181 w 280"/>
                <a:gd name="T59" fmla="*/ 109 h 111"/>
                <a:gd name="T60" fmla="*/ 187 w 280"/>
                <a:gd name="T61" fmla="*/ 101 h 111"/>
                <a:gd name="T62" fmla="*/ 183 w 280"/>
                <a:gd name="T63" fmla="*/ 57 h 111"/>
                <a:gd name="T64" fmla="*/ 227 w 280"/>
                <a:gd name="T65" fmla="*/ 57 h 111"/>
                <a:gd name="T66" fmla="*/ 212 w 280"/>
                <a:gd name="T67" fmla="*/ 60 h 111"/>
                <a:gd name="T68" fmla="*/ 197 w 280"/>
                <a:gd name="T69" fmla="*/ 82 h 111"/>
                <a:gd name="T70" fmla="*/ 222 w 280"/>
                <a:gd name="T71" fmla="*/ 76 h 111"/>
                <a:gd name="T72" fmla="*/ 238 w 280"/>
                <a:gd name="T73" fmla="*/ 57 h 111"/>
                <a:gd name="T74" fmla="*/ 242 w 280"/>
                <a:gd name="T75" fmla="*/ 57 h 111"/>
                <a:gd name="T76" fmla="*/ 262 w 280"/>
                <a:gd name="T77" fmla="*/ 85 h 111"/>
                <a:gd name="T78" fmla="*/ 276 w 280"/>
                <a:gd name="T79" fmla="*/ 93 h 111"/>
                <a:gd name="T80" fmla="*/ 279 w 280"/>
                <a:gd name="T81" fmla="*/ 100 h 111"/>
                <a:gd name="T82" fmla="*/ 276 w 280"/>
                <a:gd name="T83" fmla="*/ 105 h 111"/>
                <a:gd name="T84" fmla="*/ 256 w 280"/>
                <a:gd name="T85" fmla="*/ 78 h 111"/>
                <a:gd name="T86" fmla="*/ 247 w 280"/>
                <a:gd name="T87" fmla="*/ 6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0" h="111">
                  <a:moveTo>
                    <a:pt x="60" y="33"/>
                  </a:moveTo>
                  <a:cubicBezTo>
                    <a:pt x="61" y="29"/>
                    <a:pt x="61" y="25"/>
                    <a:pt x="47" y="15"/>
                  </a:cubicBezTo>
                  <a:cubicBezTo>
                    <a:pt x="44" y="13"/>
                    <a:pt x="42" y="12"/>
                    <a:pt x="41" y="12"/>
                  </a:cubicBezTo>
                  <a:cubicBezTo>
                    <a:pt x="40" y="13"/>
                    <a:pt x="38" y="15"/>
                    <a:pt x="35" y="19"/>
                  </a:cubicBezTo>
                  <a:lnTo>
                    <a:pt x="27" y="30"/>
                  </a:lnTo>
                  <a:cubicBezTo>
                    <a:pt x="25" y="33"/>
                    <a:pt x="16" y="46"/>
                    <a:pt x="16" y="49"/>
                  </a:cubicBezTo>
                  <a:cubicBezTo>
                    <a:pt x="15" y="50"/>
                    <a:pt x="17" y="52"/>
                    <a:pt x="19" y="54"/>
                  </a:cubicBezTo>
                  <a:lnTo>
                    <a:pt x="18" y="56"/>
                  </a:lnTo>
                  <a:cubicBezTo>
                    <a:pt x="15" y="54"/>
                    <a:pt x="14" y="53"/>
                    <a:pt x="8" y="49"/>
                  </a:cubicBezTo>
                  <a:cubicBezTo>
                    <a:pt x="3" y="45"/>
                    <a:pt x="2" y="45"/>
                    <a:pt x="0" y="43"/>
                  </a:cubicBezTo>
                  <a:lnTo>
                    <a:pt x="1" y="41"/>
                  </a:lnTo>
                  <a:cubicBezTo>
                    <a:pt x="3" y="43"/>
                    <a:pt x="5" y="44"/>
                    <a:pt x="8" y="41"/>
                  </a:cubicBezTo>
                  <a:cubicBezTo>
                    <a:pt x="9" y="40"/>
                    <a:pt x="10" y="39"/>
                    <a:pt x="19" y="26"/>
                  </a:cubicBezTo>
                  <a:cubicBezTo>
                    <a:pt x="32" y="9"/>
                    <a:pt x="32" y="8"/>
                    <a:pt x="32" y="6"/>
                  </a:cubicBezTo>
                  <a:cubicBezTo>
                    <a:pt x="32" y="4"/>
                    <a:pt x="30" y="2"/>
                    <a:pt x="29" y="1"/>
                  </a:cubicBezTo>
                  <a:lnTo>
                    <a:pt x="31" y="0"/>
                  </a:lnTo>
                  <a:lnTo>
                    <a:pt x="51" y="13"/>
                  </a:lnTo>
                  <a:cubicBezTo>
                    <a:pt x="56" y="16"/>
                    <a:pt x="58" y="18"/>
                    <a:pt x="61" y="20"/>
                  </a:cubicBezTo>
                  <a:cubicBezTo>
                    <a:pt x="63" y="21"/>
                    <a:pt x="64" y="21"/>
                    <a:pt x="66" y="22"/>
                  </a:cubicBezTo>
                  <a:cubicBezTo>
                    <a:pt x="63" y="31"/>
                    <a:pt x="63" y="31"/>
                    <a:pt x="62" y="34"/>
                  </a:cubicBezTo>
                  <a:lnTo>
                    <a:pt x="60" y="33"/>
                  </a:lnTo>
                  <a:close/>
                  <a:moveTo>
                    <a:pt x="96" y="72"/>
                  </a:moveTo>
                  <a:lnTo>
                    <a:pt x="94" y="71"/>
                  </a:lnTo>
                  <a:cubicBezTo>
                    <a:pt x="95" y="71"/>
                    <a:pt x="95" y="67"/>
                    <a:pt x="94" y="66"/>
                  </a:cubicBezTo>
                  <a:cubicBezTo>
                    <a:pt x="94" y="65"/>
                    <a:pt x="90" y="63"/>
                    <a:pt x="84" y="61"/>
                  </a:cubicBezTo>
                  <a:cubicBezTo>
                    <a:pt x="81" y="60"/>
                    <a:pt x="78" y="59"/>
                    <a:pt x="76" y="59"/>
                  </a:cubicBezTo>
                  <a:cubicBezTo>
                    <a:pt x="75" y="62"/>
                    <a:pt x="74" y="64"/>
                    <a:pt x="73" y="66"/>
                  </a:cubicBezTo>
                  <a:cubicBezTo>
                    <a:pt x="72" y="70"/>
                    <a:pt x="71" y="73"/>
                    <a:pt x="69" y="78"/>
                  </a:cubicBezTo>
                  <a:cubicBezTo>
                    <a:pt x="73" y="80"/>
                    <a:pt x="76" y="82"/>
                    <a:pt x="79" y="83"/>
                  </a:cubicBezTo>
                  <a:cubicBezTo>
                    <a:pt x="87" y="86"/>
                    <a:pt x="91" y="86"/>
                    <a:pt x="93" y="83"/>
                  </a:cubicBezTo>
                  <a:cubicBezTo>
                    <a:pt x="93" y="82"/>
                    <a:pt x="93" y="81"/>
                    <a:pt x="93" y="79"/>
                  </a:cubicBezTo>
                  <a:cubicBezTo>
                    <a:pt x="94" y="80"/>
                    <a:pt x="95" y="80"/>
                    <a:pt x="95" y="80"/>
                  </a:cubicBezTo>
                  <a:cubicBezTo>
                    <a:pt x="96" y="80"/>
                    <a:pt x="96" y="86"/>
                    <a:pt x="93" y="91"/>
                  </a:cubicBezTo>
                  <a:cubicBezTo>
                    <a:pt x="88" y="89"/>
                    <a:pt x="85" y="88"/>
                    <a:pt x="79" y="86"/>
                  </a:cubicBezTo>
                  <a:lnTo>
                    <a:pt x="53" y="76"/>
                  </a:lnTo>
                  <a:lnTo>
                    <a:pt x="54" y="75"/>
                  </a:lnTo>
                  <a:cubicBezTo>
                    <a:pt x="54" y="75"/>
                    <a:pt x="54" y="75"/>
                    <a:pt x="55" y="75"/>
                  </a:cubicBezTo>
                  <a:cubicBezTo>
                    <a:pt x="58" y="75"/>
                    <a:pt x="59" y="75"/>
                    <a:pt x="61" y="71"/>
                  </a:cubicBezTo>
                  <a:cubicBezTo>
                    <a:pt x="62" y="69"/>
                    <a:pt x="66" y="59"/>
                    <a:pt x="67" y="57"/>
                  </a:cubicBezTo>
                  <a:cubicBezTo>
                    <a:pt x="69" y="52"/>
                    <a:pt x="75" y="38"/>
                    <a:pt x="76" y="33"/>
                  </a:cubicBezTo>
                  <a:cubicBezTo>
                    <a:pt x="76" y="30"/>
                    <a:pt x="75" y="29"/>
                    <a:pt x="72" y="28"/>
                  </a:cubicBezTo>
                  <a:lnTo>
                    <a:pt x="72" y="26"/>
                  </a:lnTo>
                  <a:cubicBezTo>
                    <a:pt x="80" y="29"/>
                    <a:pt x="84" y="31"/>
                    <a:pt x="91" y="33"/>
                  </a:cubicBezTo>
                  <a:cubicBezTo>
                    <a:pt x="99" y="36"/>
                    <a:pt x="102" y="37"/>
                    <a:pt x="113" y="41"/>
                  </a:cubicBezTo>
                  <a:cubicBezTo>
                    <a:pt x="113" y="47"/>
                    <a:pt x="113" y="50"/>
                    <a:pt x="112" y="54"/>
                  </a:cubicBezTo>
                  <a:lnTo>
                    <a:pt x="110" y="54"/>
                  </a:lnTo>
                  <a:cubicBezTo>
                    <a:pt x="110" y="50"/>
                    <a:pt x="110" y="43"/>
                    <a:pt x="98" y="39"/>
                  </a:cubicBezTo>
                  <a:cubicBezTo>
                    <a:pt x="93" y="37"/>
                    <a:pt x="89" y="36"/>
                    <a:pt x="86" y="36"/>
                  </a:cubicBezTo>
                  <a:cubicBezTo>
                    <a:pt x="85" y="38"/>
                    <a:pt x="83" y="40"/>
                    <a:pt x="81" y="45"/>
                  </a:cubicBezTo>
                  <a:cubicBezTo>
                    <a:pt x="81" y="45"/>
                    <a:pt x="78" y="54"/>
                    <a:pt x="78" y="55"/>
                  </a:cubicBezTo>
                  <a:cubicBezTo>
                    <a:pt x="79" y="56"/>
                    <a:pt x="80" y="57"/>
                    <a:pt x="84" y="58"/>
                  </a:cubicBezTo>
                  <a:cubicBezTo>
                    <a:pt x="97" y="63"/>
                    <a:pt x="97" y="63"/>
                    <a:pt x="101" y="56"/>
                  </a:cubicBezTo>
                  <a:lnTo>
                    <a:pt x="102" y="57"/>
                  </a:lnTo>
                  <a:lnTo>
                    <a:pt x="96" y="72"/>
                  </a:lnTo>
                  <a:close/>
                  <a:moveTo>
                    <a:pt x="164" y="94"/>
                  </a:moveTo>
                  <a:cubicBezTo>
                    <a:pt x="163" y="96"/>
                    <a:pt x="162" y="99"/>
                    <a:pt x="160" y="107"/>
                  </a:cubicBezTo>
                  <a:lnTo>
                    <a:pt x="158" y="107"/>
                  </a:lnTo>
                  <a:cubicBezTo>
                    <a:pt x="157" y="104"/>
                    <a:pt x="157" y="104"/>
                    <a:pt x="155" y="104"/>
                  </a:cubicBezTo>
                  <a:cubicBezTo>
                    <a:pt x="152" y="104"/>
                    <a:pt x="148" y="105"/>
                    <a:pt x="143" y="104"/>
                  </a:cubicBezTo>
                  <a:cubicBezTo>
                    <a:pt x="128" y="101"/>
                    <a:pt x="113" y="89"/>
                    <a:pt x="117" y="70"/>
                  </a:cubicBezTo>
                  <a:cubicBezTo>
                    <a:pt x="119" y="59"/>
                    <a:pt x="130" y="45"/>
                    <a:pt x="154" y="50"/>
                  </a:cubicBezTo>
                  <a:cubicBezTo>
                    <a:pt x="159" y="51"/>
                    <a:pt x="171" y="55"/>
                    <a:pt x="176" y="57"/>
                  </a:cubicBezTo>
                  <a:lnTo>
                    <a:pt x="176" y="58"/>
                  </a:lnTo>
                  <a:cubicBezTo>
                    <a:pt x="174" y="59"/>
                    <a:pt x="173" y="59"/>
                    <a:pt x="171" y="68"/>
                  </a:cubicBezTo>
                  <a:cubicBezTo>
                    <a:pt x="169" y="77"/>
                    <a:pt x="170" y="78"/>
                    <a:pt x="172" y="79"/>
                  </a:cubicBezTo>
                  <a:lnTo>
                    <a:pt x="172" y="81"/>
                  </a:lnTo>
                  <a:lnTo>
                    <a:pt x="166" y="80"/>
                  </a:lnTo>
                  <a:cubicBezTo>
                    <a:pt x="164" y="79"/>
                    <a:pt x="153" y="77"/>
                    <a:pt x="151" y="77"/>
                  </a:cubicBezTo>
                  <a:lnTo>
                    <a:pt x="151" y="74"/>
                  </a:lnTo>
                  <a:cubicBezTo>
                    <a:pt x="160" y="76"/>
                    <a:pt x="160" y="76"/>
                    <a:pt x="163" y="65"/>
                  </a:cubicBezTo>
                  <a:cubicBezTo>
                    <a:pt x="163" y="63"/>
                    <a:pt x="164" y="60"/>
                    <a:pt x="164" y="59"/>
                  </a:cubicBezTo>
                  <a:cubicBezTo>
                    <a:pt x="163" y="56"/>
                    <a:pt x="158" y="54"/>
                    <a:pt x="154" y="53"/>
                  </a:cubicBezTo>
                  <a:cubicBezTo>
                    <a:pt x="143" y="51"/>
                    <a:pt x="130" y="57"/>
                    <a:pt x="126" y="73"/>
                  </a:cubicBezTo>
                  <a:cubicBezTo>
                    <a:pt x="123" y="88"/>
                    <a:pt x="131" y="98"/>
                    <a:pt x="143" y="100"/>
                  </a:cubicBezTo>
                  <a:cubicBezTo>
                    <a:pt x="155" y="103"/>
                    <a:pt x="161" y="96"/>
                    <a:pt x="162" y="94"/>
                  </a:cubicBezTo>
                  <a:lnTo>
                    <a:pt x="164" y="94"/>
                  </a:lnTo>
                  <a:close/>
                  <a:moveTo>
                    <a:pt x="221" y="92"/>
                  </a:moveTo>
                  <a:lnTo>
                    <a:pt x="219" y="92"/>
                  </a:lnTo>
                  <a:cubicBezTo>
                    <a:pt x="219" y="92"/>
                    <a:pt x="218" y="88"/>
                    <a:pt x="217" y="87"/>
                  </a:cubicBezTo>
                  <a:cubicBezTo>
                    <a:pt x="216" y="86"/>
                    <a:pt x="211" y="86"/>
                    <a:pt x="205" y="85"/>
                  </a:cubicBezTo>
                  <a:cubicBezTo>
                    <a:pt x="202" y="85"/>
                    <a:pt x="199" y="85"/>
                    <a:pt x="197" y="85"/>
                  </a:cubicBezTo>
                  <a:cubicBezTo>
                    <a:pt x="197" y="89"/>
                    <a:pt x="197" y="91"/>
                    <a:pt x="197" y="93"/>
                  </a:cubicBezTo>
                  <a:cubicBezTo>
                    <a:pt x="196" y="97"/>
                    <a:pt x="197" y="101"/>
                    <a:pt x="197" y="106"/>
                  </a:cubicBezTo>
                  <a:cubicBezTo>
                    <a:pt x="201" y="106"/>
                    <a:pt x="204" y="107"/>
                    <a:pt x="208" y="107"/>
                  </a:cubicBezTo>
                  <a:cubicBezTo>
                    <a:pt x="217" y="108"/>
                    <a:pt x="220" y="106"/>
                    <a:pt x="221" y="103"/>
                  </a:cubicBezTo>
                  <a:cubicBezTo>
                    <a:pt x="221" y="102"/>
                    <a:pt x="220" y="101"/>
                    <a:pt x="220" y="100"/>
                  </a:cubicBezTo>
                  <a:cubicBezTo>
                    <a:pt x="221" y="100"/>
                    <a:pt x="222" y="100"/>
                    <a:pt x="222" y="100"/>
                  </a:cubicBezTo>
                  <a:cubicBezTo>
                    <a:pt x="223" y="100"/>
                    <a:pt x="224" y="105"/>
                    <a:pt x="224" y="111"/>
                  </a:cubicBezTo>
                  <a:cubicBezTo>
                    <a:pt x="218" y="110"/>
                    <a:pt x="215" y="110"/>
                    <a:pt x="209" y="110"/>
                  </a:cubicBezTo>
                  <a:lnTo>
                    <a:pt x="181" y="109"/>
                  </a:lnTo>
                  <a:lnTo>
                    <a:pt x="181" y="107"/>
                  </a:lnTo>
                  <a:cubicBezTo>
                    <a:pt x="181" y="107"/>
                    <a:pt x="182" y="107"/>
                    <a:pt x="182" y="107"/>
                  </a:cubicBezTo>
                  <a:cubicBezTo>
                    <a:pt x="185" y="106"/>
                    <a:pt x="186" y="106"/>
                    <a:pt x="187" y="101"/>
                  </a:cubicBezTo>
                  <a:cubicBezTo>
                    <a:pt x="187" y="99"/>
                    <a:pt x="188" y="88"/>
                    <a:pt x="188" y="86"/>
                  </a:cubicBezTo>
                  <a:cubicBezTo>
                    <a:pt x="188" y="81"/>
                    <a:pt x="189" y="66"/>
                    <a:pt x="188" y="61"/>
                  </a:cubicBezTo>
                  <a:cubicBezTo>
                    <a:pt x="188" y="58"/>
                    <a:pt x="186" y="58"/>
                    <a:pt x="183" y="57"/>
                  </a:cubicBezTo>
                  <a:lnTo>
                    <a:pt x="183" y="55"/>
                  </a:lnTo>
                  <a:cubicBezTo>
                    <a:pt x="192" y="56"/>
                    <a:pt x="195" y="56"/>
                    <a:pt x="204" y="57"/>
                  </a:cubicBezTo>
                  <a:cubicBezTo>
                    <a:pt x="212" y="57"/>
                    <a:pt x="215" y="57"/>
                    <a:pt x="227" y="57"/>
                  </a:cubicBezTo>
                  <a:cubicBezTo>
                    <a:pt x="229" y="63"/>
                    <a:pt x="230" y="65"/>
                    <a:pt x="230" y="70"/>
                  </a:cubicBezTo>
                  <a:lnTo>
                    <a:pt x="228" y="70"/>
                  </a:lnTo>
                  <a:cubicBezTo>
                    <a:pt x="227" y="67"/>
                    <a:pt x="225" y="60"/>
                    <a:pt x="212" y="60"/>
                  </a:cubicBezTo>
                  <a:cubicBezTo>
                    <a:pt x="207" y="60"/>
                    <a:pt x="202" y="60"/>
                    <a:pt x="199" y="60"/>
                  </a:cubicBezTo>
                  <a:cubicBezTo>
                    <a:pt x="199" y="63"/>
                    <a:pt x="198" y="66"/>
                    <a:pt x="198" y="70"/>
                  </a:cubicBezTo>
                  <a:cubicBezTo>
                    <a:pt x="198" y="71"/>
                    <a:pt x="197" y="80"/>
                    <a:pt x="197" y="82"/>
                  </a:cubicBezTo>
                  <a:cubicBezTo>
                    <a:pt x="199" y="82"/>
                    <a:pt x="201" y="82"/>
                    <a:pt x="204" y="82"/>
                  </a:cubicBezTo>
                  <a:cubicBezTo>
                    <a:pt x="218" y="83"/>
                    <a:pt x="218" y="83"/>
                    <a:pt x="220" y="76"/>
                  </a:cubicBezTo>
                  <a:lnTo>
                    <a:pt x="222" y="76"/>
                  </a:lnTo>
                  <a:lnTo>
                    <a:pt x="221" y="92"/>
                  </a:lnTo>
                  <a:close/>
                  <a:moveTo>
                    <a:pt x="237" y="71"/>
                  </a:moveTo>
                  <a:cubicBezTo>
                    <a:pt x="238" y="64"/>
                    <a:pt x="238" y="62"/>
                    <a:pt x="238" y="57"/>
                  </a:cubicBezTo>
                  <a:lnTo>
                    <a:pt x="240" y="57"/>
                  </a:lnTo>
                  <a:cubicBezTo>
                    <a:pt x="240" y="57"/>
                    <a:pt x="240" y="58"/>
                    <a:pt x="241" y="57"/>
                  </a:cubicBezTo>
                  <a:cubicBezTo>
                    <a:pt x="241" y="57"/>
                    <a:pt x="242" y="57"/>
                    <a:pt x="242" y="57"/>
                  </a:cubicBezTo>
                  <a:cubicBezTo>
                    <a:pt x="246" y="56"/>
                    <a:pt x="250" y="55"/>
                    <a:pt x="254" y="54"/>
                  </a:cubicBezTo>
                  <a:cubicBezTo>
                    <a:pt x="271" y="52"/>
                    <a:pt x="276" y="61"/>
                    <a:pt x="277" y="66"/>
                  </a:cubicBezTo>
                  <a:cubicBezTo>
                    <a:pt x="278" y="77"/>
                    <a:pt x="269" y="82"/>
                    <a:pt x="262" y="85"/>
                  </a:cubicBezTo>
                  <a:cubicBezTo>
                    <a:pt x="252" y="90"/>
                    <a:pt x="251" y="93"/>
                    <a:pt x="252" y="97"/>
                  </a:cubicBezTo>
                  <a:cubicBezTo>
                    <a:pt x="252" y="101"/>
                    <a:pt x="255" y="106"/>
                    <a:pt x="263" y="105"/>
                  </a:cubicBezTo>
                  <a:cubicBezTo>
                    <a:pt x="264" y="105"/>
                    <a:pt x="276" y="104"/>
                    <a:pt x="276" y="93"/>
                  </a:cubicBezTo>
                  <a:lnTo>
                    <a:pt x="278" y="92"/>
                  </a:lnTo>
                  <a:lnTo>
                    <a:pt x="278" y="95"/>
                  </a:lnTo>
                  <a:cubicBezTo>
                    <a:pt x="279" y="95"/>
                    <a:pt x="279" y="99"/>
                    <a:pt x="279" y="100"/>
                  </a:cubicBezTo>
                  <a:cubicBezTo>
                    <a:pt x="279" y="100"/>
                    <a:pt x="280" y="104"/>
                    <a:pt x="280" y="105"/>
                  </a:cubicBezTo>
                  <a:lnTo>
                    <a:pt x="279" y="105"/>
                  </a:lnTo>
                  <a:cubicBezTo>
                    <a:pt x="278" y="105"/>
                    <a:pt x="277" y="105"/>
                    <a:pt x="276" y="105"/>
                  </a:cubicBezTo>
                  <a:cubicBezTo>
                    <a:pt x="275" y="105"/>
                    <a:pt x="266" y="107"/>
                    <a:pt x="264" y="107"/>
                  </a:cubicBezTo>
                  <a:cubicBezTo>
                    <a:pt x="253" y="109"/>
                    <a:pt x="245" y="104"/>
                    <a:pt x="244" y="95"/>
                  </a:cubicBezTo>
                  <a:cubicBezTo>
                    <a:pt x="242" y="86"/>
                    <a:pt x="249" y="82"/>
                    <a:pt x="256" y="78"/>
                  </a:cubicBezTo>
                  <a:cubicBezTo>
                    <a:pt x="264" y="74"/>
                    <a:pt x="269" y="71"/>
                    <a:pt x="268" y="64"/>
                  </a:cubicBezTo>
                  <a:cubicBezTo>
                    <a:pt x="267" y="56"/>
                    <a:pt x="260" y="56"/>
                    <a:pt x="258" y="56"/>
                  </a:cubicBezTo>
                  <a:cubicBezTo>
                    <a:pt x="255" y="57"/>
                    <a:pt x="250" y="59"/>
                    <a:pt x="247" y="61"/>
                  </a:cubicBezTo>
                  <a:cubicBezTo>
                    <a:pt x="241" y="64"/>
                    <a:pt x="240" y="67"/>
                    <a:pt x="240" y="72"/>
                  </a:cubicBezTo>
                  <a:lnTo>
                    <a:pt x="237" y="71"/>
                  </a:lnTo>
                  <a:close/>
                </a:path>
              </a:pathLst>
            </a:custGeom>
            <a:solidFill>
              <a:srgbClr val="000080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123">
              <a:extLst>
                <a:ext uri="{FF2B5EF4-FFF2-40B4-BE49-F238E27FC236}">
                  <a16:creationId xmlns:a16="http://schemas.microsoft.com/office/drawing/2014/main" id="{BBC093E0-628C-40EB-99AE-AC3BA6C0444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146" y="1461"/>
              <a:ext cx="44" cy="47"/>
            </a:xfrm>
            <a:custGeom>
              <a:avLst/>
              <a:gdLst>
                <a:gd name="T0" fmla="*/ 4 w 63"/>
                <a:gd name="T1" fmla="*/ 32 h 67"/>
                <a:gd name="T2" fmla="*/ 0 w 63"/>
                <a:gd name="T3" fmla="*/ 17 h 67"/>
                <a:gd name="T4" fmla="*/ 3 w 63"/>
                <a:gd name="T5" fmla="*/ 15 h 67"/>
                <a:gd name="T6" fmla="*/ 4 w 63"/>
                <a:gd name="T7" fmla="*/ 16 h 67"/>
                <a:gd name="T8" fmla="*/ 5 w 63"/>
                <a:gd name="T9" fmla="*/ 15 h 67"/>
                <a:gd name="T10" fmla="*/ 19 w 63"/>
                <a:gd name="T11" fmla="*/ 8 h 67"/>
                <a:gd name="T12" fmla="*/ 48 w 63"/>
                <a:gd name="T13" fmla="*/ 14 h 67"/>
                <a:gd name="T14" fmla="*/ 37 w 63"/>
                <a:gd name="T15" fmla="*/ 39 h 67"/>
                <a:gd name="T16" fmla="*/ 28 w 63"/>
                <a:gd name="T17" fmla="*/ 56 h 67"/>
                <a:gd name="T18" fmla="*/ 43 w 63"/>
                <a:gd name="T19" fmla="*/ 61 h 67"/>
                <a:gd name="T20" fmla="*/ 55 w 63"/>
                <a:gd name="T21" fmla="*/ 42 h 67"/>
                <a:gd name="T22" fmla="*/ 57 w 63"/>
                <a:gd name="T23" fmla="*/ 42 h 67"/>
                <a:gd name="T24" fmla="*/ 58 w 63"/>
                <a:gd name="T25" fmla="*/ 44 h 67"/>
                <a:gd name="T26" fmla="*/ 60 w 63"/>
                <a:gd name="T27" fmla="*/ 49 h 67"/>
                <a:gd name="T28" fmla="*/ 63 w 63"/>
                <a:gd name="T29" fmla="*/ 54 h 67"/>
                <a:gd name="T30" fmla="*/ 62 w 63"/>
                <a:gd name="T31" fmla="*/ 55 h 67"/>
                <a:gd name="T32" fmla="*/ 59 w 63"/>
                <a:gd name="T33" fmla="*/ 56 h 67"/>
                <a:gd name="T34" fmla="*/ 45 w 63"/>
                <a:gd name="T35" fmla="*/ 62 h 67"/>
                <a:gd name="T36" fmla="*/ 18 w 63"/>
                <a:gd name="T37" fmla="*/ 55 h 67"/>
                <a:gd name="T38" fmla="*/ 27 w 63"/>
                <a:gd name="T39" fmla="*/ 33 h 67"/>
                <a:gd name="T40" fmla="*/ 38 w 63"/>
                <a:gd name="T41" fmla="*/ 14 h 67"/>
                <a:gd name="T42" fmla="*/ 24 w 63"/>
                <a:gd name="T43" fmla="*/ 9 h 67"/>
                <a:gd name="T44" fmla="*/ 12 w 63"/>
                <a:gd name="T45" fmla="*/ 18 h 67"/>
                <a:gd name="T46" fmla="*/ 6 w 63"/>
                <a:gd name="T47" fmla="*/ 32 h 67"/>
                <a:gd name="T48" fmla="*/ 4 w 63"/>
                <a:gd name="T49" fmla="*/ 3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3" h="67">
                  <a:moveTo>
                    <a:pt x="4" y="32"/>
                  </a:moveTo>
                  <a:cubicBezTo>
                    <a:pt x="2" y="24"/>
                    <a:pt x="2" y="21"/>
                    <a:pt x="0" y="17"/>
                  </a:cubicBezTo>
                  <a:lnTo>
                    <a:pt x="3" y="15"/>
                  </a:lnTo>
                  <a:cubicBezTo>
                    <a:pt x="3" y="16"/>
                    <a:pt x="3" y="16"/>
                    <a:pt x="4" y="16"/>
                  </a:cubicBezTo>
                  <a:cubicBezTo>
                    <a:pt x="4" y="16"/>
                    <a:pt x="5" y="15"/>
                    <a:pt x="5" y="15"/>
                  </a:cubicBezTo>
                  <a:cubicBezTo>
                    <a:pt x="10" y="12"/>
                    <a:pt x="14" y="10"/>
                    <a:pt x="19" y="8"/>
                  </a:cubicBezTo>
                  <a:cubicBezTo>
                    <a:pt x="38" y="0"/>
                    <a:pt x="46" y="8"/>
                    <a:pt x="48" y="14"/>
                  </a:cubicBezTo>
                  <a:cubicBezTo>
                    <a:pt x="53" y="25"/>
                    <a:pt x="44" y="33"/>
                    <a:pt x="37" y="39"/>
                  </a:cubicBezTo>
                  <a:cubicBezTo>
                    <a:pt x="26" y="47"/>
                    <a:pt x="26" y="51"/>
                    <a:pt x="28" y="56"/>
                  </a:cubicBezTo>
                  <a:cubicBezTo>
                    <a:pt x="29" y="60"/>
                    <a:pt x="34" y="64"/>
                    <a:pt x="43" y="61"/>
                  </a:cubicBezTo>
                  <a:cubicBezTo>
                    <a:pt x="44" y="60"/>
                    <a:pt x="58" y="55"/>
                    <a:pt x="55" y="42"/>
                  </a:cubicBezTo>
                  <a:lnTo>
                    <a:pt x="57" y="42"/>
                  </a:lnTo>
                  <a:lnTo>
                    <a:pt x="58" y="44"/>
                  </a:lnTo>
                  <a:cubicBezTo>
                    <a:pt x="59" y="44"/>
                    <a:pt x="60" y="49"/>
                    <a:pt x="60" y="49"/>
                  </a:cubicBezTo>
                  <a:cubicBezTo>
                    <a:pt x="61" y="50"/>
                    <a:pt x="63" y="54"/>
                    <a:pt x="63" y="54"/>
                  </a:cubicBezTo>
                  <a:lnTo>
                    <a:pt x="62" y="55"/>
                  </a:lnTo>
                  <a:cubicBezTo>
                    <a:pt x="61" y="55"/>
                    <a:pt x="60" y="55"/>
                    <a:pt x="59" y="56"/>
                  </a:cubicBezTo>
                  <a:cubicBezTo>
                    <a:pt x="57" y="56"/>
                    <a:pt x="47" y="62"/>
                    <a:pt x="45" y="62"/>
                  </a:cubicBezTo>
                  <a:cubicBezTo>
                    <a:pt x="33" y="67"/>
                    <a:pt x="22" y="64"/>
                    <a:pt x="18" y="55"/>
                  </a:cubicBezTo>
                  <a:cubicBezTo>
                    <a:pt x="14" y="46"/>
                    <a:pt x="20" y="40"/>
                    <a:pt x="27" y="33"/>
                  </a:cubicBezTo>
                  <a:cubicBezTo>
                    <a:pt x="35" y="27"/>
                    <a:pt x="41" y="21"/>
                    <a:pt x="38" y="14"/>
                  </a:cubicBezTo>
                  <a:cubicBezTo>
                    <a:pt x="34" y="6"/>
                    <a:pt x="26" y="8"/>
                    <a:pt x="24" y="9"/>
                  </a:cubicBezTo>
                  <a:cubicBezTo>
                    <a:pt x="20" y="11"/>
                    <a:pt x="15" y="14"/>
                    <a:pt x="12" y="18"/>
                  </a:cubicBezTo>
                  <a:cubicBezTo>
                    <a:pt x="6" y="24"/>
                    <a:pt x="5" y="27"/>
                    <a:pt x="6" y="32"/>
                  </a:cubicBezTo>
                  <a:lnTo>
                    <a:pt x="4" y="32"/>
                  </a:lnTo>
                  <a:close/>
                </a:path>
              </a:pathLst>
            </a:custGeom>
            <a:solidFill>
              <a:srgbClr val="000080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124">
              <a:extLst>
                <a:ext uri="{FF2B5EF4-FFF2-40B4-BE49-F238E27FC236}">
                  <a16:creationId xmlns:a16="http://schemas.microsoft.com/office/drawing/2014/main" id="{D681E870-366F-4E45-9282-E5ABAE532F1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190" y="1474"/>
              <a:ext cx="36" cy="46"/>
            </a:xfrm>
            <a:custGeom>
              <a:avLst/>
              <a:gdLst>
                <a:gd name="T0" fmla="*/ 0 w 51"/>
                <a:gd name="T1" fmla="*/ 10 h 66"/>
                <a:gd name="T2" fmla="*/ 15 w 51"/>
                <a:gd name="T3" fmla="*/ 5 h 66"/>
                <a:gd name="T4" fmla="*/ 31 w 51"/>
                <a:gd name="T5" fmla="*/ 0 h 66"/>
                <a:gd name="T6" fmla="*/ 32 w 51"/>
                <a:gd name="T7" fmla="*/ 2 h 66"/>
                <a:gd name="T8" fmla="*/ 24 w 51"/>
                <a:gd name="T9" fmla="*/ 9 h 66"/>
                <a:gd name="T10" fmla="*/ 32 w 51"/>
                <a:gd name="T11" fmla="*/ 32 h 66"/>
                <a:gd name="T12" fmla="*/ 42 w 51"/>
                <a:gd name="T13" fmla="*/ 54 h 66"/>
                <a:gd name="T14" fmla="*/ 50 w 51"/>
                <a:gd name="T15" fmla="*/ 53 h 66"/>
                <a:gd name="T16" fmla="*/ 51 w 51"/>
                <a:gd name="T17" fmla="*/ 55 h 66"/>
                <a:gd name="T18" fmla="*/ 37 w 51"/>
                <a:gd name="T19" fmla="*/ 60 h 66"/>
                <a:gd name="T20" fmla="*/ 30 w 51"/>
                <a:gd name="T21" fmla="*/ 63 h 66"/>
                <a:gd name="T22" fmla="*/ 21 w 51"/>
                <a:gd name="T23" fmla="*/ 66 h 66"/>
                <a:gd name="T24" fmla="*/ 20 w 51"/>
                <a:gd name="T25" fmla="*/ 63 h 66"/>
                <a:gd name="T26" fmla="*/ 28 w 51"/>
                <a:gd name="T27" fmla="*/ 58 h 66"/>
                <a:gd name="T28" fmla="*/ 21 w 51"/>
                <a:gd name="T29" fmla="*/ 34 h 66"/>
                <a:gd name="T30" fmla="*/ 11 w 51"/>
                <a:gd name="T31" fmla="*/ 12 h 66"/>
                <a:gd name="T32" fmla="*/ 0 w 51"/>
                <a:gd name="T33" fmla="*/ 12 h 66"/>
                <a:gd name="T34" fmla="*/ 0 w 51"/>
                <a:gd name="T35" fmla="*/ 1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66">
                  <a:moveTo>
                    <a:pt x="0" y="10"/>
                  </a:moveTo>
                  <a:cubicBezTo>
                    <a:pt x="3" y="9"/>
                    <a:pt x="7" y="8"/>
                    <a:pt x="15" y="5"/>
                  </a:cubicBezTo>
                  <a:lnTo>
                    <a:pt x="31" y="0"/>
                  </a:lnTo>
                  <a:lnTo>
                    <a:pt x="32" y="2"/>
                  </a:lnTo>
                  <a:cubicBezTo>
                    <a:pt x="24" y="5"/>
                    <a:pt x="24" y="6"/>
                    <a:pt x="24" y="9"/>
                  </a:cubicBezTo>
                  <a:cubicBezTo>
                    <a:pt x="24" y="11"/>
                    <a:pt x="30" y="28"/>
                    <a:pt x="32" y="32"/>
                  </a:cubicBezTo>
                  <a:cubicBezTo>
                    <a:pt x="33" y="37"/>
                    <a:pt x="39" y="52"/>
                    <a:pt x="42" y="54"/>
                  </a:cubicBezTo>
                  <a:cubicBezTo>
                    <a:pt x="44" y="54"/>
                    <a:pt x="45" y="54"/>
                    <a:pt x="50" y="53"/>
                  </a:cubicBezTo>
                  <a:lnTo>
                    <a:pt x="51" y="55"/>
                  </a:lnTo>
                  <a:cubicBezTo>
                    <a:pt x="49" y="56"/>
                    <a:pt x="40" y="59"/>
                    <a:pt x="37" y="60"/>
                  </a:cubicBezTo>
                  <a:cubicBezTo>
                    <a:pt x="37" y="60"/>
                    <a:pt x="33" y="61"/>
                    <a:pt x="30" y="63"/>
                  </a:cubicBezTo>
                  <a:cubicBezTo>
                    <a:pt x="26" y="64"/>
                    <a:pt x="22" y="65"/>
                    <a:pt x="21" y="66"/>
                  </a:cubicBezTo>
                  <a:lnTo>
                    <a:pt x="20" y="63"/>
                  </a:lnTo>
                  <a:cubicBezTo>
                    <a:pt x="27" y="61"/>
                    <a:pt x="28" y="59"/>
                    <a:pt x="28" y="58"/>
                  </a:cubicBezTo>
                  <a:cubicBezTo>
                    <a:pt x="28" y="55"/>
                    <a:pt x="22" y="38"/>
                    <a:pt x="21" y="34"/>
                  </a:cubicBezTo>
                  <a:cubicBezTo>
                    <a:pt x="19" y="29"/>
                    <a:pt x="14" y="14"/>
                    <a:pt x="11" y="12"/>
                  </a:cubicBezTo>
                  <a:cubicBezTo>
                    <a:pt x="9" y="10"/>
                    <a:pt x="4" y="11"/>
                    <a:pt x="0" y="12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000080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125">
              <a:extLst>
                <a:ext uri="{FF2B5EF4-FFF2-40B4-BE49-F238E27FC236}">
                  <a16:creationId xmlns:a16="http://schemas.microsoft.com/office/drawing/2014/main" id="{4CCCA38F-8EFC-4A64-B59C-2D0E5C3595D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227" y="1484"/>
              <a:ext cx="63" cy="53"/>
            </a:xfrm>
            <a:custGeom>
              <a:avLst/>
              <a:gdLst>
                <a:gd name="T0" fmla="*/ 59 w 90"/>
                <a:gd name="T1" fmla="*/ 28 h 76"/>
                <a:gd name="T2" fmla="*/ 48 w 90"/>
                <a:gd name="T3" fmla="*/ 44 h 76"/>
                <a:gd name="T4" fmla="*/ 29 w 90"/>
                <a:gd name="T5" fmla="*/ 72 h 76"/>
                <a:gd name="T6" fmla="*/ 24 w 90"/>
                <a:gd name="T7" fmla="*/ 73 h 76"/>
                <a:gd name="T8" fmla="*/ 19 w 90"/>
                <a:gd name="T9" fmla="*/ 74 h 76"/>
                <a:gd name="T10" fmla="*/ 14 w 90"/>
                <a:gd name="T11" fmla="*/ 76 h 76"/>
                <a:gd name="T12" fmla="*/ 13 w 90"/>
                <a:gd name="T13" fmla="*/ 73 h 76"/>
                <a:gd name="T14" fmla="*/ 18 w 90"/>
                <a:gd name="T15" fmla="*/ 56 h 76"/>
                <a:gd name="T16" fmla="*/ 11 w 90"/>
                <a:gd name="T17" fmla="*/ 29 h 76"/>
                <a:gd name="T18" fmla="*/ 0 w 90"/>
                <a:gd name="T19" fmla="*/ 20 h 76"/>
                <a:gd name="T20" fmla="*/ 0 w 90"/>
                <a:gd name="T21" fmla="*/ 17 h 76"/>
                <a:gd name="T22" fmla="*/ 14 w 90"/>
                <a:gd name="T23" fmla="*/ 15 h 76"/>
                <a:gd name="T24" fmla="*/ 20 w 90"/>
                <a:gd name="T25" fmla="*/ 13 h 76"/>
                <a:gd name="T26" fmla="*/ 24 w 90"/>
                <a:gd name="T27" fmla="*/ 11 h 76"/>
                <a:gd name="T28" fmla="*/ 25 w 90"/>
                <a:gd name="T29" fmla="*/ 14 h 76"/>
                <a:gd name="T30" fmla="*/ 17 w 90"/>
                <a:gd name="T31" fmla="*/ 30 h 76"/>
                <a:gd name="T32" fmla="*/ 23 w 90"/>
                <a:gd name="T33" fmla="*/ 51 h 76"/>
                <a:gd name="T34" fmla="*/ 25 w 90"/>
                <a:gd name="T35" fmla="*/ 59 h 76"/>
                <a:gd name="T36" fmla="*/ 28 w 90"/>
                <a:gd name="T37" fmla="*/ 54 h 76"/>
                <a:gd name="T38" fmla="*/ 53 w 90"/>
                <a:gd name="T39" fmla="*/ 20 h 76"/>
                <a:gd name="T40" fmla="*/ 64 w 90"/>
                <a:gd name="T41" fmla="*/ 1 h 76"/>
                <a:gd name="T42" fmla="*/ 67 w 90"/>
                <a:gd name="T43" fmla="*/ 0 h 76"/>
                <a:gd name="T44" fmla="*/ 68 w 90"/>
                <a:gd name="T45" fmla="*/ 4 h 76"/>
                <a:gd name="T46" fmla="*/ 69 w 90"/>
                <a:gd name="T47" fmla="*/ 11 h 76"/>
                <a:gd name="T48" fmla="*/ 75 w 90"/>
                <a:gd name="T49" fmla="*/ 31 h 76"/>
                <a:gd name="T50" fmla="*/ 83 w 90"/>
                <a:gd name="T51" fmla="*/ 54 h 76"/>
                <a:gd name="T52" fmla="*/ 89 w 90"/>
                <a:gd name="T53" fmla="*/ 54 h 76"/>
                <a:gd name="T54" fmla="*/ 90 w 90"/>
                <a:gd name="T55" fmla="*/ 57 h 76"/>
                <a:gd name="T56" fmla="*/ 81 w 90"/>
                <a:gd name="T57" fmla="*/ 59 h 76"/>
                <a:gd name="T58" fmla="*/ 76 w 90"/>
                <a:gd name="T59" fmla="*/ 60 h 76"/>
                <a:gd name="T60" fmla="*/ 70 w 90"/>
                <a:gd name="T61" fmla="*/ 62 h 76"/>
                <a:gd name="T62" fmla="*/ 68 w 90"/>
                <a:gd name="T63" fmla="*/ 62 h 76"/>
                <a:gd name="T64" fmla="*/ 66 w 90"/>
                <a:gd name="T65" fmla="*/ 61 h 76"/>
                <a:gd name="T66" fmla="*/ 71 w 90"/>
                <a:gd name="T67" fmla="*/ 37 h 76"/>
                <a:gd name="T68" fmla="*/ 66 w 90"/>
                <a:gd name="T69" fmla="*/ 19 h 76"/>
                <a:gd name="T70" fmla="*/ 59 w 90"/>
                <a:gd name="T71" fmla="*/ 2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0" h="76">
                  <a:moveTo>
                    <a:pt x="59" y="28"/>
                  </a:moveTo>
                  <a:cubicBezTo>
                    <a:pt x="55" y="33"/>
                    <a:pt x="51" y="39"/>
                    <a:pt x="48" y="44"/>
                  </a:cubicBezTo>
                  <a:cubicBezTo>
                    <a:pt x="34" y="63"/>
                    <a:pt x="34" y="64"/>
                    <a:pt x="29" y="72"/>
                  </a:cubicBezTo>
                  <a:lnTo>
                    <a:pt x="24" y="73"/>
                  </a:lnTo>
                  <a:cubicBezTo>
                    <a:pt x="23" y="73"/>
                    <a:pt x="21" y="74"/>
                    <a:pt x="19" y="74"/>
                  </a:cubicBezTo>
                  <a:cubicBezTo>
                    <a:pt x="16" y="75"/>
                    <a:pt x="14" y="76"/>
                    <a:pt x="14" y="76"/>
                  </a:cubicBezTo>
                  <a:cubicBezTo>
                    <a:pt x="13" y="74"/>
                    <a:pt x="13" y="74"/>
                    <a:pt x="13" y="73"/>
                  </a:cubicBezTo>
                  <a:cubicBezTo>
                    <a:pt x="22" y="70"/>
                    <a:pt x="20" y="63"/>
                    <a:pt x="18" y="56"/>
                  </a:cubicBezTo>
                  <a:lnTo>
                    <a:pt x="11" y="29"/>
                  </a:lnTo>
                  <a:cubicBezTo>
                    <a:pt x="8" y="21"/>
                    <a:pt x="7" y="18"/>
                    <a:pt x="0" y="20"/>
                  </a:cubicBezTo>
                  <a:cubicBezTo>
                    <a:pt x="0" y="19"/>
                    <a:pt x="0" y="18"/>
                    <a:pt x="0" y="17"/>
                  </a:cubicBezTo>
                  <a:cubicBezTo>
                    <a:pt x="2" y="17"/>
                    <a:pt x="12" y="15"/>
                    <a:pt x="14" y="15"/>
                  </a:cubicBezTo>
                  <a:cubicBezTo>
                    <a:pt x="17" y="14"/>
                    <a:pt x="19" y="13"/>
                    <a:pt x="20" y="13"/>
                  </a:cubicBezTo>
                  <a:cubicBezTo>
                    <a:pt x="22" y="12"/>
                    <a:pt x="23" y="12"/>
                    <a:pt x="24" y="11"/>
                  </a:cubicBezTo>
                  <a:cubicBezTo>
                    <a:pt x="24" y="12"/>
                    <a:pt x="25" y="13"/>
                    <a:pt x="25" y="14"/>
                  </a:cubicBezTo>
                  <a:cubicBezTo>
                    <a:pt x="13" y="18"/>
                    <a:pt x="14" y="22"/>
                    <a:pt x="17" y="30"/>
                  </a:cubicBezTo>
                  <a:lnTo>
                    <a:pt x="23" y="51"/>
                  </a:lnTo>
                  <a:cubicBezTo>
                    <a:pt x="23" y="53"/>
                    <a:pt x="24" y="57"/>
                    <a:pt x="25" y="59"/>
                  </a:cubicBezTo>
                  <a:cubicBezTo>
                    <a:pt x="26" y="58"/>
                    <a:pt x="27" y="56"/>
                    <a:pt x="28" y="54"/>
                  </a:cubicBezTo>
                  <a:lnTo>
                    <a:pt x="53" y="20"/>
                  </a:lnTo>
                  <a:cubicBezTo>
                    <a:pt x="58" y="14"/>
                    <a:pt x="62" y="8"/>
                    <a:pt x="64" y="1"/>
                  </a:cubicBezTo>
                  <a:lnTo>
                    <a:pt x="67" y="0"/>
                  </a:lnTo>
                  <a:lnTo>
                    <a:pt x="68" y="4"/>
                  </a:lnTo>
                  <a:cubicBezTo>
                    <a:pt x="68" y="6"/>
                    <a:pt x="69" y="10"/>
                    <a:pt x="69" y="11"/>
                  </a:cubicBezTo>
                  <a:cubicBezTo>
                    <a:pt x="70" y="14"/>
                    <a:pt x="74" y="28"/>
                    <a:pt x="75" y="31"/>
                  </a:cubicBezTo>
                  <a:cubicBezTo>
                    <a:pt x="76" y="35"/>
                    <a:pt x="80" y="51"/>
                    <a:pt x="83" y="54"/>
                  </a:cubicBezTo>
                  <a:cubicBezTo>
                    <a:pt x="85" y="56"/>
                    <a:pt x="88" y="55"/>
                    <a:pt x="89" y="54"/>
                  </a:cubicBezTo>
                  <a:lnTo>
                    <a:pt x="90" y="57"/>
                  </a:lnTo>
                  <a:cubicBezTo>
                    <a:pt x="89" y="57"/>
                    <a:pt x="82" y="59"/>
                    <a:pt x="81" y="59"/>
                  </a:cubicBezTo>
                  <a:cubicBezTo>
                    <a:pt x="81" y="59"/>
                    <a:pt x="78" y="60"/>
                    <a:pt x="76" y="60"/>
                  </a:cubicBezTo>
                  <a:cubicBezTo>
                    <a:pt x="73" y="61"/>
                    <a:pt x="71" y="62"/>
                    <a:pt x="70" y="62"/>
                  </a:cubicBezTo>
                  <a:cubicBezTo>
                    <a:pt x="69" y="62"/>
                    <a:pt x="68" y="62"/>
                    <a:pt x="68" y="62"/>
                  </a:cubicBezTo>
                  <a:lnTo>
                    <a:pt x="66" y="61"/>
                  </a:lnTo>
                  <a:cubicBezTo>
                    <a:pt x="76" y="58"/>
                    <a:pt x="76" y="56"/>
                    <a:pt x="71" y="37"/>
                  </a:cubicBezTo>
                  <a:cubicBezTo>
                    <a:pt x="71" y="34"/>
                    <a:pt x="67" y="22"/>
                    <a:pt x="66" y="19"/>
                  </a:cubicBezTo>
                  <a:lnTo>
                    <a:pt x="59" y="28"/>
                  </a:lnTo>
                  <a:close/>
                </a:path>
              </a:pathLst>
            </a:custGeom>
            <a:solidFill>
              <a:srgbClr val="000080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126">
              <a:extLst>
                <a:ext uri="{FF2B5EF4-FFF2-40B4-BE49-F238E27FC236}">
                  <a16:creationId xmlns:a16="http://schemas.microsoft.com/office/drawing/2014/main" id="{A1CE57BF-2EE8-4D79-BCE2-873182F3B7F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294" y="1499"/>
              <a:ext cx="44" cy="47"/>
            </a:xfrm>
            <a:custGeom>
              <a:avLst/>
              <a:gdLst>
                <a:gd name="T0" fmla="*/ 54 w 63"/>
                <a:gd name="T1" fmla="*/ 39 h 67"/>
                <a:gd name="T2" fmla="*/ 52 w 63"/>
                <a:gd name="T3" fmla="*/ 40 h 67"/>
                <a:gd name="T4" fmla="*/ 48 w 63"/>
                <a:gd name="T5" fmla="*/ 35 h 67"/>
                <a:gd name="T6" fmla="*/ 34 w 63"/>
                <a:gd name="T7" fmla="*/ 36 h 67"/>
                <a:gd name="T8" fmla="*/ 25 w 63"/>
                <a:gd name="T9" fmla="*/ 38 h 67"/>
                <a:gd name="T10" fmla="*/ 26 w 63"/>
                <a:gd name="T11" fmla="*/ 46 h 67"/>
                <a:gd name="T12" fmla="*/ 29 w 63"/>
                <a:gd name="T13" fmla="*/ 60 h 67"/>
                <a:gd name="T14" fmla="*/ 43 w 63"/>
                <a:gd name="T15" fmla="*/ 59 h 67"/>
                <a:gd name="T16" fmla="*/ 57 w 63"/>
                <a:gd name="T17" fmla="*/ 52 h 67"/>
                <a:gd name="T18" fmla="*/ 56 w 63"/>
                <a:gd name="T19" fmla="*/ 48 h 67"/>
                <a:gd name="T20" fmla="*/ 58 w 63"/>
                <a:gd name="T21" fmla="*/ 47 h 67"/>
                <a:gd name="T22" fmla="*/ 63 w 63"/>
                <a:gd name="T23" fmla="*/ 59 h 67"/>
                <a:gd name="T24" fmla="*/ 45 w 63"/>
                <a:gd name="T25" fmla="*/ 62 h 67"/>
                <a:gd name="T26" fmla="*/ 11 w 63"/>
                <a:gd name="T27" fmla="*/ 67 h 67"/>
                <a:gd name="T28" fmla="*/ 11 w 63"/>
                <a:gd name="T29" fmla="*/ 65 h 67"/>
                <a:gd name="T30" fmla="*/ 12 w 63"/>
                <a:gd name="T31" fmla="*/ 65 h 67"/>
                <a:gd name="T32" fmla="*/ 16 w 63"/>
                <a:gd name="T33" fmla="*/ 58 h 67"/>
                <a:gd name="T34" fmla="*/ 14 w 63"/>
                <a:gd name="T35" fmla="*/ 41 h 67"/>
                <a:gd name="T36" fmla="*/ 8 w 63"/>
                <a:gd name="T37" fmla="*/ 14 h 67"/>
                <a:gd name="T38" fmla="*/ 1 w 63"/>
                <a:gd name="T39" fmla="*/ 11 h 67"/>
                <a:gd name="T40" fmla="*/ 0 w 63"/>
                <a:gd name="T41" fmla="*/ 8 h 67"/>
                <a:gd name="T42" fmla="*/ 25 w 63"/>
                <a:gd name="T43" fmla="*/ 5 h 67"/>
                <a:gd name="T44" fmla="*/ 53 w 63"/>
                <a:gd name="T45" fmla="*/ 0 h 67"/>
                <a:gd name="T46" fmla="*/ 60 w 63"/>
                <a:gd name="T47" fmla="*/ 14 h 67"/>
                <a:gd name="T48" fmla="*/ 58 w 63"/>
                <a:gd name="T49" fmla="*/ 14 h 67"/>
                <a:gd name="T50" fmla="*/ 36 w 63"/>
                <a:gd name="T51" fmla="*/ 7 h 67"/>
                <a:gd name="T52" fmla="*/ 21 w 63"/>
                <a:gd name="T53" fmla="*/ 10 h 67"/>
                <a:gd name="T54" fmla="*/ 22 w 63"/>
                <a:gd name="T55" fmla="*/ 22 h 67"/>
                <a:gd name="T56" fmla="*/ 24 w 63"/>
                <a:gd name="T57" fmla="*/ 34 h 67"/>
                <a:gd name="T58" fmla="*/ 32 w 63"/>
                <a:gd name="T59" fmla="*/ 33 h 67"/>
                <a:gd name="T60" fmla="*/ 49 w 63"/>
                <a:gd name="T61" fmla="*/ 22 h 67"/>
                <a:gd name="T62" fmla="*/ 51 w 63"/>
                <a:gd name="T63" fmla="*/ 22 h 67"/>
                <a:gd name="T64" fmla="*/ 54 w 63"/>
                <a:gd name="T65" fmla="*/ 3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3" h="67">
                  <a:moveTo>
                    <a:pt x="54" y="39"/>
                  </a:moveTo>
                  <a:lnTo>
                    <a:pt x="52" y="40"/>
                  </a:lnTo>
                  <a:cubicBezTo>
                    <a:pt x="52" y="40"/>
                    <a:pt x="50" y="35"/>
                    <a:pt x="48" y="35"/>
                  </a:cubicBezTo>
                  <a:cubicBezTo>
                    <a:pt x="47" y="35"/>
                    <a:pt x="42" y="35"/>
                    <a:pt x="34" y="36"/>
                  </a:cubicBezTo>
                  <a:cubicBezTo>
                    <a:pt x="31" y="37"/>
                    <a:pt x="27" y="37"/>
                    <a:pt x="25" y="38"/>
                  </a:cubicBezTo>
                  <a:cubicBezTo>
                    <a:pt x="25" y="42"/>
                    <a:pt x="26" y="44"/>
                    <a:pt x="26" y="46"/>
                  </a:cubicBezTo>
                  <a:cubicBezTo>
                    <a:pt x="27" y="51"/>
                    <a:pt x="28" y="55"/>
                    <a:pt x="29" y="60"/>
                  </a:cubicBezTo>
                  <a:cubicBezTo>
                    <a:pt x="34" y="60"/>
                    <a:pt x="39" y="60"/>
                    <a:pt x="43" y="59"/>
                  </a:cubicBezTo>
                  <a:cubicBezTo>
                    <a:pt x="53" y="57"/>
                    <a:pt x="58" y="55"/>
                    <a:pt x="57" y="52"/>
                  </a:cubicBezTo>
                  <a:cubicBezTo>
                    <a:pt x="57" y="50"/>
                    <a:pt x="56" y="49"/>
                    <a:pt x="56" y="48"/>
                  </a:cubicBezTo>
                  <a:cubicBezTo>
                    <a:pt x="57" y="48"/>
                    <a:pt x="57" y="48"/>
                    <a:pt x="58" y="47"/>
                  </a:cubicBezTo>
                  <a:cubicBezTo>
                    <a:pt x="59" y="47"/>
                    <a:pt x="62" y="53"/>
                    <a:pt x="63" y="59"/>
                  </a:cubicBezTo>
                  <a:cubicBezTo>
                    <a:pt x="56" y="60"/>
                    <a:pt x="52" y="61"/>
                    <a:pt x="45" y="62"/>
                  </a:cubicBezTo>
                  <a:lnTo>
                    <a:pt x="11" y="67"/>
                  </a:lnTo>
                  <a:lnTo>
                    <a:pt x="11" y="65"/>
                  </a:lnTo>
                  <a:cubicBezTo>
                    <a:pt x="11" y="65"/>
                    <a:pt x="11" y="65"/>
                    <a:pt x="12" y="65"/>
                  </a:cubicBezTo>
                  <a:cubicBezTo>
                    <a:pt x="16" y="63"/>
                    <a:pt x="16" y="63"/>
                    <a:pt x="16" y="58"/>
                  </a:cubicBezTo>
                  <a:cubicBezTo>
                    <a:pt x="16" y="55"/>
                    <a:pt x="14" y="43"/>
                    <a:pt x="14" y="41"/>
                  </a:cubicBezTo>
                  <a:cubicBezTo>
                    <a:pt x="13" y="35"/>
                    <a:pt x="10" y="19"/>
                    <a:pt x="8" y="14"/>
                  </a:cubicBezTo>
                  <a:cubicBezTo>
                    <a:pt x="7" y="11"/>
                    <a:pt x="5" y="11"/>
                    <a:pt x="1" y="11"/>
                  </a:cubicBezTo>
                  <a:lnTo>
                    <a:pt x="0" y="8"/>
                  </a:lnTo>
                  <a:cubicBezTo>
                    <a:pt x="11" y="7"/>
                    <a:pt x="15" y="7"/>
                    <a:pt x="25" y="5"/>
                  </a:cubicBezTo>
                  <a:cubicBezTo>
                    <a:pt x="35" y="4"/>
                    <a:pt x="39" y="3"/>
                    <a:pt x="53" y="0"/>
                  </a:cubicBezTo>
                  <a:cubicBezTo>
                    <a:pt x="57" y="6"/>
                    <a:pt x="58" y="9"/>
                    <a:pt x="60" y="14"/>
                  </a:cubicBezTo>
                  <a:lnTo>
                    <a:pt x="58" y="14"/>
                  </a:lnTo>
                  <a:cubicBezTo>
                    <a:pt x="56" y="11"/>
                    <a:pt x="52" y="4"/>
                    <a:pt x="36" y="7"/>
                  </a:cubicBezTo>
                  <a:cubicBezTo>
                    <a:pt x="30" y="8"/>
                    <a:pt x="25" y="9"/>
                    <a:pt x="21" y="10"/>
                  </a:cubicBezTo>
                  <a:cubicBezTo>
                    <a:pt x="21" y="13"/>
                    <a:pt x="21" y="16"/>
                    <a:pt x="22" y="22"/>
                  </a:cubicBezTo>
                  <a:cubicBezTo>
                    <a:pt x="22" y="22"/>
                    <a:pt x="24" y="32"/>
                    <a:pt x="24" y="34"/>
                  </a:cubicBezTo>
                  <a:cubicBezTo>
                    <a:pt x="27" y="34"/>
                    <a:pt x="28" y="34"/>
                    <a:pt x="32" y="33"/>
                  </a:cubicBezTo>
                  <a:cubicBezTo>
                    <a:pt x="49" y="31"/>
                    <a:pt x="49" y="30"/>
                    <a:pt x="49" y="22"/>
                  </a:cubicBezTo>
                  <a:lnTo>
                    <a:pt x="51" y="22"/>
                  </a:lnTo>
                  <a:lnTo>
                    <a:pt x="54" y="39"/>
                  </a:lnTo>
                  <a:close/>
                </a:path>
              </a:pathLst>
            </a:custGeom>
            <a:solidFill>
              <a:srgbClr val="000080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127">
              <a:extLst>
                <a:ext uri="{FF2B5EF4-FFF2-40B4-BE49-F238E27FC236}">
                  <a16:creationId xmlns:a16="http://schemas.microsoft.com/office/drawing/2014/main" id="{25616EEA-D56E-473B-BCD9-F518E1555F1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381" y="1510"/>
              <a:ext cx="66" cy="45"/>
            </a:xfrm>
            <a:custGeom>
              <a:avLst/>
              <a:gdLst>
                <a:gd name="T0" fmla="*/ 12 w 94"/>
                <a:gd name="T1" fmla="*/ 23 h 64"/>
                <a:gd name="T2" fmla="*/ 0 w 94"/>
                <a:gd name="T3" fmla="*/ 6 h 64"/>
                <a:gd name="T4" fmla="*/ 0 w 94"/>
                <a:gd name="T5" fmla="*/ 4 h 64"/>
                <a:gd name="T6" fmla="*/ 6 w 94"/>
                <a:gd name="T7" fmla="*/ 4 h 64"/>
                <a:gd name="T8" fmla="*/ 13 w 94"/>
                <a:gd name="T9" fmla="*/ 4 h 64"/>
                <a:gd name="T10" fmla="*/ 18 w 94"/>
                <a:gd name="T11" fmla="*/ 3 h 64"/>
                <a:gd name="T12" fmla="*/ 26 w 94"/>
                <a:gd name="T13" fmla="*/ 3 h 64"/>
                <a:gd name="T14" fmla="*/ 26 w 94"/>
                <a:gd name="T15" fmla="*/ 5 h 64"/>
                <a:gd name="T16" fmla="*/ 17 w 94"/>
                <a:gd name="T17" fmla="*/ 14 h 64"/>
                <a:gd name="T18" fmla="*/ 20 w 94"/>
                <a:gd name="T19" fmla="*/ 40 h 64"/>
                <a:gd name="T20" fmla="*/ 21 w 94"/>
                <a:gd name="T21" fmla="*/ 48 h 64"/>
                <a:gd name="T22" fmla="*/ 21 w 94"/>
                <a:gd name="T23" fmla="*/ 47 h 64"/>
                <a:gd name="T24" fmla="*/ 29 w 94"/>
                <a:gd name="T25" fmla="*/ 33 h 64"/>
                <a:gd name="T26" fmla="*/ 43 w 94"/>
                <a:gd name="T27" fmla="*/ 3 h 64"/>
                <a:gd name="T28" fmla="*/ 45 w 94"/>
                <a:gd name="T29" fmla="*/ 3 h 64"/>
                <a:gd name="T30" fmla="*/ 73 w 94"/>
                <a:gd name="T31" fmla="*/ 47 h 64"/>
                <a:gd name="T32" fmla="*/ 73 w 94"/>
                <a:gd name="T33" fmla="*/ 47 h 64"/>
                <a:gd name="T34" fmla="*/ 73 w 94"/>
                <a:gd name="T35" fmla="*/ 16 h 64"/>
                <a:gd name="T36" fmla="*/ 62 w 94"/>
                <a:gd name="T37" fmla="*/ 4 h 64"/>
                <a:gd name="T38" fmla="*/ 62 w 94"/>
                <a:gd name="T39" fmla="*/ 1 h 64"/>
                <a:gd name="T40" fmla="*/ 79 w 94"/>
                <a:gd name="T41" fmla="*/ 1 h 64"/>
                <a:gd name="T42" fmla="*/ 92 w 94"/>
                <a:gd name="T43" fmla="*/ 0 h 64"/>
                <a:gd name="T44" fmla="*/ 92 w 94"/>
                <a:gd name="T45" fmla="*/ 2 h 64"/>
                <a:gd name="T46" fmla="*/ 84 w 94"/>
                <a:gd name="T47" fmla="*/ 7 h 64"/>
                <a:gd name="T48" fmla="*/ 84 w 94"/>
                <a:gd name="T49" fmla="*/ 45 h 64"/>
                <a:gd name="T50" fmla="*/ 94 w 94"/>
                <a:gd name="T51" fmla="*/ 56 h 64"/>
                <a:gd name="T52" fmla="*/ 94 w 94"/>
                <a:gd name="T53" fmla="*/ 58 h 64"/>
                <a:gd name="T54" fmla="*/ 76 w 94"/>
                <a:gd name="T55" fmla="*/ 59 h 64"/>
                <a:gd name="T56" fmla="*/ 62 w 94"/>
                <a:gd name="T57" fmla="*/ 38 h 64"/>
                <a:gd name="T58" fmla="*/ 56 w 94"/>
                <a:gd name="T59" fmla="*/ 28 h 64"/>
                <a:gd name="T60" fmla="*/ 48 w 94"/>
                <a:gd name="T61" fmla="*/ 18 h 64"/>
                <a:gd name="T62" fmla="*/ 42 w 94"/>
                <a:gd name="T63" fmla="*/ 30 h 64"/>
                <a:gd name="T64" fmla="*/ 25 w 94"/>
                <a:gd name="T65" fmla="*/ 62 h 64"/>
                <a:gd name="T66" fmla="*/ 10 w 94"/>
                <a:gd name="T67" fmla="*/ 63 h 64"/>
                <a:gd name="T68" fmla="*/ 4 w 94"/>
                <a:gd name="T69" fmla="*/ 64 h 64"/>
                <a:gd name="T70" fmla="*/ 4 w 94"/>
                <a:gd name="T71" fmla="*/ 61 h 64"/>
                <a:gd name="T72" fmla="*/ 15 w 94"/>
                <a:gd name="T73" fmla="*/ 50 h 64"/>
                <a:gd name="T74" fmla="*/ 15 w 94"/>
                <a:gd name="T75" fmla="*/ 43 h 64"/>
                <a:gd name="T76" fmla="*/ 12 w 94"/>
                <a:gd name="T77" fmla="*/ 2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4" h="64">
                  <a:moveTo>
                    <a:pt x="12" y="23"/>
                  </a:moveTo>
                  <a:cubicBezTo>
                    <a:pt x="11" y="11"/>
                    <a:pt x="11" y="7"/>
                    <a:pt x="0" y="6"/>
                  </a:cubicBezTo>
                  <a:lnTo>
                    <a:pt x="0" y="4"/>
                  </a:lnTo>
                  <a:cubicBezTo>
                    <a:pt x="2" y="4"/>
                    <a:pt x="4" y="4"/>
                    <a:pt x="6" y="4"/>
                  </a:cubicBezTo>
                  <a:cubicBezTo>
                    <a:pt x="8" y="4"/>
                    <a:pt x="10" y="4"/>
                    <a:pt x="13" y="4"/>
                  </a:cubicBezTo>
                  <a:cubicBezTo>
                    <a:pt x="14" y="4"/>
                    <a:pt x="16" y="4"/>
                    <a:pt x="18" y="3"/>
                  </a:cubicBezTo>
                  <a:cubicBezTo>
                    <a:pt x="21" y="3"/>
                    <a:pt x="23" y="3"/>
                    <a:pt x="26" y="3"/>
                  </a:cubicBezTo>
                  <a:lnTo>
                    <a:pt x="26" y="5"/>
                  </a:lnTo>
                  <a:cubicBezTo>
                    <a:pt x="17" y="7"/>
                    <a:pt x="16" y="8"/>
                    <a:pt x="17" y="14"/>
                  </a:cubicBezTo>
                  <a:cubicBezTo>
                    <a:pt x="17" y="23"/>
                    <a:pt x="18" y="31"/>
                    <a:pt x="20" y="40"/>
                  </a:cubicBezTo>
                  <a:cubicBezTo>
                    <a:pt x="20" y="44"/>
                    <a:pt x="20" y="44"/>
                    <a:pt x="21" y="48"/>
                  </a:cubicBezTo>
                  <a:lnTo>
                    <a:pt x="21" y="47"/>
                  </a:lnTo>
                  <a:cubicBezTo>
                    <a:pt x="22" y="45"/>
                    <a:pt x="26" y="38"/>
                    <a:pt x="29" y="33"/>
                  </a:cubicBezTo>
                  <a:cubicBezTo>
                    <a:pt x="39" y="13"/>
                    <a:pt x="40" y="11"/>
                    <a:pt x="43" y="3"/>
                  </a:cubicBezTo>
                  <a:lnTo>
                    <a:pt x="45" y="3"/>
                  </a:lnTo>
                  <a:cubicBezTo>
                    <a:pt x="52" y="16"/>
                    <a:pt x="58" y="25"/>
                    <a:pt x="73" y="47"/>
                  </a:cubicBezTo>
                  <a:lnTo>
                    <a:pt x="73" y="47"/>
                  </a:lnTo>
                  <a:cubicBezTo>
                    <a:pt x="73" y="38"/>
                    <a:pt x="73" y="25"/>
                    <a:pt x="73" y="16"/>
                  </a:cubicBezTo>
                  <a:cubicBezTo>
                    <a:pt x="72" y="5"/>
                    <a:pt x="70" y="5"/>
                    <a:pt x="62" y="4"/>
                  </a:cubicBezTo>
                  <a:lnTo>
                    <a:pt x="62" y="1"/>
                  </a:lnTo>
                  <a:cubicBezTo>
                    <a:pt x="67" y="1"/>
                    <a:pt x="69" y="1"/>
                    <a:pt x="79" y="1"/>
                  </a:cubicBezTo>
                  <a:lnTo>
                    <a:pt x="92" y="0"/>
                  </a:lnTo>
                  <a:lnTo>
                    <a:pt x="92" y="2"/>
                  </a:lnTo>
                  <a:cubicBezTo>
                    <a:pt x="86" y="3"/>
                    <a:pt x="84" y="4"/>
                    <a:pt x="84" y="7"/>
                  </a:cubicBezTo>
                  <a:cubicBezTo>
                    <a:pt x="83" y="12"/>
                    <a:pt x="84" y="42"/>
                    <a:pt x="84" y="45"/>
                  </a:cubicBezTo>
                  <a:cubicBezTo>
                    <a:pt x="84" y="55"/>
                    <a:pt x="86" y="55"/>
                    <a:pt x="94" y="56"/>
                  </a:cubicBezTo>
                  <a:lnTo>
                    <a:pt x="94" y="58"/>
                  </a:lnTo>
                  <a:lnTo>
                    <a:pt x="76" y="59"/>
                  </a:lnTo>
                  <a:lnTo>
                    <a:pt x="62" y="38"/>
                  </a:lnTo>
                  <a:lnTo>
                    <a:pt x="56" y="28"/>
                  </a:lnTo>
                  <a:cubicBezTo>
                    <a:pt x="51" y="22"/>
                    <a:pt x="51" y="22"/>
                    <a:pt x="48" y="18"/>
                  </a:cubicBezTo>
                  <a:cubicBezTo>
                    <a:pt x="48" y="18"/>
                    <a:pt x="43" y="28"/>
                    <a:pt x="42" y="30"/>
                  </a:cubicBezTo>
                  <a:cubicBezTo>
                    <a:pt x="34" y="43"/>
                    <a:pt x="33" y="47"/>
                    <a:pt x="25" y="62"/>
                  </a:cubicBezTo>
                  <a:cubicBezTo>
                    <a:pt x="20" y="62"/>
                    <a:pt x="20" y="62"/>
                    <a:pt x="10" y="63"/>
                  </a:cubicBezTo>
                  <a:cubicBezTo>
                    <a:pt x="8" y="63"/>
                    <a:pt x="5" y="64"/>
                    <a:pt x="4" y="64"/>
                  </a:cubicBezTo>
                  <a:lnTo>
                    <a:pt x="4" y="61"/>
                  </a:lnTo>
                  <a:cubicBezTo>
                    <a:pt x="13" y="60"/>
                    <a:pt x="16" y="58"/>
                    <a:pt x="15" y="50"/>
                  </a:cubicBezTo>
                  <a:cubicBezTo>
                    <a:pt x="15" y="49"/>
                    <a:pt x="15" y="46"/>
                    <a:pt x="15" y="43"/>
                  </a:cubicBezTo>
                  <a:lnTo>
                    <a:pt x="12" y="23"/>
                  </a:lnTo>
                  <a:close/>
                </a:path>
              </a:pathLst>
            </a:custGeom>
            <a:solidFill>
              <a:srgbClr val="000080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128">
              <a:extLst>
                <a:ext uri="{FF2B5EF4-FFF2-40B4-BE49-F238E27FC236}">
                  <a16:creationId xmlns:a16="http://schemas.microsoft.com/office/drawing/2014/main" id="{760D866B-FF6D-4E73-B0BA-756CDE669B8D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22462" y="1511"/>
              <a:ext cx="51" cy="44"/>
            </a:xfrm>
            <a:custGeom>
              <a:avLst/>
              <a:gdLst>
                <a:gd name="T0" fmla="*/ 0 w 73"/>
                <a:gd name="T1" fmla="*/ 31 h 62"/>
                <a:gd name="T2" fmla="*/ 37 w 73"/>
                <a:gd name="T3" fmla="*/ 0 h 62"/>
                <a:gd name="T4" fmla="*/ 72 w 73"/>
                <a:gd name="T5" fmla="*/ 31 h 62"/>
                <a:gd name="T6" fmla="*/ 36 w 73"/>
                <a:gd name="T7" fmla="*/ 61 h 62"/>
                <a:gd name="T8" fmla="*/ 0 w 73"/>
                <a:gd name="T9" fmla="*/ 31 h 62"/>
                <a:gd name="T10" fmla="*/ 12 w 73"/>
                <a:gd name="T11" fmla="*/ 36 h 62"/>
                <a:gd name="T12" fmla="*/ 33 w 73"/>
                <a:gd name="T13" fmla="*/ 58 h 62"/>
                <a:gd name="T14" fmla="*/ 60 w 73"/>
                <a:gd name="T15" fmla="*/ 25 h 62"/>
                <a:gd name="T16" fmla="*/ 39 w 73"/>
                <a:gd name="T17" fmla="*/ 3 h 62"/>
                <a:gd name="T18" fmla="*/ 12 w 73"/>
                <a:gd name="T19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62">
                  <a:moveTo>
                    <a:pt x="0" y="31"/>
                  </a:moveTo>
                  <a:cubicBezTo>
                    <a:pt x="0" y="14"/>
                    <a:pt x="14" y="0"/>
                    <a:pt x="37" y="0"/>
                  </a:cubicBezTo>
                  <a:cubicBezTo>
                    <a:pt x="59" y="0"/>
                    <a:pt x="73" y="16"/>
                    <a:pt x="72" y="31"/>
                  </a:cubicBezTo>
                  <a:cubicBezTo>
                    <a:pt x="72" y="49"/>
                    <a:pt x="56" y="62"/>
                    <a:pt x="36" y="61"/>
                  </a:cubicBezTo>
                  <a:cubicBezTo>
                    <a:pt x="18" y="61"/>
                    <a:pt x="0" y="49"/>
                    <a:pt x="0" y="31"/>
                  </a:cubicBezTo>
                  <a:close/>
                  <a:moveTo>
                    <a:pt x="12" y="36"/>
                  </a:moveTo>
                  <a:cubicBezTo>
                    <a:pt x="12" y="55"/>
                    <a:pt x="28" y="58"/>
                    <a:pt x="33" y="58"/>
                  </a:cubicBezTo>
                  <a:cubicBezTo>
                    <a:pt x="53" y="58"/>
                    <a:pt x="60" y="37"/>
                    <a:pt x="60" y="25"/>
                  </a:cubicBezTo>
                  <a:cubicBezTo>
                    <a:pt x="60" y="7"/>
                    <a:pt x="46" y="4"/>
                    <a:pt x="39" y="3"/>
                  </a:cubicBezTo>
                  <a:cubicBezTo>
                    <a:pt x="22" y="3"/>
                    <a:pt x="13" y="20"/>
                    <a:pt x="12" y="36"/>
                  </a:cubicBezTo>
                  <a:close/>
                </a:path>
              </a:pathLst>
            </a:custGeom>
            <a:solidFill>
              <a:srgbClr val="000080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129">
              <a:extLst>
                <a:ext uri="{FF2B5EF4-FFF2-40B4-BE49-F238E27FC236}">
                  <a16:creationId xmlns:a16="http://schemas.microsoft.com/office/drawing/2014/main" id="{E5593952-D394-4BA8-9F03-AB408D9F6CE3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22526" y="1506"/>
              <a:ext cx="52" cy="46"/>
            </a:xfrm>
            <a:custGeom>
              <a:avLst/>
              <a:gdLst>
                <a:gd name="T0" fmla="*/ 5 w 74"/>
                <a:gd name="T1" fmla="*/ 0 h 65"/>
                <a:gd name="T2" fmla="*/ 19 w 74"/>
                <a:gd name="T3" fmla="*/ 2 h 65"/>
                <a:gd name="T4" fmla="*/ 25 w 74"/>
                <a:gd name="T5" fmla="*/ 3 h 65"/>
                <a:gd name="T6" fmla="*/ 32 w 74"/>
                <a:gd name="T7" fmla="*/ 3 h 65"/>
                <a:gd name="T8" fmla="*/ 32 w 74"/>
                <a:gd name="T9" fmla="*/ 5 h 65"/>
                <a:gd name="T10" fmla="*/ 25 w 74"/>
                <a:gd name="T11" fmla="*/ 7 h 65"/>
                <a:gd name="T12" fmla="*/ 22 w 74"/>
                <a:gd name="T13" fmla="*/ 21 h 65"/>
                <a:gd name="T14" fmla="*/ 21 w 74"/>
                <a:gd name="T15" fmla="*/ 30 h 65"/>
                <a:gd name="T16" fmla="*/ 28 w 74"/>
                <a:gd name="T17" fmla="*/ 31 h 65"/>
                <a:gd name="T18" fmla="*/ 74 w 74"/>
                <a:gd name="T19" fmla="*/ 4 h 65"/>
                <a:gd name="T20" fmla="*/ 74 w 74"/>
                <a:gd name="T21" fmla="*/ 7 h 65"/>
                <a:gd name="T22" fmla="*/ 39 w 74"/>
                <a:gd name="T23" fmla="*/ 33 h 65"/>
                <a:gd name="T24" fmla="*/ 52 w 74"/>
                <a:gd name="T25" fmla="*/ 50 h 65"/>
                <a:gd name="T26" fmla="*/ 26 w 74"/>
                <a:gd name="T27" fmla="*/ 63 h 65"/>
                <a:gd name="T28" fmla="*/ 18 w 74"/>
                <a:gd name="T29" fmla="*/ 61 h 65"/>
                <a:gd name="T30" fmla="*/ 9 w 74"/>
                <a:gd name="T31" fmla="*/ 60 h 65"/>
                <a:gd name="T32" fmla="*/ 0 w 74"/>
                <a:gd name="T33" fmla="*/ 59 h 65"/>
                <a:gd name="T34" fmla="*/ 0 w 74"/>
                <a:gd name="T35" fmla="*/ 57 h 65"/>
                <a:gd name="T36" fmla="*/ 7 w 74"/>
                <a:gd name="T37" fmla="*/ 53 h 65"/>
                <a:gd name="T38" fmla="*/ 10 w 74"/>
                <a:gd name="T39" fmla="*/ 37 h 65"/>
                <a:gd name="T40" fmla="*/ 12 w 74"/>
                <a:gd name="T41" fmla="*/ 8 h 65"/>
                <a:gd name="T42" fmla="*/ 5 w 74"/>
                <a:gd name="T43" fmla="*/ 2 h 65"/>
                <a:gd name="T44" fmla="*/ 5 w 74"/>
                <a:gd name="T45" fmla="*/ 0 h 65"/>
                <a:gd name="T46" fmla="*/ 41 w 74"/>
                <a:gd name="T47" fmla="*/ 48 h 65"/>
                <a:gd name="T48" fmla="*/ 26 w 74"/>
                <a:gd name="T49" fmla="*/ 34 h 65"/>
                <a:gd name="T50" fmla="*/ 21 w 74"/>
                <a:gd name="T51" fmla="*/ 34 h 65"/>
                <a:gd name="T52" fmla="*/ 19 w 74"/>
                <a:gd name="T53" fmla="*/ 52 h 65"/>
                <a:gd name="T54" fmla="*/ 24 w 74"/>
                <a:gd name="T55" fmla="*/ 60 h 65"/>
                <a:gd name="T56" fmla="*/ 41 w 74"/>
                <a:gd name="T57" fmla="*/ 4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4" h="65">
                  <a:moveTo>
                    <a:pt x="5" y="0"/>
                  </a:moveTo>
                  <a:cubicBezTo>
                    <a:pt x="13" y="1"/>
                    <a:pt x="14" y="2"/>
                    <a:pt x="19" y="2"/>
                  </a:cubicBezTo>
                  <a:cubicBezTo>
                    <a:pt x="22" y="2"/>
                    <a:pt x="23" y="2"/>
                    <a:pt x="25" y="3"/>
                  </a:cubicBezTo>
                  <a:cubicBezTo>
                    <a:pt x="27" y="3"/>
                    <a:pt x="29" y="3"/>
                    <a:pt x="32" y="3"/>
                  </a:cubicBezTo>
                  <a:lnTo>
                    <a:pt x="32" y="5"/>
                  </a:lnTo>
                  <a:cubicBezTo>
                    <a:pt x="31" y="5"/>
                    <a:pt x="26" y="5"/>
                    <a:pt x="25" y="7"/>
                  </a:cubicBezTo>
                  <a:cubicBezTo>
                    <a:pt x="23" y="9"/>
                    <a:pt x="22" y="18"/>
                    <a:pt x="22" y="21"/>
                  </a:cubicBezTo>
                  <a:cubicBezTo>
                    <a:pt x="21" y="27"/>
                    <a:pt x="21" y="28"/>
                    <a:pt x="21" y="30"/>
                  </a:cubicBezTo>
                  <a:cubicBezTo>
                    <a:pt x="24" y="30"/>
                    <a:pt x="25" y="30"/>
                    <a:pt x="28" y="31"/>
                  </a:cubicBezTo>
                  <a:cubicBezTo>
                    <a:pt x="48" y="2"/>
                    <a:pt x="63" y="3"/>
                    <a:pt x="74" y="4"/>
                  </a:cubicBezTo>
                  <a:lnTo>
                    <a:pt x="74" y="7"/>
                  </a:lnTo>
                  <a:cubicBezTo>
                    <a:pt x="63" y="6"/>
                    <a:pt x="54" y="14"/>
                    <a:pt x="39" y="33"/>
                  </a:cubicBezTo>
                  <a:cubicBezTo>
                    <a:pt x="48" y="36"/>
                    <a:pt x="53" y="43"/>
                    <a:pt x="52" y="50"/>
                  </a:cubicBezTo>
                  <a:cubicBezTo>
                    <a:pt x="52" y="57"/>
                    <a:pt x="44" y="65"/>
                    <a:pt x="26" y="63"/>
                  </a:cubicBezTo>
                  <a:cubicBezTo>
                    <a:pt x="25" y="63"/>
                    <a:pt x="21" y="62"/>
                    <a:pt x="18" y="61"/>
                  </a:cubicBezTo>
                  <a:cubicBezTo>
                    <a:pt x="14" y="61"/>
                    <a:pt x="10" y="60"/>
                    <a:pt x="9" y="60"/>
                  </a:cubicBezTo>
                  <a:cubicBezTo>
                    <a:pt x="8" y="60"/>
                    <a:pt x="1" y="59"/>
                    <a:pt x="0" y="59"/>
                  </a:cubicBezTo>
                  <a:lnTo>
                    <a:pt x="0" y="57"/>
                  </a:lnTo>
                  <a:cubicBezTo>
                    <a:pt x="2" y="57"/>
                    <a:pt x="6" y="57"/>
                    <a:pt x="7" y="53"/>
                  </a:cubicBezTo>
                  <a:cubicBezTo>
                    <a:pt x="8" y="51"/>
                    <a:pt x="8" y="49"/>
                    <a:pt x="10" y="37"/>
                  </a:cubicBezTo>
                  <a:cubicBezTo>
                    <a:pt x="10" y="32"/>
                    <a:pt x="12" y="10"/>
                    <a:pt x="12" y="8"/>
                  </a:cubicBezTo>
                  <a:cubicBezTo>
                    <a:pt x="11" y="5"/>
                    <a:pt x="10" y="4"/>
                    <a:pt x="5" y="2"/>
                  </a:cubicBezTo>
                  <a:lnTo>
                    <a:pt x="5" y="0"/>
                  </a:lnTo>
                  <a:close/>
                  <a:moveTo>
                    <a:pt x="41" y="48"/>
                  </a:moveTo>
                  <a:cubicBezTo>
                    <a:pt x="42" y="35"/>
                    <a:pt x="31" y="34"/>
                    <a:pt x="26" y="34"/>
                  </a:cubicBezTo>
                  <a:cubicBezTo>
                    <a:pt x="23" y="34"/>
                    <a:pt x="23" y="34"/>
                    <a:pt x="21" y="34"/>
                  </a:cubicBezTo>
                  <a:cubicBezTo>
                    <a:pt x="20" y="42"/>
                    <a:pt x="20" y="43"/>
                    <a:pt x="19" y="52"/>
                  </a:cubicBezTo>
                  <a:cubicBezTo>
                    <a:pt x="19" y="58"/>
                    <a:pt x="19" y="59"/>
                    <a:pt x="24" y="60"/>
                  </a:cubicBezTo>
                  <a:cubicBezTo>
                    <a:pt x="37" y="61"/>
                    <a:pt x="41" y="51"/>
                    <a:pt x="41" y="48"/>
                  </a:cubicBezTo>
                  <a:close/>
                </a:path>
              </a:pathLst>
            </a:custGeom>
            <a:solidFill>
              <a:srgbClr val="000080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130">
              <a:extLst>
                <a:ext uri="{FF2B5EF4-FFF2-40B4-BE49-F238E27FC236}">
                  <a16:creationId xmlns:a16="http://schemas.microsoft.com/office/drawing/2014/main" id="{51D7AEE6-FE18-4533-A0EC-F9A266762CD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584" y="1499"/>
              <a:ext cx="29" cy="45"/>
            </a:xfrm>
            <a:custGeom>
              <a:avLst/>
              <a:gdLst>
                <a:gd name="T0" fmla="*/ 10 w 42"/>
                <a:gd name="T1" fmla="*/ 0 h 64"/>
                <a:gd name="T2" fmla="*/ 25 w 42"/>
                <a:gd name="T3" fmla="*/ 3 h 64"/>
                <a:gd name="T4" fmla="*/ 42 w 42"/>
                <a:gd name="T5" fmla="*/ 5 h 64"/>
                <a:gd name="T6" fmla="*/ 42 w 42"/>
                <a:gd name="T7" fmla="*/ 8 h 64"/>
                <a:gd name="T8" fmla="*/ 32 w 42"/>
                <a:gd name="T9" fmla="*/ 10 h 64"/>
                <a:gd name="T10" fmla="*/ 27 w 42"/>
                <a:gd name="T11" fmla="*/ 34 h 64"/>
                <a:gd name="T12" fmla="*/ 25 w 42"/>
                <a:gd name="T13" fmla="*/ 58 h 64"/>
                <a:gd name="T14" fmla="*/ 33 w 42"/>
                <a:gd name="T15" fmla="*/ 61 h 64"/>
                <a:gd name="T16" fmla="*/ 32 w 42"/>
                <a:gd name="T17" fmla="*/ 64 h 64"/>
                <a:gd name="T18" fmla="*/ 18 w 42"/>
                <a:gd name="T19" fmla="*/ 61 h 64"/>
                <a:gd name="T20" fmla="*/ 10 w 42"/>
                <a:gd name="T21" fmla="*/ 60 h 64"/>
                <a:gd name="T22" fmla="*/ 0 w 42"/>
                <a:gd name="T23" fmla="*/ 58 h 64"/>
                <a:gd name="T24" fmla="*/ 1 w 42"/>
                <a:gd name="T25" fmla="*/ 56 h 64"/>
                <a:gd name="T26" fmla="*/ 10 w 42"/>
                <a:gd name="T27" fmla="*/ 55 h 64"/>
                <a:gd name="T28" fmla="*/ 16 w 42"/>
                <a:gd name="T29" fmla="*/ 31 h 64"/>
                <a:gd name="T30" fmla="*/ 19 w 42"/>
                <a:gd name="T31" fmla="*/ 7 h 64"/>
                <a:gd name="T32" fmla="*/ 9 w 42"/>
                <a:gd name="T33" fmla="*/ 2 h 64"/>
                <a:gd name="T34" fmla="*/ 10 w 42"/>
                <a:gd name="T3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" h="64">
                  <a:moveTo>
                    <a:pt x="10" y="0"/>
                  </a:moveTo>
                  <a:cubicBezTo>
                    <a:pt x="13" y="1"/>
                    <a:pt x="17" y="2"/>
                    <a:pt x="25" y="3"/>
                  </a:cubicBezTo>
                  <a:lnTo>
                    <a:pt x="42" y="5"/>
                  </a:lnTo>
                  <a:lnTo>
                    <a:pt x="42" y="8"/>
                  </a:lnTo>
                  <a:cubicBezTo>
                    <a:pt x="34" y="7"/>
                    <a:pt x="33" y="7"/>
                    <a:pt x="32" y="10"/>
                  </a:cubicBezTo>
                  <a:cubicBezTo>
                    <a:pt x="31" y="13"/>
                    <a:pt x="28" y="30"/>
                    <a:pt x="27" y="34"/>
                  </a:cubicBezTo>
                  <a:cubicBezTo>
                    <a:pt x="26" y="39"/>
                    <a:pt x="23" y="55"/>
                    <a:pt x="25" y="58"/>
                  </a:cubicBezTo>
                  <a:cubicBezTo>
                    <a:pt x="26" y="59"/>
                    <a:pt x="28" y="60"/>
                    <a:pt x="33" y="61"/>
                  </a:cubicBezTo>
                  <a:lnTo>
                    <a:pt x="32" y="64"/>
                  </a:lnTo>
                  <a:cubicBezTo>
                    <a:pt x="30" y="63"/>
                    <a:pt x="20" y="61"/>
                    <a:pt x="18" y="61"/>
                  </a:cubicBezTo>
                  <a:cubicBezTo>
                    <a:pt x="17" y="61"/>
                    <a:pt x="13" y="60"/>
                    <a:pt x="10" y="60"/>
                  </a:cubicBezTo>
                  <a:cubicBezTo>
                    <a:pt x="6" y="59"/>
                    <a:pt x="2" y="59"/>
                    <a:pt x="0" y="58"/>
                  </a:cubicBezTo>
                  <a:lnTo>
                    <a:pt x="1" y="56"/>
                  </a:lnTo>
                  <a:cubicBezTo>
                    <a:pt x="9" y="57"/>
                    <a:pt x="10" y="56"/>
                    <a:pt x="10" y="55"/>
                  </a:cubicBezTo>
                  <a:cubicBezTo>
                    <a:pt x="13" y="53"/>
                    <a:pt x="16" y="35"/>
                    <a:pt x="16" y="31"/>
                  </a:cubicBezTo>
                  <a:cubicBezTo>
                    <a:pt x="17" y="26"/>
                    <a:pt x="20" y="10"/>
                    <a:pt x="19" y="7"/>
                  </a:cubicBezTo>
                  <a:cubicBezTo>
                    <a:pt x="18" y="4"/>
                    <a:pt x="13" y="3"/>
                    <a:pt x="9" y="2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000080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131">
              <a:extLst>
                <a:ext uri="{FF2B5EF4-FFF2-40B4-BE49-F238E27FC236}">
                  <a16:creationId xmlns:a16="http://schemas.microsoft.com/office/drawing/2014/main" id="{05D3BE32-4234-4CBB-A968-5C209DBD858E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22621" y="1492"/>
              <a:ext cx="43" cy="46"/>
            </a:xfrm>
            <a:custGeom>
              <a:avLst/>
              <a:gdLst>
                <a:gd name="T0" fmla="*/ 13 w 62"/>
                <a:gd name="T1" fmla="*/ 0 h 66"/>
                <a:gd name="T2" fmla="*/ 23 w 62"/>
                <a:gd name="T3" fmla="*/ 2 h 66"/>
                <a:gd name="T4" fmla="*/ 32 w 62"/>
                <a:gd name="T5" fmla="*/ 4 h 66"/>
                <a:gd name="T6" fmla="*/ 39 w 62"/>
                <a:gd name="T7" fmla="*/ 5 h 66"/>
                <a:gd name="T8" fmla="*/ 61 w 62"/>
                <a:gd name="T9" fmla="*/ 26 h 66"/>
                <a:gd name="T10" fmla="*/ 37 w 62"/>
                <a:gd name="T11" fmla="*/ 38 h 66"/>
                <a:gd name="T12" fmla="*/ 37 w 62"/>
                <a:gd name="T13" fmla="*/ 38 h 66"/>
                <a:gd name="T14" fmla="*/ 48 w 62"/>
                <a:gd name="T15" fmla="*/ 54 h 66"/>
                <a:gd name="T16" fmla="*/ 25 w 62"/>
                <a:gd name="T17" fmla="*/ 63 h 66"/>
                <a:gd name="T18" fmla="*/ 18 w 62"/>
                <a:gd name="T19" fmla="*/ 62 h 66"/>
                <a:gd name="T20" fmla="*/ 11 w 62"/>
                <a:gd name="T21" fmla="*/ 60 h 66"/>
                <a:gd name="T22" fmla="*/ 0 w 62"/>
                <a:gd name="T23" fmla="*/ 58 h 66"/>
                <a:gd name="T24" fmla="*/ 1 w 62"/>
                <a:gd name="T25" fmla="*/ 56 h 66"/>
                <a:gd name="T26" fmla="*/ 7 w 62"/>
                <a:gd name="T27" fmla="*/ 55 h 66"/>
                <a:gd name="T28" fmla="*/ 14 w 62"/>
                <a:gd name="T29" fmla="*/ 30 h 66"/>
                <a:gd name="T30" fmla="*/ 12 w 62"/>
                <a:gd name="T31" fmla="*/ 2 h 66"/>
                <a:gd name="T32" fmla="*/ 13 w 62"/>
                <a:gd name="T33" fmla="*/ 0 h 66"/>
                <a:gd name="T34" fmla="*/ 36 w 62"/>
                <a:gd name="T35" fmla="*/ 50 h 66"/>
                <a:gd name="T36" fmla="*/ 24 w 62"/>
                <a:gd name="T37" fmla="*/ 37 h 66"/>
                <a:gd name="T38" fmla="*/ 20 w 62"/>
                <a:gd name="T39" fmla="*/ 58 h 66"/>
                <a:gd name="T40" fmla="*/ 22 w 62"/>
                <a:gd name="T41" fmla="*/ 60 h 66"/>
                <a:gd name="T42" fmla="*/ 36 w 62"/>
                <a:gd name="T43" fmla="*/ 50 h 66"/>
                <a:gd name="T44" fmla="*/ 49 w 62"/>
                <a:gd name="T45" fmla="*/ 23 h 66"/>
                <a:gd name="T46" fmla="*/ 36 w 62"/>
                <a:gd name="T47" fmla="*/ 8 h 66"/>
                <a:gd name="T48" fmla="*/ 30 w 62"/>
                <a:gd name="T49" fmla="*/ 9 h 66"/>
                <a:gd name="T50" fmla="*/ 24 w 62"/>
                <a:gd name="T51" fmla="*/ 33 h 66"/>
                <a:gd name="T52" fmla="*/ 28 w 62"/>
                <a:gd name="T53" fmla="*/ 34 h 66"/>
                <a:gd name="T54" fmla="*/ 49 w 62"/>
                <a:gd name="T55" fmla="*/ 2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" h="66">
                  <a:moveTo>
                    <a:pt x="13" y="0"/>
                  </a:moveTo>
                  <a:cubicBezTo>
                    <a:pt x="16" y="1"/>
                    <a:pt x="17" y="1"/>
                    <a:pt x="23" y="2"/>
                  </a:cubicBezTo>
                  <a:cubicBezTo>
                    <a:pt x="25" y="3"/>
                    <a:pt x="28" y="3"/>
                    <a:pt x="32" y="4"/>
                  </a:cubicBezTo>
                  <a:cubicBezTo>
                    <a:pt x="35" y="4"/>
                    <a:pt x="38" y="5"/>
                    <a:pt x="39" y="5"/>
                  </a:cubicBezTo>
                  <a:cubicBezTo>
                    <a:pt x="59" y="9"/>
                    <a:pt x="62" y="19"/>
                    <a:pt x="61" y="26"/>
                  </a:cubicBezTo>
                  <a:cubicBezTo>
                    <a:pt x="60" y="31"/>
                    <a:pt x="55" y="40"/>
                    <a:pt x="37" y="38"/>
                  </a:cubicBezTo>
                  <a:lnTo>
                    <a:pt x="37" y="38"/>
                  </a:lnTo>
                  <a:cubicBezTo>
                    <a:pt x="47" y="42"/>
                    <a:pt x="49" y="48"/>
                    <a:pt x="48" y="54"/>
                  </a:cubicBezTo>
                  <a:cubicBezTo>
                    <a:pt x="46" y="61"/>
                    <a:pt x="39" y="66"/>
                    <a:pt x="25" y="63"/>
                  </a:cubicBezTo>
                  <a:cubicBezTo>
                    <a:pt x="24" y="63"/>
                    <a:pt x="21" y="62"/>
                    <a:pt x="18" y="62"/>
                  </a:cubicBezTo>
                  <a:cubicBezTo>
                    <a:pt x="15" y="61"/>
                    <a:pt x="12" y="60"/>
                    <a:pt x="11" y="60"/>
                  </a:cubicBezTo>
                  <a:cubicBezTo>
                    <a:pt x="5" y="59"/>
                    <a:pt x="3" y="58"/>
                    <a:pt x="0" y="58"/>
                  </a:cubicBezTo>
                  <a:lnTo>
                    <a:pt x="1" y="56"/>
                  </a:lnTo>
                  <a:cubicBezTo>
                    <a:pt x="2" y="56"/>
                    <a:pt x="5" y="56"/>
                    <a:pt x="7" y="55"/>
                  </a:cubicBezTo>
                  <a:cubicBezTo>
                    <a:pt x="9" y="53"/>
                    <a:pt x="9" y="53"/>
                    <a:pt x="14" y="30"/>
                  </a:cubicBezTo>
                  <a:cubicBezTo>
                    <a:pt x="20" y="5"/>
                    <a:pt x="20" y="4"/>
                    <a:pt x="12" y="2"/>
                  </a:cubicBezTo>
                  <a:lnTo>
                    <a:pt x="13" y="0"/>
                  </a:lnTo>
                  <a:close/>
                  <a:moveTo>
                    <a:pt x="36" y="50"/>
                  </a:moveTo>
                  <a:cubicBezTo>
                    <a:pt x="38" y="44"/>
                    <a:pt x="36" y="38"/>
                    <a:pt x="24" y="37"/>
                  </a:cubicBezTo>
                  <a:cubicBezTo>
                    <a:pt x="23" y="41"/>
                    <a:pt x="20" y="54"/>
                    <a:pt x="20" y="58"/>
                  </a:cubicBezTo>
                  <a:cubicBezTo>
                    <a:pt x="20" y="59"/>
                    <a:pt x="20" y="59"/>
                    <a:pt x="22" y="60"/>
                  </a:cubicBezTo>
                  <a:cubicBezTo>
                    <a:pt x="31" y="61"/>
                    <a:pt x="35" y="56"/>
                    <a:pt x="36" y="50"/>
                  </a:cubicBezTo>
                  <a:close/>
                  <a:moveTo>
                    <a:pt x="49" y="23"/>
                  </a:moveTo>
                  <a:cubicBezTo>
                    <a:pt x="51" y="17"/>
                    <a:pt x="49" y="10"/>
                    <a:pt x="36" y="8"/>
                  </a:cubicBezTo>
                  <a:cubicBezTo>
                    <a:pt x="32" y="7"/>
                    <a:pt x="31" y="7"/>
                    <a:pt x="30" y="9"/>
                  </a:cubicBezTo>
                  <a:cubicBezTo>
                    <a:pt x="29" y="10"/>
                    <a:pt x="29" y="13"/>
                    <a:pt x="24" y="33"/>
                  </a:cubicBezTo>
                  <a:cubicBezTo>
                    <a:pt x="25" y="34"/>
                    <a:pt x="27" y="34"/>
                    <a:pt x="28" y="34"/>
                  </a:cubicBezTo>
                  <a:cubicBezTo>
                    <a:pt x="31" y="35"/>
                    <a:pt x="46" y="37"/>
                    <a:pt x="49" y="23"/>
                  </a:cubicBezTo>
                  <a:close/>
                </a:path>
              </a:pathLst>
            </a:custGeom>
            <a:solidFill>
              <a:srgbClr val="000080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132">
              <a:extLst>
                <a:ext uri="{FF2B5EF4-FFF2-40B4-BE49-F238E27FC236}">
                  <a16:creationId xmlns:a16="http://schemas.microsoft.com/office/drawing/2014/main" id="{DBD765A9-067C-4E20-AD19-B236C12DD71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668" y="1474"/>
              <a:ext cx="52" cy="51"/>
            </a:xfrm>
            <a:custGeom>
              <a:avLst/>
              <a:gdLst>
                <a:gd name="T0" fmla="*/ 14 w 74"/>
                <a:gd name="T1" fmla="*/ 33 h 72"/>
                <a:gd name="T2" fmla="*/ 19 w 74"/>
                <a:gd name="T3" fmla="*/ 16 h 72"/>
                <a:gd name="T4" fmla="*/ 50 w 74"/>
                <a:gd name="T5" fmla="*/ 5 h 72"/>
                <a:gd name="T6" fmla="*/ 73 w 74"/>
                <a:gd name="T7" fmla="*/ 22 h 72"/>
                <a:gd name="T8" fmla="*/ 68 w 74"/>
                <a:gd name="T9" fmla="*/ 53 h 72"/>
                <a:gd name="T10" fmla="*/ 65 w 74"/>
                <a:gd name="T11" fmla="*/ 66 h 72"/>
                <a:gd name="T12" fmla="*/ 70 w 74"/>
                <a:gd name="T13" fmla="*/ 70 h 72"/>
                <a:gd name="T14" fmla="*/ 70 w 74"/>
                <a:gd name="T15" fmla="*/ 72 h 72"/>
                <a:gd name="T16" fmla="*/ 59 w 74"/>
                <a:gd name="T17" fmla="*/ 70 h 72"/>
                <a:gd name="T18" fmla="*/ 54 w 74"/>
                <a:gd name="T19" fmla="*/ 68 h 72"/>
                <a:gd name="T20" fmla="*/ 48 w 74"/>
                <a:gd name="T21" fmla="*/ 67 h 72"/>
                <a:gd name="T22" fmla="*/ 50 w 74"/>
                <a:gd name="T23" fmla="*/ 64 h 72"/>
                <a:gd name="T24" fmla="*/ 63 w 74"/>
                <a:gd name="T25" fmla="*/ 51 h 72"/>
                <a:gd name="T26" fmla="*/ 68 w 74"/>
                <a:gd name="T27" fmla="*/ 24 h 72"/>
                <a:gd name="T28" fmla="*/ 52 w 74"/>
                <a:gd name="T29" fmla="*/ 10 h 72"/>
                <a:gd name="T30" fmla="*/ 38 w 74"/>
                <a:gd name="T31" fmla="*/ 10 h 72"/>
                <a:gd name="T32" fmla="*/ 25 w 74"/>
                <a:gd name="T33" fmla="*/ 31 h 72"/>
                <a:gd name="T34" fmla="*/ 27 w 74"/>
                <a:gd name="T35" fmla="*/ 58 h 72"/>
                <a:gd name="T36" fmla="*/ 29 w 74"/>
                <a:gd name="T37" fmla="*/ 59 h 72"/>
                <a:gd name="T38" fmla="*/ 27 w 74"/>
                <a:gd name="T39" fmla="*/ 61 h 72"/>
                <a:gd name="T40" fmla="*/ 0 w 74"/>
                <a:gd name="T41" fmla="*/ 53 h 72"/>
                <a:gd name="T42" fmla="*/ 0 w 74"/>
                <a:gd name="T43" fmla="*/ 51 h 72"/>
                <a:gd name="T44" fmla="*/ 11 w 74"/>
                <a:gd name="T45" fmla="*/ 43 h 72"/>
                <a:gd name="T46" fmla="*/ 14 w 74"/>
                <a:gd name="T47" fmla="*/ 3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4" h="72">
                  <a:moveTo>
                    <a:pt x="14" y="33"/>
                  </a:moveTo>
                  <a:cubicBezTo>
                    <a:pt x="15" y="30"/>
                    <a:pt x="18" y="18"/>
                    <a:pt x="19" y="16"/>
                  </a:cubicBezTo>
                  <a:cubicBezTo>
                    <a:pt x="23" y="0"/>
                    <a:pt x="40" y="2"/>
                    <a:pt x="50" y="5"/>
                  </a:cubicBezTo>
                  <a:cubicBezTo>
                    <a:pt x="58" y="7"/>
                    <a:pt x="71" y="12"/>
                    <a:pt x="73" y="22"/>
                  </a:cubicBezTo>
                  <a:cubicBezTo>
                    <a:pt x="74" y="29"/>
                    <a:pt x="70" y="45"/>
                    <a:pt x="68" y="53"/>
                  </a:cubicBezTo>
                  <a:cubicBezTo>
                    <a:pt x="67" y="55"/>
                    <a:pt x="65" y="65"/>
                    <a:pt x="65" y="66"/>
                  </a:cubicBezTo>
                  <a:cubicBezTo>
                    <a:pt x="65" y="68"/>
                    <a:pt x="68" y="69"/>
                    <a:pt x="70" y="70"/>
                  </a:cubicBezTo>
                  <a:lnTo>
                    <a:pt x="70" y="72"/>
                  </a:lnTo>
                  <a:lnTo>
                    <a:pt x="59" y="70"/>
                  </a:lnTo>
                  <a:cubicBezTo>
                    <a:pt x="57" y="69"/>
                    <a:pt x="55" y="69"/>
                    <a:pt x="54" y="68"/>
                  </a:cubicBezTo>
                  <a:lnTo>
                    <a:pt x="48" y="67"/>
                  </a:lnTo>
                  <a:lnTo>
                    <a:pt x="50" y="64"/>
                  </a:lnTo>
                  <a:cubicBezTo>
                    <a:pt x="57" y="66"/>
                    <a:pt x="59" y="66"/>
                    <a:pt x="63" y="51"/>
                  </a:cubicBezTo>
                  <a:cubicBezTo>
                    <a:pt x="66" y="40"/>
                    <a:pt x="69" y="30"/>
                    <a:pt x="68" y="24"/>
                  </a:cubicBezTo>
                  <a:cubicBezTo>
                    <a:pt x="67" y="14"/>
                    <a:pt x="54" y="11"/>
                    <a:pt x="52" y="10"/>
                  </a:cubicBezTo>
                  <a:cubicBezTo>
                    <a:pt x="49" y="9"/>
                    <a:pt x="43" y="8"/>
                    <a:pt x="38" y="10"/>
                  </a:cubicBezTo>
                  <a:cubicBezTo>
                    <a:pt x="33" y="12"/>
                    <a:pt x="30" y="16"/>
                    <a:pt x="25" y="31"/>
                  </a:cubicBezTo>
                  <a:cubicBezTo>
                    <a:pt x="19" y="54"/>
                    <a:pt x="19" y="55"/>
                    <a:pt x="27" y="58"/>
                  </a:cubicBezTo>
                  <a:cubicBezTo>
                    <a:pt x="28" y="58"/>
                    <a:pt x="28" y="59"/>
                    <a:pt x="29" y="59"/>
                  </a:cubicBezTo>
                  <a:lnTo>
                    <a:pt x="27" y="61"/>
                  </a:lnTo>
                  <a:lnTo>
                    <a:pt x="0" y="53"/>
                  </a:lnTo>
                  <a:lnTo>
                    <a:pt x="0" y="51"/>
                  </a:lnTo>
                  <a:cubicBezTo>
                    <a:pt x="6" y="52"/>
                    <a:pt x="8" y="52"/>
                    <a:pt x="11" y="43"/>
                  </a:cubicBezTo>
                  <a:lnTo>
                    <a:pt x="14" y="33"/>
                  </a:lnTo>
                  <a:close/>
                </a:path>
              </a:pathLst>
            </a:custGeom>
            <a:solidFill>
              <a:srgbClr val="000080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133">
              <a:extLst>
                <a:ext uri="{FF2B5EF4-FFF2-40B4-BE49-F238E27FC236}">
                  <a16:creationId xmlns:a16="http://schemas.microsoft.com/office/drawing/2014/main" id="{E796C93A-500C-4C8E-A0E2-8BE944A964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731" y="1459"/>
              <a:ext cx="41" cy="49"/>
            </a:xfrm>
            <a:custGeom>
              <a:avLst/>
              <a:gdLst>
                <a:gd name="T0" fmla="*/ 10 w 58"/>
                <a:gd name="T1" fmla="*/ 14 h 70"/>
                <a:gd name="T2" fmla="*/ 19 w 58"/>
                <a:gd name="T3" fmla="*/ 0 h 70"/>
                <a:gd name="T4" fmla="*/ 22 w 58"/>
                <a:gd name="T5" fmla="*/ 1 h 70"/>
                <a:gd name="T6" fmla="*/ 23 w 58"/>
                <a:gd name="T7" fmla="*/ 3 h 70"/>
                <a:gd name="T8" fmla="*/ 24 w 58"/>
                <a:gd name="T9" fmla="*/ 3 h 70"/>
                <a:gd name="T10" fmla="*/ 39 w 58"/>
                <a:gd name="T11" fmla="*/ 7 h 70"/>
                <a:gd name="T12" fmla="*/ 56 w 58"/>
                <a:gd name="T13" fmla="*/ 31 h 70"/>
                <a:gd name="T14" fmla="*/ 29 w 58"/>
                <a:gd name="T15" fmla="*/ 41 h 70"/>
                <a:gd name="T16" fmla="*/ 11 w 58"/>
                <a:gd name="T17" fmla="*/ 47 h 70"/>
                <a:gd name="T18" fmla="*/ 18 w 58"/>
                <a:gd name="T19" fmla="*/ 61 h 70"/>
                <a:gd name="T20" fmla="*/ 40 w 58"/>
                <a:gd name="T21" fmla="*/ 56 h 70"/>
                <a:gd name="T22" fmla="*/ 42 w 58"/>
                <a:gd name="T23" fmla="*/ 57 h 70"/>
                <a:gd name="T24" fmla="*/ 41 w 58"/>
                <a:gd name="T25" fmla="*/ 59 h 70"/>
                <a:gd name="T26" fmla="*/ 39 w 58"/>
                <a:gd name="T27" fmla="*/ 64 h 70"/>
                <a:gd name="T28" fmla="*/ 37 w 58"/>
                <a:gd name="T29" fmla="*/ 70 h 70"/>
                <a:gd name="T30" fmla="*/ 35 w 58"/>
                <a:gd name="T31" fmla="*/ 69 h 70"/>
                <a:gd name="T32" fmla="*/ 33 w 58"/>
                <a:gd name="T33" fmla="*/ 68 h 70"/>
                <a:gd name="T34" fmla="*/ 19 w 58"/>
                <a:gd name="T35" fmla="*/ 64 h 70"/>
                <a:gd name="T36" fmla="*/ 4 w 58"/>
                <a:gd name="T37" fmla="*/ 40 h 70"/>
                <a:gd name="T38" fmla="*/ 27 w 58"/>
                <a:gd name="T39" fmla="*/ 31 h 70"/>
                <a:gd name="T40" fmla="*/ 48 w 58"/>
                <a:gd name="T41" fmla="*/ 24 h 70"/>
                <a:gd name="T42" fmla="*/ 42 w 58"/>
                <a:gd name="T43" fmla="*/ 11 h 70"/>
                <a:gd name="T44" fmla="*/ 27 w 58"/>
                <a:gd name="T45" fmla="*/ 9 h 70"/>
                <a:gd name="T46" fmla="*/ 13 w 58"/>
                <a:gd name="T47" fmla="*/ 15 h 70"/>
                <a:gd name="T48" fmla="*/ 10 w 58"/>
                <a:gd name="T49" fmla="*/ 1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70">
                  <a:moveTo>
                    <a:pt x="10" y="14"/>
                  </a:moveTo>
                  <a:cubicBezTo>
                    <a:pt x="15" y="8"/>
                    <a:pt x="17" y="5"/>
                    <a:pt x="19" y="0"/>
                  </a:cubicBezTo>
                  <a:lnTo>
                    <a:pt x="22" y="1"/>
                  </a:lnTo>
                  <a:cubicBezTo>
                    <a:pt x="22" y="2"/>
                    <a:pt x="22" y="2"/>
                    <a:pt x="23" y="3"/>
                  </a:cubicBezTo>
                  <a:cubicBezTo>
                    <a:pt x="23" y="3"/>
                    <a:pt x="24" y="3"/>
                    <a:pt x="24" y="3"/>
                  </a:cubicBezTo>
                  <a:cubicBezTo>
                    <a:pt x="29" y="4"/>
                    <a:pt x="34" y="5"/>
                    <a:pt x="39" y="7"/>
                  </a:cubicBezTo>
                  <a:cubicBezTo>
                    <a:pt x="58" y="14"/>
                    <a:pt x="58" y="25"/>
                    <a:pt x="56" y="31"/>
                  </a:cubicBezTo>
                  <a:cubicBezTo>
                    <a:pt x="51" y="42"/>
                    <a:pt x="39" y="41"/>
                    <a:pt x="29" y="41"/>
                  </a:cubicBezTo>
                  <a:cubicBezTo>
                    <a:pt x="16" y="40"/>
                    <a:pt x="13" y="43"/>
                    <a:pt x="11" y="47"/>
                  </a:cubicBezTo>
                  <a:cubicBezTo>
                    <a:pt x="9" y="51"/>
                    <a:pt x="9" y="57"/>
                    <a:pt x="18" y="61"/>
                  </a:cubicBezTo>
                  <a:cubicBezTo>
                    <a:pt x="20" y="61"/>
                    <a:pt x="33" y="66"/>
                    <a:pt x="40" y="56"/>
                  </a:cubicBezTo>
                  <a:lnTo>
                    <a:pt x="42" y="57"/>
                  </a:lnTo>
                  <a:lnTo>
                    <a:pt x="41" y="59"/>
                  </a:lnTo>
                  <a:cubicBezTo>
                    <a:pt x="41" y="60"/>
                    <a:pt x="39" y="64"/>
                    <a:pt x="39" y="64"/>
                  </a:cubicBezTo>
                  <a:cubicBezTo>
                    <a:pt x="39" y="65"/>
                    <a:pt x="37" y="69"/>
                    <a:pt x="37" y="70"/>
                  </a:cubicBezTo>
                  <a:lnTo>
                    <a:pt x="35" y="69"/>
                  </a:lnTo>
                  <a:cubicBezTo>
                    <a:pt x="35" y="69"/>
                    <a:pt x="34" y="68"/>
                    <a:pt x="33" y="68"/>
                  </a:cubicBezTo>
                  <a:cubicBezTo>
                    <a:pt x="31" y="67"/>
                    <a:pt x="21" y="64"/>
                    <a:pt x="19" y="64"/>
                  </a:cubicBezTo>
                  <a:cubicBezTo>
                    <a:pt x="6" y="59"/>
                    <a:pt x="0" y="49"/>
                    <a:pt x="4" y="40"/>
                  </a:cubicBezTo>
                  <a:cubicBezTo>
                    <a:pt x="8" y="31"/>
                    <a:pt x="17" y="30"/>
                    <a:pt x="27" y="31"/>
                  </a:cubicBezTo>
                  <a:cubicBezTo>
                    <a:pt x="37" y="31"/>
                    <a:pt x="45" y="31"/>
                    <a:pt x="48" y="24"/>
                  </a:cubicBezTo>
                  <a:cubicBezTo>
                    <a:pt x="51" y="15"/>
                    <a:pt x="44" y="12"/>
                    <a:pt x="42" y="11"/>
                  </a:cubicBezTo>
                  <a:cubicBezTo>
                    <a:pt x="37" y="10"/>
                    <a:pt x="32" y="9"/>
                    <a:pt x="27" y="9"/>
                  </a:cubicBezTo>
                  <a:cubicBezTo>
                    <a:pt x="18" y="9"/>
                    <a:pt x="15" y="11"/>
                    <a:pt x="13" y="15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000080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134">
              <a:extLst>
                <a:ext uri="{FF2B5EF4-FFF2-40B4-BE49-F238E27FC236}">
                  <a16:creationId xmlns:a16="http://schemas.microsoft.com/office/drawing/2014/main" id="{95582EA1-DCCD-4CB0-8602-25C4891827F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748" y="1330"/>
              <a:ext cx="40" cy="39"/>
            </a:xfrm>
            <a:custGeom>
              <a:avLst/>
              <a:gdLst>
                <a:gd name="T0" fmla="*/ 30 w 57"/>
                <a:gd name="T1" fmla="*/ 9 h 55"/>
                <a:gd name="T2" fmla="*/ 37 w 57"/>
                <a:gd name="T3" fmla="*/ 0 h 55"/>
                <a:gd name="T4" fmla="*/ 38 w 57"/>
                <a:gd name="T5" fmla="*/ 0 h 55"/>
                <a:gd name="T6" fmla="*/ 42 w 57"/>
                <a:gd name="T7" fmla="*/ 19 h 55"/>
                <a:gd name="T8" fmla="*/ 49 w 57"/>
                <a:gd name="T9" fmla="*/ 42 h 55"/>
                <a:gd name="T10" fmla="*/ 57 w 57"/>
                <a:gd name="T11" fmla="*/ 53 h 55"/>
                <a:gd name="T12" fmla="*/ 57 w 57"/>
                <a:gd name="T13" fmla="*/ 55 h 55"/>
                <a:gd name="T14" fmla="*/ 42 w 57"/>
                <a:gd name="T15" fmla="*/ 52 h 55"/>
                <a:gd name="T16" fmla="*/ 42 w 57"/>
                <a:gd name="T17" fmla="*/ 50 h 55"/>
                <a:gd name="T18" fmla="*/ 46 w 57"/>
                <a:gd name="T19" fmla="*/ 48 h 55"/>
                <a:gd name="T20" fmla="*/ 40 w 57"/>
                <a:gd name="T21" fmla="*/ 20 h 55"/>
                <a:gd name="T22" fmla="*/ 38 w 57"/>
                <a:gd name="T23" fmla="*/ 12 h 55"/>
                <a:gd name="T24" fmla="*/ 17 w 57"/>
                <a:gd name="T25" fmla="*/ 44 h 55"/>
                <a:gd name="T26" fmla="*/ 21 w 57"/>
                <a:gd name="T27" fmla="*/ 47 h 55"/>
                <a:gd name="T28" fmla="*/ 21 w 57"/>
                <a:gd name="T29" fmla="*/ 49 h 55"/>
                <a:gd name="T30" fmla="*/ 0 w 57"/>
                <a:gd name="T31" fmla="*/ 45 h 55"/>
                <a:gd name="T32" fmla="*/ 0 w 57"/>
                <a:gd name="T33" fmla="*/ 43 h 55"/>
                <a:gd name="T34" fmla="*/ 13 w 57"/>
                <a:gd name="T35" fmla="*/ 34 h 55"/>
                <a:gd name="T36" fmla="*/ 30 w 57"/>
                <a:gd name="T37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55">
                  <a:moveTo>
                    <a:pt x="30" y="9"/>
                  </a:moveTo>
                  <a:cubicBezTo>
                    <a:pt x="30" y="9"/>
                    <a:pt x="35" y="2"/>
                    <a:pt x="37" y="0"/>
                  </a:cubicBezTo>
                  <a:lnTo>
                    <a:pt x="38" y="0"/>
                  </a:lnTo>
                  <a:cubicBezTo>
                    <a:pt x="39" y="8"/>
                    <a:pt x="41" y="15"/>
                    <a:pt x="42" y="19"/>
                  </a:cubicBezTo>
                  <a:lnTo>
                    <a:pt x="49" y="42"/>
                  </a:lnTo>
                  <a:cubicBezTo>
                    <a:pt x="51" y="49"/>
                    <a:pt x="53" y="51"/>
                    <a:pt x="57" y="53"/>
                  </a:cubicBezTo>
                  <a:lnTo>
                    <a:pt x="57" y="55"/>
                  </a:lnTo>
                  <a:cubicBezTo>
                    <a:pt x="50" y="53"/>
                    <a:pt x="47" y="53"/>
                    <a:pt x="42" y="52"/>
                  </a:cubicBezTo>
                  <a:lnTo>
                    <a:pt x="42" y="50"/>
                  </a:lnTo>
                  <a:cubicBezTo>
                    <a:pt x="43" y="50"/>
                    <a:pt x="46" y="51"/>
                    <a:pt x="46" y="48"/>
                  </a:cubicBezTo>
                  <a:cubicBezTo>
                    <a:pt x="47" y="45"/>
                    <a:pt x="41" y="25"/>
                    <a:pt x="40" y="20"/>
                  </a:cubicBezTo>
                  <a:cubicBezTo>
                    <a:pt x="39" y="15"/>
                    <a:pt x="38" y="15"/>
                    <a:pt x="38" y="12"/>
                  </a:cubicBezTo>
                  <a:cubicBezTo>
                    <a:pt x="21" y="37"/>
                    <a:pt x="17" y="42"/>
                    <a:pt x="17" y="44"/>
                  </a:cubicBezTo>
                  <a:cubicBezTo>
                    <a:pt x="17" y="46"/>
                    <a:pt x="17" y="46"/>
                    <a:pt x="21" y="47"/>
                  </a:cubicBezTo>
                  <a:lnTo>
                    <a:pt x="21" y="49"/>
                  </a:lnTo>
                  <a:lnTo>
                    <a:pt x="0" y="45"/>
                  </a:lnTo>
                  <a:lnTo>
                    <a:pt x="0" y="43"/>
                  </a:lnTo>
                  <a:cubicBezTo>
                    <a:pt x="5" y="44"/>
                    <a:pt x="5" y="44"/>
                    <a:pt x="13" y="34"/>
                  </a:cubicBezTo>
                  <a:lnTo>
                    <a:pt x="30" y="9"/>
                  </a:lnTo>
                  <a:close/>
                </a:path>
              </a:pathLst>
            </a:custGeom>
            <a:solidFill>
              <a:srgbClr val="000080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135">
              <a:extLst>
                <a:ext uri="{FF2B5EF4-FFF2-40B4-BE49-F238E27FC236}">
                  <a16:creationId xmlns:a16="http://schemas.microsoft.com/office/drawing/2014/main" id="{BC3E1E05-7705-49D3-A711-CA6B683251A2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22787" y="1328"/>
              <a:ext cx="35" cy="36"/>
            </a:xfrm>
            <a:custGeom>
              <a:avLst/>
              <a:gdLst>
                <a:gd name="T0" fmla="*/ 14 w 51"/>
                <a:gd name="T1" fmla="*/ 17 h 51"/>
                <a:gd name="T2" fmla="*/ 25 w 51"/>
                <a:gd name="T3" fmla="*/ 18 h 51"/>
                <a:gd name="T4" fmla="*/ 31 w 51"/>
                <a:gd name="T5" fmla="*/ 18 h 51"/>
                <a:gd name="T6" fmla="*/ 36 w 51"/>
                <a:gd name="T7" fmla="*/ 5 h 51"/>
                <a:gd name="T8" fmla="*/ 32 w 51"/>
                <a:gd name="T9" fmla="*/ 2 h 51"/>
                <a:gd name="T10" fmla="*/ 32 w 51"/>
                <a:gd name="T11" fmla="*/ 0 h 51"/>
                <a:gd name="T12" fmla="*/ 43 w 51"/>
                <a:gd name="T13" fmla="*/ 1 h 51"/>
                <a:gd name="T14" fmla="*/ 51 w 51"/>
                <a:gd name="T15" fmla="*/ 1 h 51"/>
                <a:gd name="T16" fmla="*/ 51 w 51"/>
                <a:gd name="T17" fmla="*/ 2 h 51"/>
                <a:gd name="T18" fmla="*/ 41 w 51"/>
                <a:gd name="T19" fmla="*/ 16 h 51"/>
                <a:gd name="T20" fmla="*/ 29 w 51"/>
                <a:gd name="T21" fmla="*/ 45 h 51"/>
                <a:gd name="T22" fmla="*/ 27 w 51"/>
                <a:gd name="T23" fmla="*/ 51 h 51"/>
                <a:gd name="T24" fmla="*/ 24 w 51"/>
                <a:gd name="T25" fmla="*/ 51 h 51"/>
                <a:gd name="T26" fmla="*/ 23 w 51"/>
                <a:gd name="T27" fmla="*/ 46 h 51"/>
                <a:gd name="T28" fmla="*/ 5 w 51"/>
                <a:gd name="T29" fmla="*/ 5 h 51"/>
                <a:gd name="T30" fmla="*/ 0 w 51"/>
                <a:gd name="T31" fmla="*/ 2 h 51"/>
                <a:gd name="T32" fmla="*/ 0 w 51"/>
                <a:gd name="T33" fmla="*/ 0 h 51"/>
                <a:gd name="T34" fmla="*/ 6 w 51"/>
                <a:gd name="T35" fmla="*/ 0 h 51"/>
                <a:gd name="T36" fmla="*/ 11 w 51"/>
                <a:gd name="T37" fmla="*/ 0 h 51"/>
                <a:gd name="T38" fmla="*/ 16 w 51"/>
                <a:gd name="T39" fmla="*/ 0 h 51"/>
                <a:gd name="T40" fmla="*/ 16 w 51"/>
                <a:gd name="T41" fmla="*/ 2 h 51"/>
                <a:gd name="T42" fmla="*/ 10 w 51"/>
                <a:gd name="T43" fmla="*/ 5 h 51"/>
                <a:gd name="T44" fmla="*/ 12 w 51"/>
                <a:gd name="T45" fmla="*/ 11 h 51"/>
                <a:gd name="T46" fmla="*/ 14 w 51"/>
                <a:gd name="T47" fmla="*/ 17 h 51"/>
                <a:gd name="T48" fmla="*/ 22 w 51"/>
                <a:gd name="T49" fmla="*/ 38 h 51"/>
                <a:gd name="T50" fmla="*/ 30 w 51"/>
                <a:gd name="T51" fmla="*/ 21 h 51"/>
                <a:gd name="T52" fmla="*/ 25 w 51"/>
                <a:gd name="T53" fmla="*/ 20 h 51"/>
                <a:gd name="T54" fmla="*/ 16 w 51"/>
                <a:gd name="T55" fmla="*/ 21 h 51"/>
                <a:gd name="T56" fmla="*/ 22 w 51"/>
                <a:gd name="T57" fmla="*/ 3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14" y="17"/>
                  </a:moveTo>
                  <a:cubicBezTo>
                    <a:pt x="18" y="18"/>
                    <a:pt x="22" y="18"/>
                    <a:pt x="25" y="18"/>
                  </a:cubicBezTo>
                  <a:cubicBezTo>
                    <a:pt x="29" y="18"/>
                    <a:pt x="30" y="18"/>
                    <a:pt x="31" y="18"/>
                  </a:cubicBezTo>
                  <a:cubicBezTo>
                    <a:pt x="32" y="17"/>
                    <a:pt x="36" y="6"/>
                    <a:pt x="36" y="5"/>
                  </a:cubicBezTo>
                  <a:cubicBezTo>
                    <a:pt x="36" y="3"/>
                    <a:pt x="34" y="2"/>
                    <a:pt x="32" y="2"/>
                  </a:cubicBezTo>
                  <a:lnTo>
                    <a:pt x="32" y="0"/>
                  </a:lnTo>
                  <a:cubicBezTo>
                    <a:pt x="34" y="0"/>
                    <a:pt x="38" y="1"/>
                    <a:pt x="43" y="1"/>
                  </a:cubicBezTo>
                  <a:cubicBezTo>
                    <a:pt x="47" y="1"/>
                    <a:pt x="49" y="1"/>
                    <a:pt x="51" y="1"/>
                  </a:cubicBezTo>
                  <a:lnTo>
                    <a:pt x="51" y="2"/>
                  </a:lnTo>
                  <a:cubicBezTo>
                    <a:pt x="47" y="3"/>
                    <a:pt x="46" y="3"/>
                    <a:pt x="41" y="16"/>
                  </a:cubicBezTo>
                  <a:cubicBezTo>
                    <a:pt x="39" y="20"/>
                    <a:pt x="30" y="40"/>
                    <a:pt x="29" y="45"/>
                  </a:cubicBezTo>
                  <a:cubicBezTo>
                    <a:pt x="28" y="48"/>
                    <a:pt x="27" y="49"/>
                    <a:pt x="27" y="51"/>
                  </a:cubicBezTo>
                  <a:lnTo>
                    <a:pt x="24" y="51"/>
                  </a:lnTo>
                  <a:cubicBezTo>
                    <a:pt x="24" y="50"/>
                    <a:pt x="23" y="48"/>
                    <a:pt x="23" y="46"/>
                  </a:cubicBezTo>
                  <a:cubicBezTo>
                    <a:pt x="22" y="43"/>
                    <a:pt x="8" y="9"/>
                    <a:pt x="5" y="5"/>
                  </a:cubicBezTo>
                  <a:cubicBezTo>
                    <a:pt x="4" y="2"/>
                    <a:pt x="2" y="2"/>
                    <a:pt x="0" y="2"/>
                  </a:cubicBezTo>
                  <a:lnTo>
                    <a:pt x="0" y="0"/>
                  </a:lnTo>
                  <a:cubicBezTo>
                    <a:pt x="2" y="0"/>
                    <a:pt x="5" y="0"/>
                    <a:pt x="6" y="0"/>
                  </a:cubicBezTo>
                  <a:cubicBezTo>
                    <a:pt x="6" y="0"/>
                    <a:pt x="8" y="0"/>
                    <a:pt x="11" y="0"/>
                  </a:cubicBezTo>
                  <a:cubicBezTo>
                    <a:pt x="13" y="0"/>
                    <a:pt x="16" y="0"/>
                    <a:pt x="16" y="0"/>
                  </a:cubicBezTo>
                  <a:lnTo>
                    <a:pt x="16" y="2"/>
                  </a:lnTo>
                  <a:cubicBezTo>
                    <a:pt x="14" y="2"/>
                    <a:pt x="10" y="3"/>
                    <a:pt x="10" y="5"/>
                  </a:cubicBezTo>
                  <a:cubicBezTo>
                    <a:pt x="10" y="7"/>
                    <a:pt x="11" y="10"/>
                    <a:pt x="12" y="11"/>
                  </a:cubicBezTo>
                  <a:lnTo>
                    <a:pt x="14" y="17"/>
                  </a:lnTo>
                  <a:close/>
                  <a:moveTo>
                    <a:pt x="22" y="38"/>
                  </a:moveTo>
                  <a:cubicBezTo>
                    <a:pt x="25" y="33"/>
                    <a:pt x="28" y="27"/>
                    <a:pt x="30" y="21"/>
                  </a:cubicBezTo>
                  <a:cubicBezTo>
                    <a:pt x="29" y="21"/>
                    <a:pt x="27" y="20"/>
                    <a:pt x="25" y="20"/>
                  </a:cubicBezTo>
                  <a:cubicBezTo>
                    <a:pt x="21" y="20"/>
                    <a:pt x="18" y="21"/>
                    <a:pt x="16" y="21"/>
                  </a:cubicBezTo>
                  <a:lnTo>
                    <a:pt x="22" y="38"/>
                  </a:lnTo>
                  <a:close/>
                </a:path>
              </a:pathLst>
            </a:custGeom>
            <a:solidFill>
              <a:srgbClr val="000080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136">
              <a:extLst>
                <a:ext uri="{FF2B5EF4-FFF2-40B4-BE49-F238E27FC236}">
                  <a16:creationId xmlns:a16="http://schemas.microsoft.com/office/drawing/2014/main" id="{39CDDCD4-81F3-4EFA-9942-3B9B6CC233B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827" y="1332"/>
              <a:ext cx="47" cy="41"/>
            </a:xfrm>
            <a:custGeom>
              <a:avLst/>
              <a:gdLst>
                <a:gd name="T0" fmla="*/ 45 w 67"/>
                <a:gd name="T1" fmla="*/ 23 h 59"/>
                <a:gd name="T2" fmla="*/ 35 w 67"/>
                <a:gd name="T3" fmla="*/ 35 h 59"/>
                <a:gd name="T4" fmla="*/ 19 w 67"/>
                <a:gd name="T5" fmla="*/ 57 h 59"/>
                <a:gd name="T6" fmla="*/ 15 w 67"/>
                <a:gd name="T7" fmla="*/ 57 h 59"/>
                <a:gd name="T8" fmla="*/ 11 w 67"/>
                <a:gd name="T9" fmla="*/ 58 h 59"/>
                <a:gd name="T10" fmla="*/ 8 w 67"/>
                <a:gd name="T11" fmla="*/ 59 h 59"/>
                <a:gd name="T12" fmla="*/ 7 w 67"/>
                <a:gd name="T13" fmla="*/ 57 h 59"/>
                <a:gd name="T14" fmla="*/ 12 w 67"/>
                <a:gd name="T15" fmla="*/ 43 h 59"/>
                <a:gd name="T16" fmla="*/ 8 w 67"/>
                <a:gd name="T17" fmla="*/ 20 h 59"/>
                <a:gd name="T18" fmla="*/ 0 w 67"/>
                <a:gd name="T19" fmla="*/ 11 h 59"/>
                <a:gd name="T20" fmla="*/ 0 w 67"/>
                <a:gd name="T21" fmla="*/ 9 h 59"/>
                <a:gd name="T22" fmla="*/ 11 w 67"/>
                <a:gd name="T23" fmla="*/ 8 h 59"/>
                <a:gd name="T24" fmla="*/ 16 w 67"/>
                <a:gd name="T25" fmla="*/ 7 h 59"/>
                <a:gd name="T26" fmla="*/ 19 w 67"/>
                <a:gd name="T27" fmla="*/ 6 h 59"/>
                <a:gd name="T28" fmla="*/ 19 w 67"/>
                <a:gd name="T29" fmla="*/ 8 h 59"/>
                <a:gd name="T30" fmla="*/ 12 w 67"/>
                <a:gd name="T31" fmla="*/ 21 h 59"/>
                <a:gd name="T32" fmla="*/ 16 w 67"/>
                <a:gd name="T33" fmla="*/ 39 h 59"/>
                <a:gd name="T34" fmla="*/ 17 w 67"/>
                <a:gd name="T35" fmla="*/ 46 h 59"/>
                <a:gd name="T36" fmla="*/ 20 w 67"/>
                <a:gd name="T37" fmla="*/ 42 h 59"/>
                <a:gd name="T38" fmla="*/ 41 w 67"/>
                <a:gd name="T39" fmla="*/ 15 h 59"/>
                <a:gd name="T40" fmla="*/ 50 w 67"/>
                <a:gd name="T41" fmla="*/ 1 h 59"/>
                <a:gd name="T42" fmla="*/ 53 w 67"/>
                <a:gd name="T43" fmla="*/ 0 h 59"/>
                <a:gd name="T44" fmla="*/ 53 w 67"/>
                <a:gd name="T45" fmla="*/ 3 h 59"/>
                <a:gd name="T46" fmla="*/ 54 w 67"/>
                <a:gd name="T47" fmla="*/ 10 h 59"/>
                <a:gd name="T48" fmla="*/ 57 w 67"/>
                <a:gd name="T49" fmla="*/ 26 h 59"/>
                <a:gd name="T50" fmla="*/ 62 w 67"/>
                <a:gd name="T51" fmla="*/ 46 h 59"/>
                <a:gd name="T52" fmla="*/ 67 w 67"/>
                <a:gd name="T53" fmla="*/ 47 h 59"/>
                <a:gd name="T54" fmla="*/ 67 w 67"/>
                <a:gd name="T55" fmla="*/ 49 h 59"/>
                <a:gd name="T56" fmla="*/ 60 w 67"/>
                <a:gd name="T57" fmla="*/ 50 h 59"/>
                <a:gd name="T58" fmla="*/ 56 w 67"/>
                <a:gd name="T59" fmla="*/ 51 h 59"/>
                <a:gd name="T60" fmla="*/ 52 w 67"/>
                <a:gd name="T61" fmla="*/ 52 h 59"/>
                <a:gd name="T62" fmla="*/ 50 w 67"/>
                <a:gd name="T63" fmla="*/ 52 h 59"/>
                <a:gd name="T64" fmla="*/ 49 w 67"/>
                <a:gd name="T65" fmla="*/ 51 h 59"/>
                <a:gd name="T66" fmla="*/ 54 w 67"/>
                <a:gd name="T67" fmla="*/ 31 h 59"/>
                <a:gd name="T68" fmla="*/ 51 w 67"/>
                <a:gd name="T69" fmla="*/ 16 h 59"/>
                <a:gd name="T70" fmla="*/ 45 w 67"/>
                <a:gd name="T71" fmla="*/ 2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7" h="59">
                  <a:moveTo>
                    <a:pt x="45" y="23"/>
                  </a:moveTo>
                  <a:cubicBezTo>
                    <a:pt x="42" y="27"/>
                    <a:pt x="39" y="31"/>
                    <a:pt x="35" y="35"/>
                  </a:cubicBezTo>
                  <a:cubicBezTo>
                    <a:pt x="24" y="50"/>
                    <a:pt x="23" y="50"/>
                    <a:pt x="19" y="57"/>
                  </a:cubicBezTo>
                  <a:lnTo>
                    <a:pt x="15" y="57"/>
                  </a:lnTo>
                  <a:cubicBezTo>
                    <a:pt x="15" y="57"/>
                    <a:pt x="13" y="58"/>
                    <a:pt x="11" y="58"/>
                  </a:cubicBezTo>
                  <a:cubicBezTo>
                    <a:pt x="10" y="58"/>
                    <a:pt x="8" y="59"/>
                    <a:pt x="8" y="59"/>
                  </a:cubicBezTo>
                  <a:cubicBezTo>
                    <a:pt x="7" y="58"/>
                    <a:pt x="7" y="58"/>
                    <a:pt x="7" y="57"/>
                  </a:cubicBezTo>
                  <a:cubicBezTo>
                    <a:pt x="14" y="55"/>
                    <a:pt x="13" y="49"/>
                    <a:pt x="12" y="43"/>
                  </a:cubicBezTo>
                  <a:lnTo>
                    <a:pt x="8" y="20"/>
                  </a:lnTo>
                  <a:cubicBezTo>
                    <a:pt x="6" y="13"/>
                    <a:pt x="5" y="10"/>
                    <a:pt x="0" y="11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2" y="9"/>
                    <a:pt x="10" y="8"/>
                    <a:pt x="11" y="8"/>
                  </a:cubicBezTo>
                  <a:cubicBezTo>
                    <a:pt x="13" y="7"/>
                    <a:pt x="15" y="7"/>
                    <a:pt x="16" y="7"/>
                  </a:cubicBezTo>
                  <a:cubicBezTo>
                    <a:pt x="17" y="7"/>
                    <a:pt x="18" y="6"/>
                    <a:pt x="19" y="6"/>
                  </a:cubicBezTo>
                  <a:cubicBezTo>
                    <a:pt x="19" y="7"/>
                    <a:pt x="20" y="7"/>
                    <a:pt x="19" y="8"/>
                  </a:cubicBezTo>
                  <a:cubicBezTo>
                    <a:pt x="11" y="11"/>
                    <a:pt x="11" y="14"/>
                    <a:pt x="12" y="21"/>
                  </a:cubicBezTo>
                  <a:lnTo>
                    <a:pt x="16" y="39"/>
                  </a:lnTo>
                  <a:cubicBezTo>
                    <a:pt x="16" y="41"/>
                    <a:pt x="17" y="44"/>
                    <a:pt x="17" y="46"/>
                  </a:cubicBezTo>
                  <a:cubicBezTo>
                    <a:pt x="18" y="45"/>
                    <a:pt x="19" y="44"/>
                    <a:pt x="20" y="42"/>
                  </a:cubicBezTo>
                  <a:lnTo>
                    <a:pt x="41" y="15"/>
                  </a:lnTo>
                  <a:cubicBezTo>
                    <a:pt x="45" y="11"/>
                    <a:pt x="48" y="6"/>
                    <a:pt x="50" y="1"/>
                  </a:cubicBezTo>
                  <a:lnTo>
                    <a:pt x="53" y="0"/>
                  </a:lnTo>
                  <a:lnTo>
                    <a:pt x="53" y="3"/>
                  </a:lnTo>
                  <a:cubicBezTo>
                    <a:pt x="53" y="5"/>
                    <a:pt x="54" y="9"/>
                    <a:pt x="54" y="10"/>
                  </a:cubicBezTo>
                  <a:cubicBezTo>
                    <a:pt x="54" y="12"/>
                    <a:pt x="56" y="24"/>
                    <a:pt x="57" y="26"/>
                  </a:cubicBezTo>
                  <a:cubicBezTo>
                    <a:pt x="58" y="30"/>
                    <a:pt x="60" y="44"/>
                    <a:pt x="62" y="46"/>
                  </a:cubicBezTo>
                  <a:cubicBezTo>
                    <a:pt x="63" y="48"/>
                    <a:pt x="66" y="48"/>
                    <a:pt x="67" y="47"/>
                  </a:cubicBezTo>
                  <a:lnTo>
                    <a:pt x="67" y="49"/>
                  </a:lnTo>
                  <a:cubicBezTo>
                    <a:pt x="66" y="49"/>
                    <a:pt x="61" y="50"/>
                    <a:pt x="60" y="50"/>
                  </a:cubicBezTo>
                  <a:cubicBezTo>
                    <a:pt x="60" y="50"/>
                    <a:pt x="58" y="51"/>
                    <a:pt x="56" y="51"/>
                  </a:cubicBezTo>
                  <a:cubicBezTo>
                    <a:pt x="54" y="52"/>
                    <a:pt x="52" y="52"/>
                    <a:pt x="52" y="52"/>
                  </a:cubicBezTo>
                  <a:cubicBezTo>
                    <a:pt x="51" y="52"/>
                    <a:pt x="50" y="52"/>
                    <a:pt x="50" y="52"/>
                  </a:cubicBezTo>
                  <a:lnTo>
                    <a:pt x="49" y="51"/>
                  </a:lnTo>
                  <a:cubicBezTo>
                    <a:pt x="56" y="49"/>
                    <a:pt x="57" y="48"/>
                    <a:pt x="54" y="31"/>
                  </a:cubicBezTo>
                  <a:cubicBezTo>
                    <a:pt x="53" y="29"/>
                    <a:pt x="51" y="18"/>
                    <a:pt x="51" y="16"/>
                  </a:cubicBezTo>
                  <a:lnTo>
                    <a:pt x="45" y="23"/>
                  </a:lnTo>
                  <a:close/>
                </a:path>
              </a:pathLst>
            </a:custGeom>
            <a:solidFill>
              <a:srgbClr val="000080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137">
              <a:extLst>
                <a:ext uri="{FF2B5EF4-FFF2-40B4-BE49-F238E27FC236}">
                  <a16:creationId xmlns:a16="http://schemas.microsoft.com/office/drawing/2014/main" id="{56697F31-E200-49AA-B41F-554512D131F9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22869" y="1344"/>
              <a:ext cx="34" cy="39"/>
            </a:xfrm>
            <a:custGeom>
              <a:avLst/>
              <a:gdLst>
                <a:gd name="T0" fmla="*/ 19 w 48"/>
                <a:gd name="T1" fmla="*/ 27 h 56"/>
                <a:gd name="T2" fmla="*/ 30 w 48"/>
                <a:gd name="T3" fmla="*/ 24 h 56"/>
                <a:gd name="T4" fmla="*/ 35 w 48"/>
                <a:gd name="T5" fmla="*/ 22 h 56"/>
                <a:gd name="T6" fmla="*/ 35 w 48"/>
                <a:gd name="T7" fmla="*/ 9 h 56"/>
                <a:gd name="T8" fmla="*/ 31 w 48"/>
                <a:gd name="T9" fmla="*/ 7 h 56"/>
                <a:gd name="T10" fmla="*/ 30 w 48"/>
                <a:gd name="T11" fmla="*/ 5 h 56"/>
                <a:gd name="T12" fmla="*/ 41 w 48"/>
                <a:gd name="T13" fmla="*/ 3 h 56"/>
                <a:gd name="T14" fmla="*/ 48 w 48"/>
                <a:gd name="T15" fmla="*/ 0 h 56"/>
                <a:gd name="T16" fmla="*/ 48 w 48"/>
                <a:gd name="T17" fmla="*/ 2 h 56"/>
                <a:gd name="T18" fmla="*/ 44 w 48"/>
                <a:gd name="T19" fmla="*/ 17 h 56"/>
                <a:gd name="T20" fmla="*/ 42 w 48"/>
                <a:gd name="T21" fmla="*/ 49 h 56"/>
                <a:gd name="T22" fmla="*/ 42 w 48"/>
                <a:gd name="T23" fmla="*/ 55 h 56"/>
                <a:gd name="T24" fmla="*/ 40 w 48"/>
                <a:gd name="T25" fmla="*/ 56 h 56"/>
                <a:gd name="T26" fmla="*/ 37 w 48"/>
                <a:gd name="T27" fmla="*/ 52 h 56"/>
                <a:gd name="T28" fmla="*/ 6 w 48"/>
                <a:gd name="T29" fmla="*/ 18 h 56"/>
                <a:gd name="T30" fmla="*/ 1 w 48"/>
                <a:gd name="T31" fmla="*/ 17 h 56"/>
                <a:gd name="T32" fmla="*/ 0 w 48"/>
                <a:gd name="T33" fmla="*/ 15 h 56"/>
                <a:gd name="T34" fmla="*/ 6 w 48"/>
                <a:gd name="T35" fmla="*/ 13 h 56"/>
                <a:gd name="T36" fmla="*/ 10 w 48"/>
                <a:gd name="T37" fmla="*/ 12 h 56"/>
                <a:gd name="T38" fmla="*/ 15 w 48"/>
                <a:gd name="T39" fmla="*/ 10 h 56"/>
                <a:gd name="T40" fmla="*/ 16 w 48"/>
                <a:gd name="T41" fmla="*/ 12 h 56"/>
                <a:gd name="T42" fmla="*/ 11 w 48"/>
                <a:gd name="T43" fmla="*/ 17 h 56"/>
                <a:gd name="T44" fmla="*/ 15 w 48"/>
                <a:gd name="T45" fmla="*/ 22 h 56"/>
                <a:gd name="T46" fmla="*/ 19 w 48"/>
                <a:gd name="T47" fmla="*/ 27 h 56"/>
                <a:gd name="T48" fmla="*/ 34 w 48"/>
                <a:gd name="T49" fmla="*/ 44 h 56"/>
                <a:gd name="T50" fmla="*/ 35 w 48"/>
                <a:gd name="T51" fmla="*/ 25 h 56"/>
                <a:gd name="T52" fmla="*/ 30 w 48"/>
                <a:gd name="T53" fmla="*/ 27 h 56"/>
                <a:gd name="T54" fmla="*/ 22 w 48"/>
                <a:gd name="T55" fmla="*/ 30 h 56"/>
                <a:gd name="T56" fmla="*/ 34 w 48"/>
                <a:gd name="T57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6">
                  <a:moveTo>
                    <a:pt x="19" y="27"/>
                  </a:moveTo>
                  <a:cubicBezTo>
                    <a:pt x="23" y="26"/>
                    <a:pt x="27" y="25"/>
                    <a:pt x="30" y="24"/>
                  </a:cubicBezTo>
                  <a:cubicBezTo>
                    <a:pt x="33" y="23"/>
                    <a:pt x="34" y="23"/>
                    <a:pt x="35" y="22"/>
                  </a:cubicBezTo>
                  <a:cubicBezTo>
                    <a:pt x="35" y="21"/>
                    <a:pt x="36" y="10"/>
                    <a:pt x="35" y="9"/>
                  </a:cubicBezTo>
                  <a:cubicBezTo>
                    <a:pt x="35" y="7"/>
                    <a:pt x="33" y="7"/>
                    <a:pt x="31" y="7"/>
                  </a:cubicBezTo>
                  <a:lnTo>
                    <a:pt x="30" y="5"/>
                  </a:lnTo>
                  <a:cubicBezTo>
                    <a:pt x="32" y="5"/>
                    <a:pt x="36" y="4"/>
                    <a:pt x="41" y="3"/>
                  </a:cubicBezTo>
                  <a:cubicBezTo>
                    <a:pt x="44" y="2"/>
                    <a:pt x="46" y="1"/>
                    <a:pt x="48" y="0"/>
                  </a:cubicBezTo>
                  <a:lnTo>
                    <a:pt x="48" y="2"/>
                  </a:lnTo>
                  <a:cubicBezTo>
                    <a:pt x="45" y="3"/>
                    <a:pt x="44" y="4"/>
                    <a:pt x="44" y="17"/>
                  </a:cubicBezTo>
                  <a:cubicBezTo>
                    <a:pt x="44" y="22"/>
                    <a:pt x="42" y="44"/>
                    <a:pt x="42" y="49"/>
                  </a:cubicBezTo>
                  <a:cubicBezTo>
                    <a:pt x="42" y="52"/>
                    <a:pt x="42" y="53"/>
                    <a:pt x="42" y="55"/>
                  </a:cubicBezTo>
                  <a:lnTo>
                    <a:pt x="40" y="56"/>
                  </a:lnTo>
                  <a:cubicBezTo>
                    <a:pt x="39" y="54"/>
                    <a:pt x="38" y="53"/>
                    <a:pt x="37" y="52"/>
                  </a:cubicBezTo>
                  <a:cubicBezTo>
                    <a:pt x="35" y="49"/>
                    <a:pt x="10" y="21"/>
                    <a:pt x="6" y="18"/>
                  </a:cubicBezTo>
                  <a:cubicBezTo>
                    <a:pt x="4" y="16"/>
                    <a:pt x="2" y="16"/>
                    <a:pt x="1" y="17"/>
                  </a:cubicBezTo>
                  <a:lnTo>
                    <a:pt x="0" y="15"/>
                  </a:lnTo>
                  <a:cubicBezTo>
                    <a:pt x="1" y="15"/>
                    <a:pt x="5" y="14"/>
                    <a:pt x="6" y="13"/>
                  </a:cubicBezTo>
                  <a:cubicBezTo>
                    <a:pt x="6" y="13"/>
                    <a:pt x="8" y="13"/>
                    <a:pt x="10" y="12"/>
                  </a:cubicBezTo>
                  <a:cubicBezTo>
                    <a:pt x="12" y="11"/>
                    <a:pt x="15" y="10"/>
                    <a:pt x="15" y="10"/>
                  </a:cubicBezTo>
                  <a:lnTo>
                    <a:pt x="16" y="12"/>
                  </a:lnTo>
                  <a:cubicBezTo>
                    <a:pt x="14" y="13"/>
                    <a:pt x="10" y="14"/>
                    <a:pt x="11" y="17"/>
                  </a:cubicBezTo>
                  <a:cubicBezTo>
                    <a:pt x="11" y="18"/>
                    <a:pt x="14" y="21"/>
                    <a:pt x="15" y="22"/>
                  </a:cubicBezTo>
                  <a:lnTo>
                    <a:pt x="19" y="27"/>
                  </a:lnTo>
                  <a:close/>
                  <a:moveTo>
                    <a:pt x="34" y="44"/>
                  </a:moveTo>
                  <a:cubicBezTo>
                    <a:pt x="35" y="38"/>
                    <a:pt x="35" y="32"/>
                    <a:pt x="35" y="25"/>
                  </a:cubicBezTo>
                  <a:cubicBezTo>
                    <a:pt x="34" y="26"/>
                    <a:pt x="32" y="26"/>
                    <a:pt x="30" y="27"/>
                  </a:cubicBezTo>
                  <a:cubicBezTo>
                    <a:pt x="26" y="28"/>
                    <a:pt x="24" y="29"/>
                    <a:pt x="22" y="30"/>
                  </a:cubicBezTo>
                  <a:lnTo>
                    <a:pt x="34" y="44"/>
                  </a:lnTo>
                  <a:close/>
                </a:path>
              </a:pathLst>
            </a:custGeom>
            <a:solidFill>
              <a:srgbClr val="000080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138">
              <a:extLst>
                <a:ext uri="{FF2B5EF4-FFF2-40B4-BE49-F238E27FC236}">
                  <a16:creationId xmlns:a16="http://schemas.microsoft.com/office/drawing/2014/main" id="{83BE187F-00FE-4AC9-9399-DBF0D9D32CF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908" y="1355"/>
              <a:ext cx="43" cy="44"/>
            </a:xfrm>
            <a:custGeom>
              <a:avLst/>
              <a:gdLst>
                <a:gd name="T0" fmla="*/ 48 w 61"/>
                <a:gd name="T1" fmla="*/ 31 h 63"/>
                <a:gd name="T2" fmla="*/ 47 w 61"/>
                <a:gd name="T3" fmla="*/ 32 h 63"/>
                <a:gd name="T4" fmla="*/ 43 w 61"/>
                <a:gd name="T5" fmla="*/ 29 h 63"/>
                <a:gd name="T6" fmla="*/ 33 w 61"/>
                <a:gd name="T7" fmla="*/ 33 h 63"/>
                <a:gd name="T8" fmla="*/ 26 w 61"/>
                <a:gd name="T9" fmla="*/ 37 h 63"/>
                <a:gd name="T10" fmla="*/ 30 w 61"/>
                <a:gd name="T11" fmla="*/ 43 h 63"/>
                <a:gd name="T12" fmla="*/ 36 w 61"/>
                <a:gd name="T13" fmla="*/ 53 h 63"/>
                <a:gd name="T14" fmla="*/ 46 w 61"/>
                <a:gd name="T15" fmla="*/ 49 h 63"/>
                <a:gd name="T16" fmla="*/ 54 w 61"/>
                <a:gd name="T17" fmla="*/ 40 h 63"/>
                <a:gd name="T18" fmla="*/ 52 w 61"/>
                <a:gd name="T19" fmla="*/ 38 h 63"/>
                <a:gd name="T20" fmla="*/ 54 w 61"/>
                <a:gd name="T21" fmla="*/ 37 h 63"/>
                <a:gd name="T22" fmla="*/ 61 w 61"/>
                <a:gd name="T23" fmla="*/ 45 h 63"/>
                <a:gd name="T24" fmla="*/ 48 w 61"/>
                <a:gd name="T25" fmla="*/ 51 h 63"/>
                <a:gd name="T26" fmla="*/ 25 w 61"/>
                <a:gd name="T27" fmla="*/ 63 h 63"/>
                <a:gd name="T28" fmla="*/ 24 w 61"/>
                <a:gd name="T29" fmla="*/ 62 h 63"/>
                <a:gd name="T30" fmla="*/ 25 w 61"/>
                <a:gd name="T31" fmla="*/ 61 h 63"/>
                <a:gd name="T32" fmla="*/ 26 w 61"/>
                <a:gd name="T33" fmla="*/ 54 h 63"/>
                <a:gd name="T34" fmla="*/ 20 w 61"/>
                <a:gd name="T35" fmla="*/ 42 h 63"/>
                <a:gd name="T36" fmla="*/ 7 w 61"/>
                <a:gd name="T37" fmla="*/ 21 h 63"/>
                <a:gd name="T38" fmla="*/ 1 w 61"/>
                <a:gd name="T39" fmla="*/ 21 h 63"/>
                <a:gd name="T40" fmla="*/ 0 w 61"/>
                <a:gd name="T41" fmla="*/ 19 h 63"/>
                <a:gd name="T42" fmla="*/ 17 w 61"/>
                <a:gd name="T43" fmla="*/ 11 h 63"/>
                <a:gd name="T44" fmla="*/ 36 w 61"/>
                <a:gd name="T45" fmla="*/ 0 h 63"/>
                <a:gd name="T46" fmla="*/ 45 w 61"/>
                <a:gd name="T47" fmla="*/ 10 h 63"/>
                <a:gd name="T48" fmla="*/ 43 w 61"/>
                <a:gd name="T49" fmla="*/ 10 h 63"/>
                <a:gd name="T50" fmla="*/ 25 w 61"/>
                <a:gd name="T51" fmla="*/ 10 h 63"/>
                <a:gd name="T52" fmla="*/ 16 w 61"/>
                <a:gd name="T53" fmla="*/ 16 h 63"/>
                <a:gd name="T54" fmla="*/ 19 w 61"/>
                <a:gd name="T55" fmla="*/ 24 h 63"/>
                <a:gd name="T56" fmla="*/ 25 w 61"/>
                <a:gd name="T57" fmla="*/ 34 h 63"/>
                <a:gd name="T58" fmla="*/ 30 w 61"/>
                <a:gd name="T59" fmla="*/ 31 h 63"/>
                <a:gd name="T60" fmla="*/ 39 w 61"/>
                <a:gd name="T61" fmla="*/ 18 h 63"/>
                <a:gd name="T62" fmla="*/ 41 w 61"/>
                <a:gd name="T63" fmla="*/ 18 h 63"/>
                <a:gd name="T64" fmla="*/ 48 w 61"/>
                <a:gd name="T65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" h="63">
                  <a:moveTo>
                    <a:pt x="48" y="31"/>
                  </a:moveTo>
                  <a:lnTo>
                    <a:pt x="47" y="32"/>
                  </a:lnTo>
                  <a:cubicBezTo>
                    <a:pt x="47" y="32"/>
                    <a:pt x="44" y="29"/>
                    <a:pt x="43" y="29"/>
                  </a:cubicBezTo>
                  <a:cubicBezTo>
                    <a:pt x="42" y="29"/>
                    <a:pt x="38" y="30"/>
                    <a:pt x="33" y="33"/>
                  </a:cubicBezTo>
                  <a:cubicBezTo>
                    <a:pt x="30" y="34"/>
                    <a:pt x="28" y="36"/>
                    <a:pt x="26" y="37"/>
                  </a:cubicBezTo>
                  <a:cubicBezTo>
                    <a:pt x="28" y="40"/>
                    <a:pt x="29" y="41"/>
                    <a:pt x="30" y="43"/>
                  </a:cubicBezTo>
                  <a:cubicBezTo>
                    <a:pt x="32" y="47"/>
                    <a:pt x="33" y="49"/>
                    <a:pt x="36" y="53"/>
                  </a:cubicBezTo>
                  <a:cubicBezTo>
                    <a:pt x="40" y="52"/>
                    <a:pt x="43" y="51"/>
                    <a:pt x="46" y="49"/>
                  </a:cubicBezTo>
                  <a:cubicBezTo>
                    <a:pt x="53" y="46"/>
                    <a:pt x="56" y="43"/>
                    <a:pt x="54" y="40"/>
                  </a:cubicBezTo>
                  <a:cubicBezTo>
                    <a:pt x="54" y="39"/>
                    <a:pt x="53" y="38"/>
                    <a:pt x="52" y="38"/>
                  </a:cubicBezTo>
                  <a:cubicBezTo>
                    <a:pt x="53" y="37"/>
                    <a:pt x="53" y="37"/>
                    <a:pt x="54" y="37"/>
                  </a:cubicBezTo>
                  <a:cubicBezTo>
                    <a:pt x="54" y="36"/>
                    <a:pt x="58" y="40"/>
                    <a:pt x="61" y="45"/>
                  </a:cubicBezTo>
                  <a:cubicBezTo>
                    <a:pt x="56" y="47"/>
                    <a:pt x="53" y="48"/>
                    <a:pt x="48" y="51"/>
                  </a:cubicBezTo>
                  <a:lnTo>
                    <a:pt x="25" y="63"/>
                  </a:lnTo>
                  <a:lnTo>
                    <a:pt x="24" y="62"/>
                  </a:lnTo>
                  <a:cubicBezTo>
                    <a:pt x="24" y="62"/>
                    <a:pt x="25" y="61"/>
                    <a:pt x="25" y="61"/>
                  </a:cubicBezTo>
                  <a:cubicBezTo>
                    <a:pt x="27" y="59"/>
                    <a:pt x="28" y="58"/>
                    <a:pt x="26" y="54"/>
                  </a:cubicBezTo>
                  <a:cubicBezTo>
                    <a:pt x="25" y="52"/>
                    <a:pt x="21" y="43"/>
                    <a:pt x="20" y="42"/>
                  </a:cubicBezTo>
                  <a:cubicBezTo>
                    <a:pt x="17" y="37"/>
                    <a:pt x="10" y="25"/>
                    <a:pt x="7" y="21"/>
                  </a:cubicBezTo>
                  <a:cubicBezTo>
                    <a:pt x="5" y="19"/>
                    <a:pt x="4" y="20"/>
                    <a:pt x="1" y="21"/>
                  </a:cubicBezTo>
                  <a:lnTo>
                    <a:pt x="0" y="19"/>
                  </a:lnTo>
                  <a:cubicBezTo>
                    <a:pt x="7" y="16"/>
                    <a:pt x="10" y="14"/>
                    <a:pt x="17" y="11"/>
                  </a:cubicBezTo>
                  <a:cubicBezTo>
                    <a:pt x="24" y="7"/>
                    <a:pt x="26" y="6"/>
                    <a:pt x="36" y="0"/>
                  </a:cubicBezTo>
                  <a:cubicBezTo>
                    <a:pt x="41" y="4"/>
                    <a:pt x="42" y="6"/>
                    <a:pt x="45" y="10"/>
                  </a:cubicBezTo>
                  <a:lnTo>
                    <a:pt x="43" y="10"/>
                  </a:lnTo>
                  <a:cubicBezTo>
                    <a:pt x="41" y="8"/>
                    <a:pt x="36" y="4"/>
                    <a:pt x="25" y="10"/>
                  </a:cubicBezTo>
                  <a:cubicBezTo>
                    <a:pt x="21" y="12"/>
                    <a:pt x="18" y="14"/>
                    <a:pt x="16" y="16"/>
                  </a:cubicBezTo>
                  <a:cubicBezTo>
                    <a:pt x="16" y="18"/>
                    <a:pt x="17" y="21"/>
                    <a:pt x="19" y="24"/>
                  </a:cubicBezTo>
                  <a:cubicBezTo>
                    <a:pt x="19" y="25"/>
                    <a:pt x="24" y="33"/>
                    <a:pt x="25" y="34"/>
                  </a:cubicBezTo>
                  <a:cubicBezTo>
                    <a:pt x="26" y="33"/>
                    <a:pt x="27" y="33"/>
                    <a:pt x="30" y="31"/>
                  </a:cubicBezTo>
                  <a:cubicBezTo>
                    <a:pt x="42" y="25"/>
                    <a:pt x="42" y="25"/>
                    <a:pt x="39" y="18"/>
                  </a:cubicBezTo>
                  <a:lnTo>
                    <a:pt x="41" y="18"/>
                  </a:lnTo>
                  <a:lnTo>
                    <a:pt x="48" y="31"/>
                  </a:lnTo>
                  <a:close/>
                </a:path>
              </a:pathLst>
            </a:custGeom>
            <a:solidFill>
              <a:srgbClr val="000080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139">
              <a:extLst>
                <a:ext uri="{FF2B5EF4-FFF2-40B4-BE49-F238E27FC236}">
                  <a16:creationId xmlns:a16="http://schemas.microsoft.com/office/drawing/2014/main" id="{3BDAF282-0D80-44C6-9414-F8C50F0BB2F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712" y="1291"/>
              <a:ext cx="281" cy="180"/>
            </a:xfrm>
            <a:custGeom>
              <a:avLst/>
              <a:gdLst>
                <a:gd name="T0" fmla="*/ 181 w 402"/>
                <a:gd name="T1" fmla="*/ 0 h 257"/>
                <a:gd name="T2" fmla="*/ 33 w 402"/>
                <a:gd name="T3" fmla="*/ 79 h 257"/>
                <a:gd name="T4" fmla="*/ 33 w 402"/>
                <a:gd name="T5" fmla="*/ 148 h 257"/>
                <a:gd name="T6" fmla="*/ 25 w 402"/>
                <a:gd name="T7" fmla="*/ 204 h 257"/>
                <a:gd name="T8" fmla="*/ 395 w 402"/>
                <a:gd name="T9" fmla="*/ 124 h 257"/>
                <a:gd name="T10" fmla="*/ 373 w 402"/>
                <a:gd name="T11" fmla="*/ 92 h 257"/>
                <a:gd name="T12" fmla="*/ 314 w 402"/>
                <a:gd name="T13" fmla="*/ 25 h 257"/>
                <a:gd name="T14" fmla="*/ 237 w 402"/>
                <a:gd name="T15" fmla="*/ 10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2" h="257">
                  <a:moveTo>
                    <a:pt x="181" y="0"/>
                  </a:moveTo>
                  <a:cubicBezTo>
                    <a:pt x="175" y="47"/>
                    <a:pt x="56" y="61"/>
                    <a:pt x="33" y="79"/>
                  </a:cubicBezTo>
                  <a:cubicBezTo>
                    <a:pt x="0" y="105"/>
                    <a:pt x="36" y="123"/>
                    <a:pt x="33" y="148"/>
                  </a:cubicBezTo>
                  <a:cubicBezTo>
                    <a:pt x="31" y="163"/>
                    <a:pt x="15" y="201"/>
                    <a:pt x="25" y="204"/>
                  </a:cubicBezTo>
                  <a:cubicBezTo>
                    <a:pt x="207" y="257"/>
                    <a:pt x="325" y="193"/>
                    <a:pt x="395" y="124"/>
                  </a:cubicBezTo>
                  <a:cubicBezTo>
                    <a:pt x="402" y="117"/>
                    <a:pt x="385" y="107"/>
                    <a:pt x="373" y="92"/>
                  </a:cubicBezTo>
                  <a:cubicBezTo>
                    <a:pt x="365" y="82"/>
                    <a:pt x="329" y="22"/>
                    <a:pt x="314" y="25"/>
                  </a:cubicBezTo>
                  <a:cubicBezTo>
                    <a:pt x="273" y="35"/>
                    <a:pt x="239" y="74"/>
                    <a:pt x="237" y="108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140">
              <a:extLst>
                <a:ext uri="{FF2B5EF4-FFF2-40B4-BE49-F238E27FC236}">
                  <a16:creationId xmlns:a16="http://schemas.microsoft.com/office/drawing/2014/main" id="{9243A259-CA20-4997-B464-B9E9D5A9D5E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720" y="1365"/>
              <a:ext cx="213" cy="131"/>
            </a:xfrm>
            <a:custGeom>
              <a:avLst/>
              <a:gdLst>
                <a:gd name="T0" fmla="*/ 305 w 305"/>
                <a:gd name="T1" fmla="*/ 90 h 187"/>
                <a:gd name="T2" fmla="*/ 57 w 305"/>
                <a:gd name="T3" fmla="*/ 139 h 187"/>
                <a:gd name="T4" fmla="*/ 179 w 305"/>
                <a:gd name="T5" fmla="*/ 97 h 187"/>
                <a:gd name="T6" fmla="*/ 174 w 305"/>
                <a:gd name="T7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5" h="187">
                  <a:moveTo>
                    <a:pt x="305" y="90"/>
                  </a:moveTo>
                  <a:cubicBezTo>
                    <a:pt x="261" y="187"/>
                    <a:pt x="0" y="173"/>
                    <a:pt x="57" y="139"/>
                  </a:cubicBezTo>
                  <a:cubicBezTo>
                    <a:pt x="83" y="137"/>
                    <a:pt x="152" y="119"/>
                    <a:pt x="179" y="97"/>
                  </a:cubicBezTo>
                  <a:cubicBezTo>
                    <a:pt x="192" y="87"/>
                    <a:pt x="223" y="17"/>
                    <a:pt x="174" y="0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141">
              <a:extLst>
                <a:ext uri="{FF2B5EF4-FFF2-40B4-BE49-F238E27FC236}">
                  <a16:creationId xmlns:a16="http://schemas.microsoft.com/office/drawing/2014/main" id="{4AC95D2A-9DC2-4F26-94DF-FA32BEA6479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895" y="1252"/>
              <a:ext cx="187" cy="91"/>
            </a:xfrm>
            <a:custGeom>
              <a:avLst/>
              <a:gdLst>
                <a:gd name="T0" fmla="*/ 0 w 268"/>
                <a:gd name="T1" fmla="*/ 25 h 130"/>
                <a:gd name="T2" fmla="*/ 225 w 268"/>
                <a:gd name="T3" fmla="*/ 87 h 130"/>
                <a:gd name="T4" fmla="*/ 148 w 268"/>
                <a:gd name="T5" fmla="*/ 12 h 130"/>
                <a:gd name="T6" fmla="*/ 153 w 268"/>
                <a:gd name="T7" fmla="*/ 64 h 130"/>
                <a:gd name="T8" fmla="*/ 189 w 268"/>
                <a:gd name="T9" fmla="*/ 58 h 130"/>
                <a:gd name="T10" fmla="*/ 154 w 268"/>
                <a:gd name="T11" fmla="*/ 3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" h="130">
                  <a:moveTo>
                    <a:pt x="0" y="25"/>
                  </a:moveTo>
                  <a:cubicBezTo>
                    <a:pt x="32" y="66"/>
                    <a:pt x="186" y="130"/>
                    <a:pt x="225" y="87"/>
                  </a:cubicBezTo>
                  <a:cubicBezTo>
                    <a:pt x="268" y="39"/>
                    <a:pt x="187" y="0"/>
                    <a:pt x="148" y="12"/>
                  </a:cubicBezTo>
                  <a:cubicBezTo>
                    <a:pt x="107" y="25"/>
                    <a:pt x="130" y="59"/>
                    <a:pt x="153" y="64"/>
                  </a:cubicBezTo>
                  <a:cubicBezTo>
                    <a:pt x="161" y="65"/>
                    <a:pt x="178" y="71"/>
                    <a:pt x="189" y="58"/>
                  </a:cubicBezTo>
                  <a:cubicBezTo>
                    <a:pt x="198" y="47"/>
                    <a:pt x="174" y="26"/>
                    <a:pt x="154" y="33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142">
              <a:extLst>
                <a:ext uri="{FF2B5EF4-FFF2-40B4-BE49-F238E27FC236}">
                  <a16:creationId xmlns:a16="http://schemas.microsoft.com/office/drawing/2014/main" id="{DD6BCC3D-F78A-4BA9-9E55-ABF1DE3E921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984" y="1296"/>
              <a:ext cx="104" cy="113"/>
            </a:xfrm>
            <a:custGeom>
              <a:avLst/>
              <a:gdLst>
                <a:gd name="T0" fmla="*/ 110 w 148"/>
                <a:gd name="T1" fmla="*/ 162 h 162"/>
                <a:gd name="T2" fmla="*/ 143 w 148"/>
                <a:gd name="T3" fmla="*/ 48 h 162"/>
                <a:gd name="T4" fmla="*/ 60 w 148"/>
                <a:gd name="T5" fmla="*/ 18 h 162"/>
                <a:gd name="T6" fmla="*/ 0 w 148"/>
                <a:gd name="T7" fmla="*/ 11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162">
                  <a:moveTo>
                    <a:pt x="110" y="162"/>
                  </a:moveTo>
                  <a:cubicBezTo>
                    <a:pt x="121" y="120"/>
                    <a:pt x="148" y="73"/>
                    <a:pt x="143" y="48"/>
                  </a:cubicBezTo>
                  <a:cubicBezTo>
                    <a:pt x="143" y="48"/>
                    <a:pt x="129" y="0"/>
                    <a:pt x="60" y="18"/>
                  </a:cubicBezTo>
                  <a:cubicBezTo>
                    <a:pt x="42" y="23"/>
                    <a:pt x="20" y="78"/>
                    <a:pt x="0" y="117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143">
              <a:extLst>
                <a:ext uri="{FF2B5EF4-FFF2-40B4-BE49-F238E27FC236}">
                  <a16:creationId xmlns:a16="http://schemas.microsoft.com/office/drawing/2014/main" id="{FD6D3A5A-1C60-46B4-B79E-167529C7E9B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971" y="1348"/>
              <a:ext cx="27" cy="17"/>
            </a:xfrm>
            <a:custGeom>
              <a:avLst/>
              <a:gdLst>
                <a:gd name="T0" fmla="*/ 38 w 38"/>
                <a:gd name="T1" fmla="*/ 25 h 25"/>
                <a:gd name="T2" fmla="*/ 0 w 38"/>
                <a:gd name="T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" h="25">
                  <a:moveTo>
                    <a:pt x="38" y="25"/>
                  </a:moveTo>
                  <a:cubicBezTo>
                    <a:pt x="20" y="20"/>
                    <a:pt x="9" y="11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144">
              <a:extLst>
                <a:ext uri="{FF2B5EF4-FFF2-40B4-BE49-F238E27FC236}">
                  <a16:creationId xmlns:a16="http://schemas.microsoft.com/office/drawing/2014/main" id="{CE0C036E-CDE7-445D-AD74-A9349544743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754" y="1378"/>
              <a:ext cx="85" cy="45"/>
            </a:xfrm>
            <a:custGeom>
              <a:avLst/>
              <a:gdLst>
                <a:gd name="T0" fmla="*/ 103 w 122"/>
                <a:gd name="T1" fmla="*/ 29 h 65"/>
                <a:gd name="T2" fmla="*/ 122 w 122"/>
                <a:gd name="T3" fmla="*/ 0 h 65"/>
                <a:gd name="T4" fmla="*/ 73 w 122"/>
                <a:gd name="T5" fmla="*/ 24 h 65"/>
                <a:gd name="T6" fmla="*/ 3 w 122"/>
                <a:gd name="T7" fmla="*/ 43 h 65"/>
                <a:gd name="T8" fmla="*/ 108 w 122"/>
                <a:gd name="T9" fmla="*/ 57 h 65"/>
                <a:gd name="T10" fmla="*/ 103 w 122"/>
                <a:gd name="T11" fmla="*/ 2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65">
                  <a:moveTo>
                    <a:pt x="103" y="29"/>
                  </a:moveTo>
                  <a:cubicBezTo>
                    <a:pt x="106" y="20"/>
                    <a:pt x="121" y="10"/>
                    <a:pt x="122" y="0"/>
                  </a:cubicBezTo>
                  <a:cubicBezTo>
                    <a:pt x="92" y="13"/>
                    <a:pt x="90" y="12"/>
                    <a:pt x="73" y="24"/>
                  </a:cubicBezTo>
                  <a:cubicBezTo>
                    <a:pt x="66" y="29"/>
                    <a:pt x="0" y="28"/>
                    <a:pt x="3" y="43"/>
                  </a:cubicBezTo>
                  <a:cubicBezTo>
                    <a:pt x="7" y="65"/>
                    <a:pt x="83" y="61"/>
                    <a:pt x="108" y="57"/>
                  </a:cubicBezTo>
                  <a:cubicBezTo>
                    <a:pt x="108" y="57"/>
                    <a:pt x="100" y="44"/>
                    <a:pt x="103" y="29"/>
                  </a:cubicBezTo>
                  <a:close/>
                </a:path>
              </a:pathLst>
            </a:custGeom>
            <a:solidFill>
              <a:srgbClr val="00003E"/>
            </a:solidFill>
            <a:ln w="0" cap="rnd">
              <a:solidFill>
                <a:srgbClr val="00003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145">
              <a:extLst>
                <a:ext uri="{FF2B5EF4-FFF2-40B4-BE49-F238E27FC236}">
                  <a16:creationId xmlns:a16="http://schemas.microsoft.com/office/drawing/2014/main" id="{87901019-9DBA-4F53-9635-CA2F0FF5864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754" y="1378"/>
              <a:ext cx="85" cy="45"/>
            </a:xfrm>
            <a:custGeom>
              <a:avLst/>
              <a:gdLst>
                <a:gd name="T0" fmla="*/ 103 w 122"/>
                <a:gd name="T1" fmla="*/ 29 h 65"/>
                <a:gd name="T2" fmla="*/ 122 w 122"/>
                <a:gd name="T3" fmla="*/ 0 h 65"/>
                <a:gd name="T4" fmla="*/ 73 w 122"/>
                <a:gd name="T5" fmla="*/ 24 h 65"/>
                <a:gd name="T6" fmla="*/ 3 w 122"/>
                <a:gd name="T7" fmla="*/ 43 h 65"/>
                <a:gd name="T8" fmla="*/ 108 w 122"/>
                <a:gd name="T9" fmla="*/ 57 h 65"/>
                <a:gd name="T10" fmla="*/ 103 w 122"/>
                <a:gd name="T11" fmla="*/ 2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65">
                  <a:moveTo>
                    <a:pt x="103" y="29"/>
                  </a:moveTo>
                  <a:cubicBezTo>
                    <a:pt x="106" y="20"/>
                    <a:pt x="121" y="10"/>
                    <a:pt x="122" y="0"/>
                  </a:cubicBezTo>
                  <a:cubicBezTo>
                    <a:pt x="92" y="13"/>
                    <a:pt x="90" y="12"/>
                    <a:pt x="73" y="24"/>
                  </a:cubicBezTo>
                  <a:cubicBezTo>
                    <a:pt x="66" y="29"/>
                    <a:pt x="0" y="28"/>
                    <a:pt x="3" y="43"/>
                  </a:cubicBezTo>
                  <a:cubicBezTo>
                    <a:pt x="7" y="65"/>
                    <a:pt x="83" y="61"/>
                    <a:pt x="108" y="57"/>
                  </a:cubicBezTo>
                  <a:cubicBezTo>
                    <a:pt x="108" y="57"/>
                    <a:pt x="100" y="44"/>
                    <a:pt x="103" y="29"/>
                  </a:cubicBezTo>
                  <a:close/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146">
              <a:extLst>
                <a:ext uri="{FF2B5EF4-FFF2-40B4-BE49-F238E27FC236}">
                  <a16:creationId xmlns:a16="http://schemas.microsoft.com/office/drawing/2014/main" id="{48F5D14A-A3C2-4195-A3BB-921F2D63762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896" y="1402"/>
              <a:ext cx="45" cy="35"/>
            </a:xfrm>
            <a:custGeom>
              <a:avLst/>
              <a:gdLst>
                <a:gd name="T0" fmla="*/ 0 w 65"/>
                <a:gd name="T1" fmla="*/ 50 h 50"/>
                <a:gd name="T2" fmla="*/ 53 w 65"/>
                <a:gd name="T3" fmla="*/ 5 h 50"/>
                <a:gd name="T4" fmla="*/ 0 w 65"/>
                <a:gd name="T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" h="50">
                  <a:moveTo>
                    <a:pt x="0" y="50"/>
                  </a:moveTo>
                  <a:cubicBezTo>
                    <a:pt x="0" y="50"/>
                    <a:pt x="24" y="0"/>
                    <a:pt x="53" y="5"/>
                  </a:cubicBezTo>
                  <a:cubicBezTo>
                    <a:pt x="65" y="8"/>
                    <a:pt x="43" y="34"/>
                    <a:pt x="0" y="50"/>
                  </a:cubicBezTo>
                  <a:close/>
                </a:path>
              </a:pathLst>
            </a:custGeom>
            <a:solidFill>
              <a:srgbClr val="000BB1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147">
              <a:extLst>
                <a:ext uri="{FF2B5EF4-FFF2-40B4-BE49-F238E27FC236}">
                  <a16:creationId xmlns:a16="http://schemas.microsoft.com/office/drawing/2014/main" id="{C2F631E0-F8B0-4207-91B5-8426574DCB7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896" y="1402"/>
              <a:ext cx="45" cy="35"/>
            </a:xfrm>
            <a:custGeom>
              <a:avLst/>
              <a:gdLst>
                <a:gd name="T0" fmla="*/ 0 w 65"/>
                <a:gd name="T1" fmla="*/ 50 h 50"/>
                <a:gd name="T2" fmla="*/ 53 w 65"/>
                <a:gd name="T3" fmla="*/ 5 h 50"/>
                <a:gd name="T4" fmla="*/ 0 w 65"/>
                <a:gd name="T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" h="50">
                  <a:moveTo>
                    <a:pt x="0" y="50"/>
                  </a:moveTo>
                  <a:cubicBezTo>
                    <a:pt x="0" y="50"/>
                    <a:pt x="24" y="0"/>
                    <a:pt x="53" y="5"/>
                  </a:cubicBezTo>
                  <a:cubicBezTo>
                    <a:pt x="65" y="8"/>
                    <a:pt x="43" y="34"/>
                    <a:pt x="0" y="50"/>
                  </a:cubicBezTo>
                  <a:close/>
                </a:path>
              </a:pathLst>
            </a:custGeom>
            <a:solidFill>
              <a:srgbClr val="000008"/>
            </a:solidFill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148">
              <a:extLst>
                <a:ext uri="{FF2B5EF4-FFF2-40B4-BE49-F238E27FC236}">
                  <a16:creationId xmlns:a16="http://schemas.microsoft.com/office/drawing/2014/main" id="{D33C886E-E090-43B5-9B89-4A0DF6CDBDC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156" y="1426"/>
              <a:ext cx="608" cy="82"/>
            </a:xfrm>
            <a:custGeom>
              <a:avLst/>
              <a:gdLst>
                <a:gd name="T0" fmla="*/ 0 w 870"/>
                <a:gd name="T1" fmla="*/ 118 h 118"/>
                <a:gd name="T2" fmla="*/ 870 w 870"/>
                <a:gd name="T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70" h="118">
                  <a:moveTo>
                    <a:pt x="0" y="118"/>
                  </a:moveTo>
                  <a:cubicBezTo>
                    <a:pt x="194" y="0"/>
                    <a:pt x="675" y="11"/>
                    <a:pt x="870" y="115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Freeform 149">
              <a:extLst>
                <a:ext uri="{FF2B5EF4-FFF2-40B4-BE49-F238E27FC236}">
                  <a16:creationId xmlns:a16="http://schemas.microsoft.com/office/drawing/2014/main" id="{FDAA13AC-4D52-4576-BB4A-60FF5855467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3049" y="1323"/>
              <a:ext cx="23" cy="18"/>
            </a:xfrm>
            <a:custGeom>
              <a:avLst/>
              <a:gdLst>
                <a:gd name="T0" fmla="*/ 32 w 32"/>
                <a:gd name="T1" fmla="*/ 25 h 25"/>
                <a:gd name="T2" fmla="*/ 0 w 32"/>
                <a:gd name="T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20" y="11"/>
                    <a:pt x="14" y="4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Freeform 150">
              <a:extLst>
                <a:ext uri="{FF2B5EF4-FFF2-40B4-BE49-F238E27FC236}">
                  <a16:creationId xmlns:a16="http://schemas.microsoft.com/office/drawing/2014/main" id="{66A0557B-33D1-4640-BCF5-D6EAA44C308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3055" y="1339"/>
              <a:ext cx="17" cy="12"/>
            </a:xfrm>
            <a:custGeom>
              <a:avLst/>
              <a:gdLst>
                <a:gd name="T0" fmla="*/ 24 w 24"/>
                <a:gd name="T1" fmla="*/ 18 h 18"/>
                <a:gd name="T2" fmla="*/ 0 w 24"/>
                <a:gd name="T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18">
                  <a:moveTo>
                    <a:pt x="24" y="18"/>
                  </a:moveTo>
                  <a:cubicBezTo>
                    <a:pt x="12" y="4"/>
                    <a:pt x="14" y="4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Freeform 151">
              <a:extLst>
                <a:ext uri="{FF2B5EF4-FFF2-40B4-BE49-F238E27FC236}">
                  <a16:creationId xmlns:a16="http://schemas.microsoft.com/office/drawing/2014/main" id="{605B0C2E-5DB6-4D3A-A5E1-BBDC4B905A2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3062" y="1351"/>
              <a:ext cx="15" cy="14"/>
            </a:xfrm>
            <a:custGeom>
              <a:avLst/>
              <a:gdLst>
                <a:gd name="T0" fmla="*/ 22 w 22"/>
                <a:gd name="T1" fmla="*/ 20 h 20"/>
                <a:gd name="T2" fmla="*/ 0 w 22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" h="20">
                  <a:moveTo>
                    <a:pt x="22" y="20"/>
                  </a:moveTo>
                  <a:cubicBezTo>
                    <a:pt x="10" y="6"/>
                    <a:pt x="14" y="3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Freeform 152">
              <a:extLst>
                <a:ext uri="{FF2B5EF4-FFF2-40B4-BE49-F238E27FC236}">
                  <a16:creationId xmlns:a16="http://schemas.microsoft.com/office/drawing/2014/main" id="{C89B7756-2AFA-4DB4-924F-C85BC9E0EF5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3068" y="1362"/>
              <a:ext cx="14" cy="12"/>
            </a:xfrm>
            <a:custGeom>
              <a:avLst/>
              <a:gdLst>
                <a:gd name="T0" fmla="*/ 20 w 20"/>
                <a:gd name="T1" fmla="*/ 17 h 17"/>
                <a:gd name="T2" fmla="*/ 0 w 20"/>
                <a:gd name="T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17">
                  <a:moveTo>
                    <a:pt x="20" y="17"/>
                  </a:moveTo>
                  <a:cubicBezTo>
                    <a:pt x="9" y="3"/>
                    <a:pt x="13" y="4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Freeform 153">
              <a:extLst>
                <a:ext uri="{FF2B5EF4-FFF2-40B4-BE49-F238E27FC236}">
                  <a16:creationId xmlns:a16="http://schemas.microsoft.com/office/drawing/2014/main" id="{FEFFA830-E045-442B-B1AB-A9DB761BF59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3004" y="1321"/>
              <a:ext cx="8" cy="14"/>
            </a:xfrm>
            <a:custGeom>
              <a:avLst/>
              <a:gdLst>
                <a:gd name="T0" fmla="*/ 0 w 12"/>
                <a:gd name="T1" fmla="*/ 20 h 20"/>
                <a:gd name="T2" fmla="*/ 12 w 12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20">
                  <a:moveTo>
                    <a:pt x="0" y="20"/>
                  </a:moveTo>
                  <a:cubicBezTo>
                    <a:pt x="9" y="14"/>
                    <a:pt x="10" y="8"/>
                    <a:pt x="12" y="0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154">
              <a:extLst>
                <a:ext uri="{FF2B5EF4-FFF2-40B4-BE49-F238E27FC236}">
                  <a16:creationId xmlns:a16="http://schemas.microsoft.com/office/drawing/2014/main" id="{95E2507F-19E9-45C0-A95C-ED53A52B0D4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3028" y="1308"/>
              <a:ext cx="8" cy="21"/>
            </a:xfrm>
            <a:custGeom>
              <a:avLst/>
              <a:gdLst>
                <a:gd name="T0" fmla="*/ 0 w 12"/>
                <a:gd name="T1" fmla="*/ 30 h 30"/>
                <a:gd name="T2" fmla="*/ 12 w 12"/>
                <a:gd name="T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30">
                  <a:moveTo>
                    <a:pt x="0" y="30"/>
                  </a:moveTo>
                  <a:cubicBezTo>
                    <a:pt x="0" y="20"/>
                    <a:pt x="12" y="6"/>
                    <a:pt x="12" y="0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Freeform 155">
              <a:extLst>
                <a:ext uri="{FF2B5EF4-FFF2-40B4-BE49-F238E27FC236}">
                  <a16:creationId xmlns:a16="http://schemas.microsoft.com/office/drawing/2014/main" id="{748062AD-F325-4680-B439-EFB38BA6F45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1930" y="1288"/>
              <a:ext cx="277" cy="181"/>
            </a:xfrm>
            <a:custGeom>
              <a:avLst/>
              <a:gdLst>
                <a:gd name="T0" fmla="*/ 217 w 397"/>
                <a:gd name="T1" fmla="*/ 0 h 260"/>
                <a:gd name="T2" fmla="*/ 361 w 397"/>
                <a:gd name="T3" fmla="*/ 81 h 260"/>
                <a:gd name="T4" fmla="*/ 363 w 397"/>
                <a:gd name="T5" fmla="*/ 144 h 260"/>
                <a:gd name="T6" fmla="*/ 370 w 397"/>
                <a:gd name="T7" fmla="*/ 214 h 260"/>
                <a:gd name="T8" fmla="*/ 4 w 397"/>
                <a:gd name="T9" fmla="*/ 123 h 260"/>
                <a:gd name="T10" fmla="*/ 93 w 397"/>
                <a:gd name="T11" fmla="*/ 18 h 260"/>
                <a:gd name="T12" fmla="*/ 167 w 397"/>
                <a:gd name="T13" fmla="*/ 11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7" h="260">
                  <a:moveTo>
                    <a:pt x="217" y="0"/>
                  </a:moveTo>
                  <a:cubicBezTo>
                    <a:pt x="223" y="47"/>
                    <a:pt x="338" y="63"/>
                    <a:pt x="361" y="81"/>
                  </a:cubicBezTo>
                  <a:cubicBezTo>
                    <a:pt x="393" y="107"/>
                    <a:pt x="360" y="118"/>
                    <a:pt x="363" y="144"/>
                  </a:cubicBezTo>
                  <a:cubicBezTo>
                    <a:pt x="365" y="158"/>
                    <a:pt x="397" y="206"/>
                    <a:pt x="370" y="214"/>
                  </a:cubicBezTo>
                  <a:cubicBezTo>
                    <a:pt x="219" y="260"/>
                    <a:pt x="41" y="202"/>
                    <a:pt x="4" y="123"/>
                  </a:cubicBezTo>
                  <a:cubicBezTo>
                    <a:pt x="0" y="113"/>
                    <a:pt x="78" y="15"/>
                    <a:pt x="93" y="18"/>
                  </a:cubicBezTo>
                  <a:cubicBezTo>
                    <a:pt x="134" y="28"/>
                    <a:pt x="164" y="76"/>
                    <a:pt x="167" y="110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Freeform 156">
              <a:extLst>
                <a:ext uri="{FF2B5EF4-FFF2-40B4-BE49-F238E27FC236}">
                  <a16:creationId xmlns:a16="http://schemas.microsoft.com/office/drawing/2014/main" id="{DD54AB3B-B6AD-400F-9604-2649CDB0991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1989" y="1364"/>
              <a:ext cx="213" cy="134"/>
            </a:xfrm>
            <a:custGeom>
              <a:avLst/>
              <a:gdLst>
                <a:gd name="T0" fmla="*/ 0 w 305"/>
                <a:gd name="T1" fmla="*/ 95 h 192"/>
                <a:gd name="T2" fmla="*/ 247 w 305"/>
                <a:gd name="T3" fmla="*/ 144 h 192"/>
                <a:gd name="T4" fmla="*/ 126 w 305"/>
                <a:gd name="T5" fmla="*/ 102 h 192"/>
                <a:gd name="T6" fmla="*/ 133 w 305"/>
                <a:gd name="T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5" h="192">
                  <a:moveTo>
                    <a:pt x="0" y="95"/>
                  </a:moveTo>
                  <a:cubicBezTo>
                    <a:pt x="43" y="192"/>
                    <a:pt x="305" y="178"/>
                    <a:pt x="247" y="144"/>
                  </a:cubicBezTo>
                  <a:cubicBezTo>
                    <a:pt x="222" y="142"/>
                    <a:pt x="150" y="129"/>
                    <a:pt x="126" y="102"/>
                  </a:cubicBezTo>
                  <a:cubicBezTo>
                    <a:pt x="115" y="90"/>
                    <a:pt x="83" y="38"/>
                    <a:pt x="133" y="0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Freeform 157">
              <a:extLst>
                <a:ext uri="{FF2B5EF4-FFF2-40B4-BE49-F238E27FC236}">
                  <a16:creationId xmlns:a16="http://schemas.microsoft.com/office/drawing/2014/main" id="{E52A7132-88F6-40C7-B7A6-E8FFFAB4683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1839" y="1251"/>
              <a:ext cx="182" cy="91"/>
            </a:xfrm>
            <a:custGeom>
              <a:avLst/>
              <a:gdLst>
                <a:gd name="T0" fmla="*/ 260 w 260"/>
                <a:gd name="T1" fmla="*/ 32 h 130"/>
                <a:gd name="T2" fmla="*/ 43 w 260"/>
                <a:gd name="T3" fmla="*/ 87 h 130"/>
                <a:gd name="T4" fmla="*/ 120 w 260"/>
                <a:gd name="T5" fmla="*/ 12 h 130"/>
                <a:gd name="T6" fmla="*/ 115 w 260"/>
                <a:gd name="T7" fmla="*/ 64 h 130"/>
                <a:gd name="T8" fmla="*/ 79 w 260"/>
                <a:gd name="T9" fmla="*/ 58 h 130"/>
                <a:gd name="T10" fmla="*/ 114 w 260"/>
                <a:gd name="T11" fmla="*/ 3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" h="130">
                  <a:moveTo>
                    <a:pt x="260" y="32"/>
                  </a:moveTo>
                  <a:cubicBezTo>
                    <a:pt x="228" y="73"/>
                    <a:pt x="82" y="130"/>
                    <a:pt x="43" y="87"/>
                  </a:cubicBezTo>
                  <a:cubicBezTo>
                    <a:pt x="0" y="39"/>
                    <a:pt x="81" y="0"/>
                    <a:pt x="120" y="12"/>
                  </a:cubicBezTo>
                  <a:cubicBezTo>
                    <a:pt x="161" y="25"/>
                    <a:pt x="138" y="59"/>
                    <a:pt x="115" y="64"/>
                  </a:cubicBezTo>
                  <a:cubicBezTo>
                    <a:pt x="107" y="65"/>
                    <a:pt x="90" y="71"/>
                    <a:pt x="79" y="58"/>
                  </a:cubicBezTo>
                  <a:cubicBezTo>
                    <a:pt x="70" y="47"/>
                    <a:pt x="94" y="26"/>
                    <a:pt x="114" y="33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Freeform 158">
              <a:extLst>
                <a:ext uri="{FF2B5EF4-FFF2-40B4-BE49-F238E27FC236}">
                  <a16:creationId xmlns:a16="http://schemas.microsoft.com/office/drawing/2014/main" id="{64E75C8B-1157-43D3-95AF-0C97B1B6645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1926" y="1351"/>
              <a:ext cx="18" cy="13"/>
            </a:xfrm>
            <a:custGeom>
              <a:avLst/>
              <a:gdLst>
                <a:gd name="T0" fmla="*/ 0 w 26"/>
                <a:gd name="T1" fmla="*/ 19 h 19"/>
                <a:gd name="T2" fmla="*/ 26 w 26"/>
                <a:gd name="T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" h="19">
                  <a:moveTo>
                    <a:pt x="0" y="19"/>
                  </a:moveTo>
                  <a:cubicBezTo>
                    <a:pt x="18" y="14"/>
                    <a:pt x="18" y="11"/>
                    <a:pt x="26" y="0"/>
                  </a:cubicBezTo>
                </a:path>
              </a:pathLst>
            </a:custGeom>
            <a:noFill/>
            <a:ln w="1588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Freeform 159">
              <a:extLst>
                <a:ext uri="{FF2B5EF4-FFF2-40B4-BE49-F238E27FC236}">
                  <a16:creationId xmlns:a16="http://schemas.microsoft.com/office/drawing/2014/main" id="{31186063-ADE6-4F73-BE7A-DA74A6E225A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082" y="1379"/>
              <a:ext cx="88" cy="43"/>
            </a:xfrm>
            <a:custGeom>
              <a:avLst/>
              <a:gdLst>
                <a:gd name="T0" fmla="*/ 19 w 126"/>
                <a:gd name="T1" fmla="*/ 29 h 61"/>
                <a:gd name="T2" fmla="*/ 0 w 126"/>
                <a:gd name="T3" fmla="*/ 0 h 61"/>
                <a:gd name="T4" fmla="*/ 49 w 126"/>
                <a:gd name="T5" fmla="*/ 24 h 61"/>
                <a:gd name="T6" fmla="*/ 123 w 126"/>
                <a:gd name="T7" fmla="*/ 38 h 61"/>
                <a:gd name="T8" fmla="*/ 14 w 126"/>
                <a:gd name="T9" fmla="*/ 57 h 61"/>
                <a:gd name="T10" fmla="*/ 19 w 126"/>
                <a:gd name="T11" fmla="*/ 2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61">
                  <a:moveTo>
                    <a:pt x="19" y="29"/>
                  </a:moveTo>
                  <a:cubicBezTo>
                    <a:pt x="16" y="20"/>
                    <a:pt x="0" y="10"/>
                    <a:pt x="0" y="0"/>
                  </a:cubicBezTo>
                  <a:cubicBezTo>
                    <a:pt x="30" y="13"/>
                    <a:pt x="30" y="16"/>
                    <a:pt x="49" y="24"/>
                  </a:cubicBezTo>
                  <a:cubicBezTo>
                    <a:pt x="89" y="40"/>
                    <a:pt x="126" y="23"/>
                    <a:pt x="123" y="38"/>
                  </a:cubicBezTo>
                  <a:cubicBezTo>
                    <a:pt x="118" y="60"/>
                    <a:pt x="39" y="61"/>
                    <a:pt x="14" y="57"/>
                  </a:cubicBezTo>
                  <a:cubicBezTo>
                    <a:pt x="14" y="57"/>
                    <a:pt x="22" y="45"/>
                    <a:pt x="19" y="29"/>
                  </a:cubicBezTo>
                  <a:close/>
                </a:path>
              </a:pathLst>
            </a:custGeom>
            <a:solidFill>
              <a:srgbClr val="00003E"/>
            </a:solidFill>
            <a:ln w="0" cap="rnd">
              <a:solidFill>
                <a:srgbClr val="00003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Freeform 160">
              <a:extLst>
                <a:ext uri="{FF2B5EF4-FFF2-40B4-BE49-F238E27FC236}">
                  <a16:creationId xmlns:a16="http://schemas.microsoft.com/office/drawing/2014/main" id="{DB4B14CA-F6EA-49D6-AC6D-D2CD75EA75C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082" y="1379"/>
              <a:ext cx="88" cy="43"/>
            </a:xfrm>
            <a:custGeom>
              <a:avLst/>
              <a:gdLst>
                <a:gd name="T0" fmla="*/ 19 w 126"/>
                <a:gd name="T1" fmla="*/ 29 h 61"/>
                <a:gd name="T2" fmla="*/ 0 w 126"/>
                <a:gd name="T3" fmla="*/ 0 h 61"/>
                <a:gd name="T4" fmla="*/ 49 w 126"/>
                <a:gd name="T5" fmla="*/ 24 h 61"/>
                <a:gd name="T6" fmla="*/ 123 w 126"/>
                <a:gd name="T7" fmla="*/ 38 h 61"/>
                <a:gd name="T8" fmla="*/ 14 w 126"/>
                <a:gd name="T9" fmla="*/ 57 h 61"/>
                <a:gd name="T10" fmla="*/ 19 w 126"/>
                <a:gd name="T11" fmla="*/ 2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61">
                  <a:moveTo>
                    <a:pt x="19" y="29"/>
                  </a:moveTo>
                  <a:cubicBezTo>
                    <a:pt x="16" y="20"/>
                    <a:pt x="0" y="10"/>
                    <a:pt x="0" y="0"/>
                  </a:cubicBezTo>
                  <a:cubicBezTo>
                    <a:pt x="30" y="13"/>
                    <a:pt x="30" y="16"/>
                    <a:pt x="49" y="24"/>
                  </a:cubicBezTo>
                  <a:cubicBezTo>
                    <a:pt x="89" y="40"/>
                    <a:pt x="126" y="23"/>
                    <a:pt x="123" y="38"/>
                  </a:cubicBezTo>
                  <a:cubicBezTo>
                    <a:pt x="118" y="60"/>
                    <a:pt x="39" y="61"/>
                    <a:pt x="14" y="57"/>
                  </a:cubicBezTo>
                  <a:cubicBezTo>
                    <a:pt x="14" y="57"/>
                    <a:pt x="22" y="45"/>
                    <a:pt x="19" y="29"/>
                  </a:cubicBezTo>
                  <a:close/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Freeform 161">
              <a:extLst>
                <a:ext uri="{FF2B5EF4-FFF2-40B4-BE49-F238E27FC236}">
                  <a16:creationId xmlns:a16="http://schemas.microsoft.com/office/drawing/2014/main" id="{EB832F06-9D3F-497F-8C2C-113B2AABDA6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1980" y="1400"/>
              <a:ext cx="46" cy="35"/>
            </a:xfrm>
            <a:custGeom>
              <a:avLst/>
              <a:gdLst>
                <a:gd name="T0" fmla="*/ 65 w 65"/>
                <a:gd name="T1" fmla="*/ 50 h 50"/>
                <a:gd name="T2" fmla="*/ 12 w 65"/>
                <a:gd name="T3" fmla="*/ 5 h 50"/>
                <a:gd name="T4" fmla="*/ 65 w 65"/>
                <a:gd name="T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" h="50">
                  <a:moveTo>
                    <a:pt x="65" y="50"/>
                  </a:moveTo>
                  <a:cubicBezTo>
                    <a:pt x="65" y="50"/>
                    <a:pt x="41" y="0"/>
                    <a:pt x="12" y="5"/>
                  </a:cubicBezTo>
                  <a:cubicBezTo>
                    <a:pt x="0" y="8"/>
                    <a:pt x="22" y="34"/>
                    <a:pt x="65" y="50"/>
                  </a:cubicBezTo>
                  <a:close/>
                </a:path>
              </a:pathLst>
            </a:custGeom>
            <a:solidFill>
              <a:srgbClr val="000BB1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Freeform 162">
              <a:extLst>
                <a:ext uri="{FF2B5EF4-FFF2-40B4-BE49-F238E27FC236}">
                  <a16:creationId xmlns:a16="http://schemas.microsoft.com/office/drawing/2014/main" id="{A692519F-78B2-4958-A0DC-F90D11C5809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1980" y="1400"/>
              <a:ext cx="46" cy="35"/>
            </a:xfrm>
            <a:custGeom>
              <a:avLst/>
              <a:gdLst>
                <a:gd name="T0" fmla="*/ 65 w 65"/>
                <a:gd name="T1" fmla="*/ 50 h 50"/>
                <a:gd name="T2" fmla="*/ 12 w 65"/>
                <a:gd name="T3" fmla="*/ 5 h 50"/>
                <a:gd name="T4" fmla="*/ 65 w 65"/>
                <a:gd name="T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" h="50">
                  <a:moveTo>
                    <a:pt x="65" y="50"/>
                  </a:moveTo>
                  <a:cubicBezTo>
                    <a:pt x="65" y="50"/>
                    <a:pt x="41" y="0"/>
                    <a:pt x="12" y="5"/>
                  </a:cubicBezTo>
                  <a:cubicBezTo>
                    <a:pt x="0" y="8"/>
                    <a:pt x="22" y="34"/>
                    <a:pt x="65" y="50"/>
                  </a:cubicBezTo>
                  <a:close/>
                </a:path>
              </a:pathLst>
            </a:custGeom>
            <a:solidFill>
              <a:srgbClr val="00003E"/>
            </a:solidFill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Freeform 163">
              <a:extLst>
                <a:ext uri="{FF2B5EF4-FFF2-40B4-BE49-F238E27FC236}">
                  <a16:creationId xmlns:a16="http://schemas.microsoft.com/office/drawing/2014/main" id="{0A6443E7-91A5-4DEB-B4D1-E36D85ACC9A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1910" y="1348"/>
              <a:ext cx="17" cy="7"/>
            </a:xfrm>
            <a:custGeom>
              <a:avLst/>
              <a:gdLst>
                <a:gd name="T0" fmla="*/ 0 w 25"/>
                <a:gd name="T1" fmla="*/ 8 h 11"/>
                <a:gd name="T2" fmla="*/ 25 w 25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" h="11">
                  <a:moveTo>
                    <a:pt x="0" y="8"/>
                  </a:moveTo>
                  <a:cubicBezTo>
                    <a:pt x="15" y="0"/>
                    <a:pt x="16" y="7"/>
                    <a:pt x="25" y="11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Freeform 164">
              <a:extLst>
                <a:ext uri="{FF2B5EF4-FFF2-40B4-BE49-F238E27FC236}">
                  <a16:creationId xmlns:a16="http://schemas.microsoft.com/office/drawing/2014/main" id="{30A2C1BF-8FB6-42F8-A3BE-BD906700A44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1904" y="1362"/>
              <a:ext cx="18" cy="6"/>
            </a:xfrm>
            <a:custGeom>
              <a:avLst/>
              <a:gdLst>
                <a:gd name="T0" fmla="*/ 0 w 25"/>
                <a:gd name="T1" fmla="*/ 8 h 8"/>
                <a:gd name="T2" fmla="*/ 25 w 25"/>
                <a:gd name="T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" h="8">
                  <a:moveTo>
                    <a:pt x="0" y="8"/>
                  </a:moveTo>
                  <a:cubicBezTo>
                    <a:pt x="7" y="0"/>
                    <a:pt x="17" y="2"/>
                    <a:pt x="25" y="8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Freeform 165">
              <a:extLst>
                <a:ext uri="{FF2B5EF4-FFF2-40B4-BE49-F238E27FC236}">
                  <a16:creationId xmlns:a16="http://schemas.microsoft.com/office/drawing/2014/main" id="{B91C57D3-0313-4069-A039-4C4E5DA0906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1901" y="1374"/>
              <a:ext cx="16" cy="6"/>
            </a:xfrm>
            <a:custGeom>
              <a:avLst/>
              <a:gdLst>
                <a:gd name="T0" fmla="*/ 0 w 23"/>
                <a:gd name="T1" fmla="*/ 8 h 8"/>
                <a:gd name="T2" fmla="*/ 23 w 23"/>
                <a:gd name="T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" h="8">
                  <a:moveTo>
                    <a:pt x="0" y="8"/>
                  </a:moveTo>
                  <a:cubicBezTo>
                    <a:pt x="7" y="0"/>
                    <a:pt x="15" y="2"/>
                    <a:pt x="23" y="6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Freeform 166">
              <a:extLst>
                <a:ext uri="{FF2B5EF4-FFF2-40B4-BE49-F238E27FC236}">
                  <a16:creationId xmlns:a16="http://schemas.microsoft.com/office/drawing/2014/main" id="{564B281B-6377-452E-AAD9-DCFCC42D015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1897" y="1387"/>
              <a:ext cx="20" cy="6"/>
            </a:xfrm>
            <a:custGeom>
              <a:avLst/>
              <a:gdLst>
                <a:gd name="T0" fmla="*/ 0 w 29"/>
                <a:gd name="T1" fmla="*/ 8 h 8"/>
                <a:gd name="T2" fmla="*/ 29 w 29"/>
                <a:gd name="T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" h="8">
                  <a:moveTo>
                    <a:pt x="0" y="8"/>
                  </a:moveTo>
                  <a:cubicBezTo>
                    <a:pt x="6" y="0"/>
                    <a:pt x="15" y="3"/>
                    <a:pt x="29" y="6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Freeform 167">
              <a:extLst>
                <a:ext uri="{FF2B5EF4-FFF2-40B4-BE49-F238E27FC236}">
                  <a16:creationId xmlns:a16="http://schemas.microsoft.com/office/drawing/2014/main" id="{C8FE02B6-096C-428F-A188-B3D6AE0B3D8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1909" y="1319"/>
              <a:ext cx="8" cy="14"/>
            </a:xfrm>
            <a:custGeom>
              <a:avLst/>
              <a:gdLst>
                <a:gd name="T0" fmla="*/ 12 w 12"/>
                <a:gd name="T1" fmla="*/ 20 h 20"/>
                <a:gd name="T2" fmla="*/ 0 w 12"/>
                <a:gd name="T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20">
                  <a:moveTo>
                    <a:pt x="12" y="20"/>
                  </a:moveTo>
                  <a:cubicBezTo>
                    <a:pt x="3" y="14"/>
                    <a:pt x="1" y="8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Freeform 168">
              <a:extLst>
                <a:ext uri="{FF2B5EF4-FFF2-40B4-BE49-F238E27FC236}">
                  <a16:creationId xmlns:a16="http://schemas.microsoft.com/office/drawing/2014/main" id="{4CC1DC40-21C0-48DA-A2BC-E1DAC7D43D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1885" y="1307"/>
              <a:ext cx="9" cy="21"/>
            </a:xfrm>
            <a:custGeom>
              <a:avLst/>
              <a:gdLst>
                <a:gd name="T0" fmla="*/ 11 w 12"/>
                <a:gd name="T1" fmla="*/ 30 h 30"/>
                <a:gd name="T2" fmla="*/ 0 w 12"/>
                <a:gd name="T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30">
                  <a:moveTo>
                    <a:pt x="11" y="30"/>
                  </a:moveTo>
                  <a:cubicBezTo>
                    <a:pt x="12" y="20"/>
                    <a:pt x="0" y="6"/>
                    <a:pt x="0" y="0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169">
              <a:extLst>
                <a:ext uri="{FF2B5EF4-FFF2-40B4-BE49-F238E27FC236}">
                  <a16:creationId xmlns:a16="http://schemas.microsoft.com/office/drawing/2014/main" id="{11389B6C-DBCE-4008-AEB7-4C072409769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077" y="1420"/>
              <a:ext cx="91" cy="61"/>
            </a:xfrm>
            <a:custGeom>
              <a:avLst/>
              <a:gdLst>
                <a:gd name="T0" fmla="*/ 4 w 131"/>
                <a:gd name="T1" fmla="*/ 21 h 87"/>
                <a:gd name="T2" fmla="*/ 14 w 131"/>
                <a:gd name="T3" fmla="*/ 10 h 87"/>
                <a:gd name="T4" fmla="*/ 66 w 131"/>
                <a:gd name="T5" fmla="*/ 50 h 87"/>
                <a:gd name="T6" fmla="*/ 127 w 131"/>
                <a:gd name="T7" fmla="*/ 71 h 87"/>
                <a:gd name="T8" fmla="*/ 108 w 131"/>
                <a:gd name="T9" fmla="*/ 81 h 87"/>
                <a:gd name="T10" fmla="*/ 4 w 131"/>
                <a:gd name="T11" fmla="*/ 2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87">
                  <a:moveTo>
                    <a:pt x="4" y="21"/>
                  </a:moveTo>
                  <a:cubicBezTo>
                    <a:pt x="0" y="12"/>
                    <a:pt x="3" y="0"/>
                    <a:pt x="14" y="10"/>
                  </a:cubicBezTo>
                  <a:cubicBezTo>
                    <a:pt x="23" y="19"/>
                    <a:pt x="24" y="41"/>
                    <a:pt x="66" y="50"/>
                  </a:cubicBezTo>
                  <a:cubicBezTo>
                    <a:pt x="85" y="54"/>
                    <a:pt x="131" y="66"/>
                    <a:pt x="127" y="71"/>
                  </a:cubicBezTo>
                  <a:cubicBezTo>
                    <a:pt x="112" y="87"/>
                    <a:pt x="115" y="78"/>
                    <a:pt x="108" y="81"/>
                  </a:cubicBezTo>
                  <a:cubicBezTo>
                    <a:pt x="108" y="81"/>
                    <a:pt x="30" y="71"/>
                    <a:pt x="4" y="21"/>
                  </a:cubicBezTo>
                  <a:close/>
                </a:path>
              </a:pathLst>
            </a:custGeom>
            <a:solidFill>
              <a:srgbClr val="000BB1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170">
              <a:extLst>
                <a:ext uri="{FF2B5EF4-FFF2-40B4-BE49-F238E27FC236}">
                  <a16:creationId xmlns:a16="http://schemas.microsoft.com/office/drawing/2014/main" id="{9292F919-856B-496E-9EFA-05CD8AB968D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077" y="1420"/>
              <a:ext cx="91" cy="61"/>
            </a:xfrm>
            <a:custGeom>
              <a:avLst/>
              <a:gdLst>
                <a:gd name="T0" fmla="*/ 4 w 131"/>
                <a:gd name="T1" fmla="*/ 21 h 87"/>
                <a:gd name="T2" fmla="*/ 14 w 131"/>
                <a:gd name="T3" fmla="*/ 10 h 87"/>
                <a:gd name="T4" fmla="*/ 66 w 131"/>
                <a:gd name="T5" fmla="*/ 50 h 87"/>
                <a:gd name="T6" fmla="*/ 127 w 131"/>
                <a:gd name="T7" fmla="*/ 71 h 87"/>
                <a:gd name="T8" fmla="*/ 108 w 131"/>
                <a:gd name="T9" fmla="*/ 81 h 87"/>
                <a:gd name="T10" fmla="*/ 4 w 131"/>
                <a:gd name="T11" fmla="*/ 2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87">
                  <a:moveTo>
                    <a:pt x="4" y="21"/>
                  </a:moveTo>
                  <a:cubicBezTo>
                    <a:pt x="0" y="12"/>
                    <a:pt x="3" y="0"/>
                    <a:pt x="14" y="10"/>
                  </a:cubicBezTo>
                  <a:cubicBezTo>
                    <a:pt x="23" y="19"/>
                    <a:pt x="24" y="41"/>
                    <a:pt x="66" y="50"/>
                  </a:cubicBezTo>
                  <a:cubicBezTo>
                    <a:pt x="85" y="54"/>
                    <a:pt x="131" y="66"/>
                    <a:pt x="127" y="71"/>
                  </a:cubicBezTo>
                  <a:cubicBezTo>
                    <a:pt x="112" y="87"/>
                    <a:pt x="115" y="78"/>
                    <a:pt x="108" y="81"/>
                  </a:cubicBezTo>
                  <a:cubicBezTo>
                    <a:pt x="108" y="81"/>
                    <a:pt x="30" y="71"/>
                    <a:pt x="4" y="21"/>
                  </a:cubicBezTo>
                  <a:close/>
                </a:path>
              </a:pathLst>
            </a:custGeom>
            <a:solidFill>
              <a:srgbClr val="00003E"/>
            </a:solidFill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Freeform 171">
              <a:extLst>
                <a:ext uri="{FF2B5EF4-FFF2-40B4-BE49-F238E27FC236}">
                  <a16:creationId xmlns:a16="http://schemas.microsoft.com/office/drawing/2014/main" id="{A7189815-E61D-4C35-9C92-4878492484C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101" y="539"/>
              <a:ext cx="741" cy="226"/>
            </a:xfrm>
            <a:custGeom>
              <a:avLst/>
              <a:gdLst>
                <a:gd name="T0" fmla="*/ 0 w 1062"/>
                <a:gd name="T1" fmla="*/ 2 h 324"/>
                <a:gd name="T2" fmla="*/ 0 w 1062"/>
                <a:gd name="T3" fmla="*/ 324 h 324"/>
                <a:gd name="T4" fmla="*/ 1062 w 1062"/>
                <a:gd name="T5" fmla="*/ 324 h 324"/>
                <a:gd name="T6" fmla="*/ 1062 w 1062"/>
                <a:gd name="T7" fmla="*/ 2 h 324"/>
                <a:gd name="T8" fmla="*/ 0 w 1062"/>
                <a:gd name="T9" fmla="*/ 2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2" h="324">
                  <a:moveTo>
                    <a:pt x="0" y="2"/>
                  </a:moveTo>
                  <a:cubicBezTo>
                    <a:pt x="1" y="0"/>
                    <a:pt x="0" y="324"/>
                    <a:pt x="0" y="324"/>
                  </a:cubicBezTo>
                  <a:lnTo>
                    <a:pt x="1062" y="324"/>
                  </a:lnTo>
                  <a:cubicBezTo>
                    <a:pt x="1062" y="324"/>
                    <a:pt x="1062" y="150"/>
                    <a:pt x="1062" y="2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A80003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172">
              <a:extLst>
                <a:ext uri="{FF2B5EF4-FFF2-40B4-BE49-F238E27FC236}">
                  <a16:creationId xmlns:a16="http://schemas.microsoft.com/office/drawing/2014/main" id="{3C3AC10A-B876-48C2-BE7F-D5D5BEEDFC5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101" y="539"/>
              <a:ext cx="741" cy="226"/>
            </a:xfrm>
            <a:custGeom>
              <a:avLst/>
              <a:gdLst>
                <a:gd name="T0" fmla="*/ 0 w 1062"/>
                <a:gd name="T1" fmla="*/ 2 h 324"/>
                <a:gd name="T2" fmla="*/ 0 w 1062"/>
                <a:gd name="T3" fmla="*/ 324 h 324"/>
                <a:gd name="T4" fmla="*/ 1062 w 1062"/>
                <a:gd name="T5" fmla="*/ 324 h 324"/>
                <a:gd name="T6" fmla="*/ 1062 w 1062"/>
                <a:gd name="T7" fmla="*/ 2 h 324"/>
                <a:gd name="T8" fmla="*/ 0 w 1062"/>
                <a:gd name="T9" fmla="*/ 2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2" h="324">
                  <a:moveTo>
                    <a:pt x="0" y="2"/>
                  </a:moveTo>
                  <a:cubicBezTo>
                    <a:pt x="1" y="0"/>
                    <a:pt x="0" y="324"/>
                    <a:pt x="0" y="324"/>
                  </a:cubicBezTo>
                  <a:lnTo>
                    <a:pt x="1062" y="324"/>
                  </a:lnTo>
                  <a:cubicBezTo>
                    <a:pt x="1062" y="324"/>
                    <a:pt x="1062" y="150"/>
                    <a:pt x="1062" y="2"/>
                  </a:cubicBezTo>
                  <a:lnTo>
                    <a:pt x="0" y="2"/>
                  </a:lnTo>
                  <a:close/>
                </a:path>
              </a:pathLst>
            </a:custGeom>
            <a:noFill/>
            <a:ln w="3175" cap="rnd">
              <a:solidFill>
                <a:srgbClr val="99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173">
              <a:extLst>
                <a:ext uri="{FF2B5EF4-FFF2-40B4-BE49-F238E27FC236}">
                  <a16:creationId xmlns:a16="http://schemas.microsoft.com/office/drawing/2014/main" id="{E2C19206-BCAC-4EFD-A5CB-AA0E038503C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142" y="785"/>
              <a:ext cx="652" cy="459"/>
            </a:xfrm>
            <a:custGeom>
              <a:avLst/>
              <a:gdLst>
                <a:gd name="T0" fmla="*/ 0 w 934"/>
                <a:gd name="T1" fmla="*/ 214 h 657"/>
                <a:gd name="T2" fmla="*/ 163 w 934"/>
                <a:gd name="T3" fmla="*/ 0 h 657"/>
                <a:gd name="T4" fmla="*/ 472 w 934"/>
                <a:gd name="T5" fmla="*/ 313 h 657"/>
                <a:gd name="T6" fmla="*/ 770 w 934"/>
                <a:gd name="T7" fmla="*/ 7 h 657"/>
                <a:gd name="T8" fmla="*/ 934 w 934"/>
                <a:gd name="T9" fmla="*/ 212 h 657"/>
                <a:gd name="T10" fmla="*/ 472 w 934"/>
                <a:gd name="T11" fmla="*/ 657 h 657"/>
                <a:gd name="T12" fmla="*/ 2 w 934"/>
                <a:gd name="T13" fmla="*/ 213 h 657"/>
                <a:gd name="T14" fmla="*/ 0 w 934"/>
                <a:gd name="T15" fmla="*/ 214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4" h="657">
                  <a:moveTo>
                    <a:pt x="0" y="214"/>
                  </a:moveTo>
                  <a:cubicBezTo>
                    <a:pt x="41" y="128"/>
                    <a:pt x="92" y="59"/>
                    <a:pt x="163" y="0"/>
                  </a:cubicBezTo>
                  <a:lnTo>
                    <a:pt x="472" y="313"/>
                  </a:lnTo>
                  <a:lnTo>
                    <a:pt x="770" y="7"/>
                  </a:lnTo>
                  <a:cubicBezTo>
                    <a:pt x="831" y="63"/>
                    <a:pt x="891" y="131"/>
                    <a:pt x="934" y="212"/>
                  </a:cubicBezTo>
                  <a:lnTo>
                    <a:pt x="472" y="657"/>
                  </a:lnTo>
                  <a:lnTo>
                    <a:pt x="2" y="213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80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174">
              <a:extLst>
                <a:ext uri="{FF2B5EF4-FFF2-40B4-BE49-F238E27FC236}">
                  <a16:creationId xmlns:a16="http://schemas.microsoft.com/office/drawing/2014/main" id="{DCE9BC16-45AF-46E3-AFC0-C674927DD88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142" y="785"/>
              <a:ext cx="652" cy="459"/>
            </a:xfrm>
            <a:custGeom>
              <a:avLst/>
              <a:gdLst>
                <a:gd name="T0" fmla="*/ 0 w 934"/>
                <a:gd name="T1" fmla="*/ 214 h 657"/>
                <a:gd name="T2" fmla="*/ 163 w 934"/>
                <a:gd name="T3" fmla="*/ 0 h 657"/>
                <a:gd name="T4" fmla="*/ 472 w 934"/>
                <a:gd name="T5" fmla="*/ 313 h 657"/>
                <a:gd name="T6" fmla="*/ 770 w 934"/>
                <a:gd name="T7" fmla="*/ 7 h 657"/>
                <a:gd name="T8" fmla="*/ 934 w 934"/>
                <a:gd name="T9" fmla="*/ 212 h 657"/>
                <a:gd name="T10" fmla="*/ 472 w 934"/>
                <a:gd name="T11" fmla="*/ 657 h 657"/>
                <a:gd name="T12" fmla="*/ 2 w 934"/>
                <a:gd name="T13" fmla="*/ 213 h 657"/>
                <a:gd name="T14" fmla="*/ 0 w 934"/>
                <a:gd name="T15" fmla="*/ 214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4" h="657">
                  <a:moveTo>
                    <a:pt x="0" y="214"/>
                  </a:moveTo>
                  <a:cubicBezTo>
                    <a:pt x="41" y="128"/>
                    <a:pt x="92" y="59"/>
                    <a:pt x="163" y="0"/>
                  </a:cubicBezTo>
                  <a:lnTo>
                    <a:pt x="472" y="313"/>
                  </a:lnTo>
                  <a:lnTo>
                    <a:pt x="770" y="7"/>
                  </a:lnTo>
                  <a:cubicBezTo>
                    <a:pt x="831" y="63"/>
                    <a:pt x="891" y="131"/>
                    <a:pt x="934" y="212"/>
                  </a:cubicBezTo>
                  <a:lnTo>
                    <a:pt x="472" y="657"/>
                  </a:lnTo>
                  <a:lnTo>
                    <a:pt x="2" y="213"/>
                  </a:lnTo>
                  <a:lnTo>
                    <a:pt x="0" y="214"/>
                  </a:lnTo>
                  <a:close/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175">
              <a:extLst>
                <a:ext uri="{FF2B5EF4-FFF2-40B4-BE49-F238E27FC236}">
                  <a16:creationId xmlns:a16="http://schemas.microsoft.com/office/drawing/2014/main" id="{0E843DDC-03A3-4DC2-9F23-71ED46A5BA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01" y="765"/>
              <a:ext cx="741" cy="1"/>
            </a:xfrm>
            <a:prstGeom prst="line">
              <a:avLst/>
            </a:prstGeom>
            <a:noFill/>
            <a:ln w="3175" cap="rnd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Freeform 176">
              <a:extLst>
                <a:ext uri="{FF2B5EF4-FFF2-40B4-BE49-F238E27FC236}">
                  <a16:creationId xmlns:a16="http://schemas.microsoft.com/office/drawing/2014/main" id="{5C751F11-294C-4EE2-ACF4-D10D5AB3B9F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646" y="582"/>
              <a:ext cx="177" cy="139"/>
            </a:xfrm>
            <a:custGeom>
              <a:avLst/>
              <a:gdLst>
                <a:gd name="T0" fmla="*/ 15 w 253"/>
                <a:gd name="T1" fmla="*/ 180 h 198"/>
                <a:gd name="T2" fmla="*/ 44 w 253"/>
                <a:gd name="T3" fmla="*/ 180 h 198"/>
                <a:gd name="T4" fmla="*/ 94 w 253"/>
                <a:gd name="T5" fmla="*/ 197 h 198"/>
                <a:gd name="T6" fmla="*/ 129 w 253"/>
                <a:gd name="T7" fmla="*/ 187 h 198"/>
                <a:gd name="T8" fmla="*/ 170 w 253"/>
                <a:gd name="T9" fmla="*/ 198 h 198"/>
                <a:gd name="T10" fmla="*/ 206 w 253"/>
                <a:gd name="T11" fmla="*/ 183 h 198"/>
                <a:gd name="T12" fmla="*/ 242 w 253"/>
                <a:gd name="T13" fmla="*/ 179 h 198"/>
                <a:gd name="T14" fmla="*/ 242 w 253"/>
                <a:gd name="T15" fmla="*/ 156 h 198"/>
                <a:gd name="T16" fmla="*/ 253 w 253"/>
                <a:gd name="T17" fmla="*/ 137 h 198"/>
                <a:gd name="T18" fmla="*/ 239 w 253"/>
                <a:gd name="T19" fmla="*/ 120 h 198"/>
                <a:gd name="T20" fmla="*/ 238 w 253"/>
                <a:gd name="T21" fmla="*/ 67 h 198"/>
                <a:gd name="T22" fmla="*/ 252 w 253"/>
                <a:gd name="T23" fmla="*/ 50 h 198"/>
                <a:gd name="T24" fmla="*/ 238 w 253"/>
                <a:gd name="T25" fmla="*/ 29 h 198"/>
                <a:gd name="T26" fmla="*/ 238 w 253"/>
                <a:gd name="T27" fmla="*/ 2 h 198"/>
                <a:gd name="T28" fmla="*/ 17 w 253"/>
                <a:gd name="T29" fmla="*/ 0 h 198"/>
                <a:gd name="T30" fmla="*/ 21 w 253"/>
                <a:gd name="T31" fmla="*/ 28 h 198"/>
                <a:gd name="T32" fmla="*/ 5 w 253"/>
                <a:gd name="T33" fmla="*/ 53 h 198"/>
                <a:gd name="T34" fmla="*/ 16 w 253"/>
                <a:gd name="T35" fmla="*/ 70 h 198"/>
                <a:gd name="T36" fmla="*/ 16 w 253"/>
                <a:gd name="T37" fmla="*/ 122 h 198"/>
                <a:gd name="T38" fmla="*/ 0 w 253"/>
                <a:gd name="T39" fmla="*/ 143 h 198"/>
                <a:gd name="T40" fmla="*/ 15 w 253"/>
                <a:gd name="T41" fmla="*/ 161 h 198"/>
                <a:gd name="T42" fmla="*/ 15 w 253"/>
                <a:gd name="T4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3" h="198">
                  <a:moveTo>
                    <a:pt x="15" y="180"/>
                  </a:moveTo>
                  <a:lnTo>
                    <a:pt x="44" y="180"/>
                  </a:lnTo>
                  <a:cubicBezTo>
                    <a:pt x="65" y="185"/>
                    <a:pt x="73" y="197"/>
                    <a:pt x="94" y="197"/>
                  </a:cubicBezTo>
                  <a:cubicBezTo>
                    <a:pt x="110" y="197"/>
                    <a:pt x="117" y="187"/>
                    <a:pt x="129" y="187"/>
                  </a:cubicBezTo>
                  <a:cubicBezTo>
                    <a:pt x="139" y="187"/>
                    <a:pt x="154" y="198"/>
                    <a:pt x="170" y="198"/>
                  </a:cubicBezTo>
                  <a:cubicBezTo>
                    <a:pt x="187" y="198"/>
                    <a:pt x="195" y="188"/>
                    <a:pt x="206" y="183"/>
                  </a:cubicBezTo>
                  <a:cubicBezTo>
                    <a:pt x="216" y="179"/>
                    <a:pt x="228" y="179"/>
                    <a:pt x="242" y="179"/>
                  </a:cubicBezTo>
                  <a:cubicBezTo>
                    <a:pt x="241" y="170"/>
                    <a:pt x="242" y="164"/>
                    <a:pt x="242" y="156"/>
                  </a:cubicBezTo>
                  <a:cubicBezTo>
                    <a:pt x="242" y="148"/>
                    <a:pt x="253" y="151"/>
                    <a:pt x="253" y="137"/>
                  </a:cubicBezTo>
                  <a:cubicBezTo>
                    <a:pt x="253" y="123"/>
                    <a:pt x="239" y="126"/>
                    <a:pt x="239" y="120"/>
                  </a:cubicBezTo>
                  <a:lnTo>
                    <a:pt x="238" y="67"/>
                  </a:lnTo>
                  <a:cubicBezTo>
                    <a:pt x="239" y="61"/>
                    <a:pt x="252" y="60"/>
                    <a:pt x="252" y="50"/>
                  </a:cubicBezTo>
                  <a:cubicBezTo>
                    <a:pt x="252" y="35"/>
                    <a:pt x="237" y="40"/>
                    <a:pt x="238" y="29"/>
                  </a:cubicBezTo>
                  <a:cubicBezTo>
                    <a:pt x="239" y="20"/>
                    <a:pt x="238" y="2"/>
                    <a:pt x="238" y="2"/>
                  </a:cubicBezTo>
                  <a:cubicBezTo>
                    <a:pt x="210" y="2"/>
                    <a:pt x="26" y="0"/>
                    <a:pt x="17" y="0"/>
                  </a:cubicBezTo>
                  <a:cubicBezTo>
                    <a:pt x="18" y="20"/>
                    <a:pt x="21" y="19"/>
                    <a:pt x="21" y="28"/>
                  </a:cubicBezTo>
                  <a:cubicBezTo>
                    <a:pt x="22" y="36"/>
                    <a:pt x="5" y="40"/>
                    <a:pt x="5" y="53"/>
                  </a:cubicBezTo>
                  <a:cubicBezTo>
                    <a:pt x="5" y="62"/>
                    <a:pt x="15" y="61"/>
                    <a:pt x="16" y="70"/>
                  </a:cubicBezTo>
                  <a:lnTo>
                    <a:pt x="16" y="122"/>
                  </a:lnTo>
                  <a:cubicBezTo>
                    <a:pt x="15" y="129"/>
                    <a:pt x="0" y="133"/>
                    <a:pt x="0" y="143"/>
                  </a:cubicBezTo>
                  <a:cubicBezTo>
                    <a:pt x="1" y="154"/>
                    <a:pt x="15" y="153"/>
                    <a:pt x="15" y="161"/>
                  </a:cubicBezTo>
                  <a:cubicBezTo>
                    <a:pt x="15" y="164"/>
                    <a:pt x="15" y="177"/>
                    <a:pt x="15" y="180"/>
                  </a:cubicBezTo>
                  <a:close/>
                </a:path>
              </a:pathLst>
            </a:custGeom>
            <a:solidFill>
              <a:srgbClr val="FFFFFF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Freeform 177">
              <a:extLst>
                <a:ext uri="{FF2B5EF4-FFF2-40B4-BE49-F238E27FC236}">
                  <a16:creationId xmlns:a16="http://schemas.microsoft.com/office/drawing/2014/main" id="{A37AE62E-C99F-42D1-9B32-42AC7BAE99B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646" y="582"/>
              <a:ext cx="177" cy="139"/>
            </a:xfrm>
            <a:custGeom>
              <a:avLst/>
              <a:gdLst>
                <a:gd name="T0" fmla="*/ 15 w 253"/>
                <a:gd name="T1" fmla="*/ 180 h 198"/>
                <a:gd name="T2" fmla="*/ 44 w 253"/>
                <a:gd name="T3" fmla="*/ 180 h 198"/>
                <a:gd name="T4" fmla="*/ 94 w 253"/>
                <a:gd name="T5" fmla="*/ 197 h 198"/>
                <a:gd name="T6" fmla="*/ 129 w 253"/>
                <a:gd name="T7" fmla="*/ 187 h 198"/>
                <a:gd name="T8" fmla="*/ 170 w 253"/>
                <a:gd name="T9" fmla="*/ 198 h 198"/>
                <a:gd name="T10" fmla="*/ 206 w 253"/>
                <a:gd name="T11" fmla="*/ 183 h 198"/>
                <a:gd name="T12" fmla="*/ 242 w 253"/>
                <a:gd name="T13" fmla="*/ 179 h 198"/>
                <a:gd name="T14" fmla="*/ 242 w 253"/>
                <a:gd name="T15" fmla="*/ 156 h 198"/>
                <a:gd name="T16" fmla="*/ 253 w 253"/>
                <a:gd name="T17" fmla="*/ 137 h 198"/>
                <a:gd name="T18" fmla="*/ 239 w 253"/>
                <a:gd name="T19" fmla="*/ 120 h 198"/>
                <a:gd name="T20" fmla="*/ 238 w 253"/>
                <a:gd name="T21" fmla="*/ 67 h 198"/>
                <a:gd name="T22" fmla="*/ 252 w 253"/>
                <a:gd name="T23" fmla="*/ 50 h 198"/>
                <a:gd name="T24" fmla="*/ 238 w 253"/>
                <a:gd name="T25" fmla="*/ 29 h 198"/>
                <a:gd name="T26" fmla="*/ 238 w 253"/>
                <a:gd name="T27" fmla="*/ 2 h 198"/>
                <a:gd name="T28" fmla="*/ 17 w 253"/>
                <a:gd name="T29" fmla="*/ 0 h 198"/>
                <a:gd name="T30" fmla="*/ 21 w 253"/>
                <a:gd name="T31" fmla="*/ 28 h 198"/>
                <a:gd name="T32" fmla="*/ 5 w 253"/>
                <a:gd name="T33" fmla="*/ 53 h 198"/>
                <a:gd name="T34" fmla="*/ 16 w 253"/>
                <a:gd name="T35" fmla="*/ 70 h 198"/>
                <a:gd name="T36" fmla="*/ 16 w 253"/>
                <a:gd name="T37" fmla="*/ 122 h 198"/>
                <a:gd name="T38" fmla="*/ 0 w 253"/>
                <a:gd name="T39" fmla="*/ 143 h 198"/>
                <a:gd name="T40" fmla="*/ 15 w 253"/>
                <a:gd name="T41" fmla="*/ 161 h 198"/>
                <a:gd name="T42" fmla="*/ 15 w 253"/>
                <a:gd name="T4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3" h="198">
                  <a:moveTo>
                    <a:pt x="15" y="180"/>
                  </a:moveTo>
                  <a:lnTo>
                    <a:pt x="44" y="180"/>
                  </a:lnTo>
                  <a:cubicBezTo>
                    <a:pt x="65" y="185"/>
                    <a:pt x="73" y="197"/>
                    <a:pt x="94" y="197"/>
                  </a:cubicBezTo>
                  <a:cubicBezTo>
                    <a:pt x="110" y="197"/>
                    <a:pt x="117" y="187"/>
                    <a:pt x="129" y="187"/>
                  </a:cubicBezTo>
                  <a:cubicBezTo>
                    <a:pt x="139" y="187"/>
                    <a:pt x="154" y="198"/>
                    <a:pt x="170" y="198"/>
                  </a:cubicBezTo>
                  <a:cubicBezTo>
                    <a:pt x="187" y="198"/>
                    <a:pt x="195" y="188"/>
                    <a:pt x="206" y="183"/>
                  </a:cubicBezTo>
                  <a:cubicBezTo>
                    <a:pt x="216" y="179"/>
                    <a:pt x="228" y="179"/>
                    <a:pt x="242" y="179"/>
                  </a:cubicBezTo>
                  <a:cubicBezTo>
                    <a:pt x="241" y="170"/>
                    <a:pt x="242" y="164"/>
                    <a:pt x="242" y="156"/>
                  </a:cubicBezTo>
                  <a:cubicBezTo>
                    <a:pt x="242" y="148"/>
                    <a:pt x="253" y="151"/>
                    <a:pt x="253" y="137"/>
                  </a:cubicBezTo>
                  <a:cubicBezTo>
                    <a:pt x="253" y="123"/>
                    <a:pt x="239" y="126"/>
                    <a:pt x="239" y="120"/>
                  </a:cubicBezTo>
                  <a:lnTo>
                    <a:pt x="238" y="67"/>
                  </a:lnTo>
                  <a:cubicBezTo>
                    <a:pt x="239" y="61"/>
                    <a:pt x="252" y="60"/>
                    <a:pt x="252" y="50"/>
                  </a:cubicBezTo>
                  <a:cubicBezTo>
                    <a:pt x="252" y="35"/>
                    <a:pt x="237" y="40"/>
                    <a:pt x="238" y="29"/>
                  </a:cubicBezTo>
                  <a:cubicBezTo>
                    <a:pt x="239" y="20"/>
                    <a:pt x="238" y="2"/>
                    <a:pt x="238" y="2"/>
                  </a:cubicBezTo>
                  <a:cubicBezTo>
                    <a:pt x="210" y="2"/>
                    <a:pt x="26" y="0"/>
                    <a:pt x="17" y="0"/>
                  </a:cubicBezTo>
                  <a:cubicBezTo>
                    <a:pt x="18" y="20"/>
                    <a:pt x="21" y="19"/>
                    <a:pt x="21" y="28"/>
                  </a:cubicBezTo>
                  <a:cubicBezTo>
                    <a:pt x="22" y="36"/>
                    <a:pt x="5" y="40"/>
                    <a:pt x="5" y="53"/>
                  </a:cubicBezTo>
                  <a:cubicBezTo>
                    <a:pt x="5" y="62"/>
                    <a:pt x="15" y="61"/>
                    <a:pt x="16" y="70"/>
                  </a:cubicBezTo>
                  <a:lnTo>
                    <a:pt x="16" y="122"/>
                  </a:lnTo>
                  <a:cubicBezTo>
                    <a:pt x="15" y="129"/>
                    <a:pt x="0" y="133"/>
                    <a:pt x="0" y="143"/>
                  </a:cubicBezTo>
                  <a:cubicBezTo>
                    <a:pt x="1" y="154"/>
                    <a:pt x="15" y="153"/>
                    <a:pt x="15" y="161"/>
                  </a:cubicBezTo>
                  <a:cubicBezTo>
                    <a:pt x="15" y="164"/>
                    <a:pt x="15" y="177"/>
                    <a:pt x="15" y="180"/>
                  </a:cubicBezTo>
                  <a:close/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Freeform 178">
              <a:extLst>
                <a:ext uri="{FF2B5EF4-FFF2-40B4-BE49-F238E27FC236}">
                  <a16:creationId xmlns:a16="http://schemas.microsoft.com/office/drawing/2014/main" id="{8FB0C937-7457-4411-BF1C-98A219D096B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673" y="595"/>
              <a:ext cx="125" cy="102"/>
            </a:xfrm>
            <a:custGeom>
              <a:avLst/>
              <a:gdLst>
                <a:gd name="T0" fmla="*/ 0 w 179"/>
                <a:gd name="T1" fmla="*/ 145 h 146"/>
                <a:gd name="T2" fmla="*/ 0 w 179"/>
                <a:gd name="T3" fmla="*/ 0 h 146"/>
                <a:gd name="T4" fmla="*/ 179 w 179"/>
                <a:gd name="T5" fmla="*/ 0 h 146"/>
                <a:gd name="T6" fmla="*/ 179 w 179"/>
                <a:gd name="T7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146">
                  <a:moveTo>
                    <a:pt x="0" y="145"/>
                  </a:moveTo>
                  <a:cubicBezTo>
                    <a:pt x="0" y="145"/>
                    <a:pt x="1" y="28"/>
                    <a:pt x="0" y="0"/>
                  </a:cubicBezTo>
                  <a:cubicBezTo>
                    <a:pt x="0" y="0"/>
                    <a:pt x="172" y="0"/>
                    <a:pt x="179" y="0"/>
                  </a:cubicBezTo>
                  <a:cubicBezTo>
                    <a:pt x="179" y="32"/>
                    <a:pt x="179" y="146"/>
                    <a:pt x="179" y="146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179">
              <a:extLst>
                <a:ext uri="{FF2B5EF4-FFF2-40B4-BE49-F238E27FC236}">
                  <a16:creationId xmlns:a16="http://schemas.microsoft.com/office/drawing/2014/main" id="{0A5275CB-CB99-4209-B736-3E5445B6B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36" y="590"/>
              <a:ext cx="1" cy="107"/>
            </a:xfrm>
            <a:prstGeom prst="line">
              <a:avLst/>
            </a:prstGeom>
            <a:noFill/>
            <a:ln w="3175" cap="rnd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Freeform 180">
              <a:extLst>
                <a:ext uri="{FF2B5EF4-FFF2-40B4-BE49-F238E27FC236}">
                  <a16:creationId xmlns:a16="http://schemas.microsoft.com/office/drawing/2014/main" id="{6D2222D9-9871-45CD-A0B2-5EF8FED4B01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738" y="683"/>
              <a:ext cx="61" cy="12"/>
            </a:xfrm>
            <a:custGeom>
              <a:avLst/>
              <a:gdLst>
                <a:gd name="T0" fmla="*/ 0 w 88"/>
                <a:gd name="T1" fmla="*/ 16 h 17"/>
                <a:gd name="T2" fmla="*/ 35 w 88"/>
                <a:gd name="T3" fmla="*/ 6 h 17"/>
                <a:gd name="T4" fmla="*/ 84 w 88"/>
                <a:gd name="T5" fmla="*/ 2 h 17"/>
                <a:gd name="T6" fmla="*/ 0 w 88"/>
                <a:gd name="T7" fmla="*/ 0 h 17"/>
                <a:gd name="T8" fmla="*/ 0 w 88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7">
                  <a:moveTo>
                    <a:pt x="0" y="16"/>
                  </a:moveTo>
                  <a:cubicBezTo>
                    <a:pt x="7" y="15"/>
                    <a:pt x="21" y="10"/>
                    <a:pt x="35" y="6"/>
                  </a:cubicBezTo>
                  <a:cubicBezTo>
                    <a:pt x="52" y="1"/>
                    <a:pt x="70" y="4"/>
                    <a:pt x="84" y="2"/>
                  </a:cubicBezTo>
                  <a:cubicBezTo>
                    <a:pt x="88" y="1"/>
                    <a:pt x="0" y="0"/>
                    <a:pt x="0" y="0"/>
                  </a:cubicBezTo>
                  <a:cubicBezTo>
                    <a:pt x="0" y="17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000BB1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Freeform 181">
              <a:extLst>
                <a:ext uri="{FF2B5EF4-FFF2-40B4-BE49-F238E27FC236}">
                  <a16:creationId xmlns:a16="http://schemas.microsoft.com/office/drawing/2014/main" id="{ABB008AE-4CD6-4238-84AB-3F13D838FD9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738" y="683"/>
              <a:ext cx="61" cy="12"/>
            </a:xfrm>
            <a:custGeom>
              <a:avLst/>
              <a:gdLst>
                <a:gd name="T0" fmla="*/ 0 w 88"/>
                <a:gd name="T1" fmla="*/ 16 h 17"/>
                <a:gd name="T2" fmla="*/ 35 w 88"/>
                <a:gd name="T3" fmla="*/ 6 h 17"/>
                <a:gd name="T4" fmla="*/ 84 w 88"/>
                <a:gd name="T5" fmla="*/ 2 h 17"/>
                <a:gd name="T6" fmla="*/ 0 w 88"/>
                <a:gd name="T7" fmla="*/ 0 h 17"/>
                <a:gd name="T8" fmla="*/ 0 w 88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7">
                  <a:moveTo>
                    <a:pt x="0" y="16"/>
                  </a:moveTo>
                  <a:cubicBezTo>
                    <a:pt x="7" y="15"/>
                    <a:pt x="21" y="10"/>
                    <a:pt x="35" y="6"/>
                  </a:cubicBezTo>
                  <a:cubicBezTo>
                    <a:pt x="52" y="1"/>
                    <a:pt x="70" y="4"/>
                    <a:pt x="84" y="2"/>
                  </a:cubicBezTo>
                  <a:cubicBezTo>
                    <a:pt x="88" y="1"/>
                    <a:pt x="0" y="0"/>
                    <a:pt x="0" y="0"/>
                  </a:cubicBezTo>
                  <a:cubicBezTo>
                    <a:pt x="0" y="17"/>
                    <a:pt x="0" y="16"/>
                    <a:pt x="0" y="16"/>
                  </a:cubicBezTo>
                  <a:close/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Oval 182">
              <a:extLst>
                <a:ext uri="{FF2B5EF4-FFF2-40B4-BE49-F238E27FC236}">
                  <a16:creationId xmlns:a16="http://schemas.microsoft.com/office/drawing/2014/main" id="{DFDA2D54-C42C-421E-A6F8-6EABF88D8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9" y="695"/>
              <a:ext cx="14" cy="10"/>
            </a:xfrm>
            <a:prstGeom prst="ellipse">
              <a:avLst/>
            </a:prstGeom>
            <a:solidFill>
              <a:srgbClr val="000BB1"/>
            </a:solidFill>
            <a:ln w="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Oval 183">
              <a:extLst>
                <a:ext uri="{FF2B5EF4-FFF2-40B4-BE49-F238E27FC236}">
                  <a16:creationId xmlns:a16="http://schemas.microsoft.com/office/drawing/2014/main" id="{433FE652-723C-4D6A-89BE-D080031D9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9" y="695"/>
              <a:ext cx="14" cy="10"/>
            </a:xfrm>
            <a:prstGeom prst="ellipse">
              <a:avLst/>
            </a:prstGeom>
            <a:solidFill>
              <a:srgbClr val="000BB1"/>
            </a:solidFill>
            <a:ln w="3175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Freeform 184">
              <a:extLst>
                <a:ext uri="{FF2B5EF4-FFF2-40B4-BE49-F238E27FC236}">
                  <a16:creationId xmlns:a16="http://schemas.microsoft.com/office/drawing/2014/main" id="{F85305D4-E4B0-49FA-ABE4-04BC0DF0DFA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670" y="683"/>
              <a:ext cx="62" cy="12"/>
            </a:xfrm>
            <a:custGeom>
              <a:avLst/>
              <a:gdLst>
                <a:gd name="T0" fmla="*/ 89 w 89"/>
                <a:gd name="T1" fmla="*/ 16 h 17"/>
                <a:gd name="T2" fmla="*/ 54 w 89"/>
                <a:gd name="T3" fmla="*/ 6 h 17"/>
                <a:gd name="T4" fmla="*/ 5 w 89"/>
                <a:gd name="T5" fmla="*/ 2 h 17"/>
                <a:gd name="T6" fmla="*/ 89 w 89"/>
                <a:gd name="T7" fmla="*/ 0 h 17"/>
                <a:gd name="T8" fmla="*/ 89 w 89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">
                  <a:moveTo>
                    <a:pt x="89" y="16"/>
                  </a:moveTo>
                  <a:cubicBezTo>
                    <a:pt x="82" y="15"/>
                    <a:pt x="68" y="10"/>
                    <a:pt x="54" y="6"/>
                  </a:cubicBezTo>
                  <a:cubicBezTo>
                    <a:pt x="37" y="1"/>
                    <a:pt x="18" y="4"/>
                    <a:pt x="5" y="2"/>
                  </a:cubicBezTo>
                  <a:cubicBezTo>
                    <a:pt x="0" y="1"/>
                    <a:pt x="89" y="0"/>
                    <a:pt x="89" y="0"/>
                  </a:cubicBezTo>
                  <a:cubicBezTo>
                    <a:pt x="89" y="17"/>
                    <a:pt x="89" y="16"/>
                    <a:pt x="89" y="16"/>
                  </a:cubicBezTo>
                  <a:close/>
                </a:path>
              </a:pathLst>
            </a:custGeom>
            <a:solidFill>
              <a:srgbClr val="000BB1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Freeform 185">
              <a:extLst>
                <a:ext uri="{FF2B5EF4-FFF2-40B4-BE49-F238E27FC236}">
                  <a16:creationId xmlns:a16="http://schemas.microsoft.com/office/drawing/2014/main" id="{A5E1D822-653B-4B7E-A5BD-21770068AFB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670" y="683"/>
              <a:ext cx="62" cy="12"/>
            </a:xfrm>
            <a:custGeom>
              <a:avLst/>
              <a:gdLst>
                <a:gd name="T0" fmla="*/ 89 w 89"/>
                <a:gd name="T1" fmla="*/ 16 h 17"/>
                <a:gd name="T2" fmla="*/ 54 w 89"/>
                <a:gd name="T3" fmla="*/ 6 h 17"/>
                <a:gd name="T4" fmla="*/ 5 w 89"/>
                <a:gd name="T5" fmla="*/ 2 h 17"/>
                <a:gd name="T6" fmla="*/ 89 w 89"/>
                <a:gd name="T7" fmla="*/ 0 h 17"/>
                <a:gd name="T8" fmla="*/ 89 w 89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">
                  <a:moveTo>
                    <a:pt x="89" y="16"/>
                  </a:moveTo>
                  <a:cubicBezTo>
                    <a:pt x="82" y="15"/>
                    <a:pt x="68" y="10"/>
                    <a:pt x="54" y="6"/>
                  </a:cubicBezTo>
                  <a:cubicBezTo>
                    <a:pt x="37" y="1"/>
                    <a:pt x="18" y="4"/>
                    <a:pt x="5" y="2"/>
                  </a:cubicBezTo>
                  <a:cubicBezTo>
                    <a:pt x="0" y="1"/>
                    <a:pt x="89" y="0"/>
                    <a:pt x="89" y="0"/>
                  </a:cubicBezTo>
                  <a:cubicBezTo>
                    <a:pt x="89" y="17"/>
                    <a:pt x="89" y="16"/>
                    <a:pt x="89" y="16"/>
                  </a:cubicBezTo>
                  <a:close/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Freeform 186">
              <a:extLst>
                <a:ext uri="{FF2B5EF4-FFF2-40B4-BE49-F238E27FC236}">
                  <a16:creationId xmlns:a16="http://schemas.microsoft.com/office/drawing/2014/main" id="{12925073-F07C-473B-8CA2-08C2664D75C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309" y="580"/>
              <a:ext cx="339" cy="172"/>
            </a:xfrm>
            <a:custGeom>
              <a:avLst/>
              <a:gdLst>
                <a:gd name="T0" fmla="*/ 17 w 486"/>
                <a:gd name="T1" fmla="*/ 31 h 246"/>
                <a:gd name="T2" fmla="*/ 43 w 486"/>
                <a:gd name="T3" fmla="*/ 12 h 246"/>
                <a:gd name="T4" fmla="*/ 108 w 486"/>
                <a:gd name="T5" fmla="*/ 42 h 246"/>
                <a:gd name="T6" fmla="*/ 132 w 486"/>
                <a:gd name="T7" fmla="*/ 77 h 246"/>
                <a:gd name="T8" fmla="*/ 129 w 486"/>
                <a:gd name="T9" fmla="*/ 71 h 246"/>
                <a:gd name="T10" fmla="*/ 199 w 486"/>
                <a:gd name="T11" fmla="*/ 75 h 246"/>
                <a:gd name="T12" fmla="*/ 285 w 486"/>
                <a:gd name="T13" fmla="*/ 32 h 246"/>
                <a:gd name="T14" fmla="*/ 394 w 486"/>
                <a:gd name="T15" fmla="*/ 10 h 246"/>
                <a:gd name="T16" fmla="*/ 465 w 486"/>
                <a:gd name="T17" fmla="*/ 117 h 246"/>
                <a:gd name="T18" fmla="*/ 461 w 486"/>
                <a:gd name="T19" fmla="*/ 211 h 246"/>
                <a:gd name="T20" fmla="*/ 406 w 486"/>
                <a:gd name="T21" fmla="*/ 149 h 246"/>
                <a:gd name="T22" fmla="*/ 372 w 486"/>
                <a:gd name="T23" fmla="*/ 83 h 246"/>
                <a:gd name="T24" fmla="*/ 405 w 486"/>
                <a:gd name="T25" fmla="*/ 107 h 246"/>
                <a:gd name="T26" fmla="*/ 425 w 486"/>
                <a:gd name="T27" fmla="*/ 84 h 246"/>
                <a:gd name="T28" fmla="*/ 373 w 486"/>
                <a:gd name="T29" fmla="*/ 55 h 246"/>
                <a:gd name="T30" fmla="*/ 324 w 486"/>
                <a:gd name="T31" fmla="*/ 89 h 246"/>
                <a:gd name="T32" fmla="*/ 331 w 486"/>
                <a:gd name="T33" fmla="*/ 108 h 246"/>
                <a:gd name="T34" fmla="*/ 313 w 486"/>
                <a:gd name="T35" fmla="*/ 129 h 246"/>
                <a:gd name="T36" fmla="*/ 318 w 486"/>
                <a:gd name="T37" fmla="*/ 143 h 246"/>
                <a:gd name="T38" fmla="*/ 299 w 486"/>
                <a:gd name="T39" fmla="*/ 156 h 246"/>
                <a:gd name="T40" fmla="*/ 301 w 486"/>
                <a:gd name="T41" fmla="*/ 161 h 246"/>
                <a:gd name="T42" fmla="*/ 275 w 486"/>
                <a:gd name="T43" fmla="*/ 182 h 246"/>
                <a:gd name="T44" fmla="*/ 265 w 486"/>
                <a:gd name="T45" fmla="*/ 208 h 246"/>
                <a:gd name="T46" fmla="*/ 244 w 486"/>
                <a:gd name="T47" fmla="*/ 211 h 246"/>
                <a:gd name="T48" fmla="*/ 232 w 486"/>
                <a:gd name="T49" fmla="*/ 229 h 246"/>
                <a:gd name="T50" fmla="*/ 204 w 486"/>
                <a:gd name="T51" fmla="*/ 229 h 246"/>
                <a:gd name="T52" fmla="*/ 186 w 486"/>
                <a:gd name="T53" fmla="*/ 246 h 246"/>
                <a:gd name="T54" fmla="*/ 168 w 486"/>
                <a:gd name="T55" fmla="*/ 244 h 246"/>
                <a:gd name="T56" fmla="*/ 160 w 486"/>
                <a:gd name="T57" fmla="*/ 237 h 246"/>
                <a:gd name="T58" fmla="*/ 134 w 486"/>
                <a:gd name="T59" fmla="*/ 246 h 246"/>
                <a:gd name="T60" fmla="*/ 112 w 486"/>
                <a:gd name="T61" fmla="*/ 230 h 246"/>
                <a:gd name="T62" fmla="*/ 91 w 486"/>
                <a:gd name="T63" fmla="*/ 241 h 246"/>
                <a:gd name="T64" fmla="*/ 79 w 486"/>
                <a:gd name="T65" fmla="*/ 231 h 246"/>
                <a:gd name="T66" fmla="*/ 61 w 486"/>
                <a:gd name="T67" fmla="*/ 210 h 246"/>
                <a:gd name="T68" fmla="*/ 57 w 486"/>
                <a:gd name="T69" fmla="*/ 218 h 246"/>
                <a:gd name="T70" fmla="*/ 56 w 486"/>
                <a:gd name="T71" fmla="*/ 219 h 246"/>
                <a:gd name="T72" fmla="*/ 1 w 486"/>
                <a:gd name="T73" fmla="*/ 107 h 246"/>
                <a:gd name="T74" fmla="*/ 16 w 486"/>
                <a:gd name="T75" fmla="*/ 79 h 246"/>
                <a:gd name="T76" fmla="*/ 0 w 486"/>
                <a:gd name="T77" fmla="*/ 51 h 246"/>
                <a:gd name="T78" fmla="*/ 25 w 486"/>
                <a:gd name="T79" fmla="*/ 34 h 246"/>
                <a:gd name="T80" fmla="*/ 17 w 486"/>
                <a:gd name="T81" fmla="*/ 31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6" h="246">
                  <a:moveTo>
                    <a:pt x="17" y="31"/>
                  </a:moveTo>
                  <a:cubicBezTo>
                    <a:pt x="20" y="20"/>
                    <a:pt x="29" y="12"/>
                    <a:pt x="43" y="12"/>
                  </a:cubicBezTo>
                  <a:cubicBezTo>
                    <a:pt x="68" y="12"/>
                    <a:pt x="93" y="31"/>
                    <a:pt x="108" y="42"/>
                  </a:cubicBezTo>
                  <a:cubicBezTo>
                    <a:pt x="120" y="51"/>
                    <a:pt x="132" y="59"/>
                    <a:pt x="132" y="77"/>
                  </a:cubicBezTo>
                  <a:lnTo>
                    <a:pt x="129" y="71"/>
                  </a:lnTo>
                  <a:cubicBezTo>
                    <a:pt x="129" y="71"/>
                    <a:pt x="150" y="91"/>
                    <a:pt x="199" y="75"/>
                  </a:cubicBezTo>
                  <a:cubicBezTo>
                    <a:pt x="213" y="70"/>
                    <a:pt x="272" y="37"/>
                    <a:pt x="285" y="32"/>
                  </a:cubicBezTo>
                  <a:cubicBezTo>
                    <a:pt x="296" y="27"/>
                    <a:pt x="334" y="0"/>
                    <a:pt x="394" y="10"/>
                  </a:cubicBezTo>
                  <a:cubicBezTo>
                    <a:pt x="394" y="10"/>
                    <a:pt x="486" y="23"/>
                    <a:pt x="465" y="117"/>
                  </a:cubicBezTo>
                  <a:cubicBezTo>
                    <a:pt x="451" y="185"/>
                    <a:pt x="455" y="189"/>
                    <a:pt x="461" y="211"/>
                  </a:cubicBezTo>
                  <a:cubicBezTo>
                    <a:pt x="458" y="212"/>
                    <a:pt x="405" y="224"/>
                    <a:pt x="406" y="149"/>
                  </a:cubicBezTo>
                  <a:cubicBezTo>
                    <a:pt x="383" y="147"/>
                    <a:pt x="353" y="129"/>
                    <a:pt x="372" y="83"/>
                  </a:cubicBezTo>
                  <a:cubicBezTo>
                    <a:pt x="380" y="95"/>
                    <a:pt x="391" y="107"/>
                    <a:pt x="405" y="107"/>
                  </a:cubicBezTo>
                  <a:cubicBezTo>
                    <a:pt x="415" y="107"/>
                    <a:pt x="424" y="94"/>
                    <a:pt x="425" y="84"/>
                  </a:cubicBezTo>
                  <a:cubicBezTo>
                    <a:pt x="426" y="61"/>
                    <a:pt x="402" y="51"/>
                    <a:pt x="373" y="55"/>
                  </a:cubicBezTo>
                  <a:cubicBezTo>
                    <a:pt x="358" y="58"/>
                    <a:pt x="344" y="74"/>
                    <a:pt x="324" y="89"/>
                  </a:cubicBezTo>
                  <a:cubicBezTo>
                    <a:pt x="327" y="91"/>
                    <a:pt x="331" y="103"/>
                    <a:pt x="331" y="108"/>
                  </a:cubicBezTo>
                  <a:cubicBezTo>
                    <a:pt x="331" y="120"/>
                    <a:pt x="320" y="125"/>
                    <a:pt x="313" y="129"/>
                  </a:cubicBezTo>
                  <a:cubicBezTo>
                    <a:pt x="315" y="134"/>
                    <a:pt x="318" y="139"/>
                    <a:pt x="318" y="143"/>
                  </a:cubicBezTo>
                  <a:cubicBezTo>
                    <a:pt x="318" y="153"/>
                    <a:pt x="304" y="152"/>
                    <a:pt x="299" y="156"/>
                  </a:cubicBezTo>
                  <a:cubicBezTo>
                    <a:pt x="301" y="159"/>
                    <a:pt x="301" y="157"/>
                    <a:pt x="301" y="161"/>
                  </a:cubicBezTo>
                  <a:cubicBezTo>
                    <a:pt x="301" y="175"/>
                    <a:pt x="303" y="183"/>
                    <a:pt x="275" y="182"/>
                  </a:cubicBezTo>
                  <a:cubicBezTo>
                    <a:pt x="278" y="196"/>
                    <a:pt x="275" y="204"/>
                    <a:pt x="265" y="208"/>
                  </a:cubicBezTo>
                  <a:lnTo>
                    <a:pt x="244" y="211"/>
                  </a:lnTo>
                  <a:cubicBezTo>
                    <a:pt x="231" y="213"/>
                    <a:pt x="244" y="218"/>
                    <a:pt x="232" y="229"/>
                  </a:cubicBezTo>
                  <a:cubicBezTo>
                    <a:pt x="222" y="240"/>
                    <a:pt x="204" y="229"/>
                    <a:pt x="204" y="229"/>
                  </a:cubicBezTo>
                  <a:cubicBezTo>
                    <a:pt x="204" y="239"/>
                    <a:pt x="198" y="246"/>
                    <a:pt x="186" y="246"/>
                  </a:cubicBezTo>
                  <a:cubicBezTo>
                    <a:pt x="180" y="246"/>
                    <a:pt x="173" y="246"/>
                    <a:pt x="168" y="244"/>
                  </a:cubicBezTo>
                  <a:lnTo>
                    <a:pt x="160" y="237"/>
                  </a:lnTo>
                  <a:cubicBezTo>
                    <a:pt x="149" y="237"/>
                    <a:pt x="146" y="246"/>
                    <a:pt x="134" y="246"/>
                  </a:cubicBezTo>
                  <a:cubicBezTo>
                    <a:pt x="121" y="246"/>
                    <a:pt x="116" y="237"/>
                    <a:pt x="112" y="230"/>
                  </a:cubicBezTo>
                  <a:cubicBezTo>
                    <a:pt x="103" y="234"/>
                    <a:pt x="102" y="241"/>
                    <a:pt x="91" y="241"/>
                  </a:cubicBezTo>
                  <a:cubicBezTo>
                    <a:pt x="84" y="241"/>
                    <a:pt x="82" y="234"/>
                    <a:pt x="79" y="231"/>
                  </a:cubicBezTo>
                  <a:cubicBezTo>
                    <a:pt x="72" y="223"/>
                    <a:pt x="72" y="215"/>
                    <a:pt x="61" y="210"/>
                  </a:cubicBezTo>
                  <a:lnTo>
                    <a:pt x="57" y="218"/>
                  </a:lnTo>
                  <a:cubicBezTo>
                    <a:pt x="56" y="218"/>
                    <a:pt x="56" y="219"/>
                    <a:pt x="56" y="219"/>
                  </a:cubicBezTo>
                  <a:cubicBezTo>
                    <a:pt x="39" y="211"/>
                    <a:pt x="1" y="124"/>
                    <a:pt x="1" y="107"/>
                  </a:cubicBezTo>
                  <a:cubicBezTo>
                    <a:pt x="1" y="90"/>
                    <a:pt x="16" y="97"/>
                    <a:pt x="16" y="79"/>
                  </a:cubicBezTo>
                  <a:cubicBezTo>
                    <a:pt x="16" y="68"/>
                    <a:pt x="0" y="60"/>
                    <a:pt x="0" y="51"/>
                  </a:cubicBezTo>
                  <a:cubicBezTo>
                    <a:pt x="0" y="40"/>
                    <a:pt x="14" y="34"/>
                    <a:pt x="25" y="34"/>
                  </a:cubicBezTo>
                  <a:lnTo>
                    <a:pt x="17" y="31"/>
                  </a:lnTo>
                  <a:close/>
                </a:path>
              </a:pathLst>
            </a:custGeom>
            <a:solidFill>
              <a:srgbClr val="FFFFFF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Freeform 187">
              <a:extLst>
                <a:ext uri="{FF2B5EF4-FFF2-40B4-BE49-F238E27FC236}">
                  <a16:creationId xmlns:a16="http://schemas.microsoft.com/office/drawing/2014/main" id="{BFA7DF55-845E-4E88-A2A7-6AD360D41FB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309" y="580"/>
              <a:ext cx="339" cy="172"/>
            </a:xfrm>
            <a:custGeom>
              <a:avLst/>
              <a:gdLst>
                <a:gd name="T0" fmla="*/ 17 w 486"/>
                <a:gd name="T1" fmla="*/ 31 h 246"/>
                <a:gd name="T2" fmla="*/ 43 w 486"/>
                <a:gd name="T3" fmla="*/ 12 h 246"/>
                <a:gd name="T4" fmla="*/ 108 w 486"/>
                <a:gd name="T5" fmla="*/ 42 h 246"/>
                <a:gd name="T6" fmla="*/ 132 w 486"/>
                <a:gd name="T7" fmla="*/ 77 h 246"/>
                <a:gd name="T8" fmla="*/ 129 w 486"/>
                <a:gd name="T9" fmla="*/ 71 h 246"/>
                <a:gd name="T10" fmla="*/ 199 w 486"/>
                <a:gd name="T11" fmla="*/ 75 h 246"/>
                <a:gd name="T12" fmla="*/ 285 w 486"/>
                <a:gd name="T13" fmla="*/ 32 h 246"/>
                <a:gd name="T14" fmla="*/ 394 w 486"/>
                <a:gd name="T15" fmla="*/ 10 h 246"/>
                <a:gd name="T16" fmla="*/ 465 w 486"/>
                <a:gd name="T17" fmla="*/ 117 h 246"/>
                <a:gd name="T18" fmla="*/ 461 w 486"/>
                <a:gd name="T19" fmla="*/ 211 h 246"/>
                <a:gd name="T20" fmla="*/ 406 w 486"/>
                <a:gd name="T21" fmla="*/ 149 h 246"/>
                <a:gd name="T22" fmla="*/ 372 w 486"/>
                <a:gd name="T23" fmla="*/ 83 h 246"/>
                <a:gd name="T24" fmla="*/ 405 w 486"/>
                <a:gd name="T25" fmla="*/ 107 h 246"/>
                <a:gd name="T26" fmla="*/ 425 w 486"/>
                <a:gd name="T27" fmla="*/ 84 h 246"/>
                <a:gd name="T28" fmla="*/ 373 w 486"/>
                <a:gd name="T29" fmla="*/ 55 h 246"/>
                <a:gd name="T30" fmla="*/ 324 w 486"/>
                <a:gd name="T31" fmla="*/ 89 h 246"/>
                <a:gd name="T32" fmla="*/ 331 w 486"/>
                <a:gd name="T33" fmla="*/ 108 h 246"/>
                <a:gd name="T34" fmla="*/ 313 w 486"/>
                <a:gd name="T35" fmla="*/ 129 h 246"/>
                <a:gd name="T36" fmla="*/ 318 w 486"/>
                <a:gd name="T37" fmla="*/ 143 h 246"/>
                <a:gd name="T38" fmla="*/ 299 w 486"/>
                <a:gd name="T39" fmla="*/ 156 h 246"/>
                <a:gd name="T40" fmla="*/ 301 w 486"/>
                <a:gd name="T41" fmla="*/ 161 h 246"/>
                <a:gd name="T42" fmla="*/ 275 w 486"/>
                <a:gd name="T43" fmla="*/ 182 h 246"/>
                <a:gd name="T44" fmla="*/ 265 w 486"/>
                <a:gd name="T45" fmla="*/ 208 h 246"/>
                <a:gd name="T46" fmla="*/ 244 w 486"/>
                <a:gd name="T47" fmla="*/ 211 h 246"/>
                <a:gd name="T48" fmla="*/ 232 w 486"/>
                <a:gd name="T49" fmla="*/ 229 h 246"/>
                <a:gd name="T50" fmla="*/ 204 w 486"/>
                <a:gd name="T51" fmla="*/ 229 h 246"/>
                <a:gd name="T52" fmla="*/ 186 w 486"/>
                <a:gd name="T53" fmla="*/ 246 h 246"/>
                <a:gd name="T54" fmla="*/ 168 w 486"/>
                <a:gd name="T55" fmla="*/ 244 h 246"/>
                <a:gd name="T56" fmla="*/ 160 w 486"/>
                <a:gd name="T57" fmla="*/ 237 h 246"/>
                <a:gd name="T58" fmla="*/ 134 w 486"/>
                <a:gd name="T59" fmla="*/ 246 h 246"/>
                <a:gd name="T60" fmla="*/ 112 w 486"/>
                <a:gd name="T61" fmla="*/ 230 h 246"/>
                <a:gd name="T62" fmla="*/ 91 w 486"/>
                <a:gd name="T63" fmla="*/ 241 h 246"/>
                <a:gd name="T64" fmla="*/ 79 w 486"/>
                <a:gd name="T65" fmla="*/ 231 h 246"/>
                <a:gd name="T66" fmla="*/ 61 w 486"/>
                <a:gd name="T67" fmla="*/ 210 h 246"/>
                <a:gd name="T68" fmla="*/ 57 w 486"/>
                <a:gd name="T69" fmla="*/ 218 h 246"/>
                <a:gd name="T70" fmla="*/ 56 w 486"/>
                <a:gd name="T71" fmla="*/ 219 h 246"/>
                <a:gd name="T72" fmla="*/ 1 w 486"/>
                <a:gd name="T73" fmla="*/ 107 h 246"/>
                <a:gd name="T74" fmla="*/ 16 w 486"/>
                <a:gd name="T75" fmla="*/ 79 h 246"/>
                <a:gd name="T76" fmla="*/ 0 w 486"/>
                <a:gd name="T77" fmla="*/ 51 h 246"/>
                <a:gd name="T78" fmla="*/ 25 w 486"/>
                <a:gd name="T79" fmla="*/ 34 h 246"/>
                <a:gd name="T80" fmla="*/ 17 w 486"/>
                <a:gd name="T81" fmla="*/ 31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6" h="246">
                  <a:moveTo>
                    <a:pt x="17" y="31"/>
                  </a:moveTo>
                  <a:cubicBezTo>
                    <a:pt x="20" y="20"/>
                    <a:pt x="29" y="12"/>
                    <a:pt x="43" y="12"/>
                  </a:cubicBezTo>
                  <a:cubicBezTo>
                    <a:pt x="68" y="12"/>
                    <a:pt x="93" y="31"/>
                    <a:pt x="108" y="42"/>
                  </a:cubicBezTo>
                  <a:cubicBezTo>
                    <a:pt x="120" y="51"/>
                    <a:pt x="132" y="59"/>
                    <a:pt x="132" y="77"/>
                  </a:cubicBezTo>
                  <a:lnTo>
                    <a:pt x="129" y="71"/>
                  </a:lnTo>
                  <a:cubicBezTo>
                    <a:pt x="129" y="71"/>
                    <a:pt x="150" y="91"/>
                    <a:pt x="199" y="75"/>
                  </a:cubicBezTo>
                  <a:cubicBezTo>
                    <a:pt x="213" y="70"/>
                    <a:pt x="272" y="37"/>
                    <a:pt x="285" y="32"/>
                  </a:cubicBezTo>
                  <a:cubicBezTo>
                    <a:pt x="296" y="27"/>
                    <a:pt x="334" y="0"/>
                    <a:pt x="394" y="10"/>
                  </a:cubicBezTo>
                  <a:cubicBezTo>
                    <a:pt x="394" y="10"/>
                    <a:pt x="486" y="23"/>
                    <a:pt x="465" y="117"/>
                  </a:cubicBezTo>
                  <a:cubicBezTo>
                    <a:pt x="451" y="185"/>
                    <a:pt x="455" y="189"/>
                    <a:pt x="461" y="211"/>
                  </a:cubicBezTo>
                  <a:cubicBezTo>
                    <a:pt x="458" y="212"/>
                    <a:pt x="405" y="224"/>
                    <a:pt x="406" y="149"/>
                  </a:cubicBezTo>
                  <a:cubicBezTo>
                    <a:pt x="383" y="147"/>
                    <a:pt x="353" y="129"/>
                    <a:pt x="372" y="83"/>
                  </a:cubicBezTo>
                  <a:cubicBezTo>
                    <a:pt x="380" y="95"/>
                    <a:pt x="391" y="107"/>
                    <a:pt x="405" y="107"/>
                  </a:cubicBezTo>
                  <a:cubicBezTo>
                    <a:pt x="415" y="107"/>
                    <a:pt x="424" y="94"/>
                    <a:pt x="425" y="84"/>
                  </a:cubicBezTo>
                  <a:cubicBezTo>
                    <a:pt x="426" y="61"/>
                    <a:pt x="402" y="51"/>
                    <a:pt x="373" y="55"/>
                  </a:cubicBezTo>
                  <a:cubicBezTo>
                    <a:pt x="358" y="58"/>
                    <a:pt x="344" y="74"/>
                    <a:pt x="324" y="89"/>
                  </a:cubicBezTo>
                  <a:cubicBezTo>
                    <a:pt x="327" y="91"/>
                    <a:pt x="331" y="103"/>
                    <a:pt x="331" y="108"/>
                  </a:cubicBezTo>
                  <a:cubicBezTo>
                    <a:pt x="331" y="120"/>
                    <a:pt x="320" y="125"/>
                    <a:pt x="313" y="129"/>
                  </a:cubicBezTo>
                  <a:cubicBezTo>
                    <a:pt x="315" y="134"/>
                    <a:pt x="318" y="139"/>
                    <a:pt x="318" y="143"/>
                  </a:cubicBezTo>
                  <a:cubicBezTo>
                    <a:pt x="318" y="153"/>
                    <a:pt x="304" y="152"/>
                    <a:pt x="299" y="156"/>
                  </a:cubicBezTo>
                  <a:cubicBezTo>
                    <a:pt x="301" y="159"/>
                    <a:pt x="301" y="157"/>
                    <a:pt x="301" y="161"/>
                  </a:cubicBezTo>
                  <a:cubicBezTo>
                    <a:pt x="301" y="175"/>
                    <a:pt x="303" y="183"/>
                    <a:pt x="275" y="182"/>
                  </a:cubicBezTo>
                  <a:cubicBezTo>
                    <a:pt x="278" y="196"/>
                    <a:pt x="275" y="204"/>
                    <a:pt x="265" y="208"/>
                  </a:cubicBezTo>
                  <a:lnTo>
                    <a:pt x="244" y="211"/>
                  </a:lnTo>
                  <a:cubicBezTo>
                    <a:pt x="231" y="213"/>
                    <a:pt x="244" y="218"/>
                    <a:pt x="232" y="229"/>
                  </a:cubicBezTo>
                  <a:cubicBezTo>
                    <a:pt x="222" y="240"/>
                    <a:pt x="204" y="229"/>
                    <a:pt x="204" y="229"/>
                  </a:cubicBezTo>
                  <a:cubicBezTo>
                    <a:pt x="204" y="239"/>
                    <a:pt x="198" y="246"/>
                    <a:pt x="186" y="246"/>
                  </a:cubicBezTo>
                  <a:cubicBezTo>
                    <a:pt x="180" y="246"/>
                    <a:pt x="173" y="246"/>
                    <a:pt x="168" y="244"/>
                  </a:cubicBezTo>
                  <a:lnTo>
                    <a:pt x="160" y="237"/>
                  </a:lnTo>
                  <a:cubicBezTo>
                    <a:pt x="149" y="237"/>
                    <a:pt x="146" y="246"/>
                    <a:pt x="134" y="246"/>
                  </a:cubicBezTo>
                  <a:cubicBezTo>
                    <a:pt x="121" y="246"/>
                    <a:pt x="116" y="237"/>
                    <a:pt x="112" y="230"/>
                  </a:cubicBezTo>
                  <a:cubicBezTo>
                    <a:pt x="103" y="234"/>
                    <a:pt x="102" y="241"/>
                    <a:pt x="91" y="241"/>
                  </a:cubicBezTo>
                  <a:cubicBezTo>
                    <a:pt x="84" y="241"/>
                    <a:pt x="82" y="234"/>
                    <a:pt x="79" y="231"/>
                  </a:cubicBezTo>
                  <a:cubicBezTo>
                    <a:pt x="72" y="223"/>
                    <a:pt x="72" y="215"/>
                    <a:pt x="61" y="210"/>
                  </a:cubicBezTo>
                  <a:lnTo>
                    <a:pt x="57" y="218"/>
                  </a:lnTo>
                  <a:cubicBezTo>
                    <a:pt x="56" y="218"/>
                    <a:pt x="56" y="219"/>
                    <a:pt x="56" y="219"/>
                  </a:cubicBezTo>
                  <a:cubicBezTo>
                    <a:pt x="39" y="211"/>
                    <a:pt x="1" y="124"/>
                    <a:pt x="1" y="107"/>
                  </a:cubicBezTo>
                  <a:cubicBezTo>
                    <a:pt x="1" y="90"/>
                    <a:pt x="16" y="97"/>
                    <a:pt x="16" y="79"/>
                  </a:cubicBezTo>
                  <a:cubicBezTo>
                    <a:pt x="16" y="68"/>
                    <a:pt x="0" y="60"/>
                    <a:pt x="0" y="51"/>
                  </a:cubicBezTo>
                  <a:cubicBezTo>
                    <a:pt x="0" y="40"/>
                    <a:pt x="14" y="34"/>
                    <a:pt x="25" y="34"/>
                  </a:cubicBezTo>
                  <a:lnTo>
                    <a:pt x="17" y="31"/>
                  </a:lnTo>
                  <a:close/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Freeform 188">
              <a:extLst>
                <a:ext uri="{FF2B5EF4-FFF2-40B4-BE49-F238E27FC236}">
                  <a16:creationId xmlns:a16="http://schemas.microsoft.com/office/drawing/2014/main" id="{E9B80742-4D09-4B67-9524-6BF3098235B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341" y="679"/>
              <a:ext cx="21" cy="21"/>
            </a:xfrm>
            <a:custGeom>
              <a:avLst/>
              <a:gdLst>
                <a:gd name="T0" fmla="*/ 11 w 30"/>
                <a:gd name="T1" fmla="*/ 29 h 29"/>
                <a:gd name="T2" fmla="*/ 30 w 30"/>
                <a:gd name="T3" fmla="*/ 18 h 29"/>
                <a:gd name="T4" fmla="*/ 10 w 30"/>
                <a:gd name="T5" fmla="*/ 0 h 29"/>
                <a:gd name="T6" fmla="*/ 0 w 30"/>
                <a:gd name="T7" fmla="*/ 0 h 29"/>
                <a:gd name="T8" fmla="*/ 0 w 30"/>
                <a:gd name="T9" fmla="*/ 18 h 29"/>
                <a:gd name="T10" fmla="*/ 11 w 30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9">
                  <a:moveTo>
                    <a:pt x="11" y="29"/>
                  </a:moveTo>
                  <a:cubicBezTo>
                    <a:pt x="11" y="29"/>
                    <a:pt x="30" y="22"/>
                    <a:pt x="30" y="18"/>
                  </a:cubicBezTo>
                  <a:cubicBezTo>
                    <a:pt x="30" y="13"/>
                    <a:pt x="18" y="7"/>
                    <a:pt x="10" y="0"/>
                  </a:cubicBezTo>
                  <a:lnTo>
                    <a:pt x="0" y="0"/>
                  </a:lnTo>
                  <a:cubicBezTo>
                    <a:pt x="3" y="12"/>
                    <a:pt x="0" y="8"/>
                    <a:pt x="0" y="18"/>
                  </a:cubicBezTo>
                  <a:cubicBezTo>
                    <a:pt x="0" y="26"/>
                    <a:pt x="8" y="29"/>
                    <a:pt x="11" y="29"/>
                  </a:cubicBezTo>
                  <a:close/>
                </a:path>
              </a:pathLst>
            </a:custGeom>
            <a:solidFill>
              <a:srgbClr val="000BB1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Freeform 189">
              <a:extLst>
                <a:ext uri="{FF2B5EF4-FFF2-40B4-BE49-F238E27FC236}">
                  <a16:creationId xmlns:a16="http://schemas.microsoft.com/office/drawing/2014/main" id="{7671DC27-DD2B-41BE-AA51-2F0F172D350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341" y="679"/>
              <a:ext cx="21" cy="21"/>
            </a:xfrm>
            <a:custGeom>
              <a:avLst/>
              <a:gdLst>
                <a:gd name="T0" fmla="*/ 11 w 30"/>
                <a:gd name="T1" fmla="*/ 29 h 29"/>
                <a:gd name="T2" fmla="*/ 30 w 30"/>
                <a:gd name="T3" fmla="*/ 18 h 29"/>
                <a:gd name="T4" fmla="*/ 10 w 30"/>
                <a:gd name="T5" fmla="*/ 0 h 29"/>
                <a:gd name="T6" fmla="*/ 0 w 30"/>
                <a:gd name="T7" fmla="*/ 0 h 29"/>
                <a:gd name="T8" fmla="*/ 0 w 30"/>
                <a:gd name="T9" fmla="*/ 18 h 29"/>
                <a:gd name="T10" fmla="*/ 11 w 30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9">
                  <a:moveTo>
                    <a:pt x="11" y="29"/>
                  </a:moveTo>
                  <a:cubicBezTo>
                    <a:pt x="11" y="29"/>
                    <a:pt x="30" y="22"/>
                    <a:pt x="30" y="18"/>
                  </a:cubicBezTo>
                  <a:cubicBezTo>
                    <a:pt x="30" y="13"/>
                    <a:pt x="18" y="7"/>
                    <a:pt x="10" y="0"/>
                  </a:cubicBezTo>
                  <a:lnTo>
                    <a:pt x="0" y="0"/>
                  </a:lnTo>
                  <a:cubicBezTo>
                    <a:pt x="3" y="12"/>
                    <a:pt x="0" y="8"/>
                    <a:pt x="0" y="18"/>
                  </a:cubicBezTo>
                  <a:cubicBezTo>
                    <a:pt x="0" y="26"/>
                    <a:pt x="8" y="29"/>
                    <a:pt x="11" y="29"/>
                  </a:cubicBezTo>
                  <a:close/>
                </a:path>
              </a:pathLst>
            </a:custGeom>
            <a:noFill/>
            <a:ln w="3175" cap="rnd">
              <a:solidFill>
                <a:srgbClr val="00003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Freeform 190">
              <a:extLst>
                <a:ext uri="{FF2B5EF4-FFF2-40B4-BE49-F238E27FC236}">
                  <a16:creationId xmlns:a16="http://schemas.microsoft.com/office/drawing/2014/main" id="{0FF7EC9F-169D-4431-8FBA-D517328BB34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396" y="645"/>
              <a:ext cx="129" cy="77"/>
            </a:xfrm>
            <a:custGeom>
              <a:avLst/>
              <a:gdLst>
                <a:gd name="T0" fmla="*/ 0 w 185"/>
                <a:gd name="T1" fmla="*/ 93 h 110"/>
                <a:gd name="T2" fmla="*/ 21 w 185"/>
                <a:gd name="T3" fmla="*/ 110 h 110"/>
                <a:gd name="T4" fmla="*/ 53 w 185"/>
                <a:gd name="T5" fmla="*/ 100 h 110"/>
                <a:gd name="T6" fmla="*/ 79 w 185"/>
                <a:gd name="T7" fmla="*/ 108 h 110"/>
                <a:gd name="T8" fmla="*/ 100 w 185"/>
                <a:gd name="T9" fmla="*/ 78 h 110"/>
                <a:gd name="T10" fmla="*/ 135 w 185"/>
                <a:gd name="T11" fmla="*/ 51 h 110"/>
                <a:gd name="T12" fmla="*/ 163 w 185"/>
                <a:gd name="T13" fmla="*/ 25 h 110"/>
                <a:gd name="T14" fmla="*/ 182 w 185"/>
                <a:gd name="T1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5" h="110">
                  <a:moveTo>
                    <a:pt x="0" y="93"/>
                  </a:moveTo>
                  <a:cubicBezTo>
                    <a:pt x="10" y="98"/>
                    <a:pt x="6" y="110"/>
                    <a:pt x="21" y="110"/>
                  </a:cubicBezTo>
                  <a:cubicBezTo>
                    <a:pt x="35" y="110"/>
                    <a:pt x="40" y="100"/>
                    <a:pt x="53" y="100"/>
                  </a:cubicBezTo>
                  <a:cubicBezTo>
                    <a:pt x="61" y="100"/>
                    <a:pt x="67" y="108"/>
                    <a:pt x="79" y="108"/>
                  </a:cubicBezTo>
                  <a:cubicBezTo>
                    <a:pt x="89" y="108"/>
                    <a:pt x="102" y="94"/>
                    <a:pt x="100" y="78"/>
                  </a:cubicBezTo>
                  <a:cubicBezTo>
                    <a:pt x="100" y="78"/>
                    <a:pt x="136" y="89"/>
                    <a:pt x="135" y="51"/>
                  </a:cubicBezTo>
                  <a:cubicBezTo>
                    <a:pt x="163" y="60"/>
                    <a:pt x="161" y="37"/>
                    <a:pt x="163" y="25"/>
                  </a:cubicBezTo>
                  <a:cubicBezTo>
                    <a:pt x="166" y="14"/>
                    <a:pt x="185" y="23"/>
                    <a:pt x="182" y="0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Freeform 191">
              <a:extLst>
                <a:ext uri="{FF2B5EF4-FFF2-40B4-BE49-F238E27FC236}">
                  <a16:creationId xmlns:a16="http://schemas.microsoft.com/office/drawing/2014/main" id="{809CA754-F4A0-4A80-85EC-AE3DAA471F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118" y="583"/>
              <a:ext cx="177" cy="138"/>
            </a:xfrm>
            <a:custGeom>
              <a:avLst/>
              <a:gdLst>
                <a:gd name="T0" fmla="*/ 15 w 253"/>
                <a:gd name="T1" fmla="*/ 179 h 197"/>
                <a:gd name="T2" fmla="*/ 44 w 253"/>
                <a:gd name="T3" fmla="*/ 179 h 197"/>
                <a:gd name="T4" fmla="*/ 95 w 253"/>
                <a:gd name="T5" fmla="*/ 196 h 197"/>
                <a:gd name="T6" fmla="*/ 129 w 253"/>
                <a:gd name="T7" fmla="*/ 186 h 197"/>
                <a:gd name="T8" fmla="*/ 170 w 253"/>
                <a:gd name="T9" fmla="*/ 197 h 197"/>
                <a:gd name="T10" fmla="*/ 206 w 253"/>
                <a:gd name="T11" fmla="*/ 182 h 197"/>
                <a:gd name="T12" fmla="*/ 242 w 253"/>
                <a:gd name="T13" fmla="*/ 178 h 197"/>
                <a:gd name="T14" fmla="*/ 242 w 253"/>
                <a:gd name="T15" fmla="*/ 155 h 197"/>
                <a:gd name="T16" fmla="*/ 253 w 253"/>
                <a:gd name="T17" fmla="*/ 136 h 197"/>
                <a:gd name="T18" fmla="*/ 239 w 253"/>
                <a:gd name="T19" fmla="*/ 119 h 197"/>
                <a:gd name="T20" fmla="*/ 238 w 253"/>
                <a:gd name="T21" fmla="*/ 66 h 197"/>
                <a:gd name="T22" fmla="*/ 252 w 253"/>
                <a:gd name="T23" fmla="*/ 49 h 197"/>
                <a:gd name="T24" fmla="*/ 238 w 253"/>
                <a:gd name="T25" fmla="*/ 28 h 197"/>
                <a:gd name="T26" fmla="*/ 238 w 253"/>
                <a:gd name="T27" fmla="*/ 1 h 197"/>
                <a:gd name="T28" fmla="*/ 21 w 253"/>
                <a:gd name="T29" fmla="*/ 1 h 197"/>
                <a:gd name="T30" fmla="*/ 21 w 253"/>
                <a:gd name="T31" fmla="*/ 27 h 197"/>
                <a:gd name="T32" fmla="*/ 5 w 253"/>
                <a:gd name="T33" fmla="*/ 52 h 197"/>
                <a:gd name="T34" fmla="*/ 16 w 253"/>
                <a:gd name="T35" fmla="*/ 69 h 197"/>
                <a:gd name="T36" fmla="*/ 16 w 253"/>
                <a:gd name="T37" fmla="*/ 121 h 197"/>
                <a:gd name="T38" fmla="*/ 0 w 253"/>
                <a:gd name="T39" fmla="*/ 142 h 197"/>
                <a:gd name="T40" fmla="*/ 15 w 253"/>
                <a:gd name="T41" fmla="*/ 160 h 197"/>
                <a:gd name="T42" fmla="*/ 15 w 253"/>
                <a:gd name="T43" fmla="*/ 17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3" h="197">
                  <a:moveTo>
                    <a:pt x="15" y="179"/>
                  </a:moveTo>
                  <a:lnTo>
                    <a:pt x="44" y="179"/>
                  </a:lnTo>
                  <a:cubicBezTo>
                    <a:pt x="65" y="184"/>
                    <a:pt x="73" y="196"/>
                    <a:pt x="95" y="196"/>
                  </a:cubicBezTo>
                  <a:cubicBezTo>
                    <a:pt x="110" y="196"/>
                    <a:pt x="118" y="186"/>
                    <a:pt x="129" y="186"/>
                  </a:cubicBezTo>
                  <a:cubicBezTo>
                    <a:pt x="139" y="186"/>
                    <a:pt x="154" y="197"/>
                    <a:pt x="170" y="197"/>
                  </a:cubicBezTo>
                  <a:cubicBezTo>
                    <a:pt x="187" y="197"/>
                    <a:pt x="195" y="187"/>
                    <a:pt x="206" y="182"/>
                  </a:cubicBezTo>
                  <a:cubicBezTo>
                    <a:pt x="216" y="178"/>
                    <a:pt x="228" y="178"/>
                    <a:pt x="242" y="178"/>
                  </a:cubicBezTo>
                  <a:cubicBezTo>
                    <a:pt x="241" y="169"/>
                    <a:pt x="242" y="163"/>
                    <a:pt x="242" y="155"/>
                  </a:cubicBezTo>
                  <a:cubicBezTo>
                    <a:pt x="242" y="147"/>
                    <a:pt x="253" y="150"/>
                    <a:pt x="253" y="136"/>
                  </a:cubicBezTo>
                  <a:cubicBezTo>
                    <a:pt x="253" y="122"/>
                    <a:pt x="239" y="125"/>
                    <a:pt x="239" y="119"/>
                  </a:cubicBezTo>
                  <a:lnTo>
                    <a:pt x="238" y="66"/>
                  </a:lnTo>
                  <a:cubicBezTo>
                    <a:pt x="239" y="60"/>
                    <a:pt x="252" y="59"/>
                    <a:pt x="252" y="49"/>
                  </a:cubicBezTo>
                  <a:cubicBezTo>
                    <a:pt x="252" y="34"/>
                    <a:pt x="237" y="39"/>
                    <a:pt x="238" y="28"/>
                  </a:cubicBezTo>
                  <a:cubicBezTo>
                    <a:pt x="239" y="19"/>
                    <a:pt x="238" y="1"/>
                    <a:pt x="238" y="1"/>
                  </a:cubicBezTo>
                  <a:cubicBezTo>
                    <a:pt x="210" y="1"/>
                    <a:pt x="30" y="0"/>
                    <a:pt x="21" y="1"/>
                  </a:cubicBezTo>
                  <a:cubicBezTo>
                    <a:pt x="21" y="20"/>
                    <a:pt x="21" y="18"/>
                    <a:pt x="21" y="27"/>
                  </a:cubicBezTo>
                  <a:cubicBezTo>
                    <a:pt x="22" y="35"/>
                    <a:pt x="5" y="39"/>
                    <a:pt x="5" y="52"/>
                  </a:cubicBezTo>
                  <a:cubicBezTo>
                    <a:pt x="5" y="61"/>
                    <a:pt x="15" y="60"/>
                    <a:pt x="16" y="69"/>
                  </a:cubicBezTo>
                  <a:lnTo>
                    <a:pt x="16" y="121"/>
                  </a:lnTo>
                  <a:cubicBezTo>
                    <a:pt x="15" y="128"/>
                    <a:pt x="0" y="132"/>
                    <a:pt x="0" y="142"/>
                  </a:cubicBezTo>
                  <a:cubicBezTo>
                    <a:pt x="1" y="153"/>
                    <a:pt x="15" y="152"/>
                    <a:pt x="15" y="160"/>
                  </a:cubicBezTo>
                  <a:cubicBezTo>
                    <a:pt x="15" y="163"/>
                    <a:pt x="15" y="176"/>
                    <a:pt x="15" y="179"/>
                  </a:cubicBezTo>
                  <a:close/>
                </a:path>
              </a:pathLst>
            </a:custGeom>
            <a:solidFill>
              <a:srgbClr val="FFFFFF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Freeform 192">
              <a:extLst>
                <a:ext uri="{FF2B5EF4-FFF2-40B4-BE49-F238E27FC236}">
                  <a16:creationId xmlns:a16="http://schemas.microsoft.com/office/drawing/2014/main" id="{42797060-3E87-4840-8F95-9C4E074CEB5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118" y="583"/>
              <a:ext cx="177" cy="138"/>
            </a:xfrm>
            <a:custGeom>
              <a:avLst/>
              <a:gdLst>
                <a:gd name="T0" fmla="*/ 15 w 253"/>
                <a:gd name="T1" fmla="*/ 179 h 197"/>
                <a:gd name="T2" fmla="*/ 44 w 253"/>
                <a:gd name="T3" fmla="*/ 179 h 197"/>
                <a:gd name="T4" fmla="*/ 95 w 253"/>
                <a:gd name="T5" fmla="*/ 196 h 197"/>
                <a:gd name="T6" fmla="*/ 129 w 253"/>
                <a:gd name="T7" fmla="*/ 186 h 197"/>
                <a:gd name="T8" fmla="*/ 170 w 253"/>
                <a:gd name="T9" fmla="*/ 197 h 197"/>
                <a:gd name="T10" fmla="*/ 206 w 253"/>
                <a:gd name="T11" fmla="*/ 182 h 197"/>
                <a:gd name="T12" fmla="*/ 242 w 253"/>
                <a:gd name="T13" fmla="*/ 178 h 197"/>
                <a:gd name="T14" fmla="*/ 242 w 253"/>
                <a:gd name="T15" fmla="*/ 155 h 197"/>
                <a:gd name="T16" fmla="*/ 253 w 253"/>
                <a:gd name="T17" fmla="*/ 136 h 197"/>
                <a:gd name="T18" fmla="*/ 239 w 253"/>
                <a:gd name="T19" fmla="*/ 119 h 197"/>
                <a:gd name="T20" fmla="*/ 238 w 253"/>
                <a:gd name="T21" fmla="*/ 66 h 197"/>
                <a:gd name="T22" fmla="*/ 252 w 253"/>
                <a:gd name="T23" fmla="*/ 49 h 197"/>
                <a:gd name="T24" fmla="*/ 238 w 253"/>
                <a:gd name="T25" fmla="*/ 28 h 197"/>
                <a:gd name="T26" fmla="*/ 238 w 253"/>
                <a:gd name="T27" fmla="*/ 1 h 197"/>
                <a:gd name="T28" fmla="*/ 21 w 253"/>
                <a:gd name="T29" fmla="*/ 1 h 197"/>
                <a:gd name="T30" fmla="*/ 21 w 253"/>
                <a:gd name="T31" fmla="*/ 27 h 197"/>
                <a:gd name="T32" fmla="*/ 5 w 253"/>
                <a:gd name="T33" fmla="*/ 52 h 197"/>
                <a:gd name="T34" fmla="*/ 16 w 253"/>
                <a:gd name="T35" fmla="*/ 69 h 197"/>
                <a:gd name="T36" fmla="*/ 16 w 253"/>
                <a:gd name="T37" fmla="*/ 121 h 197"/>
                <a:gd name="T38" fmla="*/ 0 w 253"/>
                <a:gd name="T39" fmla="*/ 142 h 197"/>
                <a:gd name="T40" fmla="*/ 15 w 253"/>
                <a:gd name="T41" fmla="*/ 160 h 197"/>
                <a:gd name="T42" fmla="*/ 15 w 253"/>
                <a:gd name="T43" fmla="*/ 17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3" h="197">
                  <a:moveTo>
                    <a:pt x="15" y="179"/>
                  </a:moveTo>
                  <a:lnTo>
                    <a:pt x="44" y="179"/>
                  </a:lnTo>
                  <a:cubicBezTo>
                    <a:pt x="65" y="184"/>
                    <a:pt x="73" y="196"/>
                    <a:pt x="95" y="196"/>
                  </a:cubicBezTo>
                  <a:cubicBezTo>
                    <a:pt x="110" y="196"/>
                    <a:pt x="118" y="186"/>
                    <a:pt x="129" y="186"/>
                  </a:cubicBezTo>
                  <a:cubicBezTo>
                    <a:pt x="139" y="186"/>
                    <a:pt x="154" y="197"/>
                    <a:pt x="170" y="197"/>
                  </a:cubicBezTo>
                  <a:cubicBezTo>
                    <a:pt x="187" y="197"/>
                    <a:pt x="195" y="187"/>
                    <a:pt x="206" y="182"/>
                  </a:cubicBezTo>
                  <a:cubicBezTo>
                    <a:pt x="216" y="178"/>
                    <a:pt x="228" y="178"/>
                    <a:pt x="242" y="178"/>
                  </a:cubicBezTo>
                  <a:cubicBezTo>
                    <a:pt x="241" y="169"/>
                    <a:pt x="242" y="163"/>
                    <a:pt x="242" y="155"/>
                  </a:cubicBezTo>
                  <a:cubicBezTo>
                    <a:pt x="242" y="147"/>
                    <a:pt x="253" y="150"/>
                    <a:pt x="253" y="136"/>
                  </a:cubicBezTo>
                  <a:cubicBezTo>
                    <a:pt x="253" y="122"/>
                    <a:pt x="239" y="125"/>
                    <a:pt x="239" y="119"/>
                  </a:cubicBezTo>
                  <a:lnTo>
                    <a:pt x="238" y="66"/>
                  </a:lnTo>
                  <a:cubicBezTo>
                    <a:pt x="239" y="60"/>
                    <a:pt x="252" y="59"/>
                    <a:pt x="252" y="49"/>
                  </a:cubicBezTo>
                  <a:cubicBezTo>
                    <a:pt x="252" y="34"/>
                    <a:pt x="237" y="39"/>
                    <a:pt x="238" y="28"/>
                  </a:cubicBezTo>
                  <a:cubicBezTo>
                    <a:pt x="239" y="19"/>
                    <a:pt x="238" y="1"/>
                    <a:pt x="238" y="1"/>
                  </a:cubicBezTo>
                  <a:cubicBezTo>
                    <a:pt x="210" y="1"/>
                    <a:pt x="30" y="0"/>
                    <a:pt x="21" y="1"/>
                  </a:cubicBezTo>
                  <a:cubicBezTo>
                    <a:pt x="21" y="20"/>
                    <a:pt x="21" y="18"/>
                    <a:pt x="21" y="27"/>
                  </a:cubicBezTo>
                  <a:cubicBezTo>
                    <a:pt x="22" y="35"/>
                    <a:pt x="5" y="39"/>
                    <a:pt x="5" y="52"/>
                  </a:cubicBezTo>
                  <a:cubicBezTo>
                    <a:pt x="5" y="61"/>
                    <a:pt x="15" y="60"/>
                    <a:pt x="16" y="69"/>
                  </a:cubicBezTo>
                  <a:lnTo>
                    <a:pt x="16" y="121"/>
                  </a:lnTo>
                  <a:cubicBezTo>
                    <a:pt x="15" y="128"/>
                    <a:pt x="0" y="132"/>
                    <a:pt x="0" y="142"/>
                  </a:cubicBezTo>
                  <a:cubicBezTo>
                    <a:pt x="1" y="153"/>
                    <a:pt x="15" y="152"/>
                    <a:pt x="15" y="160"/>
                  </a:cubicBezTo>
                  <a:cubicBezTo>
                    <a:pt x="15" y="163"/>
                    <a:pt x="15" y="176"/>
                    <a:pt x="15" y="179"/>
                  </a:cubicBezTo>
                  <a:close/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Freeform 193">
              <a:extLst>
                <a:ext uri="{FF2B5EF4-FFF2-40B4-BE49-F238E27FC236}">
                  <a16:creationId xmlns:a16="http://schemas.microsoft.com/office/drawing/2014/main" id="{89EB1DE0-22D2-4212-A264-94CFEE32784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145" y="596"/>
              <a:ext cx="125" cy="102"/>
            </a:xfrm>
            <a:custGeom>
              <a:avLst/>
              <a:gdLst>
                <a:gd name="T0" fmla="*/ 0 w 179"/>
                <a:gd name="T1" fmla="*/ 145 h 146"/>
                <a:gd name="T2" fmla="*/ 0 w 179"/>
                <a:gd name="T3" fmla="*/ 0 h 146"/>
                <a:gd name="T4" fmla="*/ 179 w 179"/>
                <a:gd name="T5" fmla="*/ 0 h 146"/>
                <a:gd name="T6" fmla="*/ 179 w 179"/>
                <a:gd name="T7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146">
                  <a:moveTo>
                    <a:pt x="0" y="145"/>
                  </a:moveTo>
                  <a:cubicBezTo>
                    <a:pt x="0" y="145"/>
                    <a:pt x="1" y="28"/>
                    <a:pt x="0" y="0"/>
                  </a:cubicBezTo>
                  <a:cubicBezTo>
                    <a:pt x="0" y="0"/>
                    <a:pt x="172" y="0"/>
                    <a:pt x="179" y="0"/>
                  </a:cubicBezTo>
                  <a:cubicBezTo>
                    <a:pt x="179" y="32"/>
                    <a:pt x="179" y="146"/>
                    <a:pt x="179" y="146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Line 194">
              <a:extLst>
                <a:ext uri="{FF2B5EF4-FFF2-40B4-BE49-F238E27FC236}">
                  <a16:creationId xmlns:a16="http://schemas.microsoft.com/office/drawing/2014/main" id="{596B5FD5-8B99-4A50-BD50-A27F43FCC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07" y="591"/>
              <a:ext cx="1" cy="107"/>
            </a:xfrm>
            <a:prstGeom prst="line">
              <a:avLst/>
            </a:prstGeom>
            <a:noFill/>
            <a:ln w="3175" cap="rnd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Freeform 195">
              <a:extLst>
                <a:ext uri="{FF2B5EF4-FFF2-40B4-BE49-F238E27FC236}">
                  <a16:creationId xmlns:a16="http://schemas.microsoft.com/office/drawing/2014/main" id="{AD349C14-2610-44D4-8223-2354712688D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209" y="684"/>
              <a:ext cx="63" cy="11"/>
            </a:xfrm>
            <a:custGeom>
              <a:avLst/>
              <a:gdLst>
                <a:gd name="T0" fmla="*/ 0 w 89"/>
                <a:gd name="T1" fmla="*/ 16 h 17"/>
                <a:gd name="T2" fmla="*/ 35 w 89"/>
                <a:gd name="T3" fmla="*/ 6 h 17"/>
                <a:gd name="T4" fmla="*/ 84 w 89"/>
                <a:gd name="T5" fmla="*/ 2 h 17"/>
                <a:gd name="T6" fmla="*/ 0 w 89"/>
                <a:gd name="T7" fmla="*/ 0 h 17"/>
                <a:gd name="T8" fmla="*/ 0 w 89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">
                  <a:moveTo>
                    <a:pt x="0" y="16"/>
                  </a:moveTo>
                  <a:cubicBezTo>
                    <a:pt x="7" y="15"/>
                    <a:pt x="21" y="10"/>
                    <a:pt x="35" y="6"/>
                  </a:cubicBezTo>
                  <a:cubicBezTo>
                    <a:pt x="52" y="1"/>
                    <a:pt x="71" y="5"/>
                    <a:pt x="84" y="2"/>
                  </a:cubicBezTo>
                  <a:cubicBezTo>
                    <a:pt x="89" y="1"/>
                    <a:pt x="0" y="0"/>
                    <a:pt x="0" y="0"/>
                  </a:cubicBezTo>
                  <a:cubicBezTo>
                    <a:pt x="0" y="17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000BB1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Freeform 196">
              <a:extLst>
                <a:ext uri="{FF2B5EF4-FFF2-40B4-BE49-F238E27FC236}">
                  <a16:creationId xmlns:a16="http://schemas.microsoft.com/office/drawing/2014/main" id="{F3853D3E-8F41-4312-8106-21DEDD770C6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209" y="684"/>
              <a:ext cx="63" cy="11"/>
            </a:xfrm>
            <a:custGeom>
              <a:avLst/>
              <a:gdLst>
                <a:gd name="T0" fmla="*/ 0 w 89"/>
                <a:gd name="T1" fmla="*/ 16 h 17"/>
                <a:gd name="T2" fmla="*/ 35 w 89"/>
                <a:gd name="T3" fmla="*/ 6 h 17"/>
                <a:gd name="T4" fmla="*/ 84 w 89"/>
                <a:gd name="T5" fmla="*/ 2 h 17"/>
                <a:gd name="T6" fmla="*/ 0 w 89"/>
                <a:gd name="T7" fmla="*/ 0 h 17"/>
                <a:gd name="T8" fmla="*/ 0 w 89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">
                  <a:moveTo>
                    <a:pt x="0" y="16"/>
                  </a:moveTo>
                  <a:cubicBezTo>
                    <a:pt x="7" y="15"/>
                    <a:pt x="21" y="10"/>
                    <a:pt x="35" y="6"/>
                  </a:cubicBezTo>
                  <a:cubicBezTo>
                    <a:pt x="52" y="1"/>
                    <a:pt x="71" y="5"/>
                    <a:pt x="84" y="2"/>
                  </a:cubicBezTo>
                  <a:cubicBezTo>
                    <a:pt x="89" y="1"/>
                    <a:pt x="0" y="0"/>
                    <a:pt x="0" y="0"/>
                  </a:cubicBezTo>
                  <a:cubicBezTo>
                    <a:pt x="0" y="17"/>
                    <a:pt x="0" y="16"/>
                    <a:pt x="0" y="16"/>
                  </a:cubicBezTo>
                  <a:close/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Oval 197">
              <a:extLst>
                <a:ext uri="{FF2B5EF4-FFF2-40B4-BE49-F238E27FC236}">
                  <a16:creationId xmlns:a16="http://schemas.microsoft.com/office/drawing/2014/main" id="{344E1F60-01E6-4D10-8606-B666EC523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0" y="695"/>
              <a:ext cx="14" cy="10"/>
            </a:xfrm>
            <a:prstGeom prst="ellipse">
              <a:avLst/>
            </a:prstGeom>
            <a:solidFill>
              <a:srgbClr val="000BB1"/>
            </a:solidFill>
            <a:ln w="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Oval 198">
              <a:extLst>
                <a:ext uri="{FF2B5EF4-FFF2-40B4-BE49-F238E27FC236}">
                  <a16:creationId xmlns:a16="http://schemas.microsoft.com/office/drawing/2014/main" id="{03501970-DCBF-4985-8A0E-16B5EF04E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0" y="695"/>
              <a:ext cx="14" cy="10"/>
            </a:xfrm>
            <a:prstGeom prst="ellipse">
              <a:avLst/>
            </a:prstGeom>
            <a:solidFill>
              <a:srgbClr val="000BB1"/>
            </a:solidFill>
            <a:ln w="3175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Freeform 199">
              <a:extLst>
                <a:ext uri="{FF2B5EF4-FFF2-40B4-BE49-F238E27FC236}">
                  <a16:creationId xmlns:a16="http://schemas.microsoft.com/office/drawing/2014/main" id="{E7922835-6D4C-4D1F-BD08-9724F6F8851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142" y="684"/>
              <a:ext cx="62" cy="11"/>
            </a:xfrm>
            <a:custGeom>
              <a:avLst/>
              <a:gdLst>
                <a:gd name="T0" fmla="*/ 89 w 89"/>
                <a:gd name="T1" fmla="*/ 16 h 17"/>
                <a:gd name="T2" fmla="*/ 54 w 89"/>
                <a:gd name="T3" fmla="*/ 6 h 17"/>
                <a:gd name="T4" fmla="*/ 5 w 89"/>
                <a:gd name="T5" fmla="*/ 2 h 17"/>
                <a:gd name="T6" fmla="*/ 89 w 89"/>
                <a:gd name="T7" fmla="*/ 0 h 17"/>
                <a:gd name="T8" fmla="*/ 89 w 89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">
                  <a:moveTo>
                    <a:pt x="89" y="16"/>
                  </a:moveTo>
                  <a:cubicBezTo>
                    <a:pt x="82" y="15"/>
                    <a:pt x="68" y="10"/>
                    <a:pt x="54" y="6"/>
                  </a:cubicBezTo>
                  <a:cubicBezTo>
                    <a:pt x="37" y="1"/>
                    <a:pt x="18" y="5"/>
                    <a:pt x="5" y="2"/>
                  </a:cubicBezTo>
                  <a:cubicBezTo>
                    <a:pt x="0" y="1"/>
                    <a:pt x="89" y="0"/>
                    <a:pt x="89" y="0"/>
                  </a:cubicBezTo>
                  <a:cubicBezTo>
                    <a:pt x="89" y="17"/>
                    <a:pt x="89" y="16"/>
                    <a:pt x="89" y="16"/>
                  </a:cubicBezTo>
                  <a:close/>
                </a:path>
              </a:pathLst>
            </a:custGeom>
            <a:solidFill>
              <a:srgbClr val="000BB1"/>
            </a:solidFill>
            <a:ln w="0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Freeform 200">
              <a:extLst>
                <a:ext uri="{FF2B5EF4-FFF2-40B4-BE49-F238E27FC236}">
                  <a16:creationId xmlns:a16="http://schemas.microsoft.com/office/drawing/2014/main" id="{0B6AA7B8-5FBA-4400-BFDE-1FE477D071E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142" y="684"/>
              <a:ext cx="62" cy="11"/>
            </a:xfrm>
            <a:custGeom>
              <a:avLst/>
              <a:gdLst>
                <a:gd name="T0" fmla="*/ 89 w 89"/>
                <a:gd name="T1" fmla="*/ 16 h 17"/>
                <a:gd name="T2" fmla="*/ 54 w 89"/>
                <a:gd name="T3" fmla="*/ 6 h 17"/>
                <a:gd name="T4" fmla="*/ 5 w 89"/>
                <a:gd name="T5" fmla="*/ 2 h 17"/>
                <a:gd name="T6" fmla="*/ 89 w 89"/>
                <a:gd name="T7" fmla="*/ 0 h 17"/>
                <a:gd name="T8" fmla="*/ 89 w 89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">
                  <a:moveTo>
                    <a:pt x="89" y="16"/>
                  </a:moveTo>
                  <a:cubicBezTo>
                    <a:pt x="82" y="15"/>
                    <a:pt x="68" y="10"/>
                    <a:pt x="54" y="6"/>
                  </a:cubicBezTo>
                  <a:cubicBezTo>
                    <a:pt x="37" y="1"/>
                    <a:pt x="18" y="5"/>
                    <a:pt x="5" y="2"/>
                  </a:cubicBezTo>
                  <a:cubicBezTo>
                    <a:pt x="0" y="1"/>
                    <a:pt x="89" y="0"/>
                    <a:pt x="89" y="0"/>
                  </a:cubicBezTo>
                  <a:cubicBezTo>
                    <a:pt x="89" y="17"/>
                    <a:pt x="89" y="16"/>
                    <a:pt x="89" y="16"/>
                  </a:cubicBezTo>
                  <a:close/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Oval 201">
              <a:extLst>
                <a:ext uri="{FF2B5EF4-FFF2-40B4-BE49-F238E27FC236}">
                  <a16:creationId xmlns:a16="http://schemas.microsoft.com/office/drawing/2014/main" id="{D1CC05D3-6FE6-4D50-B497-384E438B9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8" y="1007"/>
              <a:ext cx="130" cy="125"/>
            </a:xfrm>
            <a:prstGeom prst="ellipse">
              <a:avLst/>
            </a:prstGeom>
            <a:solidFill>
              <a:srgbClr val="FFFFFF"/>
            </a:solidFill>
            <a:ln w="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Oval 202">
              <a:extLst>
                <a:ext uri="{FF2B5EF4-FFF2-40B4-BE49-F238E27FC236}">
                  <a16:creationId xmlns:a16="http://schemas.microsoft.com/office/drawing/2014/main" id="{07102582-42B5-4CF7-8C06-6E3B68C92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8" y="1007"/>
              <a:ext cx="130" cy="125"/>
            </a:xfrm>
            <a:prstGeom prst="ellipse">
              <a:avLst/>
            </a:prstGeom>
            <a:solidFill>
              <a:srgbClr val="FFFFFF"/>
            </a:solidFill>
            <a:ln w="3175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Oval 203">
              <a:extLst>
                <a:ext uri="{FF2B5EF4-FFF2-40B4-BE49-F238E27FC236}">
                  <a16:creationId xmlns:a16="http://schemas.microsoft.com/office/drawing/2014/main" id="{2760B002-81B6-4F41-8F8B-FCE89C58D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6" y="857"/>
              <a:ext cx="130" cy="125"/>
            </a:xfrm>
            <a:prstGeom prst="ellipse">
              <a:avLst/>
            </a:prstGeom>
            <a:solidFill>
              <a:srgbClr val="FFFFFF"/>
            </a:solidFill>
            <a:ln w="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Oval 204">
              <a:extLst>
                <a:ext uri="{FF2B5EF4-FFF2-40B4-BE49-F238E27FC236}">
                  <a16:creationId xmlns:a16="http://schemas.microsoft.com/office/drawing/2014/main" id="{49E7E061-BA39-463A-B79D-3EF3B9D79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6" y="857"/>
              <a:ext cx="130" cy="125"/>
            </a:xfrm>
            <a:prstGeom prst="ellipse">
              <a:avLst/>
            </a:prstGeom>
            <a:solidFill>
              <a:srgbClr val="FFFFFF"/>
            </a:solidFill>
            <a:ln w="3175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Oval 205">
              <a:extLst>
                <a:ext uri="{FF2B5EF4-FFF2-40B4-BE49-F238E27FC236}">
                  <a16:creationId xmlns:a16="http://schemas.microsoft.com/office/drawing/2014/main" id="{3C54BB6B-12C1-495D-9D4B-7BAD270F3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4" y="1007"/>
              <a:ext cx="129" cy="125"/>
            </a:xfrm>
            <a:prstGeom prst="ellipse">
              <a:avLst/>
            </a:prstGeom>
            <a:solidFill>
              <a:srgbClr val="FFFFFF"/>
            </a:solidFill>
            <a:ln w="0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Oval 206">
              <a:extLst>
                <a:ext uri="{FF2B5EF4-FFF2-40B4-BE49-F238E27FC236}">
                  <a16:creationId xmlns:a16="http://schemas.microsoft.com/office/drawing/2014/main" id="{86D8623E-F78D-49FA-A090-AE55C6085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4" y="1007"/>
              <a:ext cx="129" cy="125"/>
            </a:xfrm>
            <a:prstGeom prst="ellipse">
              <a:avLst/>
            </a:prstGeom>
            <a:solidFill>
              <a:srgbClr val="FFFFFF"/>
            </a:solidFill>
            <a:ln w="3175" cap="rnd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Freeform 207">
              <a:extLst>
                <a:ext uri="{FF2B5EF4-FFF2-40B4-BE49-F238E27FC236}">
                  <a16:creationId xmlns:a16="http://schemas.microsoft.com/office/drawing/2014/main" id="{4949FECE-C16E-4B42-BF18-910CEB5FEB1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358" y="600"/>
              <a:ext cx="178" cy="87"/>
            </a:xfrm>
            <a:custGeom>
              <a:avLst/>
              <a:gdLst>
                <a:gd name="T0" fmla="*/ 255 w 255"/>
                <a:gd name="T1" fmla="*/ 0 h 124"/>
                <a:gd name="T2" fmla="*/ 207 w 255"/>
                <a:gd name="T3" fmla="*/ 58 h 124"/>
                <a:gd name="T4" fmla="*/ 93 w 255"/>
                <a:gd name="T5" fmla="*/ 123 h 124"/>
                <a:gd name="T6" fmla="*/ 0 w 255"/>
                <a:gd name="T7" fmla="*/ 9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4">
                  <a:moveTo>
                    <a:pt x="255" y="0"/>
                  </a:moveTo>
                  <a:cubicBezTo>
                    <a:pt x="231" y="26"/>
                    <a:pt x="211" y="57"/>
                    <a:pt x="207" y="58"/>
                  </a:cubicBezTo>
                  <a:cubicBezTo>
                    <a:pt x="195" y="63"/>
                    <a:pt x="167" y="118"/>
                    <a:pt x="93" y="123"/>
                  </a:cubicBezTo>
                  <a:cubicBezTo>
                    <a:pt x="74" y="124"/>
                    <a:pt x="2" y="117"/>
                    <a:pt x="0" y="98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Freeform 208">
              <a:extLst>
                <a:ext uri="{FF2B5EF4-FFF2-40B4-BE49-F238E27FC236}">
                  <a16:creationId xmlns:a16="http://schemas.microsoft.com/office/drawing/2014/main" id="{AF47906D-94BA-4E8B-B94C-4FB8487560C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349" y="598"/>
              <a:ext cx="68" cy="103"/>
            </a:xfrm>
            <a:custGeom>
              <a:avLst/>
              <a:gdLst>
                <a:gd name="T0" fmla="*/ 75 w 98"/>
                <a:gd name="T1" fmla="*/ 0 h 147"/>
                <a:gd name="T2" fmla="*/ 76 w 98"/>
                <a:gd name="T3" fmla="*/ 5 h 147"/>
                <a:gd name="T4" fmla="*/ 54 w 98"/>
                <a:gd name="T5" fmla="*/ 8 h 147"/>
                <a:gd name="T6" fmla="*/ 60 w 98"/>
                <a:gd name="T7" fmla="*/ 13 h 147"/>
                <a:gd name="T8" fmla="*/ 88 w 98"/>
                <a:gd name="T9" fmla="*/ 39 h 147"/>
                <a:gd name="T10" fmla="*/ 68 w 98"/>
                <a:gd name="T11" fmla="*/ 63 h 147"/>
                <a:gd name="T12" fmla="*/ 40 w 98"/>
                <a:gd name="T13" fmla="*/ 75 h 147"/>
                <a:gd name="T14" fmla="*/ 4 w 98"/>
                <a:gd name="T15" fmla="*/ 51 h 147"/>
                <a:gd name="T16" fmla="*/ 25 w 98"/>
                <a:gd name="T17" fmla="*/ 80 h 147"/>
                <a:gd name="T18" fmla="*/ 0 w 98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147">
                  <a:moveTo>
                    <a:pt x="75" y="0"/>
                  </a:moveTo>
                  <a:cubicBezTo>
                    <a:pt x="75" y="2"/>
                    <a:pt x="76" y="3"/>
                    <a:pt x="76" y="5"/>
                  </a:cubicBezTo>
                  <a:cubicBezTo>
                    <a:pt x="76" y="8"/>
                    <a:pt x="58" y="7"/>
                    <a:pt x="54" y="8"/>
                  </a:cubicBezTo>
                  <a:cubicBezTo>
                    <a:pt x="51" y="9"/>
                    <a:pt x="62" y="13"/>
                    <a:pt x="60" y="13"/>
                  </a:cubicBezTo>
                  <a:cubicBezTo>
                    <a:pt x="70" y="17"/>
                    <a:pt x="98" y="29"/>
                    <a:pt x="88" y="39"/>
                  </a:cubicBezTo>
                  <a:cubicBezTo>
                    <a:pt x="79" y="48"/>
                    <a:pt x="74" y="57"/>
                    <a:pt x="68" y="63"/>
                  </a:cubicBezTo>
                  <a:cubicBezTo>
                    <a:pt x="61" y="71"/>
                    <a:pt x="53" y="75"/>
                    <a:pt x="40" y="75"/>
                  </a:cubicBezTo>
                  <a:cubicBezTo>
                    <a:pt x="29" y="75"/>
                    <a:pt x="12" y="56"/>
                    <a:pt x="4" y="51"/>
                  </a:cubicBezTo>
                  <a:cubicBezTo>
                    <a:pt x="10" y="56"/>
                    <a:pt x="25" y="69"/>
                    <a:pt x="25" y="80"/>
                  </a:cubicBezTo>
                  <a:cubicBezTo>
                    <a:pt x="25" y="105"/>
                    <a:pt x="5" y="127"/>
                    <a:pt x="0" y="147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Freeform 209">
              <a:extLst>
                <a:ext uri="{FF2B5EF4-FFF2-40B4-BE49-F238E27FC236}">
                  <a16:creationId xmlns:a16="http://schemas.microsoft.com/office/drawing/2014/main" id="{ECFC4DB5-D36C-4513-8648-F79868A28BD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326" y="705"/>
              <a:ext cx="51" cy="23"/>
            </a:xfrm>
            <a:custGeom>
              <a:avLst/>
              <a:gdLst>
                <a:gd name="T0" fmla="*/ 0 w 73"/>
                <a:gd name="T1" fmla="*/ 0 h 33"/>
                <a:gd name="T2" fmla="*/ 40 w 73"/>
                <a:gd name="T3" fmla="*/ 6 h 33"/>
                <a:gd name="T4" fmla="*/ 73 w 7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" h="33">
                  <a:moveTo>
                    <a:pt x="0" y="0"/>
                  </a:moveTo>
                  <a:cubicBezTo>
                    <a:pt x="19" y="0"/>
                    <a:pt x="31" y="1"/>
                    <a:pt x="40" y="6"/>
                  </a:cubicBezTo>
                  <a:cubicBezTo>
                    <a:pt x="50" y="11"/>
                    <a:pt x="69" y="23"/>
                    <a:pt x="73" y="33"/>
                  </a:cubicBezTo>
                </a:path>
              </a:pathLst>
            </a:custGeom>
            <a:noFill/>
            <a:ln w="3175" cap="rnd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2" name="Text Box 271">
            <a:extLst>
              <a:ext uri="{FF2B5EF4-FFF2-40B4-BE49-F238E27FC236}">
                <a16:creationId xmlns:a16="http://schemas.microsoft.com/office/drawing/2014/main" id="{50A8803F-94E5-4A2A-98A2-39E992BD1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426" y="19499756"/>
            <a:ext cx="12801600" cy="958850"/>
          </a:xfrm>
          <a:prstGeom prst="rect">
            <a:avLst/>
          </a:prstGeom>
          <a:solidFill>
            <a:srgbClr val="990000"/>
          </a:solidFill>
          <a:ln w="38100">
            <a:solidFill>
              <a:srgbClr val="011F5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309940" tIns="154966" rIns="309940" bIns="154966">
            <a:spAutoFit/>
          </a:bodyPr>
          <a:lstStyle>
            <a:lvl1pPr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1995488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3987800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5978525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7974013" defTabSz="39878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84312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8884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93456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9802813" defTabSz="398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/>
            <a:r>
              <a:rPr lang="en-US" sz="4000" b="1" dirty="0">
                <a:solidFill>
                  <a:schemeClr val="bg1"/>
                </a:solidFill>
              </a:rPr>
              <a:t>FEATURES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3788441-BE5F-4979-BB40-0A17921C29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16200" y="30052378"/>
            <a:ext cx="4233923" cy="2471231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0FD22098-F401-4EB1-8302-5BF276DA30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68947" y="29854700"/>
            <a:ext cx="3698002" cy="3063700"/>
          </a:xfrm>
          <a:prstGeom prst="rect">
            <a:avLst/>
          </a:prstGeom>
        </p:spPr>
      </p:pic>
      <p:sp>
        <p:nvSpPr>
          <p:cNvPr id="269" name="Text Box 267">
            <a:extLst>
              <a:ext uri="{FF2B5EF4-FFF2-40B4-BE49-F238E27FC236}">
                <a16:creationId xmlns:a16="http://schemas.microsoft.com/office/drawing/2014/main" id="{D1C31696-3C99-4CF9-AF60-2EE98E5A3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71401" y="28833739"/>
            <a:ext cx="12780598" cy="344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8600" indent="-228600" defTabSz="11636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11636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11636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11636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11636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11636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11636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11636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11636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r>
              <a:rPr lang="en-US" sz="3200" b="1" dirty="0">
                <a:cs typeface="Times New Roman" charset="0"/>
              </a:rPr>
              <a:t>More to come: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r>
              <a:rPr lang="en-US" sz="3200" dirty="0">
                <a:cs typeface="Times New Roman" charset="0"/>
              </a:rPr>
              <a:t>We are working on other commonly used basic statistical  analysis.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r>
              <a:rPr lang="en-US" sz="3200" dirty="0">
                <a:cs typeface="Times New Roman" charset="0"/>
              </a:rPr>
              <a:t>Advanced statistical analysis methods will be included in the next version.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r>
              <a:rPr lang="en-US" sz="3200" dirty="0">
                <a:cs typeface="Times New Roman" charset="0"/>
              </a:rPr>
              <a:t>More file formats will be supported in the next version.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80000"/>
              <a:buFont typeface="Wingdings" charset="0"/>
              <a:buChar char="l"/>
            </a:pPr>
            <a:r>
              <a:rPr lang="en-US" sz="3200" dirty="0">
                <a:cs typeface="Times New Roman" charset="0"/>
              </a:rPr>
              <a:t> Summary table </a:t>
            </a:r>
            <a:r>
              <a:rPr lang="en-US" sz="3200">
                <a:cs typeface="Times New Roman" charset="0"/>
              </a:rPr>
              <a:t>will allow </a:t>
            </a:r>
            <a:r>
              <a:rPr lang="en-US" sz="3200" dirty="0">
                <a:cs typeface="Times New Roman" charset="0"/>
              </a:rPr>
              <a:t>subgroup statistics.</a:t>
            </a:r>
          </a:p>
        </p:txBody>
      </p:sp>
      <p:pic>
        <p:nvPicPr>
          <p:cNvPr id="18" name="Picture 1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779A521-B959-4BE1-9E92-825BC6E008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88740" y="6887422"/>
            <a:ext cx="12063258" cy="94324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14608</TotalTime>
  <Words>533</Words>
  <Application>Microsoft Office PowerPoint</Application>
  <PresentationFormat>Custom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Slack-Lato</vt:lpstr>
      <vt:lpstr>Arial</vt:lpstr>
      <vt:lpstr>Wingdings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Louie Bevilacqua</dc:creator>
  <cp:lastModifiedBy>Song, Lihai</cp:lastModifiedBy>
  <cp:revision>213</cp:revision>
  <cp:lastPrinted>2013-03-15T19:38:45Z</cp:lastPrinted>
  <dcterms:created xsi:type="dcterms:W3CDTF">2009-04-28T21:42:57Z</dcterms:created>
  <dcterms:modified xsi:type="dcterms:W3CDTF">2022-05-19T18:24:29Z</dcterms:modified>
</cp:coreProperties>
</file>