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81" r:id="rId5"/>
    <p:sldId id="283" r:id="rId6"/>
    <p:sldId id="28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3076"/>
  </p:normalViewPr>
  <p:slideViewPr>
    <p:cSldViewPr>
      <p:cViewPr varScale="1">
        <p:scale>
          <a:sx n="82" d="100"/>
          <a:sy n="82" d="100"/>
        </p:scale>
        <p:origin x="552" y="96"/>
      </p:cViewPr>
      <p:guideLst>
        <p:guide orient="horz" pos="2160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E:\公司简介\e51aa1b87d151a05b2231c46288269c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1787" y="6309320"/>
            <a:ext cx="1466677" cy="3387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E:\公司简介\e51aa1b87d151a05b2231c46288269c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6381328"/>
            <a:ext cx="1682701" cy="28803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584" y="764704"/>
            <a:ext cx="7602289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auto">
              <a:lnSpc>
                <a:spcPct val="150000"/>
              </a:lnSpc>
            </a:pPr>
            <a:endParaRPr lang="zh-CN" altLang="en-US" sz="32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《OKR</a:t>
            </a: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使用手册</a:t>
            </a: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</a:t>
            </a: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分享</a:t>
            </a:r>
            <a:endParaRPr lang="en-US" altLang="zh-CN" sz="36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 fontAlgn="auto">
              <a:lnSpc>
                <a:spcPct val="150000"/>
              </a:lnSpc>
            </a:pPr>
            <a:endParaRPr lang="en-US" altLang="zh-CN" sz="36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 fontAlgn="auto">
              <a:lnSpc>
                <a:spcPct val="150000"/>
              </a:lnSpc>
            </a:pPr>
            <a:endParaRPr lang="en-US" altLang="zh-CN" sz="3200" b="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分享人：宋龙飞</a:t>
            </a:r>
          </a:p>
          <a:p>
            <a:pPr algn="ctr" fontAlgn="auto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2021</a:t>
            </a:r>
            <a:r>
              <a:rPr lang="zh-CN" altLang="en-US" sz="2400" b="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年</a:t>
            </a:r>
            <a:r>
              <a:rPr lang="en-US" altLang="zh-CN" sz="2400" b="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02</a:t>
            </a:r>
            <a:r>
              <a:rPr lang="zh-CN" altLang="en-US" sz="2400" b="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月</a:t>
            </a:r>
            <a:r>
              <a:rPr lang="en-US" altLang="zh-CN" sz="2400" b="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25</a:t>
            </a:r>
            <a:r>
              <a:rPr lang="zh-CN" altLang="en-US" sz="2400" b="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号</a:t>
            </a:r>
            <a:endParaRPr lang="zh-CN" altLang="en-US" sz="3200" b="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矩形 12"/>
          <p:cNvSpPr/>
          <p:nvPr/>
        </p:nvSpPr>
        <p:spPr>
          <a:xfrm>
            <a:off x="3300730" y="405130"/>
            <a:ext cx="2055495" cy="6915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600" b="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600" b="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目      录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079500" y="1628800"/>
            <a:ext cx="6985000" cy="576263"/>
          </a:xfrm>
          <a:prstGeom prst="roundRect">
            <a:avLst/>
          </a:prstGeom>
          <a:solidFill>
            <a:srgbClr val="01A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/>
            <a:r>
              <a:rPr lang="zh-CN" altLang="en-US" sz="2200" b="1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zh-CN" altLang="en-US" sz="2400" b="1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、主题</a:t>
            </a:r>
            <a:endParaRPr lang="en-US" altLang="zh-CN" sz="2400" b="1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079500" y="2826160"/>
            <a:ext cx="6985000" cy="574675"/>
          </a:xfrm>
          <a:prstGeom prst="roundRect">
            <a:avLst/>
          </a:prstGeom>
          <a:solidFill>
            <a:srgbClr val="01A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/>
            <a:r>
              <a:rPr lang="zh-CN" altLang="en-US" sz="2400" b="1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实施</a:t>
            </a:r>
            <a:endParaRPr lang="zh-CN" altLang="en-US" sz="2400" b="1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矩形 7"/>
          <p:cNvSpPr/>
          <p:nvPr/>
        </p:nvSpPr>
        <p:spPr>
          <a:xfrm>
            <a:off x="503548" y="332656"/>
            <a:ext cx="8136904" cy="521970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一、</a:t>
            </a:r>
            <a:r>
              <a:rPr lang="zh-CN" altLang="en-US" sz="2800" b="1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主题</a:t>
            </a:r>
            <a:endParaRPr lang="zh-CN" altLang="en-US" sz="2800" b="1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1BBA12-A271-47D8-9E84-B6F5A80B24A4}"/>
              </a:ext>
            </a:extLst>
          </p:cNvPr>
          <p:cNvSpPr txBox="1"/>
          <p:nvPr/>
        </p:nvSpPr>
        <p:spPr>
          <a:xfrm>
            <a:off x="467544" y="1268760"/>
            <a:ext cx="8136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effectLst/>
              </a:rPr>
              <a:t>OKR</a:t>
            </a:r>
            <a:r>
              <a:rPr lang="zh-CN" altLang="en-US" dirty="0">
                <a:effectLst/>
              </a:rPr>
              <a:t>（</a:t>
            </a:r>
            <a:r>
              <a:rPr lang="en-US" altLang="zh-CN" dirty="0">
                <a:effectLst/>
              </a:rPr>
              <a:t>Objectives and Key Results</a:t>
            </a:r>
            <a:r>
              <a:rPr lang="zh-CN" altLang="en-US" dirty="0">
                <a:effectLst/>
              </a:rPr>
              <a:t>）目标与关键结果，是关于目标管理的一种最佳实践。它是一套开源系统，组织在遵循其基本思想和原则的基础上，进行自定义。</a:t>
            </a:r>
            <a:endParaRPr lang="en-US" altLang="zh-CN" dirty="0">
              <a:effectLst/>
            </a:endParaRPr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OKR</a:t>
            </a:r>
            <a:r>
              <a:rPr lang="zh-CN" altLang="en-US" dirty="0"/>
              <a:t>设定目标的两个组成部分：目标和关键结果</a:t>
            </a:r>
            <a:endParaRPr lang="en-US" altLang="zh-CN" dirty="0"/>
          </a:p>
          <a:p>
            <a:pPr algn="just"/>
            <a:r>
              <a:rPr lang="zh-CN" altLang="en-US" dirty="0"/>
              <a:t>目标和关键结果，应该是严谨逻辑关系的构成，必须是可衡量的。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传统模式：管理层制定战略，基层员工只负责执行特定的工作任务，只知其然不知其所以然。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OKR</a:t>
            </a:r>
            <a:r>
              <a:rPr lang="zh-CN" altLang="en-US" dirty="0"/>
              <a:t>：从上到下梳理企业的目标，让每个员工深入了解企业的目标和详细实现过程。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>
                <a:effectLst/>
              </a:rPr>
              <a:t>主题：总结</a:t>
            </a:r>
            <a:r>
              <a:rPr lang="en-US" altLang="zh-CN" dirty="0">
                <a:effectLst/>
              </a:rPr>
              <a:t>OKR</a:t>
            </a:r>
            <a:r>
              <a:rPr lang="zh-CN" altLang="en-US" dirty="0">
                <a:effectLst/>
              </a:rPr>
              <a:t>的使用，指导组织如何让这套体系在组织内落地。</a:t>
            </a:r>
            <a:endParaRPr lang="en-US" altLang="zh-CN" dirty="0">
              <a:effectLst/>
            </a:endParaRPr>
          </a:p>
          <a:p>
            <a:pPr algn="just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矩形 7"/>
          <p:cNvSpPr/>
          <p:nvPr/>
        </p:nvSpPr>
        <p:spPr>
          <a:xfrm>
            <a:off x="503548" y="332656"/>
            <a:ext cx="8136904" cy="521970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二、实施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1BBA12-A271-47D8-9E84-B6F5A80B24A4}"/>
              </a:ext>
            </a:extLst>
          </p:cNvPr>
          <p:cNvSpPr txBox="1"/>
          <p:nvPr/>
        </p:nvSpPr>
        <p:spPr>
          <a:xfrm>
            <a:off x="467544" y="1268760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effectLst/>
              </a:rPr>
              <a:t>目标周期</a:t>
            </a:r>
            <a:endParaRPr lang="en-US" altLang="zh-CN" b="1" dirty="0">
              <a:effectLst/>
            </a:endParaRPr>
          </a:p>
          <a:p>
            <a:pPr algn="just"/>
            <a:r>
              <a:rPr lang="zh-CN" altLang="en-US" dirty="0">
                <a:effectLst/>
              </a:rPr>
              <a:t>一个富有挑战的</a:t>
            </a:r>
            <a:r>
              <a:rPr lang="en-US" altLang="zh-CN" dirty="0">
                <a:effectLst/>
              </a:rPr>
              <a:t>OKR</a:t>
            </a:r>
            <a:r>
              <a:rPr lang="zh-CN" altLang="en-US" dirty="0">
                <a:effectLst/>
              </a:rPr>
              <a:t>需要花费很多精力。如果太短，可能</a:t>
            </a:r>
            <a:r>
              <a:rPr lang="en-US" altLang="zh-CN" dirty="0">
                <a:effectLst/>
              </a:rPr>
              <a:t>OKR</a:t>
            </a:r>
            <a:r>
              <a:rPr lang="zh-CN" altLang="en-US" dirty="0">
                <a:effectLst/>
              </a:rPr>
              <a:t>本</a:t>
            </a:r>
          </a:p>
          <a:p>
            <a:pPr algn="just"/>
            <a:r>
              <a:rPr lang="zh-CN" altLang="en-US" dirty="0">
                <a:effectLst/>
              </a:rPr>
              <a:t>身就不够挑战。如果太长，你可能就会发现</a:t>
            </a:r>
            <a:r>
              <a:rPr lang="en-US" altLang="zh-CN" dirty="0">
                <a:effectLst/>
              </a:rPr>
              <a:t>OKR</a:t>
            </a:r>
            <a:r>
              <a:rPr lang="zh-CN" altLang="en-US" dirty="0">
                <a:effectLst/>
              </a:rPr>
              <a:t>不适应环境变化和企业</a:t>
            </a:r>
          </a:p>
          <a:p>
            <a:pPr algn="just"/>
            <a:r>
              <a:rPr lang="zh-CN" altLang="en-US" dirty="0">
                <a:effectLst/>
              </a:rPr>
              <a:t>实际。</a:t>
            </a:r>
            <a:endParaRPr lang="en-US" altLang="zh-CN" dirty="0"/>
          </a:p>
          <a:p>
            <a:pPr algn="just"/>
            <a:r>
              <a:rPr lang="zh-CN" altLang="en-US" dirty="0">
                <a:effectLst/>
              </a:rPr>
              <a:t>一般推荐以季度作为目标管理周期，设定季度</a:t>
            </a:r>
            <a:r>
              <a:rPr lang="en-US" altLang="zh-CN" dirty="0">
                <a:effectLst/>
              </a:rPr>
              <a:t>OKR</a:t>
            </a:r>
            <a:r>
              <a:rPr lang="zh-CN" altLang="en-US" dirty="0">
                <a:effectLst/>
              </a:rPr>
              <a:t>。</a:t>
            </a:r>
            <a:endParaRPr lang="en-US" altLang="zh-CN" dirty="0">
              <a:effectLst/>
            </a:endParaRPr>
          </a:p>
          <a:p>
            <a:pPr algn="just"/>
            <a:endParaRPr lang="en-US" altLang="zh-CN" dirty="0"/>
          </a:p>
          <a:p>
            <a:pPr algn="just"/>
            <a:r>
              <a:rPr lang="zh-CN" altLang="en-US" b="1" dirty="0"/>
              <a:t>数量限制</a:t>
            </a:r>
            <a:endParaRPr lang="en-US" altLang="zh-CN" b="1" dirty="0"/>
          </a:p>
          <a:p>
            <a:pPr algn="just"/>
            <a:r>
              <a:rPr lang="zh-CN" altLang="en-US" dirty="0"/>
              <a:t>更少，意味着更聚焦，可以让人们知道什么是最重要的；一般</a:t>
            </a:r>
            <a:r>
              <a:rPr lang="en-US" altLang="zh-CN" dirty="0"/>
              <a:t>OKR</a:t>
            </a:r>
            <a:r>
              <a:rPr lang="zh-CN" altLang="en-US" dirty="0"/>
              <a:t>不超过</a:t>
            </a:r>
            <a:r>
              <a:rPr lang="en-US" altLang="zh-CN" dirty="0"/>
              <a:t>5</a:t>
            </a:r>
            <a:r>
              <a:rPr lang="zh-CN" altLang="en-US" dirty="0"/>
              <a:t>个，每个</a:t>
            </a:r>
            <a:r>
              <a:rPr lang="en-US" altLang="zh-CN" dirty="0"/>
              <a:t>O</a:t>
            </a:r>
            <a:r>
              <a:rPr lang="zh-CN" altLang="en-US" dirty="0"/>
              <a:t>对应的</a:t>
            </a:r>
            <a:r>
              <a:rPr lang="en-US" altLang="zh-CN" dirty="0"/>
              <a:t>KR</a:t>
            </a:r>
            <a:r>
              <a:rPr lang="zh-CN" altLang="en-US" dirty="0"/>
              <a:t>应该是</a:t>
            </a:r>
            <a:r>
              <a:rPr lang="en-US" altLang="zh-CN" dirty="0"/>
              <a:t>2~5</a:t>
            </a:r>
            <a:r>
              <a:rPr lang="zh-CN" altLang="en-US" dirty="0"/>
              <a:t>个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b="1" dirty="0"/>
              <a:t>富有野心</a:t>
            </a:r>
            <a:endParaRPr lang="en-US" altLang="zh-CN" b="1" dirty="0"/>
          </a:p>
          <a:p>
            <a:pPr algn="just"/>
            <a:r>
              <a:rPr lang="en-US" altLang="zh-CN" dirty="0"/>
              <a:t>OKR</a:t>
            </a:r>
            <a:r>
              <a:rPr lang="zh-CN" altLang="en-US" dirty="0"/>
              <a:t>要求我们制定目标应该具有挑战、富有野心</a:t>
            </a:r>
            <a:endParaRPr lang="en-US" altLang="zh-CN" dirty="0"/>
          </a:p>
          <a:p>
            <a:pPr algn="just"/>
            <a:endParaRPr lang="zh-CN" altLang="en-US" dirty="0">
              <a:effectLst/>
            </a:endParaRPr>
          </a:p>
          <a:p>
            <a:r>
              <a:rPr lang="zh-CN" altLang="en-US" b="1" dirty="0"/>
              <a:t>权重</a:t>
            </a:r>
            <a:endParaRPr lang="en-US" altLang="zh-CN" b="1" dirty="0"/>
          </a:p>
          <a:p>
            <a:r>
              <a:rPr lang="en-US" altLang="zh-CN" dirty="0"/>
              <a:t>OKR</a:t>
            </a:r>
            <a:r>
              <a:rPr lang="zh-CN" altLang="en-US" dirty="0"/>
              <a:t>可以设定优先级。优先级的目的在于帮助我们进行资源与精力的调配和关注度的调整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772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矩形 7"/>
          <p:cNvSpPr/>
          <p:nvPr/>
        </p:nvSpPr>
        <p:spPr>
          <a:xfrm>
            <a:off x="503548" y="332656"/>
            <a:ext cx="8136904" cy="521970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二、实施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1BBA12-A271-47D8-9E84-B6F5A80B24A4}"/>
              </a:ext>
            </a:extLst>
          </p:cNvPr>
          <p:cNvSpPr txBox="1"/>
          <p:nvPr/>
        </p:nvSpPr>
        <p:spPr>
          <a:xfrm>
            <a:off x="467544" y="1268760"/>
            <a:ext cx="81369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effectLst/>
              </a:rPr>
              <a:t>制定方式</a:t>
            </a:r>
            <a:endParaRPr lang="en-US" altLang="zh-CN" b="1" dirty="0">
              <a:effectLst/>
            </a:endParaRPr>
          </a:p>
          <a:p>
            <a:pPr algn="just"/>
            <a:r>
              <a:rPr lang="zh-CN" altLang="en-US" dirty="0">
                <a:effectLst/>
              </a:rPr>
              <a:t>自上而下和自下而上</a:t>
            </a:r>
            <a:endParaRPr lang="en-US" altLang="zh-CN" dirty="0">
              <a:effectLst/>
            </a:endParaRPr>
          </a:p>
          <a:p>
            <a:pPr algn="just"/>
            <a:r>
              <a:rPr lang="zh-CN" altLang="en-US" dirty="0">
                <a:effectLst/>
              </a:rPr>
              <a:t>一般推荐以季度作为目标管理周期，设定季度</a:t>
            </a:r>
            <a:r>
              <a:rPr lang="en-US" altLang="zh-CN" dirty="0">
                <a:effectLst/>
              </a:rPr>
              <a:t>OKR</a:t>
            </a:r>
            <a:r>
              <a:rPr lang="zh-CN" altLang="en-US" dirty="0">
                <a:effectLst/>
              </a:rPr>
              <a:t>。</a:t>
            </a:r>
            <a:endParaRPr lang="en-US" altLang="zh-CN" dirty="0">
              <a:effectLst/>
            </a:endParaRPr>
          </a:p>
          <a:p>
            <a:pPr algn="just"/>
            <a:endParaRPr lang="en-US" altLang="zh-CN" dirty="0"/>
          </a:p>
          <a:p>
            <a:pPr algn="just"/>
            <a:r>
              <a:rPr lang="zh-CN" altLang="en-US" b="1" dirty="0"/>
              <a:t>持续跟踪</a:t>
            </a:r>
            <a:endParaRPr lang="en-US" altLang="zh-CN" b="1" dirty="0"/>
          </a:p>
          <a:p>
            <a:pPr algn="just"/>
            <a:r>
              <a:rPr lang="zh-CN" altLang="en-US" dirty="0"/>
              <a:t>不要让你的</a:t>
            </a:r>
            <a:r>
              <a:rPr lang="en-US" altLang="zh-CN" dirty="0"/>
              <a:t>OKR</a:t>
            </a:r>
            <a:r>
              <a:rPr lang="zh-CN" altLang="en-US" dirty="0"/>
              <a:t>变成新年的计划或梦想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b="1" dirty="0"/>
              <a:t>评分</a:t>
            </a:r>
            <a:endParaRPr lang="en-US" altLang="zh-CN" b="1" dirty="0"/>
          </a:p>
          <a:p>
            <a:pPr algn="just"/>
            <a:r>
              <a:rPr lang="en-US" altLang="zh-CN" dirty="0"/>
              <a:t>OKR</a:t>
            </a:r>
            <a:r>
              <a:rPr lang="zh-CN" altLang="en-US" dirty="0"/>
              <a:t>评分，是自我控制的一个过程，其目的是衡量关键结果或目标完成程度</a:t>
            </a:r>
            <a:endParaRPr lang="en-US" altLang="zh-CN" dirty="0"/>
          </a:p>
          <a:p>
            <a:pPr algn="just"/>
            <a:endParaRPr lang="zh-CN" altLang="en-US" dirty="0">
              <a:effectLst/>
            </a:endParaRPr>
          </a:p>
          <a:p>
            <a:r>
              <a:rPr lang="en-US" altLang="zh-CN" b="1" dirty="0"/>
              <a:t>OKR</a:t>
            </a:r>
            <a:r>
              <a:rPr lang="zh-CN" altLang="en-US" b="1" dirty="0"/>
              <a:t>与考核和薪酬解耦</a:t>
            </a:r>
            <a:endParaRPr lang="en-US" altLang="zh-CN" b="1" dirty="0"/>
          </a:p>
          <a:p>
            <a:r>
              <a:rPr lang="en-US" altLang="zh-CN" dirty="0"/>
              <a:t>KR</a:t>
            </a:r>
            <a:r>
              <a:rPr lang="zh-CN" altLang="en-US" dirty="0"/>
              <a:t>要鼓励员工设定富有挑战性的目标。通过设立挑战性目标，来促进员工不断创新改善，从而实现更好的绩效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47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21735" y="3061970"/>
            <a:ext cx="3089275" cy="475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谢谢聆听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全屏显示(4:3)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楷体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Song longfei</cp:lastModifiedBy>
  <cp:revision>199</cp:revision>
  <dcterms:created xsi:type="dcterms:W3CDTF">2020-10-20T02:23:42Z</dcterms:created>
  <dcterms:modified xsi:type="dcterms:W3CDTF">2021-02-25T10:48:48Z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