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68" r:id="rId4"/>
    <p:sldId id="269" r:id="rId5"/>
    <p:sldId id="258" r:id="rId6"/>
    <p:sldId id="270" r:id="rId7"/>
    <p:sldId id="271" r:id="rId8"/>
    <p:sldId id="259" r:id="rId9"/>
    <p:sldId id="272" r:id="rId10"/>
    <p:sldId id="273" r:id="rId11"/>
    <p:sldId id="274" r:id="rId12"/>
    <p:sldId id="275" r:id="rId13"/>
    <p:sldId id="276" r:id="rId14"/>
    <p:sldId id="279" r:id="rId15"/>
    <p:sldId id="260" r:id="rId16"/>
    <p:sldId id="278" r:id="rId17"/>
    <p:sldId id="26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 do" initials="id" lastIdx="2" clrIdx="0">
    <p:extLst>
      <p:ext uri="{19B8F6BF-5375-455C-9EA6-DF929625EA0E}">
        <p15:presenceInfo xmlns:p15="http://schemas.microsoft.com/office/powerpoint/2012/main" userId="95ea5cea3591f1d5" providerId="Windows Live"/>
      </p:ext>
    </p:extLst>
  </p:cmAuthor>
  <p:cmAuthor id="2" name="aytjoeun" initials="a" lastIdx="2" clrIdx="1">
    <p:extLst>
      <p:ext uri="{19B8F6BF-5375-455C-9EA6-DF929625EA0E}">
        <p15:presenceInfo xmlns:p15="http://schemas.microsoft.com/office/powerpoint/2012/main" userId="aytjoe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9C7"/>
    <a:srgbClr val="59595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37" autoAdjust="0"/>
  </p:normalViewPr>
  <p:slideViewPr>
    <p:cSldViewPr snapToGrid="0" showGuides="1">
      <p:cViewPr varScale="1">
        <p:scale>
          <a:sx n="62" d="100"/>
          <a:sy n="62" d="100"/>
        </p:scale>
        <p:origin x="90" y="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9-06T16:27:29.30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쿠첸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http://www.cuchen.co.kr /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1" dirty="0"/>
            <a:t>신제품 소식 및 사용자 리뷰안내</a:t>
          </a:r>
          <a:r>
            <a:rPr lang="en-US" altLang="ko-KR" sz="1100" b="1" dirty="0"/>
            <a:t>/ </a:t>
          </a:r>
          <a:r>
            <a:rPr lang="ko-KR" altLang="en-US" sz="1100" b="1" dirty="0"/>
            <a:t>전자기기</a:t>
          </a:r>
          <a:r>
            <a:rPr lang="en-US" altLang="ko-KR" sz="1100" b="1" dirty="0"/>
            <a:t>, </a:t>
          </a:r>
          <a:r>
            <a:rPr lang="ko-KR" altLang="en-US" sz="1100" b="1" dirty="0"/>
            <a:t>생필품 등을 판매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1" dirty="0"/>
            <a:t>다양한 제품을 구매하고자 하는 소비자</a:t>
          </a:r>
          <a:r>
            <a:rPr lang="en-US" altLang="ko-KR" sz="1100" b="1" dirty="0"/>
            <a:t>/ </a:t>
          </a:r>
          <a:r>
            <a:rPr lang="ko-KR" altLang="en-US" sz="1100" b="1" dirty="0"/>
            <a:t>인터넷을 통한 구매를 할 수 있는 이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내용이 다소 부족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–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이에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XXX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사이트 기준을 참고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) </a:t>
          </a:r>
          <a:b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</a:b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https://www.cuchenmall.co.kr/</a:t>
          </a:r>
          <a:br>
            <a:rPr lang="en-US" sz="1100" u="sng" dirty="0">
              <a:uFillTx/>
            </a:rPr>
          </a:br>
          <a:r>
            <a:rPr lang="ko-KR" altLang="en-US" sz="1100" b="0" u="sng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+mn-lt"/>
            </a:rPr>
            <a:t>참고 로고 위치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6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6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5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6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5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6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5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6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5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6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5"/>
      <dgm:spPr/>
    </dgm:pt>
    <dgm:pt modelId="{4244B347-B834-4540-896B-C1CDB75776CC}" type="pres">
      <dgm:prSet presAssocID="{D60B39B7-B0FB-4F89-830B-0C40B4020BA1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단순하고 심플하지만 기능적인 부분에서 좀더 새로운 변화를 원함</a:t>
          </a:r>
          <a:endParaRPr lang="en-US" altLang="ko-KR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  <a:p>
          <a:pPr latinLnBrk="1"/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좀더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트렌드있는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변화와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새로운기술이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적용되길바람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쿠첸의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바른기업의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이미지와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소비자를위한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경영이 돋보일수록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조금더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소비자의편리함과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합리적인가격을제시하며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쿠첸의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비전이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돋보이길바라며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새로운기술도입과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트렌드에 맞는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휘기전인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신선함이 필요</a:t>
          </a: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새로운 기능 도입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	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흰색 그레이 오렌지 보리 블랙  </a:t>
          </a: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단순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심플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간단 </a:t>
          </a: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전기 밥솥 전자레인지 </a:t>
          </a: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67816"/>
      <dgm:spPr/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E6BF2A9B-8D19-407B-BE38-00FAB4AC2510}" type="presOf" srcId="{70057C24-78A9-4E15-805D-4830A7B87457}" destId="{F1D1BEF8-9417-4F00-9342-2A92EF88E3E4}" srcOrd="0" destOrd="0" presId="urn:microsoft.com/office/officeart/2008/layout/LinedList"/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  <dgm:cxn modelId="{D3527B07-817C-41DA-B6DC-34A742948CD9}" type="presParOf" srcId="{CFF04302-6886-4386-9185-5D53F19CEF97}" destId="{01C562DF-A3BD-4E42-BA25-5FADA324D432}" srcOrd="16" destOrd="0" presId="urn:microsoft.com/office/officeart/2008/layout/LinedList"/>
    <dgm:cxn modelId="{9A12888C-8861-4A46-9A17-1DFEFAA8F3B3}" type="presParOf" srcId="{01C562DF-A3BD-4E42-BA25-5FADA324D432}" destId="{FBEF2ED9-7B83-4A61-9381-1A209FE292AE}" srcOrd="0" destOrd="0" presId="urn:microsoft.com/office/officeart/2008/layout/LinedList"/>
    <dgm:cxn modelId="{4939FCE5-1DC1-48C0-BB89-27DFC1491DFE}" type="presParOf" srcId="{01C562DF-A3BD-4E42-BA25-5FADA324D432}" destId="{F1D1BEF8-9417-4F00-9342-2A92EF88E3E4}" srcOrd="1" destOrd="0" presId="urn:microsoft.com/office/officeart/2008/layout/LinedList"/>
    <dgm:cxn modelId="{9EB74280-BED2-4B83-8338-EE0FBEEC43D1}" type="presParOf" srcId="{01C562DF-A3BD-4E42-BA25-5FADA324D432}" destId="{A3E14711-E84E-4DDD-9E59-08B76228A8F4}" srcOrd="2" destOrd="0" presId="urn:microsoft.com/office/officeart/2008/layout/LinedList"/>
    <dgm:cxn modelId="{B0D58556-FD2E-4112-8EE8-8AB3FEA3354B}" type="presParOf" srcId="{CFF04302-6886-4386-9185-5D53F19CEF97}" destId="{6E096DDC-14C4-46D7-B231-32A1E2CCD90A}" srcOrd="17" destOrd="0" presId="urn:microsoft.com/office/officeart/2008/layout/LinedList"/>
    <dgm:cxn modelId="{D691624C-D62C-41B2-AF9B-38D49089AC8A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1699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1699"/>
          <a:ext cx="1936840" cy="3477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개요</a:t>
          </a:r>
        </a:p>
      </dsp:txBody>
      <dsp:txXfrm>
        <a:off x="0" y="1699"/>
        <a:ext cx="1936840" cy="3477479"/>
      </dsp:txXfrm>
    </dsp:sp>
    <dsp:sp modelId="{B292DB37-5DAC-4239-B187-DFD8D1E45EBC}">
      <dsp:nvSpPr>
        <dsp:cNvPr id="0" name=""/>
        <dsp:cNvSpPr/>
      </dsp:nvSpPr>
      <dsp:spPr>
        <a:xfrm>
          <a:off x="2082103" y="48733"/>
          <a:ext cx="7602097" cy="63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쿠첸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8733"/>
        <a:ext cx="7602097" cy="637935"/>
      </dsp:txXfrm>
    </dsp:sp>
    <dsp:sp modelId="{4110832E-0718-476E-A490-037F526FEE32}">
      <dsp:nvSpPr>
        <dsp:cNvPr id="0" name=""/>
        <dsp:cNvSpPr/>
      </dsp:nvSpPr>
      <dsp:spPr>
        <a:xfrm>
          <a:off x="1936840" y="686669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733703"/>
          <a:ext cx="7602097" cy="63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http://www.cuchen.co.kr /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733703"/>
        <a:ext cx="7602097" cy="637935"/>
      </dsp:txXfrm>
    </dsp:sp>
    <dsp:sp modelId="{AD911FAF-521A-4820-A828-D3E3718C95AE}">
      <dsp:nvSpPr>
        <dsp:cNvPr id="0" name=""/>
        <dsp:cNvSpPr/>
      </dsp:nvSpPr>
      <dsp:spPr>
        <a:xfrm>
          <a:off x="1936840" y="137163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418672"/>
          <a:ext cx="7602097" cy="63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1" kern="1200" dirty="0"/>
            <a:t>신제품 소식 및 사용자 리뷰안내</a:t>
          </a:r>
          <a:r>
            <a:rPr lang="en-US" altLang="ko-KR" sz="1100" b="1" kern="1200" dirty="0"/>
            <a:t>/ </a:t>
          </a:r>
          <a:r>
            <a:rPr lang="ko-KR" altLang="en-US" sz="1100" b="1" kern="1200" dirty="0"/>
            <a:t>전자기기</a:t>
          </a:r>
          <a:r>
            <a:rPr lang="en-US" altLang="ko-KR" sz="1100" b="1" kern="1200" dirty="0"/>
            <a:t>, </a:t>
          </a:r>
          <a:r>
            <a:rPr lang="ko-KR" altLang="en-US" sz="1100" b="1" kern="1200" dirty="0"/>
            <a:t>생필품 등을 판매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418672"/>
        <a:ext cx="7602097" cy="637935"/>
      </dsp:txXfrm>
    </dsp:sp>
    <dsp:sp modelId="{CF05C026-DB91-43DB-A06E-46B09EDF745D}">
      <dsp:nvSpPr>
        <dsp:cNvPr id="0" name=""/>
        <dsp:cNvSpPr/>
      </dsp:nvSpPr>
      <dsp:spPr>
        <a:xfrm>
          <a:off x="1936840" y="205660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2103642"/>
          <a:ext cx="7602097" cy="63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1" kern="1200" dirty="0"/>
            <a:t>다양한 제품을 구매하고자 하는 소비자</a:t>
          </a:r>
          <a:r>
            <a:rPr lang="en-US" altLang="ko-KR" sz="1100" b="1" kern="1200" dirty="0"/>
            <a:t>/ </a:t>
          </a:r>
          <a:r>
            <a:rPr lang="ko-KR" altLang="en-US" sz="1100" b="1" kern="1200" dirty="0"/>
            <a:t>인터넷을 통한 구매를 할 수 있는 이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103642"/>
        <a:ext cx="7602097" cy="637935"/>
      </dsp:txXfrm>
    </dsp:sp>
    <dsp:sp modelId="{D235D982-58AD-4B15-9D8D-F549E4F32805}">
      <dsp:nvSpPr>
        <dsp:cNvPr id="0" name=""/>
        <dsp:cNvSpPr/>
      </dsp:nvSpPr>
      <dsp:spPr>
        <a:xfrm>
          <a:off x="1936840" y="2741577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788611"/>
          <a:ext cx="7602097" cy="63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내용이 다소 부족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–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이에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XXX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사이트 기준을 참고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) </a:t>
          </a:r>
          <a:b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</a:b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https://www.cuchenmall.co.kr/</a:t>
          </a:r>
          <a:br>
            <a:rPr lang="en-US" sz="1100" u="sng" kern="1200" dirty="0">
              <a:uFillTx/>
            </a:rPr>
          </a:br>
          <a:r>
            <a:rPr lang="ko-KR" altLang="en-US" sz="1100" b="0" u="sng" kern="12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+mn-lt"/>
            </a:rPr>
            <a:t>참고 로고 위치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788611"/>
        <a:ext cx="7602097" cy="637935"/>
      </dsp:txXfrm>
    </dsp:sp>
    <dsp:sp modelId="{D0A004F4-AD23-44AD-ADB5-BAD672B8AB1E}">
      <dsp:nvSpPr>
        <dsp:cNvPr id="0" name=""/>
        <dsp:cNvSpPr/>
      </dsp:nvSpPr>
      <dsp:spPr>
        <a:xfrm>
          <a:off x="1936840" y="3426547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1909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1909"/>
          <a:ext cx="1936840" cy="3906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요구사항</a:t>
          </a:r>
        </a:p>
      </dsp:txBody>
      <dsp:txXfrm>
        <a:off x="0" y="1909"/>
        <a:ext cx="1936840" cy="3906201"/>
      </dsp:txXfrm>
    </dsp:sp>
    <dsp:sp modelId="{B292DB37-5DAC-4239-B187-DFD8D1E45EBC}">
      <dsp:nvSpPr>
        <dsp:cNvPr id="0" name=""/>
        <dsp:cNvSpPr/>
      </dsp:nvSpPr>
      <dsp:spPr>
        <a:xfrm>
          <a:off x="2082103" y="46063"/>
          <a:ext cx="7602097" cy="598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단순하고 심플하지만 기능적인 부분에서 좀더 새로운 변화를 원함</a:t>
          </a:r>
          <a:endParaRPr lang="en-US" altLang="ko-KR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좀더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트렌드있는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변화와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새로운기술이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적용되길바람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6063"/>
        <a:ext cx="7602097" cy="598877"/>
      </dsp:txXfrm>
    </dsp:sp>
    <dsp:sp modelId="{4110832E-0718-476E-A490-037F526FEE32}">
      <dsp:nvSpPr>
        <dsp:cNvPr id="0" name=""/>
        <dsp:cNvSpPr/>
      </dsp:nvSpPr>
      <dsp:spPr>
        <a:xfrm>
          <a:off x="1936840" y="64494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689095"/>
          <a:ext cx="7602097" cy="598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쿠첸의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바른기업의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이미지와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소비자를위한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경영이 돋보일수록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조금더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소비자의편리함과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합리적인가격을제시하며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쿠첸의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비전이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돋보이길바라며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새로운기술도입과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트렌드에 맞는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휘기전인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신선함이 필요</a:t>
          </a:r>
        </a:p>
      </dsp:txBody>
      <dsp:txXfrm>
        <a:off x="2082103" y="689095"/>
        <a:ext cx="7602097" cy="598877"/>
      </dsp:txXfrm>
    </dsp:sp>
    <dsp:sp modelId="{AD911FAF-521A-4820-A828-D3E3718C95AE}">
      <dsp:nvSpPr>
        <dsp:cNvPr id="0" name=""/>
        <dsp:cNvSpPr/>
      </dsp:nvSpPr>
      <dsp:spPr>
        <a:xfrm>
          <a:off x="1936840" y="128797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332127"/>
          <a:ext cx="7602097" cy="598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새로운 기능 도입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	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332127"/>
        <a:ext cx="7602097" cy="598877"/>
      </dsp:txXfrm>
    </dsp:sp>
    <dsp:sp modelId="{CF05C026-DB91-43DB-A06E-46B09EDF745D}">
      <dsp:nvSpPr>
        <dsp:cNvPr id="0" name=""/>
        <dsp:cNvSpPr/>
      </dsp:nvSpPr>
      <dsp:spPr>
        <a:xfrm>
          <a:off x="1936840" y="1931004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1975159"/>
          <a:ext cx="7602097" cy="598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흰색 그레이 오렌지 보리 블랙  </a:t>
          </a:r>
        </a:p>
      </dsp:txBody>
      <dsp:txXfrm>
        <a:off x="2082103" y="1975159"/>
        <a:ext cx="7602097" cy="598877"/>
      </dsp:txXfrm>
    </dsp:sp>
    <dsp:sp modelId="{D235D982-58AD-4B15-9D8D-F549E4F32805}">
      <dsp:nvSpPr>
        <dsp:cNvPr id="0" name=""/>
        <dsp:cNvSpPr/>
      </dsp:nvSpPr>
      <dsp:spPr>
        <a:xfrm>
          <a:off x="1936840" y="2574036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618191"/>
          <a:ext cx="7602097" cy="598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단순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심플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간단 </a:t>
          </a:r>
        </a:p>
      </dsp:txBody>
      <dsp:txXfrm>
        <a:off x="2082103" y="2618191"/>
        <a:ext cx="7602097" cy="598877"/>
      </dsp:txXfrm>
    </dsp:sp>
    <dsp:sp modelId="{D0A004F4-AD23-44AD-ADB5-BAD672B8AB1E}">
      <dsp:nvSpPr>
        <dsp:cNvPr id="0" name=""/>
        <dsp:cNvSpPr/>
      </dsp:nvSpPr>
      <dsp:spPr>
        <a:xfrm>
          <a:off x="1936840" y="321706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2082103" y="3261223"/>
          <a:ext cx="7602097" cy="598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전기 밥솥 전자레인지 </a:t>
          </a:r>
        </a:p>
      </dsp:txBody>
      <dsp:txXfrm>
        <a:off x="2082103" y="3261223"/>
        <a:ext cx="7602097" cy="598877"/>
      </dsp:txXfrm>
    </dsp:sp>
    <dsp:sp modelId="{6E096DDC-14C4-46D7-B231-32A1E2CCD90A}">
      <dsp:nvSpPr>
        <dsp:cNvPr id="0" name=""/>
        <dsp:cNvSpPr/>
      </dsp:nvSpPr>
      <dsp:spPr>
        <a:xfrm>
          <a:off x="1936840" y="386010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2AB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5B25F-0A55-49C8-958C-97933990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12" y="1231492"/>
            <a:ext cx="9783097" cy="1037047"/>
          </a:xfrm>
          <a:prstGeom prst="rect">
            <a:avLst/>
          </a:prstGeom>
        </p:spPr>
        <p:txBody>
          <a:bodyPr anchor="b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76034-F239-4881-915E-B63E517A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512" y="2812284"/>
            <a:ext cx="9783097" cy="103704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D0C09B5-C63A-472D-981A-DCA69ABBA8B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177146"/>
            <a:ext cx="9783097" cy="122612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9D27FFF6-99CA-4A78-BF80-5F96288CB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4407" y="58327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21685B-8A46-4547-B47D-D09C9DEE3113}" type="datetimeFigureOut">
              <a:rPr lang="ko-KR" altLang="en-US" smtClean="0"/>
              <a:pPr/>
              <a:t>2021-09-07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44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270002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4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8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79384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98938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CAE417F-F97E-4545-9BA1-3E281D7AFD30}"/>
              </a:ext>
            </a:extLst>
          </p:cNvPr>
          <p:cNvGrpSpPr/>
          <p:nvPr userDrawn="1"/>
        </p:nvGrpSpPr>
        <p:grpSpPr>
          <a:xfrm>
            <a:off x="5730840" y="1426029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603DFB-7444-42F5-9AC3-0FBD106BB8A8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71F0AC5-9C1D-4E7C-9D95-FAFE3D81162F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84089C6-F423-4118-B768-50ACD4D8E6D7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35772B0E-6452-4726-A079-9847FF06B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D8EF2972-4F59-4175-9A43-E0BE480EE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7B31C5-AB68-48D9-AEB3-B0F2BC16A36B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CCB987-E69D-410D-BBA7-4061399F9E79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72EEE2-FE33-429D-A088-78C54D5EE367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F414E3-A18E-4A63-8833-CFC54E66AEB1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0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517EF4-E8B7-4196-BBAA-82D32E6BE258}"/>
              </a:ext>
            </a:extLst>
          </p:cNvPr>
          <p:cNvGrpSpPr/>
          <p:nvPr userDrawn="1"/>
        </p:nvGrpSpPr>
        <p:grpSpPr>
          <a:xfrm>
            <a:off x="6180161" y="1877671"/>
            <a:ext cx="4569499" cy="4516702"/>
            <a:chOff x="6077681" y="1861486"/>
            <a:chExt cx="4736309" cy="4681584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044C83A3-843C-49B4-B481-C5DE7273B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2435EA-BADB-4DF4-8A6F-51C4D8074E3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EFD803-5D87-4927-B580-3E8134FC07E9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D8DD0B-47F9-48C2-B940-FF83B75D6CC9}"/>
                </a:ext>
              </a:extLst>
            </p:cNvPr>
            <p:cNvSpPr txBox="1"/>
            <p:nvPr/>
          </p:nvSpPr>
          <p:spPr>
            <a:xfrm>
              <a:off x="7987720" y="1861486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6E133-D856-4F28-9FFE-452E50C6A237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485374-8B26-481F-AD0A-610023F3A015}"/>
              </a:ext>
            </a:extLst>
          </p:cNvPr>
          <p:cNvGrpSpPr/>
          <p:nvPr userDrawn="1"/>
        </p:nvGrpSpPr>
        <p:grpSpPr>
          <a:xfrm>
            <a:off x="781623" y="1893438"/>
            <a:ext cx="4569500" cy="4493886"/>
            <a:chOff x="781622" y="1877252"/>
            <a:chExt cx="4736309" cy="4657935"/>
          </a:xfrm>
        </p:grpSpPr>
        <p:pic>
          <p:nvPicPr>
            <p:cNvPr id="25" name="Picture 1">
              <a:extLst>
                <a:ext uri="{FF2B5EF4-FFF2-40B4-BE49-F238E27FC236}">
                  <a16:creationId xmlns:a16="http://schemas.microsoft.com/office/drawing/2014/main" id="{BE371883-DB03-4829-A206-C7D18459F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BAC61-3D68-4D63-8BB9-F9C8B7F6C2B3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01C4F7-6F81-4D52-A787-2AD7925344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9CB45F-F6FC-437C-8396-B71D950A317F}"/>
                </a:ext>
              </a:extLst>
            </p:cNvPr>
            <p:cNvSpPr txBox="1"/>
            <p:nvPr/>
          </p:nvSpPr>
          <p:spPr>
            <a:xfrm>
              <a:off x="2691660" y="1877252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968F01-B5BC-462B-83CA-A4B6AA17DD77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76C2A9-7CD3-4AC2-9D09-EECBB9F911DB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883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1A0134-41CB-4737-B695-8C588E5222BF}"/>
              </a:ext>
            </a:extLst>
          </p:cNvPr>
          <p:cNvGrpSpPr/>
          <p:nvPr userDrawn="1"/>
        </p:nvGrpSpPr>
        <p:grpSpPr>
          <a:xfrm>
            <a:off x="866500" y="1882532"/>
            <a:ext cx="4491659" cy="4422051"/>
            <a:chOff x="781622" y="1877252"/>
            <a:chExt cx="4736309" cy="4662910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D11A4795-E4F6-4987-B4CC-39C027E2D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2DD60D-0969-442B-ACBC-F67E42B2DC3D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D56DA5-262F-45A5-864D-D55E4B163B67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B5D1BF-63AB-4462-A2FC-3BA3D20D1149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646BA7-5C9D-4035-B102-716E355BE030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53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9" y="566057"/>
            <a:ext cx="9840099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5" y="1270002"/>
            <a:ext cx="9731243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E22C7-4143-4C04-8B2A-47152036B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5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320846"/>
            <a:ext cx="9469868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59579-A63F-4FC3-95B7-DFC1B7F7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99633-2171-421A-A1F6-DACBFC57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830" y="2374491"/>
            <a:ext cx="9832725" cy="3802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F44423B-ACF6-4907-81C7-044644E93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4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32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78B75B-C8ED-4E3F-9C76-99C2B52A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05352ED-F847-431A-9C4E-9984B483267A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C99171-0125-4E79-9D07-71189E3D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50EC5-6757-4F9F-B155-19E66553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18EBCF5-7C0D-4452-BD99-4798E160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6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[R] 16">
            <a:extLst>
              <a:ext uri="{FF2B5EF4-FFF2-40B4-BE49-F238E27FC236}">
                <a16:creationId xmlns:a16="http://schemas.microsoft.com/office/drawing/2014/main" id="{121CA73E-3DD8-493C-B604-CCDEC28DAFCD}"/>
              </a:ext>
            </a:extLst>
          </p:cNvPr>
          <p:cNvCxnSpPr>
            <a:cxnSpLocks/>
          </p:cNvCxnSpPr>
          <p:nvPr userDrawn="1"/>
        </p:nvCxnSpPr>
        <p:spPr>
          <a:xfrm>
            <a:off x="1074261" y="1044201"/>
            <a:ext cx="9847385" cy="0"/>
          </a:xfrm>
          <a:prstGeom prst="line">
            <a:avLst/>
          </a:prstGeom>
          <a:ln>
            <a:solidFill>
              <a:srgbClr val="2AB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6">
            <a:extLst>
              <a:ext uri="{FF2B5EF4-FFF2-40B4-BE49-F238E27FC236}">
                <a16:creationId xmlns:a16="http://schemas.microsoft.com/office/drawing/2014/main" id="{3DA1F00C-18A3-498A-A19F-C5AB53833F39}"/>
              </a:ext>
            </a:extLst>
          </p:cNvPr>
          <p:cNvCxnSpPr>
            <a:cxnSpLocks/>
          </p:cNvCxnSpPr>
          <p:nvPr userDrawn="1"/>
        </p:nvCxnSpPr>
        <p:spPr>
          <a:xfrm>
            <a:off x="1074261" y="6242852"/>
            <a:ext cx="9745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EED16F3C-6F78-4610-9EB8-F7C237C9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0" r:id="rId3"/>
    <p:sldLayoutId id="2147483671" r:id="rId4"/>
    <p:sldLayoutId id="2147483672" r:id="rId5"/>
    <p:sldLayoutId id="2147483668" r:id="rId6"/>
    <p:sldLayoutId id="2147483669" r:id="rId7"/>
    <p:sldLayoutId id="2147483662" r:id="rId8"/>
    <p:sldLayoutId id="2147483667" r:id="rId9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A353E-EBB6-4EE9-9240-FA1051B4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000</a:t>
            </a:r>
            <a:r>
              <a:rPr lang="ko-KR" altLang="en-US" sz="4800" dirty="0"/>
              <a:t> 사이트 제작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1D1E2-920F-43AA-9F5C-B58565A71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Project 001</a:t>
            </a:r>
          </a:p>
          <a:p>
            <a:r>
              <a:rPr lang="en-US" altLang="ko-KR" dirty="0"/>
              <a:t>000</a:t>
            </a:r>
            <a:r>
              <a:rPr lang="ko-KR" altLang="en-US" dirty="0"/>
              <a:t> 웹사이트 조사 </a:t>
            </a:r>
            <a:r>
              <a:rPr lang="en-US" altLang="ko-KR" dirty="0"/>
              <a:t>/ </a:t>
            </a:r>
            <a:r>
              <a:rPr lang="ko-KR" altLang="en-US" dirty="0"/>
              <a:t>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B40ABF-ED09-4050-8943-34500D98E3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501056"/>
            <a:ext cx="9783097" cy="1639613"/>
          </a:xfrm>
        </p:spPr>
        <p:txBody>
          <a:bodyPr/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사이트명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  <a:r>
              <a:rPr lang="ko-KR" altLang="en-US" sz="1800" dirty="0" err="1"/>
              <a:t>쿠첸</a:t>
            </a:r>
            <a:endParaRPr lang="en-US" altLang="ko-KR" sz="1800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웹 주소 </a:t>
            </a:r>
            <a:r>
              <a:rPr lang="en-US" altLang="ko-KR" sz="1800" dirty="0"/>
              <a:t>:https://www.cuchenmall.co.kr/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제작기간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작성일</a:t>
            </a:r>
            <a:r>
              <a:rPr lang="en-US" altLang="ko-KR" sz="1800" b="1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:2021-09-06 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훈련생 이름</a:t>
            </a:r>
            <a:r>
              <a:rPr lang="ko-KR" altLang="en-US" sz="1800" b="1" dirty="0">
                <a:solidFill>
                  <a:srgbClr val="595959"/>
                </a:solidFill>
              </a:rPr>
              <a:t> </a:t>
            </a:r>
            <a:r>
              <a:rPr lang="en-US" altLang="ko-KR" sz="1800" dirty="0"/>
              <a:t>:</a:t>
            </a:r>
            <a:r>
              <a:rPr lang="ko-KR" altLang="en-US" sz="1800" dirty="0" err="1"/>
              <a:t>송민철</a:t>
            </a:r>
            <a:r>
              <a:rPr lang="ko-KR" alt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417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32335"/>
              </p:ext>
            </p:extLst>
          </p:nvPr>
        </p:nvGraphicFramePr>
        <p:xfrm>
          <a:off x="1260094" y="2109109"/>
          <a:ext cx="9491991" cy="3968499"/>
        </p:xfrm>
        <a:graphic>
          <a:graphicData uri="http://schemas.openxmlformats.org/drawingml/2006/table">
            <a:tbl>
              <a:tblPr/>
              <a:tblGrid>
                <a:gridCol w="9491991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6849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 새로운 기술 도입과 기업의 </a:t>
                      </a:r>
                      <a:r>
                        <a:rPr lang="ko-KR" altLang="en-US" sz="1500" b="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이윤추구에맞는</a:t>
                      </a: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새로운 변화로 기업의 비전이 발전하고 소비자중심경영인 만큼 소비자위취향과 </a:t>
                      </a:r>
                      <a:r>
                        <a:rPr lang="ko-KR" altLang="en-US" sz="1500" b="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트렌드에맞게</a:t>
                      </a: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앞으로의 </a:t>
                      </a:r>
                      <a:r>
                        <a:rPr lang="ko-KR" altLang="en-US" sz="1500" b="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발전가능성이있도록</a:t>
                      </a: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500" b="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원하는것</a:t>
                      </a:r>
                      <a:endParaRPr lang="ko-KR" altLang="en-US" sz="15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03E00695-FAE9-4E49-83BC-32E7FEFC9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10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4896126C-B563-497E-973D-5811A7DDA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11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689395"/>
              </p:ext>
            </p:extLst>
          </p:nvPr>
        </p:nvGraphicFramePr>
        <p:xfrm>
          <a:off x="1260095" y="2109109"/>
          <a:ext cx="3114837" cy="3773312"/>
        </p:xfrm>
        <a:graphic>
          <a:graphicData uri="http://schemas.openxmlformats.org/drawingml/2006/table">
            <a:tbl>
              <a:tblPr/>
              <a:tblGrid>
                <a:gridCol w="311483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760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375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밥솥 전기레인지</a:t>
                      </a:r>
                      <a:endParaRPr lang="en-US" altLang="ko-KR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주바 생황가전</a:t>
                      </a:r>
                      <a:endParaRPr lang="en-US" altLang="ko-KR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소모품 기타 기획전 아울렛</a:t>
                      </a:r>
                      <a:endParaRPr lang="en-US" altLang="ko-KR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이벤트쿠폰</a:t>
                      </a:r>
                      <a:endParaRPr lang="en-US" altLang="ko-KR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공지사항 </a:t>
                      </a:r>
                      <a:endParaRPr lang="en-US" altLang="ko-KR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고객센터 </a:t>
                      </a:r>
                      <a:endParaRPr lang="en-US" altLang="ko-KR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4497752" y="233372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E09764-B5CE-4A94-ACE2-35270DAAA174}"/>
              </a:ext>
            </a:extLst>
          </p:cNvPr>
          <p:cNvSpPr txBox="1"/>
          <p:nvPr/>
        </p:nvSpPr>
        <p:spPr>
          <a:xfrm>
            <a:off x="8381148" y="2712619"/>
            <a:ext cx="422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1"/>
            <a:r>
              <a:rPr lang="ko-KR" altLang="en-US" dirty="0"/>
              <a:t>밥솥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C21D00-A891-4693-A114-D549D893F9B5}"/>
              </a:ext>
            </a:extLst>
          </p:cNvPr>
          <p:cNvSpPr txBox="1"/>
          <p:nvPr/>
        </p:nvSpPr>
        <p:spPr>
          <a:xfrm>
            <a:off x="8803476" y="3902317"/>
            <a:ext cx="7507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1"/>
            <a:r>
              <a:rPr lang="ko-KR" altLang="en-US" dirty="0"/>
              <a:t>전기 레인지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360A0C-04F5-49A5-BB99-95AB609DE48A}"/>
              </a:ext>
            </a:extLst>
          </p:cNvPr>
          <p:cNvSpPr txBox="1"/>
          <p:nvPr/>
        </p:nvSpPr>
        <p:spPr>
          <a:xfrm>
            <a:off x="7285184" y="4201288"/>
            <a:ext cx="15182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1"/>
            <a:r>
              <a:rPr lang="ko-KR" altLang="en-US" dirty="0"/>
              <a:t>전자레인지  </a:t>
            </a:r>
            <a:endParaRPr lang="en-US" altLang="ko-KR" dirty="0"/>
          </a:p>
          <a:p>
            <a:pPr lvl="0" latinLnBrk="1"/>
            <a:endParaRPr lang="en-US" altLang="ko-KR" dirty="0"/>
          </a:p>
          <a:p>
            <a:pPr lvl="0" latinLnBrk="1"/>
            <a:r>
              <a:rPr lang="ko-KR" altLang="en-US" dirty="0" err="1"/>
              <a:t>에어프라이</a:t>
            </a:r>
            <a:endParaRPr lang="en-US" altLang="ko-KR" dirty="0"/>
          </a:p>
          <a:p>
            <a:pPr lvl="0" latinLnBrk="1"/>
            <a:r>
              <a:rPr lang="ko-KR" altLang="en-US" dirty="0"/>
              <a:t>기</a:t>
            </a:r>
            <a:endParaRPr lang="en-US" altLang="ko-KR" dirty="0"/>
          </a:p>
          <a:p>
            <a:pPr lvl="0" latinLnBrk="1"/>
            <a:r>
              <a:rPr lang="ko-KR" altLang="en-US" dirty="0"/>
              <a:t>소독기  스탠드 케이스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BAD44B-0674-4476-86F8-4178ADBCDD22}"/>
              </a:ext>
            </a:extLst>
          </p:cNvPr>
          <p:cNvSpPr txBox="1"/>
          <p:nvPr/>
        </p:nvSpPr>
        <p:spPr>
          <a:xfrm>
            <a:off x="8044331" y="3992199"/>
            <a:ext cx="759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1"/>
            <a:r>
              <a:rPr lang="ko-KR" altLang="en-US" dirty="0"/>
              <a:t>패킹 </a:t>
            </a:r>
          </a:p>
        </p:txBody>
      </p: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단색</a:t>
            </a:r>
            <a:endParaRPr lang="ko-KR" altLang="en-US" dirty="0"/>
          </a:p>
        </p:txBody>
      </p:sp>
      <p:sp>
        <p:nvSpPr>
          <p:cNvPr id="46" name="슬라이드 번호 개체 틀 3">
            <a:extLst>
              <a:ext uri="{FF2B5EF4-FFF2-40B4-BE49-F238E27FC236}">
                <a16:creationId xmlns:a16="http://schemas.microsoft.com/office/drawing/2014/main" id="{4F793C00-2068-4D36-AADC-AEE61AC15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12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6466409" y="1500365"/>
            <a:ext cx="2916244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공간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형용사</a:t>
            </a:r>
            <a:endParaRPr lang="ko-KR" altLang="en-US" dirty="0"/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13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835635"/>
              </p:ext>
            </p:extLst>
          </p:nvPr>
        </p:nvGraphicFramePr>
        <p:xfrm>
          <a:off x="6159781" y="2203706"/>
          <a:ext cx="4576536" cy="3968495"/>
        </p:xfrm>
        <a:graphic>
          <a:graphicData uri="http://schemas.openxmlformats.org/drawingml/2006/table">
            <a:tbl>
              <a:tblPr/>
              <a:tblGrid>
                <a:gridCol w="45765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4181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55032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딱딱하면서도 정적인 느낌이 있지만 깔끔하면서도 제품의 깨끗하고 심플한 이미지를 돋보이기 위해 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소비자의입장에서 고르기 쉬운 기준의 이미지로 좀더 간편하고 편리함을 추구한다 주 타깃층이 주부나 가정에 쓰이는 제품 이므로 조금 더 편리함을 공략한다</a:t>
                      </a: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3"/>
            <a:ext cx="9491991" cy="1013187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597765"/>
              </p:ext>
            </p:extLst>
          </p:nvPr>
        </p:nvGraphicFramePr>
        <p:xfrm>
          <a:off x="1577261" y="3091160"/>
          <a:ext cx="9144000" cy="3081041"/>
        </p:xfrm>
        <a:graphic>
          <a:graphicData uri="http://schemas.openxmlformats.org/drawingml/2006/table">
            <a:tbl>
              <a:tblPr/>
              <a:tblGrid>
                <a:gridCol w="9144000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466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7563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기업의 이미지가 소비자중심에 맞게 합리적가격과 가정에 타깃 중점을 둔 만큼 다소 간단하고 심플한 것이 딱딱해 보이고 </a:t>
                      </a:r>
                      <a:r>
                        <a:rPr lang="ko-KR" altLang="en-US" sz="1500" b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젋은층들에겐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식상해 보이지만 가정주부의 소비자 비율이 높은 만큼 구매하기 쉽고 제품을 볼 때 좀더 간편하게 구매를 </a:t>
                      </a:r>
                      <a:r>
                        <a:rPr lang="ko-KR" altLang="en-US" sz="1500" b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할수있다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그리고 합리적인 가격에 맞춰 매니아 층들에게 인기를 끌 가능성이 높다</a:t>
                      </a: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14</a:t>
            </a:fld>
            <a:endParaRPr lang="ko-KR" altLang="en-US" sz="110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조사 분석 내용 최종 정리</a:t>
            </a:r>
          </a:p>
        </p:txBody>
      </p:sp>
    </p:spTree>
    <p:extLst>
      <p:ext uri="{BB962C8B-B14F-4D97-AF65-F5344CB8AC3E}">
        <p14:creationId xmlns:p14="http://schemas.microsoft.com/office/powerpoint/2010/main" val="35808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이미지 배치</a:t>
            </a: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4413EFBF-3FCD-4D75-807F-6527E708E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15</a:t>
            </a:fld>
            <a:endParaRPr lang="ko-KR" altLang="en-US" sz="110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41A1FB8-D088-44CD-A7D9-8462B466DB42}"/>
              </a:ext>
            </a:extLst>
          </p:cNvPr>
          <p:cNvSpPr/>
          <p:nvPr/>
        </p:nvSpPr>
        <p:spPr>
          <a:xfrm>
            <a:off x="5467351" y="3514725"/>
            <a:ext cx="495300" cy="70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-3)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6" y="1836060"/>
            <a:ext cx="9491991" cy="4107540"/>
          </a:xfrm>
        </p:spPr>
        <p:txBody>
          <a:bodyPr/>
          <a:lstStyle/>
          <a:p>
            <a:r>
              <a:rPr lang="ko-KR" altLang="en-US" dirty="0"/>
              <a:t>페이지 구성에 따른 레이아웃 구성을 위한 구조 정</a:t>
            </a:r>
          </a:p>
          <a:p>
            <a:pPr marL="0" indent="0">
              <a:buNone/>
            </a:pPr>
            <a:endParaRPr lang="ko-KR" altLang="en-US" sz="800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쿠첸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## </a:t>
            </a:r>
            <a:r>
              <a:rPr lang="ko-KR" altLang="en-US" dirty="0"/>
              <a:t>주요페이지 네비게이션</a:t>
            </a:r>
          </a:p>
          <a:p>
            <a:endParaRPr lang="ko-KR" altLang="en-US" dirty="0"/>
          </a:p>
          <a:p>
            <a:r>
              <a:rPr lang="en-US" altLang="ko-KR" dirty="0"/>
              <a:t>##  </a:t>
            </a:r>
            <a:r>
              <a:rPr lang="ko-KR" altLang="en-US" dirty="0"/>
              <a:t>전체메뉴</a:t>
            </a:r>
          </a:p>
          <a:p>
            <a:endParaRPr lang="ko-KR" altLang="en-US" dirty="0"/>
          </a:p>
          <a:p>
            <a:r>
              <a:rPr lang="ko-KR" altLang="en-US" dirty="0"/>
              <a:t>*  밥솥</a:t>
            </a:r>
          </a:p>
          <a:p>
            <a:r>
              <a:rPr lang="ko-KR" altLang="en-US" dirty="0"/>
              <a:t>   </a:t>
            </a:r>
            <a:r>
              <a:rPr lang="ko-KR" altLang="en-US" dirty="0" err="1"/>
              <a:t>쿠첸밥솥</a:t>
            </a:r>
            <a:endParaRPr lang="ko-KR" altLang="en-US" dirty="0"/>
          </a:p>
          <a:p>
            <a:r>
              <a:rPr lang="ko-KR" altLang="en-US" dirty="0"/>
              <a:t>   밥솥 모두보기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[IR</a:t>
            </a:r>
            <a:r>
              <a:rPr lang="ko-KR" altLang="en-US" dirty="0"/>
              <a:t>압력밥솥</a:t>
            </a:r>
            <a:r>
              <a:rPr lang="en-US" altLang="ko-KR" dirty="0"/>
              <a:t>]()</a:t>
            </a:r>
          </a:p>
          <a:p>
            <a:r>
              <a:rPr lang="en-US" altLang="ko-KR" dirty="0"/>
              <a:t>   IH</a:t>
            </a:r>
            <a:r>
              <a:rPr lang="ko-KR" altLang="en-US" dirty="0"/>
              <a:t>압력밥솥</a:t>
            </a:r>
          </a:p>
          <a:p>
            <a:r>
              <a:rPr lang="ko-KR" altLang="en-US" dirty="0"/>
              <a:t>   압력밥솥</a:t>
            </a:r>
          </a:p>
          <a:p>
            <a:r>
              <a:rPr lang="ko-KR" altLang="en-US" dirty="0"/>
              <a:t>   </a:t>
            </a:r>
            <a:r>
              <a:rPr lang="ko-KR" altLang="en-US" dirty="0" err="1"/>
              <a:t>무압밥솥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*  전기레인지</a:t>
            </a:r>
          </a:p>
          <a:p>
            <a:r>
              <a:rPr lang="ko-KR" altLang="en-US" dirty="0"/>
              <a:t>   </a:t>
            </a:r>
            <a:r>
              <a:rPr lang="ko-KR" altLang="en-US" dirty="0" err="1"/>
              <a:t>쿠첸</a:t>
            </a:r>
            <a:r>
              <a:rPr lang="ko-KR" altLang="en-US" dirty="0"/>
              <a:t> 전기레인지</a:t>
            </a:r>
          </a:p>
          <a:p>
            <a:r>
              <a:rPr lang="ko-KR" altLang="en-US" dirty="0"/>
              <a:t>   전기레인지 모두보기</a:t>
            </a:r>
          </a:p>
          <a:p>
            <a:r>
              <a:rPr lang="ko-KR" altLang="en-US" dirty="0"/>
              <a:t>   </a:t>
            </a:r>
            <a:r>
              <a:rPr lang="ko-KR" altLang="en-US" dirty="0" err="1"/>
              <a:t>인덕션</a:t>
            </a:r>
            <a:r>
              <a:rPr lang="ko-KR" altLang="en-US" dirty="0"/>
              <a:t> 레인지</a:t>
            </a:r>
          </a:p>
          <a:p>
            <a:r>
              <a:rPr lang="ko-KR" altLang="en-US" dirty="0"/>
              <a:t>   하이브리드 레인지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1</a:t>
            </a:r>
            <a:r>
              <a:rPr lang="ko-KR" altLang="en-US" dirty="0" err="1"/>
              <a:t>구인덕션</a:t>
            </a:r>
            <a:r>
              <a:rPr lang="ko-KR" altLang="en-US" dirty="0"/>
              <a:t> 레인지</a:t>
            </a:r>
          </a:p>
          <a:p>
            <a:endParaRPr lang="ko-KR" altLang="en-US" dirty="0"/>
          </a:p>
          <a:p>
            <a:r>
              <a:rPr lang="ko-KR" altLang="en-US" dirty="0"/>
              <a:t>*  주방</a:t>
            </a:r>
            <a:r>
              <a:rPr lang="en-US" altLang="ko-KR" dirty="0"/>
              <a:t>/</a:t>
            </a:r>
            <a:r>
              <a:rPr lang="ko-KR" altLang="en-US" dirty="0"/>
              <a:t>생황가전</a:t>
            </a:r>
          </a:p>
          <a:p>
            <a:r>
              <a:rPr lang="ko-KR" altLang="en-US" dirty="0"/>
              <a:t>   모두보기</a:t>
            </a:r>
          </a:p>
          <a:p>
            <a:r>
              <a:rPr lang="ko-KR" altLang="en-US" dirty="0"/>
              <a:t>   </a:t>
            </a:r>
            <a:r>
              <a:rPr lang="ko-KR" altLang="en-US" dirty="0" err="1"/>
              <a:t>플랙스쿡</a:t>
            </a:r>
            <a:endParaRPr lang="ko-KR" altLang="en-US" dirty="0"/>
          </a:p>
          <a:p>
            <a:r>
              <a:rPr lang="ko-KR" altLang="en-US" dirty="0"/>
              <a:t>   포트</a:t>
            </a:r>
          </a:p>
          <a:p>
            <a:r>
              <a:rPr lang="ko-KR" altLang="en-US" dirty="0"/>
              <a:t>   전자레인지</a:t>
            </a:r>
          </a:p>
          <a:p>
            <a:r>
              <a:rPr lang="ko-KR" altLang="en-US" dirty="0"/>
              <a:t>   에어 프라이어</a:t>
            </a:r>
          </a:p>
          <a:p>
            <a:r>
              <a:rPr lang="ko-KR" altLang="en-US" dirty="0"/>
              <a:t>   소독기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###  </a:t>
            </a:r>
            <a:r>
              <a:rPr lang="ko-KR" altLang="en-US" dirty="0"/>
              <a:t>소모품 기타</a:t>
            </a:r>
          </a:p>
          <a:p>
            <a:endParaRPr lang="ko-KR" altLang="en-US" dirty="0"/>
          </a:p>
          <a:p>
            <a:r>
              <a:rPr lang="ko-KR" altLang="en-US" dirty="0"/>
              <a:t> 모두보기</a:t>
            </a:r>
          </a:p>
          <a:p>
            <a:r>
              <a:rPr lang="ko-KR" altLang="en-US" dirty="0"/>
              <a:t> 패킹</a:t>
            </a:r>
          </a:p>
          <a:p>
            <a:r>
              <a:rPr lang="ko-KR" altLang="en-US" dirty="0"/>
              <a:t> 스탠드 케이스</a:t>
            </a:r>
          </a:p>
          <a:p>
            <a:r>
              <a:rPr lang="ko-KR" altLang="en-US" dirty="0"/>
              <a:t> 기타</a:t>
            </a:r>
          </a:p>
          <a:p>
            <a:endParaRPr lang="ko-KR" altLang="en-US" dirty="0"/>
          </a:p>
          <a:p>
            <a:r>
              <a:rPr lang="en-US" altLang="ko-KR" dirty="0"/>
              <a:t>### </a:t>
            </a:r>
            <a:r>
              <a:rPr lang="ko-KR" altLang="en-US" dirty="0"/>
              <a:t>광고</a:t>
            </a:r>
          </a:p>
          <a:p>
            <a:endParaRPr lang="ko-KR" altLang="en-US" dirty="0"/>
          </a:p>
          <a:p>
            <a:r>
              <a:rPr lang="ko-KR" altLang="en-US" dirty="0"/>
              <a:t> 기획전</a:t>
            </a:r>
            <a:r>
              <a:rPr lang="en-US" altLang="ko-KR" dirty="0"/>
              <a:t>/</a:t>
            </a:r>
            <a:r>
              <a:rPr lang="ko-KR" altLang="en-US" dirty="0"/>
              <a:t>아울렛</a:t>
            </a:r>
          </a:p>
          <a:p>
            <a:r>
              <a:rPr lang="ko-KR" altLang="en-US" dirty="0"/>
              <a:t> </a:t>
            </a:r>
            <a:r>
              <a:rPr lang="ko-KR" altLang="en-US" dirty="0" err="1"/>
              <a:t>기확</a:t>
            </a:r>
            <a:r>
              <a:rPr lang="ko-KR" altLang="en-US" dirty="0"/>
              <a:t> 아울렛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* 이벤트</a:t>
            </a:r>
            <a:r>
              <a:rPr lang="en-US" altLang="ko-KR" dirty="0"/>
              <a:t>/</a:t>
            </a:r>
            <a:r>
              <a:rPr lang="ko-KR" altLang="en-US" dirty="0"/>
              <a:t>쿠폰</a:t>
            </a:r>
          </a:p>
          <a:p>
            <a:r>
              <a:rPr lang="ko-KR" altLang="en-US" dirty="0"/>
              <a:t>  이벤트</a:t>
            </a:r>
          </a:p>
          <a:p>
            <a:r>
              <a:rPr lang="ko-KR" altLang="en-US" dirty="0"/>
              <a:t>  당첨자 발표 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쿠폰존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* 리뷰</a:t>
            </a:r>
            <a:r>
              <a:rPr lang="en-US" altLang="ko-KR" dirty="0"/>
              <a:t>/</a:t>
            </a:r>
            <a:r>
              <a:rPr lang="ko-KR" altLang="en-US" dirty="0"/>
              <a:t>공지사항</a:t>
            </a:r>
          </a:p>
          <a:p>
            <a:r>
              <a:rPr lang="ko-KR" altLang="en-US" dirty="0"/>
              <a:t>  베스트 구매리뷰</a:t>
            </a:r>
          </a:p>
          <a:p>
            <a:r>
              <a:rPr lang="ko-KR" altLang="en-US" dirty="0"/>
              <a:t>  공지사항</a:t>
            </a:r>
          </a:p>
          <a:p>
            <a:endParaRPr lang="ko-KR" altLang="en-US" dirty="0"/>
          </a:p>
          <a:p>
            <a:r>
              <a:rPr lang="ko-KR" altLang="en-US" dirty="0"/>
              <a:t>* 고객센터</a:t>
            </a:r>
          </a:p>
          <a:p>
            <a:r>
              <a:rPr lang="ko-KR" altLang="en-US" dirty="0"/>
              <a:t>  질문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동여상</a:t>
            </a:r>
            <a:endParaRPr lang="ko-KR" altLang="en-US" dirty="0"/>
          </a:p>
          <a:p>
            <a:r>
              <a:rPr lang="ko-KR" altLang="en-US" dirty="0"/>
              <a:t>  제품 메뉴얼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1:1</a:t>
            </a:r>
            <a:r>
              <a:rPr lang="ko-KR" altLang="en-US" dirty="0"/>
              <a:t>문의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A/S </a:t>
            </a:r>
            <a:r>
              <a:rPr lang="ko-KR" altLang="en-US" dirty="0"/>
              <a:t>안내</a:t>
            </a:r>
          </a:p>
          <a:p>
            <a:endParaRPr lang="ko-KR" altLang="en-US" sz="800" b="1" u="sng" dirty="0"/>
          </a:p>
          <a:p>
            <a:endParaRPr lang="ko-KR" altLang="en-US" sz="800" b="1" u="sng" dirty="0"/>
          </a:p>
          <a:p>
            <a:endParaRPr lang="ko-KR" altLang="en-US" sz="800" b="1" u="sng" dirty="0"/>
          </a:p>
          <a:p>
            <a:endParaRPr lang="ko-KR" altLang="en-US" sz="800" b="1" u="sng" dirty="0"/>
          </a:p>
          <a:p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C5CA1C03-473D-4DA8-B38E-D3428CEBE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A45E90B-5A18-434F-A29D-960246C9627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19352" y="2392007"/>
            <a:ext cx="9855200" cy="207398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001</a:t>
            </a:r>
            <a:b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 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분석</a:t>
            </a:r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826E8117-68C5-48E7-8065-0F8F53C07A8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19353" y="5462752"/>
            <a:ext cx="9572625" cy="701565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능력단위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UIUX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요구분석</a:t>
            </a:r>
            <a:endParaRPr lang="en-US" altLang="ko-KR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76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과제 개발자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</a:t>
            </a:r>
          </a:p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sp>
        <p:nvSpPr>
          <p:cNvPr id="28" name="슬라이드 번호 개체 틀 3">
            <a:extLst>
              <a:ext uri="{FF2B5EF4-FFF2-40B4-BE49-F238E27FC236}">
                <a16:creationId xmlns:a16="http://schemas.microsoft.com/office/drawing/2014/main" id="{2F95D403-F75F-495B-A2AA-653BD5570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2</a:t>
            </a:fld>
            <a:endParaRPr lang="ko-KR" altLang="en-US" sz="1100"/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DA680E17-B62B-4DAC-9A00-39152CE8FB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5272293"/>
              </p:ext>
            </p:extLst>
          </p:nvPr>
        </p:nvGraphicFramePr>
        <p:xfrm>
          <a:off x="1095830" y="2538250"/>
          <a:ext cx="9684201" cy="3480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01-2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4279427"/>
              </p:ext>
            </p:extLst>
          </p:nvPr>
        </p:nvGraphicFramePr>
        <p:xfrm>
          <a:off x="1095830" y="2109109"/>
          <a:ext cx="9684201" cy="3910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DA1CF686-3156-48C9-8A00-A7C415271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3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02-1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경영전략 수립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SWOT (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7173BAA-C01C-4232-8275-5B4A43CAF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160418"/>
              </p:ext>
            </p:extLst>
          </p:nvPr>
        </p:nvGraphicFramePr>
        <p:xfrm>
          <a:off x="1427793" y="2109108"/>
          <a:ext cx="9190922" cy="3653189"/>
        </p:xfrm>
        <a:graphic>
          <a:graphicData uri="http://schemas.openxmlformats.org/drawingml/2006/table">
            <a:tbl>
              <a:tblPr firstRow="1" bandRow="1"/>
              <a:tblGrid>
                <a:gridCol w="550780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421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긍정요인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부정 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내부요인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  바른 기업이미지와 합리적인 가격으로 인기를 끌고 있다 소비자중심 기업으로 믿음과 신뢰가 가는 기업 이미지를 갖고 있음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 많은 경쟁사들 가운데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매리트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가 약하고 새로운 기술도입이 필요하다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단순하고 심플하지만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트렌에비해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고객들의이목을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끌만한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신선도개입이 필요하다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외부요인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 새로운 기술을 적용시켜 기업의 변화를 맞이함 성장가능성을 제기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많은경쟁삳의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기술적 도입과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새로운변화가ㅣ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도입되지않으면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기업매출과 비전은 성장가능성이 우려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8FD6D8-8980-4582-AD73-F3D6249E1238}"/>
              </a:ext>
            </a:extLst>
          </p:cNvPr>
          <p:cNvSpPr txBox="1"/>
          <p:nvPr/>
        </p:nvSpPr>
        <p:spPr>
          <a:xfrm>
            <a:off x="1427793" y="5888820"/>
            <a:ext cx="919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2AB9C7"/>
                </a:solidFill>
              </a:rPr>
              <a:t>주요 핵심사항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기업의 새로운 변화와 성장가능성 필요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79E72574-0DC5-44FF-AFA3-09189DFD8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4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7812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913526"/>
              </p:ext>
            </p:extLst>
          </p:nvPr>
        </p:nvGraphicFramePr>
        <p:xfrm>
          <a:off x="1315048" y="2109109"/>
          <a:ext cx="9414027" cy="3952619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17186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소비자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매우적절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기술도입이 되면 성장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가는성이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높다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20196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시장별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잠재 수요는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어느정도인가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잠재적 수요가 꽤 높은 편이다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8375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2A5C400D-53D9-4335-BB4E-2F4B47896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5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59932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779709"/>
              </p:ext>
            </p:extLst>
          </p:nvPr>
        </p:nvGraphicFramePr>
        <p:xfrm>
          <a:off x="1348325" y="2109109"/>
          <a:ext cx="9414027" cy="405521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23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8156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경쟁사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공격적이고 강력한가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매우 강력하다 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  <a:tr h="1815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아직 까진 가능성이 없다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913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974A752B-A871-4E81-8C45-D0D7E35AC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229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366671"/>
              </p:ext>
            </p:extLst>
          </p:nvPr>
        </p:nvGraphicFramePr>
        <p:xfrm>
          <a:off x="1338697" y="2109109"/>
          <a:ext cx="9414027" cy="5285683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953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2225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하는가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비전과 이미지가 목표가 똑같다 소비자 중심위주의경영인 만큼 소비자에 맞게 제품을 생산 기획하고 소비자중심으로 판매를 한다 기업의 철학과 가치는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어느경쟁사보다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그만큼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뒤어나다고볼수있음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0708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5325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이미 완성된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기업체의표본이기때문에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앞으로의비전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이윤가치또는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새로운기술도입을한다면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충분히 가능하다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59714"/>
                  </a:ext>
                </a:extLst>
              </a:tr>
              <a:tr h="12225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826558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4A091A2D-E689-493E-AB16-D06362ABA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0421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794369"/>
              </p:ext>
            </p:extLst>
          </p:nvPr>
        </p:nvGraphicFramePr>
        <p:xfrm>
          <a:off x="1260094" y="2109109"/>
          <a:ext cx="9491994" cy="3987701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쿠첸의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기업철학과 서비스가 좋지만 좀더 보다 경쟁사들 보다 더한 특별함을 보고싶다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628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김요한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2424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Ad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Ada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Ada</a:t>
                      </a: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Adad</a:t>
                      </a: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Adad</a:t>
                      </a:r>
                      <a:endParaRPr lang="ko-KR" altLang="en-US" sz="9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Adadq</a:t>
                      </a: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kern="0" spc="-2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adafgjsdhfhhfkshfkj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CB038CF3-C276-45A8-9583-DEAAFD848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8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85866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11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소비장중심에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맞게 판매하여 </a:t>
                      </a:r>
                      <a:r>
                        <a:rPr lang="ko-KR" altLang="en-US" sz="11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매우편리하지만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조금더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간간한 결제방식과 </a:t>
                      </a:r>
                      <a:r>
                        <a:rPr lang="ko-KR" altLang="en-US" sz="11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더빠른시간내에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제품을 파악하고 </a:t>
                      </a:r>
                      <a:r>
                        <a:rPr lang="ko-KR" altLang="en-US" sz="1100" b="1" kern="0" spc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구매할수있는기능이있었음좋겠다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김요한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40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웹기획</a:t>
                      </a:r>
                      <a:endParaRPr lang="en-US" sz="8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없음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서울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adad</a:t>
                      </a: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ㄹㄴㅁㄹ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D2FC7D21-7C4B-486B-A234-37948BFED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9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720711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1031</Words>
  <Application>Microsoft Office PowerPoint</Application>
  <PresentationFormat>와이드스크린</PresentationFormat>
  <Paragraphs>270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Wingdings</vt:lpstr>
      <vt:lpstr>디자인 사용자 지정</vt:lpstr>
      <vt:lpstr>000 사이트 제작</vt:lpstr>
      <vt:lpstr>1. 프로젝트 과제 선정</vt:lpstr>
      <vt:lpstr>1. 프로젝트 과제 선정</vt:lpstr>
      <vt:lpstr>2. 프로젝트 과제 분석</vt:lpstr>
      <vt:lpstr>2. 프로젝트 과제 분석</vt:lpstr>
      <vt:lpstr>2. 프로젝트 과제 분석</vt:lpstr>
      <vt:lpstr>2. 프로젝트 과제 분석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4. 프로젝트 제작 방향 정리</vt:lpstr>
      <vt:lpstr>5. 웹페이지 구조 (전체 페이지 구성)</vt:lpstr>
      <vt:lpstr>5. 웹페이지 구조 (서브 페이지 구성-3)</vt:lpstr>
      <vt:lpstr>프로젝트 001 000 사이트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jangfamily</dc:creator>
  <cp:lastModifiedBy>aytjoeun</cp:lastModifiedBy>
  <cp:revision>97</cp:revision>
  <dcterms:created xsi:type="dcterms:W3CDTF">2021-04-03T06:27:39Z</dcterms:created>
  <dcterms:modified xsi:type="dcterms:W3CDTF">2021-09-07T08:40:41Z</dcterms:modified>
</cp:coreProperties>
</file>