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5846"/>
  </p:normalViewPr>
  <p:slideViewPr>
    <p:cSldViewPr snapToGrid="0">
      <p:cViewPr>
        <p:scale>
          <a:sx n="120" d="100"/>
          <a:sy n="120" d="100"/>
        </p:scale>
        <p:origin x="2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A5ED4A-02F3-4983-9844-9B147726E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E04A6FA-C64D-4CFF-98DB-B3F095C6F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155754-658C-4410-984D-E081A281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412F-86A5-4CCB-B51F-F6DFC4863FB1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97C60B-6C65-47E9-A0DC-262BA4A0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769B9C-D074-4872-832A-7AFF38E6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9C99-570B-49A7-94A4-BB24778D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0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848D4-9BB2-4457-821F-2157CB79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C4FC63-7FEF-4DCA-AD84-DBA7EF32C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FBFBBE-17DD-44A8-909A-BF190366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412F-86A5-4CCB-B51F-F6DFC4863FB1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2AF032-3A8C-456E-A7BB-86807B44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BDE492-9ED8-4673-9ECF-F0774A0B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9C99-570B-49A7-94A4-BB24778D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106DE02-FC2F-49BC-BA0A-8ADB40BB5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EDD41F6-6C0C-4FCD-8FE0-B460AACE1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15B08F-5CFD-4367-B39F-D4FDD29D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412F-86A5-4CCB-B51F-F6DFC4863FB1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FB5AC8-B27C-4BD1-8BC7-14A41BD9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B9FB96-BB75-4725-8257-1146FC2F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9C99-570B-49A7-94A4-BB24778D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0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234050-00A7-4E2B-9DD5-8D708328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69743D-1A42-4D66-B026-F174B4084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64532A-11CD-4F12-8202-CD36C999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412F-86A5-4CCB-B51F-F6DFC4863FB1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F081FC-8A86-4473-B485-1280B1F8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28EED7-6C34-46C3-9588-A56F4A0F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9C99-570B-49A7-94A4-BB24778D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4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D2B896-8220-4418-BB8C-5ABE3163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69C179-397C-4127-AA12-86FC2B9B5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068D43-BC93-4A26-B55C-6148EBFE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412F-86A5-4CCB-B51F-F6DFC4863FB1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D55121-7DBA-4A9A-BA5B-BF4B2FB5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901A14-C680-4E3C-B427-E28EF304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9C99-570B-49A7-94A4-BB24778D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2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B445A5-9D2A-4460-BF6B-3EC7020C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37453D-ACD7-4EB0-8251-D8A4FDD0B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AD9BAF-FF10-42A9-9951-D19F16DC5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3FBC34-4F8D-413C-92B3-DCF9C7DB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412F-86A5-4CCB-B51F-F6DFC4863FB1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229C92-B2AE-40E2-B0AE-B3DF79F9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302CF4-2822-432E-8803-A350CEA0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9C99-570B-49A7-94A4-BB24778D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E4C8B1-B9FF-4C20-82C3-3BE4300E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9ECCC8-AF08-4AA8-9F48-9EFC340A3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2611DD-2491-4236-BF55-C91FEF04E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1A4D2D2-677E-48D9-96D2-A1F691BBC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2060373-5D16-4987-B09F-F0582C8E8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924BAD3-0F3A-4958-A2C3-61D5A8D6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412F-86A5-4CCB-B51F-F6DFC4863FB1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7F50B85-F927-40B3-BA94-4CEC954E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158E116-7552-49E4-83FB-350C631F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9C99-570B-49A7-94A4-BB24778D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1B4AD3-A4C7-444A-A541-DAA3C01F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437447-3F5C-4F34-86A9-3168743E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412F-86A5-4CCB-B51F-F6DFC4863FB1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EAE5B17-510D-4908-953E-84E78CCD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D9F124-E7C3-477D-BFCD-B090E58E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9C99-570B-49A7-94A4-BB24778D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2DA5E52-8594-4159-A339-E303DEDD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412F-86A5-4CCB-B51F-F6DFC4863FB1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F81D20B-6BDE-47D9-8F1F-E6F0DA89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67E9CC-1A56-49B0-8A92-94A1BBC9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9C99-570B-49A7-94A4-BB24778D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4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5E9821-1CF3-489D-89DB-3ECBE4A2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F61BAD-13F5-4BE0-80FB-A18DEBD6B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65C5BD2-9D14-4488-9F9A-A548F7818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4D1244-79C8-450D-BF66-4B2799B3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412F-86A5-4CCB-B51F-F6DFC4863FB1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BE3F63-5A3C-4445-BF69-64C8FF2D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91AAA2-7BFB-4197-AC85-0D1BD4E6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9C99-570B-49A7-94A4-BB24778D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0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87340A-BF7C-4932-8765-1B750B2D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10090BF-5FBD-426A-9033-426C049F1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23FAE95-89E1-41CA-BBF7-D51A085EC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478DC3-977A-4901-8F36-AAF0CB6B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412F-86A5-4CCB-B51F-F6DFC4863FB1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30852F-9F25-442F-83D3-F941594F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33D01B-1815-49F7-928B-A15BCE34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9C99-570B-49A7-94A4-BB24778D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2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B0CB71D-33CB-4063-B90D-3CFB1F41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0007CD-D017-4DDE-8BBA-43DFC3958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883191-CCA8-4A7C-B73D-A13ABDC8C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F412F-86A5-4CCB-B51F-F6DFC4863FB1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D1F2CD-6525-4B78-96FC-92EF57528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D45D77-D582-42AE-8117-6B871FC5A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49C99-570B-49A7-94A4-BB24778D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8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AAE8E7F-8212-4C8F-A075-564EF22A1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1"/>
          <a:stretch/>
        </p:blipFill>
        <p:spPr>
          <a:xfrm>
            <a:off x="9528994" y="3294672"/>
            <a:ext cx="2546883" cy="23598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179C6-67C9-4284-A9E5-F2CBB2E4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05" y="0"/>
            <a:ext cx="11711003" cy="96896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Selection of Protein Structures of Carbonic Anhydrase I for Subsequent Docking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6431CB-9885-4F35-839D-71CE8751D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05" y="947045"/>
            <a:ext cx="11895589" cy="141904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26 structures of Human Carbonic Anhydrase I with high Resolution (&lt;=2Å)</a:t>
            </a:r>
          </a:p>
          <a:p>
            <a:r>
              <a:rPr lang="en-US" sz="2400" dirty="0"/>
              <a:t>Align structure together to check binding site flexibility &amp; select representative  conformation(s) for ensemble docking</a:t>
            </a:r>
            <a:endParaRPr lang="en-US" sz="2400" b="1" dirty="0"/>
          </a:p>
          <a:p>
            <a:r>
              <a:rPr lang="en-US" sz="2400" dirty="0"/>
              <a:t>only 4wr7, 5e2m, 6evr, 5gmm, 6fag, 6faf, 6f3b, 6ex1 in this study to save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D1B53D9-BFA5-4B8E-AD9C-223E203B7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4" y="2623328"/>
            <a:ext cx="5675421" cy="3553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CD1D55-E6A6-4094-B5FC-E836333A1C47}"/>
              </a:ext>
            </a:extLst>
          </p:cNvPr>
          <p:cNvSpPr txBox="1"/>
          <p:nvPr/>
        </p:nvSpPr>
        <p:spPr>
          <a:xfrm>
            <a:off x="0" y="2366090"/>
            <a:ext cx="5854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26 High Resolution of Human Carbonic Anhydrase I Crystal Structures in PDB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D7B815-799A-46BA-9E09-41DD716F51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2863157"/>
            <a:ext cx="3022260" cy="331380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xmlns="" id="{BA49A110-C5A1-4F68-BF35-197AB363CEF1}"/>
              </a:ext>
            </a:extLst>
          </p:cNvPr>
          <p:cNvSpPr/>
          <p:nvPr/>
        </p:nvSpPr>
        <p:spPr>
          <a:xfrm>
            <a:off x="6167535" y="3592286"/>
            <a:ext cx="2528596" cy="2388636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6738363-C294-48A2-A2C2-C49FE57D7C60}"/>
              </a:ext>
            </a:extLst>
          </p:cNvPr>
          <p:cNvCxnSpPr>
            <a:stCxn id="10" idx="0"/>
          </p:cNvCxnSpPr>
          <p:nvPr/>
        </p:nvCxnSpPr>
        <p:spPr>
          <a:xfrm flipV="1">
            <a:off x="7431833" y="3294672"/>
            <a:ext cx="1982755" cy="29761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FDF82296-1223-4A6A-AAB4-98728882725D}"/>
              </a:ext>
            </a:extLst>
          </p:cNvPr>
          <p:cNvCxnSpPr>
            <a:cxnSpLocks/>
          </p:cNvCxnSpPr>
          <p:nvPr/>
        </p:nvCxnSpPr>
        <p:spPr>
          <a:xfrm flipV="1">
            <a:off x="7555383" y="5505618"/>
            <a:ext cx="1750192" cy="497067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0D0DB24-CA13-46D4-B77F-73A0841AE3B8}"/>
              </a:ext>
            </a:extLst>
          </p:cNvPr>
          <p:cNvSpPr txBox="1"/>
          <p:nvPr/>
        </p:nvSpPr>
        <p:spPr>
          <a:xfrm>
            <a:off x="9699204" y="478660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Gln92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6C0E700-93AC-499C-A035-009CBBA67939}"/>
              </a:ext>
            </a:extLst>
          </p:cNvPr>
          <p:cNvSpPr txBox="1"/>
          <p:nvPr/>
        </p:nvSpPr>
        <p:spPr>
          <a:xfrm>
            <a:off x="9673362" y="282654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His200, but ambiguous  density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68CD621D-1995-4F45-80AC-953C36784E8A}"/>
              </a:ext>
            </a:extLst>
          </p:cNvPr>
          <p:cNvCxnSpPr/>
          <p:nvPr/>
        </p:nvCxnSpPr>
        <p:spPr>
          <a:xfrm>
            <a:off x="11019453" y="3107577"/>
            <a:ext cx="0" cy="50385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1290BF9-54B9-40E3-AC29-8B10C28136AE}"/>
              </a:ext>
            </a:extLst>
          </p:cNvPr>
          <p:cNvSpPr txBox="1"/>
          <p:nvPr/>
        </p:nvSpPr>
        <p:spPr>
          <a:xfrm>
            <a:off x="5999796" y="2347370"/>
            <a:ext cx="6360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Binding Site Flexibility, Mobile Residues, </a:t>
            </a:r>
          </a:p>
          <a:p>
            <a:pPr algn="ctr"/>
            <a:r>
              <a:rPr lang="en-US" sz="1400" b="1" dirty="0"/>
              <a:t>Structurally conserved waters; Binding water replaced by Ligands in CA1 Monomer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1962B2F-D9AB-4012-9258-854155196C5B}"/>
              </a:ext>
            </a:extLst>
          </p:cNvPr>
          <p:cNvSpPr txBox="1"/>
          <p:nvPr/>
        </p:nvSpPr>
        <p:spPr>
          <a:xfrm>
            <a:off x="9337958" y="5754151"/>
            <a:ext cx="285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In this exercise, 6F3B and 5GMM are  selected as the conformational Ensemble (with different orientation of Gln92)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BB7FD09-0885-441B-80ED-BEEA2DEBAE30}"/>
              </a:ext>
            </a:extLst>
          </p:cNvPr>
          <p:cNvSpPr txBox="1"/>
          <p:nvPr/>
        </p:nvSpPr>
        <p:spPr>
          <a:xfrm>
            <a:off x="9270317" y="3023270"/>
            <a:ext cx="144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Conserved water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209887C4-8797-44C7-AE6C-3910BC395011}"/>
              </a:ext>
            </a:extLst>
          </p:cNvPr>
          <p:cNvCxnSpPr>
            <a:cxnSpLocks/>
          </p:cNvCxnSpPr>
          <p:nvPr/>
        </p:nvCxnSpPr>
        <p:spPr>
          <a:xfrm>
            <a:off x="10441619" y="3213807"/>
            <a:ext cx="92642" cy="37847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FB56FB42-5180-472A-8F88-F85327FCFE06}"/>
              </a:ext>
            </a:extLst>
          </p:cNvPr>
          <p:cNvCxnSpPr>
            <a:cxnSpLocks/>
          </p:cNvCxnSpPr>
          <p:nvPr/>
        </p:nvCxnSpPr>
        <p:spPr>
          <a:xfrm>
            <a:off x="10438509" y="3233942"/>
            <a:ext cx="386608" cy="2644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00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4DAAB6-C980-431F-98A6-7D32325A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01" y="18255"/>
            <a:ext cx="113537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Other Observations that May Affect Future Binding Modes or Affinity 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2B6400-BBA7-476E-8EE0-525A5E02B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064" y="4186237"/>
            <a:ext cx="4719735" cy="1990726"/>
          </a:xfrm>
        </p:spPr>
        <p:txBody>
          <a:bodyPr>
            <a:normAutofit/>
          </a:bodyPr>
          <a:lstStyle/>
          <a:p>
            <a:r>
              <a:rPr lang="en-US" sz="1800" b="1" dirty="0"/>
              <a:t>Structural Basis of Small-Molecule Aggregate Induced Inhibition of a Protein-Protein Interaction.</a:t>
            </a:r>
          </a:p>
          <a:p>
            <a:r>
              <a:rPr lang="en-US" sz="1800" u="sng" dirty="0"/>
              <a:t>J Med Chem.</a:t>
            </a:r>
            <a:r>
              <a:rPr lang="en-US" sz="1800" dirty="0"/>
              <a:t> 2017 Apr 27;60(8):3511-3517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71B4C8-0834-4530-927F-3BD36CD39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96" y="1860712"/>
            <a:ext cx="5215034" cy="3911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45F497F-5BFC-40FA-AB90-BC9AB2CCD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275" y="1860712"/>
            <a:ext cx="6067425" cy="1990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D66A84-DD02-45C7-9BD9-169F9891F73E}"/>
              </a:ext>
            </a:extLst>
          </p:cNvPr>
          <p:cNvSpPr txBox="1"/>
          <p:nvPr/>
        </p:nvSpPr>
        <p:spPr>
          <a:xfrm>
            <a:off x="2473630" y="1232933"/>
            <a:ext cx="878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some compounds may form aggregation which may interfere the binding measurement</a:t>
            </a:r>
          </a:p>
        </p:txBody>
      </p:sp>
    </p:spTree>
    <p:extLst>
      <p:ext uri="{BB962C8B-B14F-4D97-AF65-F5344CB8AC3E}">
        <p14:creationId xmlns:p14="http://schemas.microsoft.com/office/powerpoint/2010/main" val="87900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5CFDF-51C0-4170-B204-FE761EC7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974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Ligand &amp; Protein Structure Preparation for </a:t>
            </a:r>
            <a:r>
              <a:rPr lang="en-US" sz="2800" b="1" dirty="0" err="1"/>
              <a:t>Doking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17F80C-7C7C-47FD-A6C9-068F9EE2A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3936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119 CA1 inhibitors from </a:t>
            </a:r>
            <a:r>
              <a:rPr lang="en-US" dirty="0" err="1"/>
              <a:t>Chembl</a:t>
            </a:r>
            <a:endParaRPr lang="en-US" dirty="0"/>
          </a:p>
          <a:p>
            <a:pPr lvl="1"/>
            <a:r>
              <a:rPr lang="en-US" i="1" dirty="0"/>
              <a:t>J. Med. Chem.</a:t>
            </a:r>
            <a:r>
              <a:rPr lang="en-US" dirty="0"/>
              <a:t>, </a:t>
            </a:r>
            <a:r>
              <a:rPr lang="en-US" b="1" dirty="0"/>
              <a:t>2000</a:t>
            </a:r>
            <a:r>
              <a:rPr lang="en-US" dirty="0"/>
              <a:t>, </a:t>
            </a:r>
            <a:r>
              <a:rPr lang="en-US" i="1" dirty="0"/>
              <a:t>43</a:t>
            </a:r>
            <a:r>
              <a:rPr lang="en-US" dirty="0"/>
              <a:t> (2), pp 292–300</a:t>
            </a:r>
          </a:p>
          <a:p>
            <a:pPr lvl="1"/>
            <a:r>
              <a:rPr lang="en-US" dirty="0"/>
              <a:t>CA1 inhibition assay (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 in the range of 1  -  78500nM)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Typical tools for ligand structure preparation:</a:t>
            </a:r>
          </a:p>
          <a:p>
            <a:pPr lvl="1"/>
            <a:r>
              <a:rPr lang="en-US" dirty="0" err="1"/>
              <a:t>Schordinger’s</a:t>
            </a:r>
            <a:r>
              <a:rPr lang="en-US" dirty="0"/>
              <a:t> </a:t>
            </a:r>
            <a:r>
              <a:rPr lang="en-US" dirty="0" err="1"/>
              <a:t>ligprep</a:t>
            </a:r>
            <a:endParaRPr lang="en-US" dirty="0"/>
          </a:p>
          <a:p>
            <a:pPr lvl="1"/>
            <a:r>
              <a:rPr lang="en-US" dirty="0"/>
              <a:t>MOE’s SDF pre-process</a:t>
            </a:r>
          </a:p>
          <a:p>
            <a:pPr lvl="2"/>
            <a:r>
              <a:rPr lang="en-US" dirty="0"/>
              <a:t>hydrogen correction, salt and solvent removal, chirality and bond type normalization, tautomer generation, adjustment and enumeration of protonation state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Assign force field, atomic charge and conformation minimization/sampling</a:t>
            </a:r>
          </a:p>
          <a:p>
            <a:pPr lvl="2"/>
            <a:endParaRPr lang="en-US" dirty="0"/>
          </a:p>
          <a:p>
            <a:r>
              <a:rPr lang="en-US" dirty="0"/>
              <a:t>Protein structure preparation through MOE</a:t>
            </a:r>
          </a:p>
          <a:p>
            <a:pPr lvl="1"/>
            <a:r>
              <a:rPr lang="en-US" dirty="0"/>
              <a:t>Protein protonation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8B95CC-7BFE-4199-9816-268DE992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654" y="4038083"/>
            <a:ext cx="6286500" cy="13335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xmlns="" id="{8A68E4DF-F2DB-4373-B702-019DEB6B65D8}"/>
              </a:ext>
            </a:extLst>
          </p:cNvPr>
          <p:cNvSpPr/>
          <p:nvPr/>
        </p:nvSpPr>
        <p:spPr>
          <a:xfrm>
            <a:off x="2385391" y="3761444"/>
            <a:ext cx="1828800" cy="1855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1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EB247B-5C55-4EFF-9024-540F6C40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176" y="1825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27061D-CC3A-4FAD-BF0A-A3BC9E2C5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C357560-F157-48BA-9040-5C67767A2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44" y="2898609"/>
            <a:ext cx="4355302" cy="2751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75A7E4-E99B-40DF-8AE5-5DB60AD8A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34" y="2898609"/>
            <a:ext cx="4355302" cy="2698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8AC77D-3FC5-4C15-958C-1F76B850041F}"/>
              </a:ext>
            </a:extLst>
          </p:cNvPr>
          <p:cNvSpPr txBox="1"/>
          <p:nvPr/>
        </p:nvSpPr>
        <p:spPr>
          <a:xfrm>
            <a:off x="5960534" y="2318517"/>
            <a:ext cx="4818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Docking Poses of top 5 ranks from MOE sometimes are not fully </a:t>
            </a:r>
          </a:p>
          <a:p>
            <a:r>
              <a:rPr lang="en-US" sz="1400" dirty="0"/>
              <a:t>consistent with sulfonamide anchors in cocrystal structures</a:t>
            </a:r>
          </a:p>
        </p:txBody>
      </p:sp>
    </p:spTree>
    <p:extLst>
      <p:ext uri="{BB962C8B-B14F-4D97-AF65-F5344CB8AC3E}">
        <p14:creationId xmlns:p14="http://schemas.microsoft.com/office/powerpoint/2010/main" val="247672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15D604-823E-452D-B40E-7952C538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8F565E-0E5F-411A-90CF-7507C7FEE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022" y="1825625"/>
            <a:ext cx="5926777" cy="4351338"/>
          </a:xfrm>
        </p:spPr>
        <p:txBody>
          <a:bodyPr/>
          <a:lstStyle/>
          <a:p>
            <a:r>
              <a:rPr lang="en-US" dirty="0" smtClean="0"/>
              <a:t>R2 = 0.278 </a:t>
            </a:r>
          </a:p>
          <a:p>
            <a:r>
              <a:rPr lang="en-US" dirty="0" smtClean="0"/>
              <a:t>Pearson Corr.: </a:t>
            </a:r>
            <a:r>
              <a:rPr lang="nb-NO" dirty="0" smtClean="0"/>
              <a:t>0.112</a:t>
            </a:r>
          </a:p>
          <a:p>
            <a:r>
              <a:rPr lang="nb-NO" dirty="0" err="1"/>
              <a:t>S</a:t>
            </a:r>
            <a:r>
              <a:rPr lang="nb-NO" dirty="0" err="1" smtClean="0"/>
              <a:t>pearman</a:t>
            </a:r>
            <a:r>
              <a:rPr lang="nb-NO" smtClean="0"/>
              <a:t> Corr.: </a:t>
            </a:r>
            <a:r>
              <a:rPr lang="nb-NO" dirty="0" smtClean="0"/>
              <a:t>0.152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87" y="1740694"/>
            <a:ext cx="44831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7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286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Selection of Protein Structures of Carbonic Anhydrase I for Subsequent Docking</vt:lpstr>
      <vt:lpstr>Other Observations that May Affect Future Binding Modes or Affinity Prediction </vt:lpstr>
      <vt:lpstr>Ligand &amp; Protein Structure Preparation for Doking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Minghu</dc:creator>
  <cp:lastModifiedBy>Microsoft Office User</cp:lastModifiedBy>
  <cp:revision>17</cp:revision>
  <dcterms:created xsi:type="dcterms:W3CDTF">2018-11-28T16:05:59Z</dcterms:created>
  <dcterms:modified xsi:type="dcterms:W3CDTF">2018-11-29T02:33:05Z</dcterms:modified>
</cp:coreProperties>
</file>