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70" r:id="rId8"/>
    <p:sldId id="271" r:id="rId9"/>
    <p:sldId id="272" r:id="rId10"/>
    <p:sldId id="273" r:id="rId11"/>
    <p:sldId id="274" r:id="rId12"/>
    <p:sldId id="262" r:id="rId13"/>
    <p:sldId id="263" r:id="rId14"/>
    <p:sldId id="275" r:id="rId15"/>
    <p:sldId id="265" r:id="rId16"/>
    <p:sldId id="268" r:id="rId17"/>
    <p:sldId id="266" r:id="rId18"/>
    <p:sldId id="26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80B2-3910-4F58-B731-D3EFAFBA4C23}"/>
              </a:ext>
            </a:extLst>
          </p:cNvPr>
          <p:cNvSpPr>
            <a:spLocks noGrp="1"/>
          </p:cNvSpPr>
          <p:nvPr>
            <p:ph type="ctrTitle"/>
          </p:nvPr>
        </p:nvSpPr>
        <p:spPr/>
        <p:txBody>
          <a:bodyPr/>
          <a:lstStyle/>
          <a:p>
            <a:r>
              <a:rPr lang="en-IN" sz="4800" dirty="0"/>
              <a:t>Medical Image Segmentation </a:t>
            </a:r>
            <a:br>
              <a:rPr lang="en-IN" sz="4800" dirty="0"/>
            </a:br>
            <a:r>
              <a:rPr lang="en-IN" sz="4800" dirty="0"/>
              <a:t>Brain Tumor</a:t>
            </a:r>
          </a:p>
        </p:txBody>
      </p:sp>
      <p:sp>
        <p:nvSpPr>
          <p:cNvPr id="3" name="Subtitle 2">
            <a:extLst>
              <a:ext uri="{FF2B5EF4-FFF2-40B4-BE49-F238E27FC236}">
                <a16:creationId xmlns:a16="http://schemas.microsoft.com/office/drawing/2014/main" id="{02CC6A5A-36A3-4058-A4D1-787CECCE44D2}"/>
              </a:ext>
            </a:extLst>
          </p:cNvPr>
          <p:cNvSpPr>
            <a:spLocks noGrp="1"/>
          </p:cNvSpPr>
          <p:nvPr>
            <p:ph type="subTitle" idx="1"/>
          </p:nvPr>
        </p:nvSpPr>
        <p:spPr>
          <a:xfrm>
            <a:off x="8255479" y="5653495"/>
            <a:ext cx="3838388" cy="1117687"/>
          </a:xfrm>
        </p:spPr>
        <p:txBody>
          <a:bodyPr>
            <a:normAutofit/>
          </a:bodyPr>
          <a:lstStyle/>
          <a:p>
            <a:pPr algn="ctr"/>
            <a:br>
              <a:rPr lang="en-IN" dirty="0"/>
            </a:br>
            <a:r>
              <a:rPr lang="en-IN" dirty="0"/>
              <a:t>NIKHIL BHATNAGAR 199302121</a:t>
            </a:r>
            <a:br>
              <a:rPr lang="en-IN" dirty="0"/>
            </a:br>
            <a:r>
              <a:rPr lang="en-IN" dirty="0"/>
              <a:t>AADITYA SHARMA 199302117</a:t>
            </a:r>
          </a:p>
        </p:txBody>
      </p:sp>
    </p:spTree>
    <p:extLst>
      <p:ext uri="{BB962C8B-B14F-4D97-AF65-F5344CB8AC3E}">
        <p14:creationId xmlns:p14="http://schemas.microsoft.com/office/powerpoint/2010/main" val="93825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510977-EB4F-448D-86FB-326C4FAC59B3}"/>
              </a:ext>
            </a:extLst>
          </p:cNvPr>
          <p:cNvSpPr>
            <a:spLocks noGrp="1"/>
          </p:cNvSpPr>
          <p:nvPr>
            <p:ph type="title"/>
          </p:nvPr>
        </p:nvSpPr>
        <p:spPr>
          <a:xfrm>
            <a:off x="680321" y="753228"/>
            <a:ext cx="4136123" cy="1080938"/>
          </a:xfrm>
        </p:spPr>
        <p:txBody>
          <a:bodyPr>
            <a:normAutofit/>
          </a:bodyPr>
          <a:lstStyle/>
          <a:p>
            <a:r>
              <a:rPr lang="en-IN" sz="3200" dirty="0"/>
              <a:t>CODE SNIPPET</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2D5D150D-4367-CDF7-61EE-90A1FC098A7B}"/>
              </a:ext>
            </a:extLst>
          </p:cNvPr>
          <p:cNvSpPr>
            <a:spLocks noGrp="1"/>
          </p:cNvSpPr>
          <p:nvPr>
            <p:ph idx="1"/>
          </p:nvPr>
        </p:nvSpPr>
        <p:spPr>
          <a:xfrm>
            <a:off x="680321" y="2336873"/>
            <a:ext cx="4136123" cy="3599316"/>
          </a:xfrm>
        </p:spPr>
        <p:txBody>
          <a:bodyPr>
            <a:normAutofit/>
          </a:bodyPr>
          <a:lstStyle/>
          <a:p>
            <a:pPr marL="0" indent="0" algn="ctr">
              <a:buNone/>
            </a:pPr>
            <a:r>
              <a:rPr lang="en-US" sz="3600" dirty="0"/>
              <a:t>Frequency of each kind of tumor present in the Dataset</a:t>
            </a:r>
          </a:p>
        </p:txBody>
      </p:sp>
      <p:pic>
        <p:nvPicPr>
          <p:cNvPr id="5" name="Content Placeholder 4">
            <a:extLst>
              <a:ext uri="{FF2B5EF4-FFF2-40B4-BE49-F238E27FC236}">
                <a16:creationId xmlns:a16="http://schemas.microsoft.com/office/drawing/2014/main" id="{0C727655-62E6-4854-894B-25C18B02727D}"/>
              </a:ext>
            </a:extLst>
          </p:cNvPr>
          <p:cNvPicPr>
            <a:picLocks noChangeAspect="1"/>
          </p:cNvPicPr>
          <p:nvPr/>
        </p:nvPicPr>
        <p:blipFill>
          <a:blip r:embed="rId4"/>
          <a:stretch>
            <a:fillRect/>
          </a:stretch>
        </p:blipFill>
        <p:spPr>
          <a:xfrm>
            <a:off x="5276090" y="1113116"/>
            <a:ext cx="6303134" cy="46012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32005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510977-EB4F-448D-86FB-326C4FAC59B3}"/>
              </a:ext>
            </a:extLst>
          </p:cNvPr>
          <p:cNvSpPr>
            <a:spLocks noGrp="1"/>
          </p:cNvSpPr>
          <p:nvPr>
            <p:ph type="title"/>
          </p:nvPr>
        </p:nvSpPr>
        <p:spPr>
          <a:xfrm>
            <a:off x="680321" y="753228"/>
            <a:ext cx="4136123" cy="1080938"/>
          </a:xfrm>
        </p:spPr>
        <p:txBody>
          <a:bodyPr>
            <a:normAutofit/>
          </a:bodyPr>
          <a:lstStyle/>
          <a:p>
            <a:r>
              <a:rPr lang="en-IN" sz="3200" dirty="0"/>
              <a:t>CODE SNIPPET</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2D5D150D-4367-CDF7-61EE-90A1FC098A7B}"/>
              </a:ext>
            </a:extLst>
          </p:cNvPr>
          <p:cNvSpPr>
            <a:spLocks noGrp="1"/>
          </p:cNvSpPr>
          <p:nvPr>
            <p:ph idx="1"/>
          </p:nvPr>
        </p:nvSpPr>
        <p:spPr>
          <a:xfrm>
            <a:off x="680321" y="2336873"/>
            <a:ext cx="4136123" cy="3599316"/>
          </a:xfrm>
        </p:spPr>
        <p:txBody>
          <a:bodyPr>
            <a:normAutofit/>
          </a:bodyPr>
          <a:lstStyle/>
          <a:p>
            <a:pPr marL="0" indent="0" algn="ctr">
              <a:buNone/>
            </a:pPr>
            <a:endParaRPr lang="en-US" sz="3600" dirty="0"/>
          </a:p>
        </p:txBody>
      </p:sp>
      <p:pic>
        <p:nvPicPr>
          <p:cNvPr id="4" name="Picture 3">
            <a:extLst>
              <a:ext uri="{FF2B5EF4-FFF2-40B4-BE49-F238E27FC236}">
                <a16:creationId xmlns:a16="http://schemas.microsoft.com/office/drawing/2014/main" id="{BCD7C321-FFD7-45E3-9454-0DFC9F307A41}"/>
              </a:ext>
            </a:extLst>
          </p:cNvPr>
          <p:cNvPicPr>
            <a:picLocks noChangeAspect="1"/>
          </p:cNvPicPr>
          <p:nvPr/>
        </p:nvPicPr>
        <p:blipFill>
          <a:blip r:embed="rId4"/>
          <a:stretch>
            <a:fillRect/>
          </a:stretch>
        </p:blipFill>
        <p:spPr>
          <a:xfrm>
            <a:off x="337916" y="2306103"/>
            <a:ext cx="4778154" cy="30635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C22E2089-3ED2-4ADD-9923-B71454D943B4}"/>
              </a:ext>
            </a:extLst>
          </p:cNvPr>
          <p:cNvPicPr>
            <a:picLocks noChangeAspect="1"/>
          </p:cNvPicPr>
          <p:nvPr/>
        </p:nvPicPr>
        <p:blipFill>
          <a:blip r:embed="rId5"/>
          <a:stretch>
            <a:fillRect/>
          </a:stretch>
        </p:blipFill>
        <p:spPr>
          <a:xfrm>
            <a:off x="5496763" y="619124"/>
            <a:ext cx="6400800" cy="56197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090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FC15-DBDF-41ED-9259-C1ADC4261BD7}"/>
              </a:ext>
            </a:extLst>
          </p:cNvPr>
          <p:cNvSpPr>
            <a:spLocks noGrp="1"/>
          </p:cNvSpPr>
          <p:nvPr>
            <p:ph type="title"/>
          </p:nvPr>
        </p:nvSpPr>
        <p:spPr/>
        <p:txBody>
          <a:bodyPr>
            <a:normAutofit/>
          </a:bodyPr>
          <a:lstStyle/>
          <a:p>
            <a:r>
              <a:rPr lang="en-IN" sz="4000" dirty="0"/>
              <a:t>CNN</a:t>
            </a:r>
          </a:p>
        </p:txBody>
      </p:sp>
      <p:sp>
        <p:nvSpPr>
          <p:cNvPr id="3" name="Content Placeholder 2">
            <a:extLst>
              <a:ext uri="{FF2B5EF4-FFF2-40B4-BE49-F238E27FC236}">
                <a16:creationId xmlns:a16="http://schemas.microsoft.com/office/drawing/2014/main" id="{FDDB074B-B7D8-4E9A-AA36-4D73C1EE55FF}"/>
              </a:ext>
            </a:extLst>
          </p:cNvPr>
          <p:cNvSpPr>
            <a:spLocks noGrp="1"/>
          </p:cNvSpPr>
          <p:nvPr>
            <p:ph idx="1"/>
          </p:nvPr>
        </p:nvSpPr>
        <p:spPr>
          <a:xfrm>
            <a:off x="680322" y="2336873"/>
            <a:ext cx="8187634" cy="3623980"/>
          </a:xfrm>
        </p:spPr>
        <p:txBody>
          <a:bodyPr>
            <a:normAutofit fontScale="92500" lnSpcReduction="20000"/>
          </a:bodyPr>
          <a:lstStyle/>
          <a:p>
            <a:pPr marL="355600" indent="-342900" algn="just" hangingPunct="0">
              <a:lnSpc>
                <a:spcPct val="99000"/>
              </a:lnSpc>
              <a:spcAft>
                <a:spcPts val="800"/>
              </a:spcAft>
              <a:buFont typeface="Wingdings" panose="05000000000000000000" pitchFamily="2" charset="2"/>
              <a:buChar char="Ø"/>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CNN stands for Convolutional Neural Network, is used for the classification of images. The input images which are used in CNN are of 3 dimensions i.e., height, width, and number of channels. First two dimensions tell us the image resolution. And third dimension represents the number of channels (RGB) or intensity values for red, green and blue </a:t>
            </a:r>
            <a:r>
              <a:rPr lang="en-IN" sz="19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Usually, images which are fed into the neural network are reduced in dimensions which reduce the processing time and avoid the problem of under fitting.</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indent="-342900" algn="just" hangingPunct="0">
              <a:lnSpc>
                <a:spcPct val="99000"/>
              </a:lnSpc>
              <a:spcAft>
                <a:spcPts val="800"/>
              </a:spcAft>
              <a:buFont typeface="Wingdings" panose="05000000000000000000" pitchFamily="2" charset="2"/>
              <a:buChar char="Ø"/>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Networks (CNNs) are multi-layer feedforward networks specifically designed to recognize features in 2-dimensional image data. CNNs are primarily used for 2D image recognition, so we will illustrate their architecture on a 2D rectangular image consisting of pixels. Each pixel generally carries </a:t>
            </a:r>
            <a:r>
              <a:rPr lang="en-IN" sz="19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information. Colon can be represented by multiple channels (e.g- 3 RGB channels). The essence of CNNs is the convolutions. The main trick with convolutional networks that avoids the problem of too many parameters is sparse connections</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6354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6F62-A1B0-4159-810B-DD6915108F8E}"/>
              </a:ext>
            </a:extLst>
          </p:cNvPr>
          <p:cNvSpPr>
            <a:spLocks noGrp="1"/>
          </p:cNvSpPr>
          <p:nvPr>
            <p:ph type="title"/>
          </p:nvPr>
        </p:nvSpPr>
        <p:spPr/>
        <p:txBody>
          <a:bodyPr/>
          <a:lstStyle/>
          <a:p>
            <a:r>
              <a:rPr lang="en-IN" dirty="0"/>
              <a:t>UNET ARCHITECTURE</a:t>
            </a:r>
          </a:p>
        </p:txBody>
      </p:sp>
      <p:sp>
        <p:nvSpPr>
          <p:cNvPr id="3" name="Content Placeholder 2">
            <a:extLst>
              <a:ext uri="{FF2B5EF4-FFF2-40B4-BE49-F238E27FC236}">
                <a16:creationId xmlns:a16="http://schemas.microsoft.com/office/drawing/2014/main" id="{0AA0805D-010C-4B9D-AFB7-2FD5E71429A1}"/>
              </a:ext>
            </a:extLst>
          </p:cNvPr>
          <p:cNvSpPr>
            <a:spLocks noGrp="1"/>
          </p:cNvSpPr>
          <p:nvPr>
            <p:ph idx="1"/>
          </p:nvPr>
        </p:nvSpPr>
        <p:spPr>
          <a:xfrm>
            <a:off x="161925" y="2228850"/>
            <a:ext cx="7353300" cy="4215081"/>
          </a:xfrm>
        </p:spPr>
        <p:txBody>
          <a:bodyPr>
            <a:normAutofit fontScale="77500" lnSpcReduction="20000"/>
          </a:bodyPr>
          <a:lstStyle/>
          <a:p>
            <a:pPr algn="just">
              <a:buFont typeface="Wingdings" panose="05000000000000000000" pitchFamily="2" charset="2"/>
              <a:buChar char="Ø"/>
            </a:pPr>
            <a:r>
              <a:rPr lang="en-IN" sz="2600" spc="-5" dirty="0">
                <a:effectLst/>
                <a:latin typeface="Times New Roman" panose="02020603050405020304" pitchFamily="18" charset="0"/>
                <a:ea typeface="Times New Roman" panose="02020603050405020304" pitchFamily="18" charset="0"/>
              </a:rPr>
              <a:t>The architecture contains two paths. First path is the contraction path (also called as the encoder) which is used to capture the context in the image. The encoder is just a traditional stack of convolutional and max pooling layers. </a:t>
            </a:r>
          </a:p>
          <a:p>
            <a:pPr algn="just">
              <a:buFont typeface="Wingdings" panose="05000000000000000000" pitchFamily="2" charset="2"/>
              <a:buChar char="Ø"/>
            </a:pPr>
            <a:r>
              <a:rPr lang="en-IN" sz="2600" b="0" dirty="0">
                <a:effectLst/>
                <a:latin typeface="Times New Roman" panose="02020603050405020304" pitchFamily="18" charset="0"/>
                <a:ea typeface="Times New Roman" panose="02020603050405020304" pitchFamily="18" charset="0"/>
                <a:cs typeface="Times New Roman" panose="02020603050405020304" pitchFamily="18" charset="0"/>
              </a:rPr>
              <a:t>Each blue box corresponds to a multi-channel feature map. The number of channels is denoted on top of the box. The x-y-size is provided at the lower left edge of the box. White boxes represent copied feature maps. The arrows denote the different operations.</a:t>
            </a:r>
          </a:p>
          <a:p>
            <a:pPr algn="just"/>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hangingPunct="0">
              <a:lnSpc>
                <a:spcPct val="107000"/>
              </a:lnSpc>
              <a:spcBef>
                <a:spcPts val="0"/>
              </a:spcBef>
              <a:buFont typeface="Wingdings" panose="05000000000000000000" pitchFamily="2" charset="2"/>
              <a:buChar char="q"/>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The task in image segmentation is to take an image and divide it into several smaller fragments. These fragments or these multiple segments produced will help with the computation of image segmentation tasks. </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hangingPunct="0">
              <a:lnSpc>
                <a:spcPct val="107000"/>
              </a:lnSpc>
              <a:spcBef>
                <a:spcPts val="0"/>
              </a:spcBef>
              <a:buFont typeface="Wingdings" panose="05000000000000000000" pitchFamily="2" charset="2"/>
              <a:buChar char="q"/>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For image segmentation tasks, another essential requirement is the use of masks. With the help of masking, which is basically a binary image consisting of zero or non-zero values, we can obtain the desired result required for the segmentation task.</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hangingPunct="0">
              <a:lnSpc>
                <a:spcPct val="107000"/>
              </a:lnSpc>
              <a:spcBef>
                <a:spcPts val="0"/>
              </a:spcBef>
              <a:buFont typeface="Wingdings" panose="05000000000000000000" pitchFamily="2" charset="2"/>
              <a:buChar char="q"/>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With this U-Net architecture, the segmentation of images of sizes 512X512 can be computed with a modern GPU within small amounts of time.</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dirty="0"/>
          </a:p>
        </p:txBody>
      </p:sp>
      <p:pic>
        <p:nvPicPr>
          <p:cNvPr id="4" name="Picture 3">
            <a:extLst>
              <a:ext uri="{FF2B5EF4-FFF2-40B4-BE49-F238E27FC236}">
                <a16:creationId xmlns:a16="http://schemas.microsoft.com/office/drawing/2014/main" id="{519CA118-8C58-47E5-9518-83A8EB50790F}"/>
              </a:ext>
            </a:extLst>
          </p:cNvPr>
          <p:cNvPicPr>
            <a:picLocks noChangeAspect="1"/>
          </p:cNvPicPr>
          <p:nvPr/>
        </p:nvPicPr>
        <p:blipFill>
          <a:blip r:embed="rId2"/>
          <a:stretch>
            <a:fillRect/>
          </a:stretch>
        </p:blipFill>
        <p:spPr>
          <a:xfrm>
            <a:off x="7605364" y="2436509"/>
            <a:ext cx="4495238" cy="3057143"/>
          </a:xfrm>
          <a:prstGeom prst="rect">
            <a:avLst/>
          </a:prstGeom>
        </p:spPr>
      </p:pic>
    </p:spTree>
    <p:extLst>
      <p:ext uri="{BB962C8B-B14F-4D97-AF65-F5344CB8AC3E}">
        <p14:creationId xmlns:p14="http://schemas.microsoft.com/office/powerpoint/2010/main" val="285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B0B850-F810-4E97-9CFB-F0DA0A55506D}"/>
              </a:ext>
            </a:extLst>
          </p:cNvPr>
          <p:cNvSpPr>
            <a:spLocks noGrp="1"/>
          </p:cNvSpPr>
          <p:nvPr>
            <p:ph type="title"/>
          </p:nvPr>
        </p:nvSpPr>
        <p:spPr>
          <a:xfrm>
            <a:off x="680321" y="753228"/>
            <a:ext cx="4136123" cy="1080938"/>
          </a:xfrm>
        </p:spPr>
        <p:txBody>
          <a:bodyPr>
            <a:normAutofit/>
          </a:bodyPr>
          <a:lstStyle/>
          <a:p>
            <a:r>
              <a:rPr lang="en-IN" sz="2800" dirty="0"/>
              <a:t>CODE SNIPPET</a:t>
            </a: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Content Placeholder 4">
            <a:extLst>
              <a:ext uri="{FF2B5EF4-FFF2-40B4-BE49-F238E27FC236}">
                <a16:creationId xmlns:a16="http://schemas.microsoft.com/office/drawing/2014/main" id="{A5484311-D674-4AEE-815A-6801ADD97866}"/>
              </a:ext>
            </a:extLst>
          </p:cNvPr>
          <p:cNvPicPr>
            <a:picLocks noChangeAspect="1"/>
          </p:cNvPicPr>
          <p:nvPr/>
        </p:nvPicPr>
        <p:blipFill>
          <a:blip r:embed="rId4"/>
          <a:stretch>
            <a:fillRect/>
          </a:stretch>
        </p:blipFill>
        <p:spPr>
          <a:xfrm>
            <a:off x="405442" y="2417649"/>
            <a:ext cx="11003799" cy="40005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93501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CCA7-3F38-4F7B-A670-8A29CFD93BAD}"/>
              </a:ext>
            </a:extLst>
          </p:cNvPr>
          <p:cNvSpPr>
            <a:spLocks noGrp="1"/>
          </p:cNvSpPr>
          <p:nvPr>
            <p:ph type="title"/>
          </p:nvPr>
        </p:nvSpPr>
        <p:spPr/>
        <p:txBody>
          <a:bodyPr/>
          <a:lstStyle/>
          <a:p>
            <a:r>
              <a:rPr lang="en-IN" dirty="0"/>
              <a:t>WORK DONE</a:t>
            </a:r>
          </a:p>
        </p:txBody>
      </p:sp>
      <p:sp>
        <p:nvSpPr>
          <p:cNvPr id="3" name="Content Placeholder 2">
            <a:extLst>
              <a:ext uri="{FF2B5EF4-FFF2-40B4-BE49-F238E27FC236}">
                <a16:creationId xmlns:a16="http://schemas.microsoft.com/office/drawing/2014/main" id="{389729F1-507E-4BB3-A4A1-55303D9FB85A}"/>
              </a:ext>
            </a:extLst>
          </p:cNvPr>
          <p:cNvSpPr>
            <a:spLocks noGrp="1"/>
          </p:cNvSpPr>
          <p:nvPr>
            <p:ph idx="1"/>
          </p:nvPr>
        </p:nvSpPr>
        <p:spPr>
          <a:xfrm>
            <a:off x="680322" y="2336873"/>
            <a:ext cx="6816034" cy="3599316"/>
          </a:xfrm>
        </p:spPr>
        <p:txBody>
          <a:bodyPr>
            <a:normAutofit/>
          </a:bodyPr>
          <a:lstStyle/>
          <a:p>
            <a:pPr marL="342900" lvl="0" indent="-342900" algn="just" hangingPunct="0">
              <a:lnSpc>
                <a:spcPct val="100000"/>
              </a:lnSpc>
              <a:spcAft>
                <a:spcPts val="800"/>
              </a:spcAft>
              <a:buFont typeface="Wingdings" panose="05000000000000000000" pitchFamily="2" charset="2"/>
              <a:buChar char=""/>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Acquired the right Dataset of MRI images and visualized it correctly with the help of Hdf5 storage for (.mat) formats. Plotted the corresponding masks of the input images and looked at how to go on about constructing the final output images.</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hangingPunct="0">
              <a:lnSpc>
                <a:spcPct val="100000"/>
              </a:lnSpc>
              <a:spcAft>
                <a:spcPts val="800"/>
              </a:spcAft>
              <a:buFont typeface="Wingdings" panose="05000000000000000000" pitchFamily="2" charset="2"/>
              <a:buChar char=""/>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Created a graphical representation of the various types of Tumors present in the dataset and changed the images to </a:t>
            </a:r>
            <a:r>
              <a:rPr lang="en-IN" sz="1700" dirty="0" err="1">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scale.</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hangingPunct="0">
              <a:lnSpc>
                <a:spcPct val="100000"/>
              </a:lnSpc>
              <a:spcAft>
                <a:spcPts val="800"/>
              </a:spcAft>
              <a:buFont typeface="Wingdings" panose="05000000000000000000" pitchFamily="2" charset="2"/>
              <a:buChar char=""/>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A functional U-Net model is being built to accurately segment the MRI images. Certain skip functions might be applied for more accuracy in results later.</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706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DA07-CD94-4F22-B831-25D8D8C96652}"/>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DE7DE35F-656D-4373-8F45-DE9A18589148}"/>
              </a:ext>
            </a:extLst>
          </p:cNvPr>
          <p:cNvSpPr>
            <a:spLocks noGrp="1"/>
          </p:cNvSpPr>
          <p:nvPr>
            <p:ph idx="1"/>
          </p:nvPr>
        </p:nvSpPr>
        <p:spPr/>
        <p:txBody>
          <a:bodyPr/>
          <a:lstStyle/>
          <a:p>
            <a:pPr marL="0" indent="0" algn="just">
              <a:buNone/>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After constructing the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UNet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model for our segmentation task, work is in progress for training the model on this architecture. Successive tasks to be achieved are to incorporate the loss functions and successfully train the model with high accuracy to determine exact location of the tumor regions present in the MRI images.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18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704F-B072-4583-B974-A9C4CE5ACA38}"/>
              </a:ext>
            </a:extLst>
          </p:cNvPr>
          <p:cNvSpPr>
            <a:spLocks noGrp="1"/>
          </p:cNvSpPr>
          <p:nvPr>
            <p:ph type="title"/>
          </p:nvPr>
        </p:nvSpPr>
        <p:spPr>
          <a:xfrm>
            <a:off x="680321" y="753228"/>
            <a:ext cx="9613861" cy="1080938"/>
          </a:xfrm>
        </p:spPr>
        <p:txBody>
          <a:bodyPr>
            <a:normAutofit/>
          </a:bodyPr>
          <a:lstStyle/>
          <a:p>
            <a:endParaRPr lang="en-IN" dirty="0"/>
          </a:p>
        </p:txBody>
      </p:sp>
      <p:sp>
        <p:nvSpPr>
          <p:cNvPr id="9" name="Content Placeholder 8">
            <a:extLst>
              <a:ext uri="{FF2B5EF4-FFF2-40B4-BE49-F238E27FC236}">
                <a16:creationId xmlns:a16="http://schemas.microsoft.com/office/drawing/2014/main" id="{AD3DCF1C-4BDB-A7A8-7241-91AAA5D4A019}"/>
              </a:ext>
            </a:extLst>
          </p:cNvPr>
          <p:cNvSpPr>
            <a:spLocks noGrp="1"/>
          </p:cNvSpPr>
          <p:nvPr>
            <p:ph idx="1"/>
          </p:nvPr>
        </p:nvSpPr>
        <p:spPr>
          <a:xfrm>
            <a:off x="680322" y="2336873"/>
            <a:ext cx="3489341" cy="3599316"/>
          </a:xfrm>
        </p:spPr>
        <p:txBody>
          <a:bodyPr>
            <a:normAutofit/>
          </a:bodyPr>
          <a:lstStyle/>
          <a:p>
            <a:endParaRPr lang="en-US" sz="1800"/>
          </a:p>
        </p:txBody>
      </p:sp>
      <p:pic>
        <p:nvPicPr>
          <p:cNvPr id="7" name="Picture 6">
            <a:extLst>
              <a:ext uri="{FF2B5EF4-FFF2-40B4-BE49-F238E27FC236}">
                <a16:creationId xmlns:a16="http://schemas.microsoft.com/office/drawing/2014/main" id="{65416012-B374-436A-818A-8B0D4A15AA8B}"/>
              </a:ext>
            </a:extLst>
          </p:cNvPr>
          <p:cNvPicPr>
            <a:picLocks noChangeAspect="1"/>
          </p:cNvPicPr>
          <p:nvPr/>
        </p:nvPicPr>
        <p:blipFill>
          <a:blip r:embed="rId2"/>
          <a:stretch>
            <a:fillRect/>
          </a:stretch>
        </p:blipFill>
        <p:spPr>
          <a:xfrm>
            <a:off x="-77638" y="-60385"/>
            <a:ext cx="12353027" cy="7073659"/>
          </a:xfrm>
          <a:prstGeom prst="rect">
            <a:avLst/>
          </a:prstGeom>
        </p:spPr>
      </p:pic>
      <p:pic>
        <p:nvPicPr>
          <p:cNvPr id="8" name="Picture 7">
            <a:extLst>
              <a:ext uri="{FF2B5EF4-FFF2-40B4-BE49-F238E27FC236}">
                <a16:creationId xmlns:a16="http://schemas.microsoft.com/office/drawing/2014/main" id="{788054CA-4FDA-4FE2-A2B4-B638735597EB}"/>
              </a:ext>
            </a:extLst>
          </p:cNvPr>
          <p:cNvPicPr>
            <a:picLocks noChangeAspect="1"/>
          </p:cNvPicPr>
          <p:nvPr/>
        </p:nvPicPr>
        <p:blipFill>
          <a:blip r:embed="rId3"/>
          <a:stretch>
            <a:fillRect/>
          </a:stretch>
        </p:blipFill>
        <p:spPr>
          <a:xfrm>
            <a:off x="10167953" y="6431200"/>
            <a:ext cx="2024047" cy="499915"/>
          </a:xfrm>
          <a:prstGeom prst="rect">
            <a:avLst/>
          </a:prstGeom>
        </p:spPr>
      </p:pic>
    </p:spTree>
    <p:extLst>
      <p:ext uri="{BB962C8B-B14F-4D97-AF65-F5344CB8AC3E}">
        <p14:creationId xmlns:p14="http://schemas.microsoft.com/office/powerpoint/2010/main" val="296379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425D-5FBA-4C5E-81B2-5DE5B5B8FB05}"/>
              </a:ext>
            </a:extLst>
          </p:cNvPr>
          <p:cNvSpPr>
            <a:spLocks noGrp="1"/>
          </p:cNvSpPr>
          <p:nvPr>
            <p:ph type="title"/>
          </p:nvPr>
        </p:nvSpPr>
        <p:spPr/>
        <p:txBody>
          <a:bodyPr/>
          <a:lstStyle/>
          <a:p>
            <a:r>
              <a:rPr lang="en-IN" dirty="0"/>
              <a:t>FUTURE PLANS</a:t>
            </a:r>
          </a:p>
        </p:txBody>
      </p:sp>
      <p:sp>
        <p:nvSpPr>
          <p:cNvPr id="3" name="Content Placeholder 2">
            <a:extLst>
              <a:ext uri="{FF2B5EF4-FFF2-40B4-BE49-F238E27FC236}">
                <a16:creationId xmlns:a16="http://schemas.microsoft.com/office/drawing/2014/main" id="{867BF629-76C7-45DA-88C5-58F0EBC4FF91}"/>
              </a:ext>
            </a:extLst>
          </p:cNvPr>
          <p:cNvSpPr>
            <a:spLocks noGrp="1"/>
          </p:cNvSpPr>
          <p:nvPr>
            <p:ph idx="1"/>
          </p:nvPr>
        </p:nvSpPr>
        <p:spPr/>
        <p:txBody>
          <a:bodyPr>
            <a:normAutofit/>
          </a:bodyPr>
          <a:lstStyle/>
          <a:p>
            <a:pPr algn="just" hangingPunct="0">
              <a:lnSpc>
                <a:spcPct val="107000"/>
              </a:lnSpc>
              <a:spcAft>
                <a:spcPts val="800"/>
              </a:spcAft>
              <a:buFont typeface="Wingdings" panose="05000000000000000000" pitchFamily="2" charset="2"/>
              <a:buChar char="Ø"/>
            </a:pP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Incorporate 3D volumetric features on MRI images</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hangingPunct="0">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Improve the functionality of the model on large datasets and improve the overall accuracy.</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75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6" name="Picture 35">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8" name="Rectangle 37">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2" name="Rectangle 41">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D7605B-89DD-4571-BB91-035FD0BC978E}"/>
              </a:ext>
            </a:extLst>
          </p:cNvPr>
          <p:cNvSpPr>
            <a:spLocks noGrp="1"/>
          </p:cNvSpPr>
          <p:nvPr>
            <p:ph type="title"/>
          </p:nvPr>
        </p:nvSpPr>
        <p:spPr>
          <a:xfrm>
            <a:off x="643467" y="643467"/>
            <a:ext cx="10905066" cy="3251878"/>
          </a:xfrm>
          <a:effectLst>
            <a:outerShdw blurRad="88900" dist="38100" dir="2700000" algn="tl" rotWithShape="0">
              <a:prstClr val="black">
                <a:alpha val="30000"/>
              </a:prstClr>
            </a:outerShdw>
          </a:effectLst>
        </p:spPr>
        <p:txBody>
          <a:bodyPr vert="horz" lIns="91440" tIns="45720" rIns="91440" bIns="45720" rtlCol="0" anchor="b">
            <a:normAutofit/>
          </a:bodyPr>
          <a:lstStyle/>
          <a:p>
            <a:pPr algn="ctr"/>
            <a:r>
              <a:rPr lang="en-US" sz="7200" dirty="0"/>
              <a:t>Thank You!</a:t>
            </a:r>
          </a:p>
        </p:txBody>
      </p:sp>
    </p:spTree>
    <p:extLst>
      <p:ext uri="{BB962C8B-B14F-4D97-AF65-F5344CB8AC3E}">
        <p14:creationId xmlns:p14="http://schemas.microsoft.com/office/powerpoint/2010/main" val="43026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7192-D951-4624-8FF2-3695749E5922}"/>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59C18368-2227-4F20-A450-840E26FCA7B0}"/>
              </a:ext>
            </a:extLst>
          </p:cNvPr>
          <p:cNvSpPr>
            <a:spLocks noGrp="1"/>
          </p:cNvSpPr>
          <p:nvPr>
            <p:ph idx="1"/>
          </p:nvPr>
        </p:nvSpPr>
        <p:spPr>
          <a:xfrm>
            <a:off x="1639019" y="2336873"/>
            <a:ext cx="8655163" cy="3599316"/>
          </a:xfrm>
        </p:spPr>
        <p:txBody>
          <a:bodyPr>
            <a:normAutofit/>
          </a:bodyPr>
          <a:lstStyle/>
          <a:p>
            <a:pPr marL="0" indent="0" algn="just">
              <a:buNone/>
            </a:pPr>
            <a:r>
              <a:rPr lang="en-US" sz="2800" dirty="0"/>
              <a:t>To automate the process of segmenting brain tumor regions in MRI images by implementation of Convolutional Neural Network. A </a:t>
            </a:r>
            <a:r>
              <a:rPr lang="en-US" sz="2800" dirty="0" err="1"/>
              <a:t>UNet</a:t>
            </a:r>
            <a:r>
              <a:rPr lang="en-US" sz="2800" dirty="0"/>
              <a:t> based model that will be able to accurately locate the tumor regions in brain and perform semantic segmentation for obtaining accurate output images for the same.</a:t>
            </a:r>
            <a:endParaRPr lang="en-IN" sz="2800" dirty="0"/>
          </a:p>
          <a:p>
            <a:pPr marL="0" indent="0" algn="just">
              <a:buNone/>
            </a:pPr>
            <a:endParaRPr lang="en-IN" sz="2800" dirty="0"/>
          </a:p>
        </p:txBody>
      </p:sp>
    </p:spTree>
    <p:extLst>
      <p:ext uri="{BB962C8B-B14F-4D97-AF65-F5344CB8AC3E}">
        <p14:creationId xmlns:p14="http://schemas.microsoft.com/office/powerpoint/2010/main" val="140591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EB2259-58F4-4AA7-A49D-BE354C0D1BCA}"/>
              </a:ext>
            </a:extLst>
          </p:cNvPr>
          <p:cNvSpPr>
            <a:spLocks noGrp="1"/>
          </p:cNvSpPr>
          <p:nvPr>
            <p:ph type="title"/>
          </p:nvPr>
        </p:nvSpPr>
        <p:spPr>
          <a:xfrm>
            <a:off x="680321" y="753228"/>
            <a:ext cx="5584677" cy="1080938"/>
          </a:xfrm>
        </p:spPr>
        <p:txBody>
          <a:bodyPr>
            <a:normAutofit/>
          </a:bodyPr>
          <a:lstStyle/>
          <a:p>
            <a:r>
              <a:rPr lang="en-IN" dirty="0">
                <a:solidFill>
                  <a:srgbClr val="FFFFFF"/>
                </a:solidFill>
              </a:rPr>
              <a:t>IMAGE SEGMENTATION</a:t>
            </a: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F7B5ACD3-F217-4E0E-8B83-CC6424EC05A1}"/>
              </a:ext>
            </a:extLst>
          </p:cNvPr>
          <p:cNvSpPr>
            <a:spLocks noGrp="1"/>
          </p:cNvSpPr>
          <p:nvPr>
            <p:ph idx="1"/>
          </p:nvPr>
        </p:nvSpPr>
        <p:spPr>
          <a:xfrm>
            <a:off x="680321" y="2336873"/>
            <a:ext cx="5104843" cy="3599316"/>
          </a:xfrm>
        </p:spPr>
        <p:txBody>
          <a:bodyPr>
            <a:normAutofit/>
          </a:bodyPr>
          <a:lstStyle/>
          <a:p>
            <a:pPr hangingPunct="0">
              <a:spcAft>
                <a:spcPts val="800"/>
              </a:spcAft>
              <a:buFont typeface="Wingdings" panose="05000000000000000000" pitchFamily="2" charset="2"/>
              <a:buChar char="Ø"/>
              <a:tabLst>
                <a:tab pos="1143000" algn="l"/>
              </a:tabLst>
            </a:pPr>
            <a:r>
              <a:rPr lang="en-IN" sz="20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Image segmentation is a method in which a digital image is broken down into various subgroups called Image segments which helps in reducing the complexity of the image to make further processing or analysis of the image simpler. </a:t>
            </a:r>
          </a:p>
          <a:p>
            <a:pPr hangingPunct="0">
              <a:spcAft>
                <a:spcPts val="800"/>
              </a:spcAft>
              <a:buFont typeface="Wingdings" panose="05000000000000000000" pitchFamily="2" charset="2"/>
              <a:buChar char="Ø"/>
              <a:tabLst>
                <a:tab pos="1143000" algn="l"/>
              </a:tabLst>
            </a:pPr>
            <a:r>
              <a:rPr lang="en-IN" sz="20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Segmentation in easy words is assigning labels to pixels. Segmentation has an important role in medical imaging as it helps in extracting the organ of interest.</a:t>
            </a:r>
            <a:endParaRPr lang="en-IN" sz="20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solidFill>
                <a:srgbClr val="FFFFFF"/>
              </a:solidFill>
            </a:endParaRP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ompany name&#10;&#10;Description automatically generated">
            <a:extLst>
              <a:ext uri="{FF2B5EF4-FFF2-40B4-BE49-F238E27FC236}">
                <a16:creationId xmlns:a16="http://schemas.microsoft.com/office/drawing/2014/main" id="{B1AF745B-5CD7-45B8-B4D4-055298D8F46B}"/>
              </a:ext>
            </a:extLst>
          </p:cNvPr>
          <p:cNvPicPr>
            <a:picLocks noChangeAspect="1"/>
          </p:cNvPicPr>
          <p:nvPr/>
        </p:nvPicPr>
        <p:blipFill>
          <a:blip r:embed="rId4"/>
          <a:stretch>
            <a:fillRect/>
          </a:stretch>
        </p:blipFill>
        <p:spPr>
          <a:xfrm>
            <a:off x="7043933" y="2099474"/>
            <a:ext cx="4178419" cy="26522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042146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42" name="Group 20">
            <a:extLst>
              <a:ext uri="{FF2B5EF4-FFF2-40B4-BE49-F238E27FC236}">
                <a16:creationId xmlns:a16="http://schemas.microsoft.com/office/drawing/2014/main" id="{7D0669C1-CDCE-41C7-A9AB-65D9119F8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3" name="Rectangle 21">
              <a:extLst>
                <a:ext uri="{FF2B5EF4-FFF2-40B4-BE49-F238E27FC236}">
                  <a16:creationId xmlns:a16="http://schemas.microsoft.com/office/drawing/2014/main" id="{1F80B4EE-271C-45C6-9338-555D3B0C4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FCF3DCC-E585-4F88-8F8B-4EABFEF062C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4" name="Rectangle 24">
            <a:extLst>
              <a:ext uri="{FF2B5EF4-FFF2-40B4-BE49-F238E27FC236}">
                <a16:creationId xmlns:a16="http://schemas.microsoft.com/office/drawing/2014/main" id="{F1AACF4D-AF22-463C-97CE-C34F0783C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99562A-B055-433F-BE83-CB8683D08288}"/>
              </a:ext>
            </a:extLst>
          </p:cNvPr>
          <p:cNvSpPr>
            <a:spLocks noGrp="1"/>
          </p:cNvSpPr>
          <p:nvPr>
            <p:ph type="title"/>
          </p:nvPr>
        </p:nvSpPr>
        <p:spPr>
          <a:xfrm>
            <a:off x="680321" y="753228"/>
            <a:ext cx="5632247" cy="1080938"/>
          </a:xfrm>
        </p:spPr>
        <p:txBody>
          <a:bodyPr>
            <a:normAutofit/>
          </a:bodyPr>
          <a:lstStyle/>
          <a:p>
            <a:r>
              <a:rPr lang="en-IN" dirty="0"/>
              <a:t>BRAIN TUMOR</a:t>
            </a:r>
          </a:p>
        </p:txBody>
      </p:sp>
      <p:pic>
        <p:nvPicPr>
          <p:cNvPr id="45" name="Picture 26">
            <a:extLst>
              <a:ext uri="{FF2B5EF4-FFF2-40B4-BE49-F238E27FC236}">
                <a16:creationId xmlns:a16="http://schemas.microsoft.com/office/drawing/2014/main" id="{6524329A-37E7-4025-B6E9-A97D40536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a:extLst>
              <a:ext uri="{FF2B5EF4-FFF2-40B4-BE49-F238E27FC236}">
                <a16:creationId xmlns:a16="http://schemas.microsoft.com/office/drawing/2014/main" id="{CE6BCAEC-B818-4D7C-BFA0-B6918DBCBB60}"/>
              </a:ext>
            </a:extLst>
          </p:cNvPr>
          <p:cNvSpPr>
            <a:spLocks noGrp="1"/>
          </p:cNvSpPr>
          <p:nvPr>
            <p:ph idx="1"/>
          </p:nvPr>
        </p:nvSpPr>
        <p:spPr>
          <a:xfrm>
            <a:off x="680322" y="2336873"/>
            <a:ext cx="5632246" cy="3599316"/>
          </a:xfrm>
        </p:spPr>
        <p:txBody>
          <a:bodyPr>
            <a:normAutofit/>
          </a:bodyPr>
          <a:lstStyle/>
          <a:p>
            <a:pPr>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A brain tumor is </a:t>
            </a:r>
            <a:r>
              <a:rPr lang="en-US" sz="1600" b="1" i="0" dirty="0">
                <a:effectLst/>
                <a:latin typeface="Times New Roman" panose="02020603050405020304" pitchFamily="18" charset="0"/>
                <a:cs typeface="Times New Roman" panose="02020603050405020304" pitchFamily="18" charset="0"/>
              </a:rPr>
              <a:t>a collection, or mass, of abnormal cells in your brain</a:t>
            </a:r>
            <a:r>
              <a:rPr lang="en-US" sz="1600" b="0" i="0" dirty="0">
                <a:effectLst/>
                <a:latin typeface="Times New Roman" panose="02020603050405020304" pitchFamily="18" charset="0"/>
                <a:cs typeface="Times New Roman" panose="02020603050405020304" pitchFamily="18" charset="0"/>
              </a:rPr>
              <a:t>. Your skull, which encloses your brain, is very rigid. Any growth inside such a restricted space can cause problems. Brain tumors can be cancerous (malignant) or noncancerous (benign).</a:t>
            </a:r>
          </a:p>
          <a:p>
            <a:pPr>
              <a:buFont typeface="Wingdings" panose="05000000000000000000" pitchFamily="2" charset="2"/>
              <a:buChar char="Ø"/>
            </a:pPr>
            <a:r>
              <a:rPr lang="en-IN" sz="1600" dirty="0">
                <a:effectLst/>
                <a:latin typeface="Times New Roman" panose="02020603050405020304" pitchFamily="18" charset="0"/>
                <a:ea typeface="Times New Roman" panose="02020603050405020304" pitchFamily="18" charset="0"/>
              </a:rPr>
              <a:t>Detection of brain tumor using a segmentation approach is critical in cases, where survival of a subject depends on an accurate and timely clinical diagnosis. </a:t>
            </a:r>
          </a:p>
          <a:p>
            <a:pPr>
              <a:buFont typeface="Wingdings" panose="05000000000000000000" pitchFamily="2" charset="2"/>
              <a:buChar char="Ø"/>
            </a:pPr>
            <a:r>
              <a:rPr lang="en-IN" sz="1600" dirty="0">
                <a:effectLst/>
                <a:latin typeface="Times New Roman" panose="02020603050405020304" pitchFamily="18" charset="0"/>
                <a:ea typeface="Times New Roman" panose="02020603050405020304" pitchFamily="18" charset="0"/>
              </a:rPr>
              <a:t>Gliomas are the most found tumours having irregular shape and ambiguous boundaries, making them one of the hardest tumours to detect. </a:t>
            </a:r>
          </a:p>
          <a:p>
            <a:pPr>
              <a:buFont typeface="Wingdings" panose="05000000000000000000" pitchFamily="2" charset="2"/>
              <a:buChar char="Ø"/>
            </a:pPr>
            <a:r>
              <a:rPr lang="en-IN" sz="1600" dirty="0">
                <a:effectLst/>
                <a:latin typeface="Times New Roman" panose="02020603050405020304" pitchFamily="18" charset="0"/>
                <a:ea typeface="Times New Roman" panose="02020603050405020304" pitchFamily="18" charset="0"/>
              </a:rPr>
              <a:t>Our system also covers Meningioma and Pituitary Tumor which are some of the most common forms of brain tumor usually found.</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166EE36-46D6-4BFE-8FC7-8B7F26D43FD3}"/>
              </a:ext>
            </a:extLst>
          </p:cNvPr>
          <p:cNvPicPr>
            <a:picLocks noChangeAspect="1"/>
          </p:cNvPicPr>
          <p:nvPr/>
        </p:nvPicPr>
        <p:blipFill rotWithShape="1">
          <a:blip r:embed="rId4"/>
          <a:srcRect t="14058" r="-1" b="11204"/>
          <a:stretch/>
        </p:blipFill>
        <p:spPr>
          <a:xfrm>
            <a:off x="6984387" y="484632"/>
            <a:ext cx="4719805" cy="28360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picture containing diagram&#10;&#10;Description automatically generated">
            <a:extLst>
              <a:ext uri="{FF2B5EF4-FFF2-40B4-BE49-F238E27FC236}">
                <a16:creationId xmlns:a16="http://schemas.microsoft.com/office/drawing/2014/main" id="{229EF9CB-878B-420D-A068-98E37AAC8DC4}"/>
              </a:ext>
            </a:extLst>
          </p:cNvPr>
          <p:cNvPicPr>
            <a:picLocks noChangeAspect="1"/>
          </p:cNvPicPr>
          <p:nvPr/>
        </p:nvPicPr>
        <p:blipFill>
          <a:blip r:embed="rId5"/>
          <a:stretch>
            <a:fillRect/>
          </a:stretch>
        </p:blipFill>
        <p:spPr>
          <a:xfrm>
            <a:off x="7277101" y="3537285"/>
            <a:ext cx="3105060" cy="29954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62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heel(1)">
                                      <p:cBhvr>
                                        <p:cTn id="34" dur="2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2DE512-9179-4277-9593-00707CFA28DE}"/>
              </a:ext>
            </a:extLst>
          </p:cNvPr>
          <p:cNvSpPr>
            <a:spLocks noGrp="1"/>
          </p:cNvSpPr>
          <p:nvPr>
            <p:ph type="title"/>
          </p:nvPr>
        </p:nvSpPr>
        <p:spPr>
          <a:xfrm>
            <a:off x="680321" y="753228"/>
            <a:ext cx="4136123" cy="1080938"/>
          </a:xfrm>
        </p:spPr>
        <p:txBody>
          <a:bodyPr>
            <a:normAutofit/>
          </a:bodyPr>
          <a:lstStyle/>
          <a:p>
            <a:r>
              <a:rPr lang="en-IN" sz="2400"/>
              <a:t>METHODOLOGY</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CC92BD97-907A-4A87-AED6-54A56948DC92}"/>
              </a:ext>
            </a:extLst>
          </p:cNvPr>
          <p:cNvSpPr>
            <a:spLocks noGrp="1"/>
          </p:cNvSpPr>
          <p:nvPr>
            <p:ph idx="1"/>
          </p:nvPr>
        </p:nvSpPr>
        <p:spPr>
          <a:xfrm>
            <a:off x="680321" y="2336873"/>
            <a:ext cx="4136123" cy="3599316"/>
          </a:xfrm>
        </p:spPr>
        <p:txBody>
          <a:bodyPr>
            <a:normAutofit/>
          </a:bodyPr>
          <a:lstStyle/>
          <a:p>
            <a:endParaRPr lang="en-IN" sz="1800" dirty="0"/>
          </a:p>
        </p:txBody>
      </p:sp>
      <p:pic>
        <p:nvPicPr>
          <p:cNvPr id="9" name="Picture 8">
            <a:extLst>
              <a:ext uri="{FF2B5EF4-FFF2-40B4-BE49-F238E27FC236}">
                <a16:creationId xmlns:a16="http://schemas.microsoft.com/office/drawing/2014/main" id="{488D360E-D058-4861-9A01-D22732077DBB}"/>
              </a:ext>
            </a:extLst>
          </p:cNvPr>
          <p:cNvPicPr>
            <a:picLocks noChangeAspect="1"/>
          </p:cNvPicPr>
          <p:nvPr/>
        </p:nvPicPr>
        <p:blipFill>
          <a:blip r:embed="rId4"/>
          <a:stretch>
            <a:fillRect/>
          </a:stretch>
        </p:blipFill>
        <p:spPr>
          <a:xfrm>
            <a:off x="5418442" y="149649"/>
            <a:ext cx="6525908" cy="65587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1484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2789B9-C097-4171-909E-10D982F1E10B}"/>
              </a:ext>
            </a:extLst>
          </p:cNvPr>
          <p:cNvSpPr>
            <a:spLocks noGrp="1"/>
          </p:cNvSpPr>
          <p:nvPr>
            <p:ph type="title"/>
          </p:nvPr>
        </p:nvSpPr>
        <p:spPr>
          <a:xfrm>
            <a:off x="680321" y="753228"/>
            <a:ext cx="4136123" cy="1080938"/>
          </a:xfrm>
        </p:spPr>
        <p:txBody>
          <a:bodyPr>
            <a:normAutofit/>
          </a:bodyPr>
          <a:lstStyle/>
          <a:p>
            <a:r>
              <a:rPr lang="en-IN" sz="2400"/>
              <a:t>DATASET</a:t>
            </a:r>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9AFC618F-A9AC-432C-91B3-C7860681032B}"/>
              </a:ext>
            </a:extLst>
          </p:cNvPr>
          <p:cNvSpPr>
            <a:spLocks noGrp="1"/>
          </p:cNvSpPr>
          <p:nvPr>
            <p:ph idx="1"/>
          </p:nvPr>
        </p:nvSpPr>
        <p:spPr>
          <a:xfrm>
            <a:off x="680321" y="2336873"/>
            <a:ext cx="4136123" cy="3599316"/>
          </a:xfrm>
        </p:spPr>
        <p:txBody>
          <a:bodyPr>
            <a:normAutofit/>
          </a:bodyPr>
          <a:lstStyle/>
          <a:p>
            <a:pPr marL="0" indent="0" algn="just" hangingPunct="0">
              <a:spcBef>
                <a:spcPts val="0"/>
              </a:spcBef>
              <a:buNone/>
              <a:tabLst>
                <a:tab pos="11430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MRI Image acquired from dataset</a:t>
            </a:r>
            <a:endParaRPr lang="en-IN" sz="2000" b="1"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hangingPunct="0">
              <a:spcBef>
                <a:spcPts val="0"/>
              </a:spcBef>
              <a:buNone/>
              <a:tabLst>
                <a:tab pos="11430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brain tumor dataset containing 3064 T1-weighted contrast-enhanced images from 233 patients with three kinds of brain tumor: </a:t>
            </a:r>
          </a:p>
          <a:p>
            <a:pPr lvl="1" algn="just" hangingPunct="0">
              <a:spcBef>
                <a:spcPts val="0"/>
              </a:spcBef>
              <a:buFont typeface="Wingdings" panose="05000000000000000000" pitchFamily="2" charset="2"/>
              <a:buChar char="Ø"/>
              <a:tabLst>
                <a:tab pos="11430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meningioma (708 slices)</a:t>
            </a:r>
          </a:p>
          <a:p>
            <a:pPr lvl="1" algn="just" hangingPunct="0">
              <a:spcBef>
                <a:spcPts val="0"/>
              </a:spcBef>
              <a:buFont typeface="Wingdings" panose="05000000000000000000" pitchFamily="2" charset="2"/>
              <a:buChar char="Ø"/>
              <a:tabLst>
                <a:tab pos="11430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glioma (1426 slices)</a:t>
            </a:r>
          </a:p>
          <a:p>
            <a:pPr lvl="1" algn="just" hangingPunct="0">
              <a:spcBef>
                <a:spcPts val="0"/>
              </a:spcBef>
              <a:buFont typeface="Wingdings" panose="05000000000000000000" pitchFamily="2" charset="2"/>
              <a:buChar char="Ø"/>
              <a:tabLst>
                <a:tab pos="11430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pituitary tumor (930 slices).</a:t>
            </a:r>
          </a:p>
          <a:p>
            <a:pPr marL="0" indent="0" hangingPunct="0">
              <a:spcBef>
                <a:spcPts val="0"/>
              </a:spcBef>
              <a:buNone/>
              <a:tabLst>
                <a:tab pos="1143000" algn="l"/>
              </a:tabLst>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hangingPunct="0">
              <a:spcBef>
                <a:spcPts val="0"/>
              </a:spcBef>
              <a:buNone/>
              <a:tabLst>
                <a:tab pos="114300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p>
        </p:txBody>
      </p:sp>
      <p:pic>
        <p:nvPicPr>
          <p:cNvPr id="4" name="Picture 3">
            <a:extLst>
              <a:ext uri="{FF2B5EF4-FFF2-40B4-BE49-F238E27FC236}">
                <a16:creationId xmlns:a16="http://schemas.microsoft.com/office/drawing/2014/main" id="{AB040925-3A58-48B5-85CD-E4826FCF98E1}"/>
              </a:ext>
            </a:extLst>
          </p:cNvPr>
          <p:cNvPicPr>
            <a:picLocks noChangeAspect="1"/>
          </p:cNvPicPr>
          <p:nvPr/>
        </p:nvPicPr>
        <p:blipFill>
          <a:blip r:embed="rId4"/>
          <a:stretch>
            <a:fillRect/>
          </a:stretch>
        </p:blipFill>
        <p:spPr>
          <a:xfrm>
            <a:off x="5276090" y="1231300"/>
            <a:ext cx="6303134" cy="436491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2501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028542-FDC7-4A54-8D9F-8E29BF6CB231}"/>
              </a:ext>
            </a:extLst>
          </p:cNvPr>
          <p:cNvSpPr>
            <a:spLocks noGrp="1"/>
          </p:cNvSpPr>
          <p:nvPr>
            <p:ph type="title"/>
          </p:nvPr>
        </p:nvSpPr>
        <p:spPr>
          <a:xfrm>
            <a:off x="680321" y="753228"/>
            <a:ext cx="4136123" cy="1080938"/>
          </a:xfrm>
        </p:spPr>
        <p:txBody>
          <a:bodyPr>
            <a:normAutofit/>
          </a:bodyPr>
          <a:lstStyle/>
          <a:p>
            <a:r>
              <a:rPr lang="en-IN" sz="2800" dirty="0"/>
              <a:t>CODE SNIPPET</a:t>
            </a:r>
          </a:p>
        </p:txBody>
      </p:sp>
      <p:pic>
        <p:nvPicPr>
          <p:cNvPr id="31"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4E252B7E-E1D8-0A84-001D-A7F4857539F5}"/>
              </a:ext>
            </a:extLst>
          </p:cNvPr>
          <p:cNvSpPr>
            <a:spLocks noGrp="1"/>
          </p:cNvSpPr>
          <p:nvPr>
            <p:ph idx="1"/>
          </p:nvPr>
        </p:nvSpPr>
        <p:spPr>
          <a:xfrm>
            <a:off x="680322" y="2336873"/>
            <a:ext cx="3529728" cy="3216202"/>
          </a:xfrm>
        </p:spPr>
        <p:txBody>
          <a:bodyPr>
            <a:normAutofit/>
          </a:bodyPr>
          <a:lstStyle/>
          <a:p>
            <a:pPr>
              <a:buFont typeface="Wingdings" panose="05000000000000000000" pitchFamily="2" charset="2"/>
              <a:buChar char="Ø"/>
            </a:pPr>
            <a:r>
              <a:rPr lang="en-US" sz="2000" dirty="0"/>
              <a:t>Connecting google </a:t>
            </a:r>
            <a:r>
              <a:rPr lang="en-US" sz="2000" dirty="0" err="1"/>
              <a:t>colab</a:t>
            </a:r>
            <a:r>
              <a:rPr lang="en-US" sz="2000" dirty="0"/>
              <a:t> environment with the drive.</a:t>
            </a:r>
          </a:p>
          <a:p>
            <a:pPr>
              <a:buFont typeface="Wingdings" panose="05000000000000000000" pitchFamily="2" charset="2"/>
              <a:buChar char="Ø"/>
            </a:pPr>
            <a:r>
              <a:rPr lang="en-US" sz="2000" dirty="0"/>
              <a:t>Using ‘!</a:t>
            </a:r>
            <a:r>
              <a:rPr lang="en-US" sz="2000" dirty="0" err="1"/>
              <a:t>wget</a:t>
            </a:r>
            <a:r>
              <a:rPr lang="en-US" sz="2000" dirty="0"/>
              <a:t>’ command we download the dataset from the net.</a:t>
            </a:r>
          </a:p>
        </p:txBody>
      </p:sp>
      <p:pic>
        <p:nvPicPr>
          <p:cNvPr id="5" name="Content Placeholder 4">
            <a:extLst>
              <a:ext uri="{FF2B5EF4-FFF2-40B4-BE49-F238E27FC236}">
                <a16:creationId xmlns:a16="http://schemas.microsoft.com/office/drawing/2014/main" id="{A0BA2E87-7D81-4BA9-8644-F11390080C4F}"/>
              </a:ext>
            </a:extLst>
          </p:cNvPr>
          <p:cNvPicPr>
            <a:picLocks noChangeAspect="1"/>
          </p:cNvPicPr>
          <p:nvPr/>
        </p:nvPicPr>
        <p:blipFill>
          <a:blip r:embed="rId4"/>
          <a:stretch>
            <a:fillRect/>
          </a:stretch>
        </p:blipFill>
        <p:spPr>
          <a:xfrm>
            <a:off x="4823400" y="2336873"/>
            <a:ext cx="7281843" cy="36829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4845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500"/>
                                        <p:tgtEl>
                                          <p:spTgt spid="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4F2962-802B-4A59-9C4E-9749B06257FC}"/>
              </a:ext>
            </a:extLst>
          </p:cNvPr>
          <p:cNvSpPr>
            <a:spLocks noGrp="1"/>
          </p:cNvSpPr>
          <p:nvPr>
            <p:ph type="title"/>
          </p:nvPr>
        </p:nvSpPr>
        <p:spPr>
          <a:xfrm>
            <a:off x="680321" y="753228"/>
            <a:ext cx="4136123" cy="1080938"/>
          </a:xfrm>
        </p:spPr>
        <p:txBody>
          <a:bodyPr>
            <a:normAutofit/>
          </a:bodyPr>
          <a:lstStyle/>
          <a:p>
            <a:r>
              <a:rPr lang="en-IN" dirty="0"/>
              <a:t>CODE SNIPPET</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4B688202-4A7F-9191-1E1F-D19A0C056A08}"/>
              </a:ext>
            </a:extLst>
          </p:cNvPr>
          <p:cNvSpPr>
            <a:spLocks noGrp="1"/>
          </p:cNvSpPr>
          <p:nvPr>
            <p:ph idx="1"/>
          </p:nvPr>
        </p:nvSpPr>
        <p:spPr>
          <a:xfrm>
            <a:off x="680322" y="2336873"/>
            <a:ext cx="3558304" cy="3511477"/>
          </a:xfrm>
        </p:spPr>
        <p:txBody>
          <a:bodyPr>
            <a:normAutofit/>
          </a:bodyPr>
          <a:lstStyle/>
          <a:p>
            <a:pPr>
              <a:buFont typeface="Wingdings" panose="05000000000000000000" pitchFamily="2" charset="2"/>
              <a:buChar char="Ø"/>
            </a:pPr>
            <a:r>
              <a:rPr lang="en-US" sz="1800" dirty="0"/>
              <a:t>This Python package provides high level utilities to read/write a variety of Python types to/from HDF5 (</a:t>
            </a:r>
            <a:r>
              <a:rPr lang="en-US" sz="1800" dirty="0" err="1"/>
              <a:t>Heirarchal</a:t>
            </a:r>
            <a:r>
              <a:rPr lang="en-US" sz="1800" dirty="0"/>
              <a:t> Data Format) formatted files.</a:t>
            </a:r>
          </a:p>
          <a:p>
            <a:pPr>
              <a:buFont typeface="Wingdings" panose="05000000000000000000" pitchFamily="2" charset="2"/>
              <a:buChar char="Ø"/>
            </a:pPr>
            <a:r>
              <a:rPr lang="en-US" sz="1800" dirty="0"/>
              <a:t>This package also provides support for MATLAB MAT v7.3 formatted files, which are just HDF5 files with a different extension and some extra meta-data.</a:t>
            </a:r>
          </a:p>
        </p:txBody>
      </p:sp>
      <p:pic>
        <p:nvPicPr>
          <p:cNvPr id="5" name="Content Placeholder 4">
            <a:extLst>
              <a:ext uri="{FF2B5EF4-FFF2-40B4-BE49-F238E27FC236}">
                <a16:creationId xmlns:a16="http://schemas.microsoft.com/office/drawing/2014/main" id="{E7E50A66-7A30-42C0-8103-CC5DE2FC1DDC}"/>
              </a:ext>
            </a:extLst>
          </p:cNvPr>
          <p:cNvPicPr>
            <a:picLocks noChangeAspect="1"/>
          </p:cNvPicPr>
          <p:nvPr/>
        </p:nvPicPr>
        <p:blipFill>
          <a:blip r:embed="rId4"/>
          <a:stretch>
            <a:fillRect/>
          </a:stretch>
        </p:blipFill>
        <p:spPr>
          <a:xfrm>
            <a:off x="4238626" y="2751888"/>
            <a:ext cx="7869669" cy="1762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0575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Rectangle 30">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FA25CD-BF2B-4CA6-9DC8-9CE7A32ACCD4}"/>
              </a:ext>
            </a:extLst>
          </p:cNvPr>
          <p:cNvSpPr>
            <a:spLocks noGrp="1"/>
          </p:cNvSpPr>
          <p:nvPr>
            <p:ph type="title"/>
          </p:nvPr>
        </p:nvSpPr>
        <p:spPr>
          <a:xfrm>
            <a:off x="680321" y="753228"/>
            <a:ext cx="4136123" cy="1080938"/>
          </a:xfrm>
        </p:spPr>
        <p:txBody>
          <a:bodyPr>
            <a:normAutofit/>
          </a:bodyPr>
          <a:lstStyle/>
          <a:p>
            <a:r>
              <a:rPr lang="en-IN" sz="2800" dirty="0"/>
              <a:t>CODE SNIPPET</a:t>
            </a:r>
          </a:p>
        </p:txBody>
      </p:sp>
      <p:pic>
        <p:nvPicPr>
          <p:cNvPr id="33" name="Picture 32">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11" name="Content Placeholder 10">
            <a:extLst>
              <a:ext uri="{FF2B5EF4-FFF2-40B4-BE49-F238E27FC236}">
                <a16:creationId xmlns:a16="http://schemas.microsoft.com/office/drawing/2014/main" id="{9E52DBA6-521B-47C0-B354-0F1AF28E762F}"/>
              </a:ext>
            </a:extLst>
          </p:cNvPr>
          <p:cNvPicPr>
            <a:picLocks noGrp="1" noChangeAspect="1"/>
          </p:cNvPicPr>
          <p:nvPr>
            <p:ph idx="1"/>
          </p:nvPr>
        </p:nvPicPr>
        <p:blipFill>
          <a:blip r:embed="rId4"/>
          <a:stretch>
            <a:fillRect/>
          </a:stretch>
        </p:blipFill>
        <p:spPr>
          <a:xfrm>
            <a:off x="902687" y="2888602"/>
            <a:ext cx="3221837" cy="23501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3DB453F8-E848-4C53-8771-1458A5BB43D4}"/>
              </a:ext>
            </a:extLst>
          </p:cNvPr>
          <p:cNvPicPr>
            <a:picLocks noChangeAspect="1"/>
          </p:cNvPicPr>
          <p:nvPr/>
        </p:nvPicPr>
        <p:blipFill>
          <a:blip r:embed="rId5"/>
          <a:stretch>
            <a:fillRect/>
          </a:stretch>
        </p:blipFill>
        <p:spPr>
          <a:xfrm>
            <a:off x="5276089" y="1190625"/>
            <a:ext cx="6811049" cy="4137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211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481</TotalTime>
  <Words>969</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vt:lpstr>
      <vt:lpstr>Berlin</vt:lpstr>
      <vt:lpstr>Medical Image Segmentation  Brain Tumor</vt:lpstr>
      <vt:lpstr>PROBLEM STATEMENT</vt:lpstr>
      <vt:lpstr>IMAGE SEGMENTATION</vt:lpstr>
      <vt:lpstr>BRAIN TUMOR</vt:lpstr>
      <vt:lpstr>METHODOLOGY</vt:lpstr>
      <vt:lpstr>DATASET</vt:lpstr>
      <vt:lpstr>CODE SNIPPET</vt:lpstr>
      <vt:lpstr>CODE SNIPPET</vt:lpstr>
      <vt:lpstr>CODE SNIPPET</vt:lpstr>
      <vt:lpstr>CODE SNIPPET</vt:lpstr>
      <vt:lpstr>CODE SNIPPET</vt:lpstr>
      <vt:lpstr>CNN</vt:lpstr>
      <vt:lpstr>UNET ARCHITECTURE</vt:lpstr>
      <vt:lpstr>CODE SNIPPET</vt:lpstr>
      <vt:lpstr>WORK DONE</vt:lpstr>
      <vt:lpstr>RESULT</vt:lpstr>
      <vt:lpstr>PowerPoint Presentation</vt:lpstr>
      <vt:lpstr>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 Segmentation  Brain Tumor</dc:title>
  <dc:creator>Nikhil Bhatnagar</dc:creator>
  <cp:lastModifiedBy>Nikhil Bhatnagar</cp:lastModifiedBy>
  <cp:revision>5</cp:revision>
  <dcterms:created xsi:type="dcterms:W3CDTF">2022-04-06T10:41:24Z</dcterms:created>
  <dcterms:modified xsi:type="dcterms:W3CDTF">2022-04-07T09:56:48Z</dcterms:modified>
</cp:coreProperties>
</file>