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7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6699"/>
    <a:srgbClr val="FF3399"/>
    <a:srgbClr val="00CC66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71599" y="1772817"/>
            <a:ext cx="7772401" cy="93610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971599" y="2708918"/>
            <a:ext cx="7776866" cy="22905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4000" b="1" cap="all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66666"/>
                </a:solidFill>
              </a:rPr>
              <a:t>正文级别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9243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104912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666666"/>
                </a:solidFill>
              </a:rP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5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6699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41437"/>
            <a:ext cx="8229600" cy="5516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66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1pPr>
      <a:lvl2pPr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2pPr>
      <a:lvl3pPr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3pPr>
      <a:lvl4pPr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4pPr>
      <a:lvl5pPr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5pPr>
      <a:lvl6pPr indent="457200"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6pPr>
      <a:lvl7pPr indent="914400"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7pPr>
      <a:lvl8pPr indent="1371600"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8pPr>
      <a:lvl9pPr indent="1828800">
        <a:defRPr sz="4000">
          <a:solidFill>
            <a:srgbClr val="FF6699"/>
          </a:solidFill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solidFill>
            <a:srgbClr val="666666"/>
          </a:solidFill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nvie/gitflow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://www.ituring.com.cn/article/56870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971549" y="2708275"/>
            <a:ext cx="7777165" cy="5762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666666"/>
                </a:solidFill>
              </a:rPr>
              <a:t>			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如何通过自动化，解放程序员？</a:t>
            </a:r>
            <a:endParaRPr lang="zh-CN" altLang="en-US" dirty="0"/>
          </a:p>
        </p:txBody>
      </p:sp>
      <p:sp>
        <p:nvSpPr>
          <p:cNvPr id="5" name="Shape 48"/>
          <p:cNvSpPr txBox="1">
            <a:spLocks/>
          </p:cNvSpPr>
          <p:nvPr/>
        </p:nvSpPr>
        <p:spPr>
          <a:xfrm>
            <a:off x="3821901" y="3104356"/>
            <a:ext cx="1500198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defTabSz="7589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  <a:sym typeface="微软雅黑"/>
              </a:rPr>
              <a:t>宋培岩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主分支</a:t>
            </a:r>
            <a:endParaRPr lang="zh-CN" altLang="en-US" dirty="0"/>
          </a:p>
        </p:txBody>
      </p:sp>
      <p:pic>
        <p:nvPicPr>
          <p:cNvPr id="4098" name="Picture 2" descr="\\vmware-host\Shared Folders\桌面\sharepic\main-branches@2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9" y="285728"/>
            <a:ext cx="3653467" cy="5500726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1504" y="2071678"/>
            <a:ext cx="4572000" cy="1214446"/>
          </a:xfrm>
          <a:prstGeom prst="roundRect">
            <a:avLst/>
          </a:prstGeom>
          <a:solidFill>
            <a:schemeClr val="accent5">
              <a:tint val="100000"/>
              <a:shade val="100000"/>
              <a:satMod val="129999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：所有提供给用户使用的正式版本，都在这个主分支上发布。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任一个节点，都是可发布版本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5693" y="642918"/>
            <a:ext cx="4882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v1.0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2462" y="2916794"/>
            <a:ext cx="4882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v1.1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2462" y="4059802"/>
            <a:ext cx="4882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v1.2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1472" y="3474615"/>
            <a:ext cx="4572032" cy="22404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：所有功能最后都会被整合到这个分支，并且这个分支也是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Daily Build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的分支。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当该分支达到稳定，准备发布版本，就会分配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Release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版本号，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分支。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1214422"/>
            <a:ext cx="4572032" cy="7143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Master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和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Develop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作为主分支，永久存在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200" dirty="0" smtClean="0"/>
              <a:t>情景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：新功能开发时（</a:t>
            </a:r>
            <a:r>
              <a:rPr lang="en-US" altLang="zh-CN" sz="3200" dirty="0" smtClean="0"/>
              <a:t>Feature</a:t>
            </a:r>
            <a:r>
              <a:rPr lang="zh-CN" altLang="en-US" sz="3200" dirty="0" smtClean="0"/>
              <a:t>）</a:t>
            </a:r>
          </a:p>
        </p:txBody>
      </p:sp>
      <p:pic>
        <p:nvPicPr>
          <p:cNvPr id="6146" name="Picture 2" descr="\\vmware-host\Shared Folders\桌面\sharepic\fb@2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1592" y="357166"/>
            <a:ext cx="2065250" cy="5543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28596" y="1214422"/>
            <a:ext cx="6143668" cy="1875689"/>
          </a:xfrm>
          <a:prstGeom prst="roundRect">
            <a:avLst/>
          </a:prstGeom>
          <a:gradFill flip="none" rotWithShape="1">
            <a:gsLst>
              <a:gs pos="0">
                <a:srgbClr val="FF3399">
                  <a:shade val="30000"/>
                  <a:satMod val="115000"/>
                </a:srgbClr>
              </a:gs>
              <a:gs pos="50000">
                <a:srgbClr val="FF3399">
                  <a:shade val="67500"/>
                  <a:satMod val="115000"/>
                </a:srgbClr>
              </a:gs>
              <a:gs pos="100000">
                <a:srgbClr val="FF3399">
                  <a:shade val="100000"/>
                  <a:satMod val="115000"/>
                </a:srgbClr>
              </a:gs>
            </a:gsLst>
            <a:lin ang="135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Feature 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辅助分支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当开发新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feature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时，从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develop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中创建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feature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分支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.</a:t>
            </a:r>
          </a:p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开发完成后，通过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CI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自动编译，进行测试和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Bugfix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/>
            </a:endParaRPr>
          </a:p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该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Feature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稳定后，并决定成为下一个版本的功能，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Merge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回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develop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分支。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3286124"/>
            <a:ext cx="6143668" cy="928694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优点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每个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都在自己的分支，跟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进行了隔离，开发中不会影响其他人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7158" y="4479146"/>
            <a:ext cx="6143668" cy="10215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git flow feature</a:t>
            </a:r>
          </a:p>
          <a:p>
            <a:r>
              <a:rPr lang="en-US" altLang="zh-CN" b="1" dirty="0" smtClean="0"/>
              <a:t>git flow feature start chat_group</a:t>
            </a:r>
          </a:p>
          <a:p>
            <a:r>
              <a:rPr lang="en-US" altLang="zh-CN" b="1" dirty="0" smtClean="0"/>
              <a:t>git flow feature finish chat_group</a:t>
            </a:r>
            <a:endParaRPr lang="zh-CN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vmware-host\Shared Folders\桌面\sharepic\merge-without-ff@2x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28"/>
            <a:ext cx="6215106" cy="5499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200" dirty="0" smtClean="0"/>
              <a:t>情景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：版本发布时（</a:t>
            </a:r>
            <a:r>
              <a:rPr lang="en-US" altLang="zh-CN" sz="3200" dirty="0" smtClean="0"/>
              <a:t>Release</a:t>
            </a:r>
            <a:r>
              <a:rPr lang="zh-CN" altLang="en-US" sz="3200" dirty="0" smtClean="0"/>
              <a:t>）</a:t>
            </a:r>
          </a:p>
        </p:txBody>
      </p:sp>
      <p:pic>
        <p:nvPicPr>
          <p:cNvPr id="7170" name="Picture 2" descr="\\vmware-host\Shared Folders\桌面\屏幕快照 2015-04-19 下午3.14.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643050"/>
            <a:ext cx="4685212" cy="40290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6248" y="1214422"/>
            <a:ext cx="8457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develop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1632" y="1202282"/>
            <a:ext cx="7720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release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6644" y="1214422"/>
            <a:ext cx="7495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1214422"/>
            <a:ext cx="3857652" cy="2000264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Release 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辅助分支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准备发布版本时，从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develop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release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分支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CI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自动编译，进行测试和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bugfix,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稳定后发布版本。并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merge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回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develop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。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357562"/>
            <a:ext cx="3786214" cy="1214446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优点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Release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代码在单独分支，其他人可以继续对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develop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操作，不影响版本发布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5720" y="4693460"/>
            <a:ext cx="3786214" cy="10215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git flow release</a:t>
            </a:r>
          </a:p>
          <a:p>
            <a:r>
              <a:rPr lang="en-US" altLang="zh-CN" b="1" dirty="0" smtClean="0"/>
              <a:t>git flow release start v1.1</a:t>
            </a:r>
          </a:p>
          <a:p>
            <a:r>
              <a:rPr lang="en-US" altLang="zh-CN" b="1" dirty="0" smtClean="0"/>
              <a:t>git flow release finish v1.1</a:t>
            </a:r>
            <a:endParaRPr lang="zh-CN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200" dirty="0" smtClean="0"/>
              <a:t>情景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：解决线上版本</a:t>
            </a:r>
            <a:r>
              <a:rPr lang="en-US" altLang="zh-CN" sz="3200" dirty="0" smtClean="0"/>
              <a:t>Bug</a:t>
            </a:r>
            <a:r>
              <a:rPr lang="zh-CN" altLang="en-US" sz="3200" dirty="0" smtClean="0"/>
              <a:t>时（</a:t>
            </a:r>
            <a:r>
              <a:rPr lang="en-US" altLang="zh-CN" sz="3200" dirty="0" smtClean="0"/>
              <a:t>HotFix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\\vmware-host\Shared Folders\桌面\sharepic\hotfix-branches@2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014424"/>
            <a:ext cx="3804774" cy="5129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28596" y="1214422"/>
            <a:ext cx="4786346" cy="200026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Hotfix 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辅助分支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线上版本出现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bug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，从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master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根据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tag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创建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hotfix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分支，解决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bug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，通过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CI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自动编译，测试和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Bugfix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，最后发布修正版本。将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hotfixmerge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回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develop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3357562"/>
            <a:ext cx="4697710" cy="1214446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优点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Hotfix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在单独分支，防止受其他分支的提交影响，而引入未知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bug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8596" y="4693460"/>
            <a:ext cx="4697710" cy="1021556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git flow hotfix</a:t>
            </a:r>
          </a:p>
          <a:p>
            <a:r>
              <a:rPr lang="en-US" altLang="zh-CN" b="1" dirty="0" smtClean="0"/>
              <a:t>git flow hotfix start v1.2.1</a:t>
            </a:r>
          </a:p>
          <a:p>
            <a:r>
              <a:rPr lang="en-US" altLang="zh-CN" b="1" dirty="0" smtClean="0"/>
              <a:t>git flow hotfix finish v1.2.1</a:t>
            </a:r>
            <a:endParaRPr lang="zh-CN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\\vmware-host\Shared Folders\桌面\sharepic\01YiLAQQnlP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0364" y="0"/>
            <a:ext cx="5106478" cy="68114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282" y="571480"/>
            <a:ext cx="3214710" cy="1328021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主分支（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永久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aster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143116"/>
            <a:ext cx="3214710" cy="1804747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辅助分支（临时）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 branches</a:t>
            </a: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Release branches</a:t>
            </a: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Hotfix branches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4282" y="4214818"/>
            <a:ext cx="3214710" cy="13280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FF6699"/>
                </a:solidFill>
              </a:rPr>
              <a:t>git flow feature</a:t>
            </a:r>
          </a:p>
          <a:p>
            <a:pPr algn="l"/>
            <a:r>
              <a:rPr lang="en-US" altLang="zh-CN" sz="2400" dirty="0" smtClean="0">
                <a:solidFill>
                  <a:srgbClr val="FF6699"/>
                </a:solidFill>
              </a:rPr>
              <a:t>git flow release</a:t>
            </a:r>
          </a:p>
          <a:p>
            <a:pPr algn="l"/>
            <a:r>
              <a:rPr lang="en-US" altLang="zh-CN" sz="2400" dirty="0" smtClean="0">
                <a:solidFill>
                  <a:srgbClr val="FF6699"/>
                </a:solidFill>
              </a:rPr>
              <a:t>git flow hotfix</a:t>
            </a:r>
            <a:endParaRPr lang="zh-CN" altLang="en-US" sz="2400" dirty="0">
              <a:solidFill>
                <a:srgbClr val="FF66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Flow</a:t>
            </a:r>
            <a:r>
              <a:rPr lang="zh-CN" altLang="en-US" dirty="0" smtClean="0"/>
              <a:t>增强指令集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4546" y="6286520"/>
            <a:ext cx="52990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增强指令集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https://github.com/nvie/gitflow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000108"/>
            <a:ext cx="4572032" cy="6463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 brew install git-flow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785926"/>
            <a:ext cx="457203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初始化：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$ git flow init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52" y="2571744"/>
            <a:ext cx="4572000" cy="36933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No branches exist yet. Base branches must be created now.</a:t>
            </a:r>
          </a:p>
          <a:p>
            <a:r>
              <a:rPr lang="en-US" altLang="zh-CN" dirty="0" smtClean="0"/>
              <a:t>Branch name for production releases: [master]</a:t>
            </a:r>
          </a:p>
          <a:p>
            <a:r>
              <a:rPr lang="en-US" altLang="zh-CN" dirty="0" smtClean="0"/>
              <a:t>Branch name for "next release" development: [develop]</a:t>
            </a:r>
          </a:p>
          <a:p>
            <a:r>
              <a:rPr lang="en-US" altLang="zh-CN" dirty="0" smtClean="0"/>
              <a:t>How to name your supporting branch prefixes?</a:t>
            </a:r>
          </a:p>
          <a:p>
            <a:r>
              <a:rPr lang="en-US" altLang="zh-CN" dirty="0" smtClean="0"/>
              <a:t>Feature branches? [feature/]</a:t>
            </a:r>
          </a:p>
          <a:p>
            <a:r>
              <a:rPr lang="en-US" altLang="zh-CN" dirty="0" smtClean="0"/>
              <a:t>Release branches? [release/]</a:t>
            </a:r>
          </a:p>
          <a:p>
            <a:r>
              <a:rPr lang="en-US" altLang="zh-CN" dirty="0" smtClean="0"/>
              <a:t>Hotfix branches? [hotfix/]</a:t>
            </a:r>
          </a:p>
          <a:p>
            <a:r>
              <a:rPr lang="en-US" altLang="zh-CN" dirty="0" smtClean="0"/>
              <a:t>Support branches? [support/]</a:t>
            </a:r>
          </a:p>
          <a:p>
            <a:r>
              <a:rPr lang="en-US" altLang="zh-CN" dirty="0" smtClean="0"/>
              <a:t>Version tag prefix? []</a:t>
            </a:r>
            <a:endParaRPr lang="zh-CN" altLang="en-US" dirty="0"/>
          </a:p>
        </p:txBody>
      </p:sp>
      <p:pic>
        <p:nvPicPr>
          <p:cNvPr id="9218" name="Picture 2" descr="\\vmware-host\Shared Folders\桌面\屏幕快照 2015-04-19 下午12.21.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624027"/>
            <a:ext cx="4029075" cy="3876675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929586" y="1571612"/>
            <a:ext cx="642942" cy="78581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9" name="Picture 3" descr="\\vmware-host\Shared Folders\桌面\sharepic\logoSourceTre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7401" y="828661"/>
            <a:ext cx="2619375" cy="6000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快速生成多渠道包</a:t>
            </a:r>
            <a:endParaRPr lang="zh-CN" altLang="en-US" dirty="0"/>
          </a:p>
        </p:txBody>
      </p:sp>
      <p:pic>
        <p:nvPicPr>
          <p:cNvPr id="10243" name="Picture 3" descr="\\vmware-host\Shared Folders\桌面\sharepic\u=2973242460,4054932258&amp;fm=9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63" y="3286124"/>
            <a:ext cx="1152525" cy="714375"/>
          </a:xfrm>
          <a:prstGeom prst="rect">
            <a:avLst/>
          </a:prstGeom>
          <a:noFill/>
        </p:spPr>
      </p:pic>
      <p:pic>
        <p:nvPicPr>
          <p:cNvPr id="10244" name="Picture 4" descr="\\vmware-host\Shared Folders\桌面\sharepic\u=3007545496,4105093406&amp;fm=96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6402" y="1214427"/>
            <a:ext cx="1037272" cy="642937"/>
          </a:xfrm>
          <a:prstGeom prst="rect">
            <a:avLst/>
          </a:prstGeom>
          <a:noFill/>
        </p:spPr>
      </p:pic>
      <p:pic>
        <p:nvPicPr>
          <p:cNvPr id="10246" name="Picture 6" descr="\\vmware-host\Shared Folders\桌面\sharepic\u=508017528,2570935531&amp;fm=58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153" y="5429264"/>
            <a:ext cx="500066" cy="500066"/>
          </a:xfrm>
          <a:prstGeom prst="rect">
            <a:avLst/>
          </a:prstGeom>
          <a:noFill/>
        </p:spPr>
      </p:pic>
      <p:pic>
        <p:nvPicPr>
          <p:cNvPr id="10247" name="Picture 7" descr="\\vmware-host\Shared Folders\桌面\sharepic\5e6d55fbb2fb43163e5b31b724a4462308f7d3b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2928934"/>
            <a:ext cx="647700" cy="647700"/>
          </a:xfrm>
          <a:prstGeom prst="rect">
            <a:avLst/>
          </a:prstGeom>
          <a:noFill/>
        </p:spPr>
      </p:pic>
      <p:pic>
        <p:nvPicPr>
          <p:cNvPr id="10248" name="Picture 8" descr="\\vmware-host\Shared Folders\桌面\sharepic\u=1038098504,964026834&amp;fm=58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90715" y="2285992"/>
            <a:ext cx="642942" cy="642942"/>
          </a:xfrm>
          <a:prstGeom prst="rect">
            <a:avLst/>
          </a:prstGeom>
          <a:noFill/>
        </p:spPr>
      </p:pic>
      <p:sp>
        <p:nvSpPr>
          <p:cNvPr id="11" name="右箭头 10"/>
          <p:cNvSpPr/>
          <p:nvPr/>
        </p:nvSpPr>
        <p:spPr>
          <a:xfrm>
            <a:off x="1071538" y="2857496"/>
            <a:ext cx="428628" cy="733659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6200000" flipH="1">
            <a:off x="-607255" y="3536157"/>
            <a:ext cx="4572032" cy="7143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43240" y="1142984"/>
            <a:ext cx="5786478" cy="18573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统计这些市场的效果（活跃数，下单数等）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满足不同市场的审核要求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例如：启动图必须有特定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logo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3240" y="3695955"/>
            <a:ext cx="5715040" cy="1804747"/>
          </a:xfrm>
          <a:prstGeom prst="roundRect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标识方法：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为不同渠道分配唯一的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例如：豌豆荚：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，应用宝：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30001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 安智：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30002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\\vmware-host\Shared Folders\桌面\sharepic\t010796a5aaaf549efb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1660" y="4429139"/>
            <a:ext cx="759457" cy="57149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ApkTool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596" y="1142984"/>
            <a:ext cx="8143932" cy="571504"/>
          </a:xfrm>
          <a:prstGeom prst="roundRect">
            <a:avLst/>
          </a:prstGeom>
          <a:solidFill>
            <a:srgbClr val="FF66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apktool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是一个逆向工程工具，可以用它解码（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decode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）并修改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中的资源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285992"/>
            <a:ext cx="913670" cy="71438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Apk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pic>
        <p:nvPicPr>
          <p:cNvPr id="11266" name="Picture 2" descr="\\vmware-host\Shared Folders\桌面\sharepic\apk_packagin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000240"/>
            <a:ext cx="2571768" cy="121444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00826" y="3000372"/>
            <a:ext cx="2495189" cy="102155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noAutofit/>
          </a:bodyPr>
          <a:lstStyle/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Python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脚本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AndroidManifest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.xml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&lt;meta-data&gt;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9058" y="4500570"/>
            <a:ext cx="1857388" cy="64294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Apk-unsigned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446" y="4214818"/>
            <a:ext cx="2000264" cy="5715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ApkTool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构建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Apk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4559868"/>
            <a:ext cx="1632746" cy="58364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Apk-resigned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670" y="4357694"/>
            <a:ext cx="17706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Jarsigner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重签名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7290" y="2071678"/>
            <a:ext cx="19341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ApkTool Decode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1270828" y="2643182"/>
            <a:ext cx="2086726" cy="158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形状 22"/>
          <p:cNvCxnSpPr>
            <a:stCxn id="11266" idx="3"/>
            <a:endCxn id="8" idx="0"/>
          </p:cNvCxnSpPr>
          <p:nvPr/>
        </p:nvCxnSpPr>
        <p:spPr>
          <a:xfrm>
            <a:off x="6000760" y="2607463"/>
            <a:ext cx="1747661" cy="392909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形状 24"/>
          <p:cNvCxnSpPr>
            <a:stCxn id="8" idx="2"/>
            <a:endCxn id="10" idx="3"/>
          </p:cNvCxnSpPr>
          <p:nvPr/>
        </p:nvCxnSpPr>
        <p:spPr>
          <a:xfrm rot="5400000">
            <a:off x="6367377" y="3440996"/>
            <a:ext cx="800115" cy="1961975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/>
          <p:cNvCxnSpPr>
            <a:stCxn id="10" idx="1"/>
            <a:endCxn id="12" idx="3"/>
          </p:cNvCxnSpPr>
          <p:nvPr/>
        </p:nvCxnSpPr>
        <p:spPr>
          <a:xfrm rot="10800000" flipV="1">
            <a:off x="1918466" y="4822040"/>
            <a:ext cx="2010592" cy="2964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1357290" y="5377124"/>
            <a:ext cx="6215106" cy="112371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该方法只需构建一次，大大节省了时间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适合渠道包不是太多的情况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渠道包太多时，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多个渠道包，大约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个小时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寻找更快的方式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0034" y="1142984"/>
            <a:ext cx="8286808" cy="571504"/>
          </a:xfrm>
          <a:prstGeom prst="roundRect">
            <a:avLst/>
          </a:prstGeom>
          <a:solidFill>
            <a:srgbClr val="FF66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思考：能否直接修改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的渠道号，而不需要再重新签名？这样将省掉不少时间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 descr="\\vmware-host\Shared Folders\桌面\屏幕快照 2015-04-19 下午6.26.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3477" y="2143116"/>
            <a:ext cx="1800225" cy="2343150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</p:pic>
      <p:pic>
        <p:nvPicPr>
          <p:cNvPr id="12291" name="Picture 3" descr="\\vmware-host\Shared Folders\桌面\屏幕快照 2015-04-19 下午6.26.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214554"/>
            <a:ext cx="1790700" cy="2171700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28596" y="2857496"/>
            <a:ext cx="785818" cy="64294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Apk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148" y="2857496"/>
            <a:ext cx="785818" cy="64294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Apk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5852" y="3214686"/>
            <a:ext cx="714380" cy="1588"/>
          </a:xfrm>
          <a:prstGeom prst="straightConnector1">
            <a:avLst/>
          </a:prstGeom>
          <a:ln>
            <a:solidFill>
              <a:srgbClr val="FF3399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86182" y="3214686"/>
            <a:ext cx="1071570" cy="1588"/>
          </a:xfrm>
          <a:prstGeom prst="straightConnector1">
            <a:avLst/>
          </a:prstGeom>
          <a:ln>
            <a:solidFill>
              <a:srgbClr val="FF3399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643702" y="3214686"/>
            <a:ext cx="1214446" cy="1588"/>
          </a:xfrm>
          <a:prstGeom prst="straightConnector1">
            <a:avLst/>
          </a:prstGeom>
          <a:ln>
            <a:solidFill>
              <a:srgbClr val="FF3399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7290" y="2714620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解压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3399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0496" y="2500306"/>
            <a:ext cx="7848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添加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FF3399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空文件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3399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00892" y="2714620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压缩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3399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72066" y="3500438"/>
            <a:ext cx="1428760" cy="4286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4480" y="4786322"/>
            <a:ext cx="6286544" cy="7143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META-INF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中添加空文件，不需要重新签名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857356" y="1071546"/>
            <a:ext cx="1643074" cy="264320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打包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000892" y="1643050"/>
            <a:ext cx="1785950" cy="150019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代码库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2462" y="1785926"/>
            <a:ext cx="5924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3873" y="2559604"/>
            <a:ext cx="4898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86314" y="1000108"/>
            <a:ext cx="785818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86314" y="2071678"/>
            <a:ext cx="785818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9" name="椭圆 8"/>
          <p:cNvSpPr/>
          <p:nvPr/>
        </p:nvSpPr>
        <p:spPr>
          <a:xfrm>
            <a:off x="4786314" y="3214686"/>
            <a:ext cx="785818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...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1" name="直接箭头连接符 10"/>
          <p:cNvCxnSpPr>
            <a:stCxn id="7" idx="6"/>
            <a:endCxn id="4" idx="1"/>
          </p:cNvCxnSpPr>
          <p:nvPr/>
        </p:nvCxnSpPr>
        <p:spPr>
          <a:xfrm>
            <a:off x="5572132" y="1321579"/>
            <a:ext cx="1428760" cy="10715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4" idx="1"/>
          </p:cNvCxnSpPr>
          <p:nvPr/>
        </p:nvCxnSpPr>
        <p:spPr>
          <a:xfrm>
            <a:off x="5572132" y="2393149"/>
            <a:ext cx="1428760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4" idx="1"/>
          </p:cNvCxnSpPr>
          <p:nvPr/>
        </p:nvCxnSpPr>
        <p:spPr>
          <a:xfrm flipV="1">
            <a:off x="5572132" y="2393149"/>
            <a:ext cx="1428760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3108" y="2643182"/>
            <a:ext cx="1071570" cy="8693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渠道包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5206" y="1273720"/>
            <a:ext cx="13122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master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分支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3108" y="1630910"/>
            <a:ext cx="1071570" cy="8693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测试包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4282" y="1928802"/>
            <a:ext cx="1000132" cy="92869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测试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24" name="直接箭头连接符 23"/>
          <p:cNvCxnSpPr>
            <a:stCxn id="7" idx="2"/>
            <a:endCxn id="21" idx="3"/>
          </p:cNvCxnSpPr>
          <p:nvPr/>
        </p:nvCxnSpPr>
        <p:spPr>
          <a:xfrm rot="10800000" flipV="1">
            <a:off x="3500430" y="1321579"/>
            <a:ext cx="1285884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21" idx="3"/>
          </p:cNvCxnSpPr>
          <p:nvPr/>
        </p:nvCxnSpPr>
        <p:spPr>
          <a:xfrm rot="10800000">
            <a:off x="3500430" y="2393149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21" idx="3"/>
          </p:cNvCxnSpPr>
          <p:nvPr/>
        </p:nvCxnSpPr>
        <p:spPr>
          <a:xfrm rot="10800000">
            <a:off x="3500430" y="2393149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1"/>
            <a:endCxn id="22" idx="6"/>
          </p:cNvCxnSpPr>
          <p:nvPr/>
        </p:nvCxnSpPr>
        <p:spPr>
          <a:xfrm rot="10800000">
            <a:off x="1214414" y="239314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2" idx="0"/>
            <a:endCxn id="7" idx="0"/>
          </p:cNvCxnSpPr>
          <p:nvPr/>
        </p:nvCxnSpPr>
        <p:spPr>
          <a:xfrm rot="5400000" flipH="1" flipV="1">
            <a:off x="2482438" y="-767982"/>
            <a:ext cx="928694" cy="4464875"/>
          </a:xfrm>
          <a:prstGeom prst="bentConnector3">
            <a:avLst>
              <a:gd name="adj1" fmla="val 14665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18588" y="4143380"/>
            <a:ext cx="6094197" cy="16685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程序员是宇宙的中心，权力越大，责任越大，累！！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测试包和渠道包分开打包，如何保证完全一致？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打包代码与代码库代码如何保证一致？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开发不同的功能，如何协作？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寻找更快的方式</a:t>
            </a:r>
            <a:endParaRPr lang="zh-CN" altLang="en-US" dirty="0"/>
          </a:p>
        </p:txBody>
      </p:sp>
      <p:pic>
        <p:nvPicPr>
          <p:cNvPr id="13314" name="Picture 2" descr="\\vmware-host\Shared Folders\桌面\屏幕快照 2015-04-19 下午6.43.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4215885" cy="3000396"/>
          </a:xfrm>
          <a:prstGeom prst="rect">
            <a:avLst/>
          </a:prstGeom>
          <a:noFill/>
        </p:spPr>
      </p:pic>
      <p:pic>
        <p:nvPicPr>
          <p:cNvPr id="5" name="Picture 2" descr="\\vmware-host\Shared Folders\桌面\屏幕快照 2015-04-19 下午6.26.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14290"/>
            <a:ext cx="1800225" cy="2343150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500034" y="1142984"/>
            <a:ext cx="5357850" cy="571504"/>
          </a:xfrm>
          <a:prstGeom prst="roundRect">
            <a:avLst/>
          </a:prstGeom>
          <a:solidFill>
            <a:srgbClr val="FF66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中读取渠道号？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643438" y="2734628"/>
            <a:ext cx="2214578" cy="715087"/>
          </a:xfrm>
          <a:prstGeom prst="wedgeRoundRectCallout">
            <a:avLst>
              <a:gd name="adj1" fmla="val -101660"/>
              <a:gd name="adj2" fmla="val -55022"/>
              <a:gd name="adj3" fmla="val 1666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找到安装文件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apk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43438" y="3591884"/>
            <a:ext cx="1857388" cy="551496"/>
          </a:xfrm>
          <a:prstGeom prst="wedgeRoundRectCallout">
            <a:avLst>
              <a:gd name="adj1" fmla="val -85494"/>
              <a:gd name="adj2" fmla="val -75539"/>
              <a:gd name="adj3" fmla="val 1666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解压遍历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14876" y="4357694"/>
            <a:ext cx="2928958" cy="857255"/>
          </a:xfrm>
          <a:prstGeom prst="wedgeRoundRectCallout">
            <a:avLst>
              <a:gd name="adj1" fmla="val -62206"/>
              <a:gd name="adj2" fmla="val -45197"/>
              <a:gd name="adj3" fmla="val 1666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META-INF/channel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_</a:t>
            </a:r>
          </a:p>
          <a:p>
            <a:pPr algn="ctr" rtl="0" latinLnBrk="1" hangingPunct="0"/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读到渠道号：</a:t>
            </a:r>
            <a:r>
              <a:rPr lang="en-US" altLang="zh-CN" b="1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30001</a:t>
            </a:r>
            <a:endParaRPr lang="zh-CN" altLang="en-US" b="1" dirty="0" smtClean="0">
              <a:solidFill>
                <a:srgbClr val="FF33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寻找更快的方式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0034" y="3131106"/>
            <a:ext cx="8072494" cy="5836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r>
              <a:rPr lang="en-US" altLang="zh-CN" dirty="0" smtClean="0"/>
              <a:t>java -jar ApkChannelTool.jar /Users/MLS/Documents/apk/meimiao.apk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429520" y="214290"/>
            <a:ext cx="1000116" cy="26603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30000</a:t>
            </a:r>
          </a:p>
          <a:p>
            <a:r>
              <a:rPr lang="en-US" altLang="zh-CN" dirty="0" smtClean="0"/>
              <a:t>30001</a:t>
            </a:r>
          </a:p>
          <a:p>
            <a:r>
              <a:rPr lang="en-US" altLang="zh-CN" dirty="0" smtClean="0"/>
              <a:t>30002</a:t>
            </a:r>
          </a:p>
          <a:p>
            <a:r>
              <a:rPr lang="en-US" altLang="zh-CN" dirty="0" smtClean="0"/>
              <a:t>30003</a:t>
            </a:r>
          </a:p>
          <a:p>
            <a:r>
              <a:rPr lang="en-US" altLang="zh-CN" dirty="0" smtClean="0"/>
              <a:t>30004</a:t>
            </a:r>
          </a:p>
          <a:p>
            <a:r>
              <a:rPr lang="en-US" altLang="zh-CN" dirty="0" smtClean="0"/>
              <a:t>30005</a:t>
            </a:r>
          </a:p>
          <a:p>
            <a:r>
              <a:rPr lang="en-US" altLang="zh-CN" dirty="0" smtClean="0"/>
              <a:t>30006</a:t>
            </a:r>
          </a:p>
          <a:p>
            <a:r>
              <a:rPr lang="en-US" altLang="zh-CN" dirty="0" smtClean="0"/>
              <a:t>30007</a:t>
            </a:r>
          </a:p>
          <a:p>
            <a:r>
              <a:rPr lang="en-US" altLang="zh-CN" dirty="0" smtClean="0"/>
              <a:t>....</a:t>
            </a:r>
            <a:endParaRPr lang="en-US" altLang="zh-CN" dirty="0"/>
          </a:p>
        </p:txBody>
      </p:sp>
      <p:pic>
        <p:nvPicPr>
          <p:cNvPr id="14338" name="Picture 2" descr="\\vmware-host\Shared Folders\桌面\屏幕快照 2015-04-19 下午6.59.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297"/>
            <a:ext cx="4572032" cy="1323483"/>
          </a:xfrm>
          <a:prstGeom prst="rect">
            <a:avLst/>
          </a:prstGeom>
          <a:noFill/>
        </p:spPr>
      </p:pic>
      <p:cxnSp>
        <p:nvCxnSpPr>
          <p:cNvPr id="8" name="肘形连接符 7"/>
          <p:cNvCxnSpPr>
            <a:stCxn id="14338" idx="0"/>
            <a:endCxn id="5" idx="1"/>
          </p:cNvCxnSpPr>
          <p:nvPr/>
        </p:nvCxnSpPr>
        <p:spPr>
          <a:xfrm rot="16200000" flipH="1">
            <a:off x="5514271" y="-370792"/>
            <a:ext cx="187160" cy="3643338"/>
          </a:xfrm>
          <a:prstGeom prst="bentConnector4">
            <a:avLst>
              <a:gd name="adj1" fmla="val -122141"/>
              <a:gd name="adj2" fmla="val 86992"/>
            </a:avLst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500034" y="4357694"/>
            <a:ext cx="4429156" cy="78581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多个渠道包要多久？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5857884" y="4071942"/>
            <a:ext cx="1928826" cy="1857388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1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分钟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适配渠道包（</a:t>
            </a:r>
            <a:r>
              <a:rPr lang="en-US" altLang="zh-CN" dirty="0" smtClean="0"/>
              <a:t>Gradle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4714908" cy="1804747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，要求应用启动图必须带市场图标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，要求必须集成该渠道的特定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SDK</a:t>
            </a: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渠道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C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，要求应用不准带自动升级提示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，要求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....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pic>
        <p:nvPicPr>
          <p:cNvPr id="15362" name="Picture 2" descr="\\vmware-host\Shared Folders\桌面\sharepic\20140119105054_uyVwB.thumb.600_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285860"/>
            <a:ext cx="2786082" cy="1880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直接箭头连接符 8"/>
          <p:cNvCxnSpPr/>
          <p:nvPr/>
        </p:nvCxnSpPr>
        <p:spPr>
          <a:xfrm rot="5400000">
            <a:off x="2606662" y="4749809"/>
            <a:ext cx="250112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V="1">
            <a:off x="642911" y="3713958"/>
            <a:ext cx="3214710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2214547" y="4356900"/>
            <a:ext cx="1643074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3214679" y="4999842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2976" y="3929066"/>
            <a:ext cx="11775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渠道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A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分支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28794" y="4416992"/>
            <a:ext cx="11599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渠道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分支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9735" y="4917058"/>
            <a:ext cx="11695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渠道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C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分支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0430" y="3143248"/>
            <a:ext cx="9050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Master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628" y="4000504"/>
            <a:ext cx="3554817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渠道少了，还基本能搞定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渠道一多，对工程师简直就是噩梦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适配渠道包（</a:t>
            </a:r>
            <a:r>
              <a:rPr lang="en-US" altLang="zh-CN" dirty="0" smtClean="0"/>
              <a:t>Gradle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214422"/>
            <a:ext cx="4000528" cy="642942"/>
          </a:xfrm>
          <a:prstGeom prst="roundRect">
            <a:avLst/>
          </a:prstGeom>
          <a:solidFill>
            <a:srgbClr val="FF6699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Gradle flavor 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让一切变简单了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pic>
        <p:nvPicPr>
          <p:cNvPr id="16386" name="Picture 2" descr="\\vmware-host\Shared Folders\桌面\屏幕快照 2015-04-19 下午8.27.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90816"/>
            <a:ext cx="4132754" cy="13811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2143116"/>
            <a:ext cx="14083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Build.gradle</a:t>
            </a:r>
            <a:endParaRPr kumimoji="0" lang="zh-CN" alt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85786" y="4143380"/>
            <a:ext cx="7858180" cy="18047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flavor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baidu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tencent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，为每个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Flavor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指定了渠道号（可配置更多的属性）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Gradle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还会为该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flavor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关联对应的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sourceSet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，默认位置为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src/&lt;flavorName&gt;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目录，对应到本例就是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src/baidu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72066" y="2143116"/>
            <a:ext cx="3571900" cy="17859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radle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 assembleBaidu</a:t>
            </a: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编译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Baidu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渠道包</a:t>
            </a: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baseline="0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radle</a:t>
            </a:r>
            <a:r>
              <a:rPr lang="en-US" altLang="zh-CN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 assembleRelease</a:t>
            </a: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编译所有渠道包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41291"/>
            <a:ext cx="8229600" cy="1327151"/>
          </a:xfrm>
        </p:spPr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：使用不同包名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2910" y="1214422"/>
            <a:ext cx="7786742" cy="1333486"/>
          </a:xfrm>
          <a:prstGeom prst="roundRect">
            <a:avLst/>
          </a:prstGeom>
          <a:solidFill>
            <a:srgbClr val="FF66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手机版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(com.meilishuo.app)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(com.meilishuo.app.hd)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，两个版本使用了不同的代码。目前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版对应的代码已不再维护，希望能直接使用手机版的代码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\\vmware-host\Shared Folders\桌面\屏幕快照 2015-04-19 下午8.52.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4195676" cy="1143008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>
          <a:xfrm>
            <a:off x="785786" y="4357694"/>
            <a:ext cx="7643866" cy="10215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上面的代码添加了一个名为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flavor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，并指定了应用的包名为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com.meilishuo.app.hd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0628" y="2928934"/>
            <a:ext cx="3429024" cy="10715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radle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 assembleHd</a:t>
            </a: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编译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hd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渠道包</a:t>
            </a: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：控制是否自动更新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2910" y="1142984"/>
            <a:ext cx="7715304" cy="1333486"/>
          </a:xfrm>
          <a:prstGeom prst="roundRect">
            <a:avLst/>
          </a:prstGeom>
          <a:solidFill>
            <a:srgbClr val="FF66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客户端在启动时会默认检查客户端是否有更新，如果有更新就会提示用户下载。但是有些渠道和应用市场不允许这种默认行为，所以在适配这些渠道时需要禁止自动更新功能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 descr="\\vmware-host\Shared Folders\桌面\屏幕快照 2015-04-19 下午9.08.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3867150" cy="1381125"/>
          </a:xfrm>
          <a:prstGeom prst="rect">
            <a:avLst/>
          </a:prstGeom>
          <a:noFill/>
        </p:spPr>
      </p:pic>
      <p:pic>
        <p:nvPicPr>
          <p:cNvPr id="18435" name="Picture 3" descr="\\vmware-host\Shared Folders\桌面\屏幕快照 2015-04-19 下午9.10.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8181" y="2662244"/>
            <a:ext cx="4752975" cy="1695450"/>
          </a:xfrm>
          <a:prstGeom prst="rect">
            <a:avLst/>
          </a:prstGeom>
          <a:noFill/>
        </p:spPr>
      </p:pic>
      <p:pic>
        <p:nvPicPr>
          <p:cNvPr id="18436" name="Picture 4" descr="\\vmware-host\Shared Folders\桌面\屏幕快照 2015-04-19 下午9.13.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00570"/>
            <a:ext cx="3152775" cy="409575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>
          <a:xfrm>
            <a:off x="4357686" y="4857760"/>
            <a:ext cx="3429024" cy="10715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radle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 assembleXiaomi</a:t>
            </a: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编译生成不自动升级的渠道包</a:t>
            </a: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：更换启动图</a:t>
            </a:r>
            <a:endParaRPr lang="zh-CN" altLang="en-US" dirty="0"/>
          </a:p>
        </p:txBody>
      </p:sp>
      <p:pic>
        <p:nvPicPr>
          <p:cNvPr id="19458" name="Picture 2" descr="\\vmware-host\Shared Folders\桌面\屏幕快照 2015-04-19 下午9.33.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1500198" cy="787338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>
          <a:xfrm>
            <a:off x="642910" y="1142984"/>
            <a:ext cx="7715304" cy="907838"/>
          </a:xfrm>
          <a:prstGeom prst="roundRect">
            <a:avLst/>
          </a:prstGeom>
          <a:solidFill>
            <a:srgbClr val="FF66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与有些应用市场有合作协议，要求为渠道包设置特定启动页。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例如：有应用市场图标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034" y="4572008"/>
            <a:ext cx="8215370" cy="194095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flavor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，在工程建立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/src/oppo/res/drawable-xhdpi/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目录，将特定的启动页图片拷到该目录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其他渠道不会将该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splash.png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打到包中。只有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编译时才会将该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splash.png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替换默认的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splash.png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1" name="Picture 5" descr="\\vmware-host\Shared Folders\桌面\屏幕快照 2015-04-19 下午9.56.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161723"/>
            <a:ext cx="3000396" cy="1267409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285984" y="23574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/src/oppo/res/drawable-xhdpi/splash.png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000628" y="3071810"/>
            <a:ext cx="3429024" cy="10715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radle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3399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 assembleOppo</a:t>
            </a:r>
          </a:p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编译生成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oppo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渠道包</a:t>
            </a: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：第三方</a:t>
            </a:r>
            <a:r>
              <a:rPr lang="en-US" altLang="zh-CN" dirty="0" smtClean="0"/>
              <a:t>SDK</a:t>
            </a:r>
            <a:endParaRPr lang="zh-CN" altLang="en-US" dirty="0"/>
          </a:p>
        </p:txBody>
      </p:sp>
      <p:pic>
        <p:nvPicPr>
          <p:cNvPr id="19458" name="Picture 2" descr="\\vmware-host\Shared Folders\桌面\屏幕快照 2015-04-19 下午9.33.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1500198" cy="787338"/>
          </a:xfrm>
          <a:prstGeom prst="rect">
            <a:avLst/>
          </a:prstGeom>
          <a:noFill/>
        </p:spPr>
      </p:pic>
      <p:pic>
        <p:nvPicPr>
          <p:cNvPr id="19459" name="Picture 3" descr="\\vmware-host\Shared Folders\桌面\屏幕快照 2015-04-19 下午9.33.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143248"/>
            <a:ext cx="4449567" cy="1000132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>
          <a:xfrm>
            <a:off x="642910" y="1142984"/>
            <a:ext cx="7715304" cy="953453"/>
          </a:xfrm>
          <a:prstGeom prst="roundRect">
            <a:avLst/>
          </a:prstGeom>
          <a:solidFill>
            <a:srgbClr val="FF66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应用市场有合作协议，渠道包中的应用推荐需要使用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，但是其他渠道不需要。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034" y="4604711"/>
            <a:ext cx="7643866" cy="96742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flavor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，并且指定编译和运行时都依赖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oppo 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其他渠道只是在构建的时候依赖该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，打包的时候并不会添加它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4" descr="\\vmware-host\Shared Folders\桌面\屏幕快照 2015-04-19 下午9.41.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571744"/>
            <a:ext cx="3371850" cy="9715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429256" y="3774050"/>
            <a:ext cx="35484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通过反射机制，检查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SDK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是否存在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回顾总结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555642"/>
            <a:ext cx="8229600" cy="5516564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 smtClean="0"/>
              <a:t>Jekins</a:t>
            </a:r>
            <a:r>
              <a:rPr lang="zh-CN" altLang="en-US" dirty="0" smtClean="0"/>
              <a:t>持续集成系统</a:t>
            </a:r>
            <a:endParaRPr lang="en-US" altLang="zh-CN" dirty="0" smtClean="0"/>
          </a:p>
          <a:p>
            <a:pPr>
              <a:lnSpc>
                <a:spcPct val="250000"/>
              </a:lnSpc>
            </a:pPr>
            <a:r>
              <a:rPr lang="en-US" altLang="zh-CN" dirty="0" smtClean="0"/>
              <a:t>Gerrit Code Review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/>
              <a:t>Git Flow</a:t>
            </a:r>
            <a:r>
              <a:rPr lang="zh-CN" altLang="en-US" dirty="0" smtClean="0"/>
              <a:t>分支管理</a:t>
            </a:r>
            <a:endParaRPr lang="en-US" altLang="zh-CN" dirty="0" smtClean="0"/>
          </a:p>
          <a:p>
            <a:pPr>
              <a:lnSpc>
                <a:spcPct val="250000"/>
              </a:lnSpc>
            </a:pPr>
            <a:r>
              <a:rPr lang="zh-CN" altLang="en-US" dirty="0" smtClean="0"/>
              <a:t>快速生成多渠道包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4348" y="1714488"/>
            <a:ext cx="7858180" cy="642942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能让机器做的，就不要自己动手。打包、测试、找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bug...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4348" y="3000372"/>
            <a:ext cx="7858180" cy="57150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代码要被别人看，而自觉写的更规范。切记，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CodeReview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不是挑刺！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4348" y="4286256"/>
            <a:ext cx="7858180" cy="57150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成熟的分支管理模型（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feature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release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hotfix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），并有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增强指令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4348" y="5643578"/>
            <a:ext cx="7858180" cy="57150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快速打渠道包。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GradleFlavor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生成乱七八糟的适配包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 bwMode="auto">
          <a:xfrm>
            <a:off x="1265210" y="3000372"/>
            <a:ext cx="226536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cap="all" dirty="0">
                <a:latin typeface="Times New Roman"/>
                <a:ea typeface="ＭＳ Ｐゴシック" charset="0"/>
                <a:cs typeface="Times New Roman"/>
              </a:rPr>
              <a:t>Thanks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57522"/>
            <a:ext cx="6223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内容占位符 2"/>
          <p:cNvPicPr>
            <a:picLocks noChangeAspect="1"/>
          </p:cNvPicPr>
          <p:nvPr/>
        </p:nvPicPr>
        <p:blipFill>
          <a:blip r:embed="rId3"/>
          <a:srcRect l="-6200" r="-6200"/>
          <a:stretch>
            <a:fillRect/>
          </a:stretch>
        </p:blipFill>
        <p:spPr>
          <a:xfrm>
            <a:off x="3428992" y="1896132"/>
            <a:ext cx="5178406" cy="30330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4071934" y="1785926"/>
            <a:ext cx="1071570" cy="114300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代码库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6446" y="1071546"/>
            <a:ext cx="1357322" cy="271464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Jekins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打包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28860" y="1785926"/>
            <a:ext cx="1071570" cy="11430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Gerrit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Review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2357430"/>
            <a:ext cx="4898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1472" y="1000108"/>
            <a:ext cx="785818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1472" y="2071678"/>
            <a:ext cx="785818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" name="椭圆 9"/>
          <p:cNvSpPr/>
          <p:nvPr/>
        </p:nvSpPr>
        <p:spPr>
          <a:xfrm>
            <a:off x="571472" y="3214686"/>
            <a:ext cx="785818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...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11" name="直接箭头连接符 10"/>
          <p:cNvCxnSpPr>
            <a:stCxn id="8" idx="6"/>
            <a:endCxn id="5" idx="1"/>
          </p:cNvCxnSpPr>
          <p:nvPr/>
        </p:nvCxnSpPr>
        <p:spPr>
          <a:xfrm>
            <a:off x="1357290" y="1321579"/>
            <a:ext cx="1071570" cy="10358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6"/>
            <a:endCxn id="5" idx="1"/>
          </p:cNvCxnSpPr>
          <p:nvPr/>
        </p:nvCxnSpPr>
        <p:spPr>
          <a:xfrm flipV="1">
            <a:off x="1357290" y="2357430"/>
            <a:ext cx="1071570" cy="3571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6"/>
            <a:endCxn id="5" idx="1"/>
          </p:cNvCxnSpPr>
          <p:nvPr/>
        </p:nvCxnSpPr>
        <p:spPr>
          <a:xfrm flipV="1">
            <a:off x="1357290" y="2357430"/>
            <a:ext cx="1071570" cy="1178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8148" y="3357562"/>
            <a:ext cx="1071570" cy="8693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渠道包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3372" y="3000372"/>
            <a:ext cx="101566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it flow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分支管理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1928802"/>
            <a:ext cx="1071570" cy="64294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发版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测试包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1024" y="2000240"/>
            <a:ext cx="1000132" cy="92869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Calibri"/>
              </a:rPr>
              <a:t>测试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sym typeface="Calibri"/>
            </a:endParaRPr>
          </a:p>
        </p:txBody>
      </p:sp>
      <p:cxnSp>
        <p:nvCxnSpPr>
          <p:cNvPr id="34" name="直接箭头连接符 33"/>
          <p:cNvCxnSpPr>
            <a:stCxn id="5" idx="3"/>
            <a:endCxn id="41" idx="1"/>
          </p:cNvCxnSpPr>
          <p:nvPr/>
        </p:nvCxnSpPr>
        <p:spPr>
          <a:xfrm>
            <a:off x="3500430" y="235743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3"/>
            <a:endCxn id="17" idx="2"/>
          </p:cNvCxnSpPr>
          <p:nvPr/>
        </p:nvCxnSpPr>
        <p:spPr>
          <a:xfrm>
            <a:off x="7143768" y="2428868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7" idx="0"/>
            <a:endCxn id="8" idx="0"/>
          </p:cNvCxnSpPr>
          <p:nvPr/>
        </p:nvCxnSpPr>
        <p:spPr>
          <a:xfrm rot="16200000" flipV="1">
            <a:off x="4232670" y="-2268181"/>
            <a:ext cx="1000132" cy="7536709"/>
          </a:xfrm>
          <a:prstGeom prst="bentConnector3">
            <a:avLst>
              <a:gd name="adj1" fmla="val 122857"/>
            </a:avLst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29322" y="2928934"/>
            <a:ext cx="1071570" cy="64294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功能开发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测试包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  <p:cxnSp>
        <p:nvCxnSpPr>
          <p:cNvPr id="44" name="直接箭头连接符 43"/>
          <p:cNvCxnSpPr>
            <a:stCxn id="41" idx="3"/>
          </p:cNvCxnSpPr>
          <p:nvPr/>
        </p:nvCxnSpPr>
        <p:spPr>
          <a:xfrm>
            <a:off x="5143504" y="235743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  <a:endCxn id="14" idx="0"/>
          </p:cNvCxnSpPr>
          <p:nvPr/>
        </p:nvCxnSpPr>
        <p:spPr>
          <a:xfrm rot="16200000" flipH="1">
            <a:off x="7036611" y="2000240"/>
            <a:ext cx="785818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596" y="4286256"/>
            <a:ext cx="8358246" cy="16685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程序员是宇宙的中心，权力越大，责任越大，累！！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Jekins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持续集成系统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测试包和渠道包分开打包，如何保证完全一致？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改变生成渠道包的方式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打包代码与代码库代码如何保证一致？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Jekins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持续集成系统</a:t>
            </a:r>
            <a:endParaRPr kumimoji="0" lang="en-US" altLang="zh-CN" sz="18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开发不同的功能，如何协作？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git flow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分支管理、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gerrit code review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如何通过自动化，解放程序员？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Jekins</a:t>
            </a:r>
            <a:r>
              <a:rPr lang="zh-CN" altLang="en-US" dirty="0" smtClean="0"/>
              <a:t>持续集成系统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Gerrit Code Review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Git Flow</a:t>
            </a:r>
            <a:r>
              <a:rPr lang="zh-CN" altLang="en-US" dirty="0" smtClean="0"/>
              <a:t>分支管理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快速生成多渠道包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Jekins</a:t>
            </a:r>
            <a:r>
              <a:rPr lang="zh-CN" altLang="en-US" dirty="0" smtClean="0"/>
              <a:t>持续集成系统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5165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400" dirty="0" smtClean="0"/>
              <a:t>主动拉取分支代码，并编译。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编译结果邮件通知开发，测试。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支持多个分支同时编译。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触发自动化测试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触发</a:t>
            </a:r>
            <a:r>
              <a:rPr lang="en-US" altLang="zh-CN" sz="2400" dirty="0" smtClean="0"/>
              <a:t>FindBug</a:t>
            </a:r>
            <a:r>
              <a:rPr lang="zh-CN" altLang="en-US" sz="2400" dirty="0" smtClean="0"/>
              <a:t>等代码检查插件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 descr="\\vmware-host\Shared Folders\桌面\sharepic\jenkins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71414"/>
            <a:ext cx="3790950" cy="1219200"/>
          </a:xfrm>
          <a:prstGeom prst="rect">
            <a:avLst/>
          </a:prstGeom>
          <a:noFill/>
        </p:spPr>
      </p:pic>
      <p:pic>
        <p:nvPicPr>
          <p:cNvPr id="1027" name="Picture 3" descr="\\vmware-host\Shared Folders\桌面\屏幕快照 2015-04-19 上午10.33.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37" y="3786190"/>
            <a:ext cx="6478027" cy="1714512"/>
          </a:xfrm>
          <a:prstGeom prst="rect">
            <a:avLst/>
          </a:prstGeom>
          <a:noFill/>
        </p:spPr>
      </p:pic>
      <p:pic>
        <p:nvPicPr>
          <p:cNvPr id="1028" name="Picture 4" descr="\\vmware-host\Shared Folders\桌面\屏幕快照 2015-04-19 上午10.35.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9298" y="1671917"/>
            <a:ext cx="3661858" cy="1614207"/>
          </a:xfrm>
          <a:prstGeom prst="rect">
            <a:avLst/>
          </a:prstGeom>
          <a:noFill/>
        </p:spPr>
      </p:pic>
      <p:pic>
        <p:nvPicPr>
          <p:cNvPr id="1029" name="Picture 5" descr="\\vmware-host\Shared Folders\桌面\屏幕快照 2015-04-19 上午10.34.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0" y="3714752"/>
            <a:ext cx="3238500" cy="17526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Gerrit Code Review</a:t>
            </a:r>
            <a:endParaRPr lang="zh-CN" altLang="en-US" dirty="0"/>
          </a:p>
        </p:txBody>
      </p:sp>
      <p:pic>
        <p:nvPicPr>
          <p:cNvPr id="2050" name="Picture 2" descr="\\vmware-host\Shared Folders\桌面\sharepic\diffy-w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57166"/>
            <a:ext cx="2032000" cy="1890713"/>
          </a:xfrm>
          <a:prstGeom prst="rect">
            <a:avLst/>
          </a:prstGeom>
          <a:noFill/>
        </p:spPr>
      </p:pic>
      <p:pic>
        <p:nvPicPr>
          <p:cNvPr id="1026" name="Picture 2" descr="Z:\桌面\sharepic\intro-quick-new-re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19" y="2643182"/>
            <a:ext cx="4500594" cy="3375446"/>
          </a:xfrm>
          <a:prstGeom prst="rect">
            <a:avLst/>
          </a:prstGeom>
          <a:noFill/>
        </p:spPr>
      </p:pic>
      <p:pic>
        <p:nvPicPr>
          <p:cNvPr id="1027" name="Picture 3" descr="Z:\桌面\sharepic\intro-quick-review-line-comm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5813" y="2643182"/>
            <a:ext cx="4476781" cy="335758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1428736"/>
            <a:ext cx="4143404" cy="78581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Code Review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的目的是挑错吗？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Flow </a:t>
            </a:r>
            <a:r>
              <a:rPr lang="zh-CN" altLang="en-US" dirty="0" smtClean="0"/>
              <a:t>分支管理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285720" y="3286124"/>
            <a:ext cx="392909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1643042" y="1928802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0788" y="928670"/>
            <a:ext cx="7623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3238" y="1428736"/>
            <a:ext cx="531242" cy="51934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1602780" y="2857495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2976" y="2357429"/>
            <a:ext cx="531242" cy="51934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H="1">
            <a:off x="1571604" y="378619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1800" y="3286124"/>
            <a:ext cx="531242" cy="51934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2428860" y="1643050"/>
            <a:ext cx="642942" cy="408620"/>
          </a:xfrm>
          <a:prstGeom prst="wedgeRoundRectCallout">
            <a:avLst>
              <a:gd name="adj1" fmla="val -71778"/>
              <a:gd name="adj2" fmla="val 3065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v1.0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2357422" y="3357562"/>
            <a:ext cx="642942" cy="408620"/>
          </a:xfrm>
          <a:prstGeom prst="wedgeRoundRectCallout">
            <a:avLst>
              <a:gd name="adj1" fmla="val -71778"/>
              <a:gd name="adj2" fmla="val 3065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v1.1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3857620" y="3357562"/>
            <a:ext cx="392909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5214942" y="200024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1382" y="1000108"/>
            <a:ext cx="7623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5138" y="1500174"/>
            <a:ext cx="531242" cy="51934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5174680" y="2928933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4876" y="2428867"/>
            <a:ext cx="531242" cy="51934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16200000" flipH="1">
            <a:off x="5143504" y="3857628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83700" y="3357562"/>
            <a:ext cx="531242" cy="51934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5400000">
            <a:off x="4572000" y="3357562"/>
            <a:ext cx="392909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圆角矩形标注 36"/>
          <p:cNvSpPr/>
          <p:nvPr/>
        </p:nvSpPr>
        <p:spPr>
          <a:xfrm>
            <a:off x="6786578" y="1948810"/>
            <a:ext cx="642942" cy="408620"/>
          </a:xfrm>
          <a:prstGeom prst="wedgeRoundRectCallout">
            <a:avLst>
              <a:gd name="adj1" fmla="val -71778"/>
              <a:gd name="adj2" fmla="val 3065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v1.0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6715140" y="3663322"/>
            <a:ext cx="642942" cy="408620"/>
          </a:xfrm>
          <a:prstGeom prst="wedgeRoundRectCallout">
            <a:avLst>
              <a:gd name="adj1" fmla="val -71778"/>
              <a:gd name="adj2" fmla="val 3065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v1.1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857884" y="1928802"/>
            <a:ext cx="717236" cy="3571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箭头连接符 47"/>
          <p:cNvCxnSpPr/>
          <p:nvPr/>
        </p:nvCxnSpPr>
        <p:spPr>
          <a:xfrm>
            <a:off x="5786446" y="3643314"/>
            <a:ext cx="785818" cy="3571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5429256" y="1000108"/>
            <a:ext cx="8665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Develop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844" y="5357826"/>
            <a:ext cx="8929718" cy="12858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场景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1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 </a:t>
            </a:r>
            <a:r>
              <a:rPr kumimoji="0" lang="zh-CN" altLang="en-US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：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A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提交了新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feature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代码，由于有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bug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，导致编译出问题，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             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影响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B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、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C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Calibri"/>
                <a:sym typeface="Calibri"/>
              </a:rPr>
              <a:t>的开发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场景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发版测试中，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不小心提交了自己的测试代码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/>
              </a:rPr>
              <a:t>: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Flow </a:t>
            </a:r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516564"/>
          </a:xfrm>
        </p:spPr>
        <p:txBody>
          <a:bodyPr/>
          <a:lstStyle/>
          <a:p>
            <a:pPr algn="ctr">
              <a:buNone/>
            </a:pPr>
            <a:r>
              <a:rPr lang="zh-CN" altLang="en-US" sz="2400" dirty="0" smtClean="0"/>
              <a:t>充分利用</a:t>
            </a:r>
            <a:r>
              <a:rPr lang="en-US" altLang="zh-CN" sz="2400" dirty="0" smtClean="0"/>
              <a:t>Git</a:t>
            </a:r>
            <a:r>
              <a:rPr lang="zh-CN" altLang="en-US" sz="2400" dirty="0" smtClean="0"/>
              <a:t>的分支（</a:t>
            </a:r>
            <a:r>
              <a:rPr lang="en-US" altLang="zh-CN" sz="2400" dirty="0" smtClean="0"/>
              <a:t>branch</a:t>
            </a:r>
            <a:r>
              <a:rPr lang="zh-CN" altLang="en-US" sz="2400" dirty="0" smtClean="0"/>
              <a:t>）和合并（</a:t>
            </a:r>
            <a:r>
              <a:rPr lang="en-US" altLang="zh-CN" sz="2400" dirty="0" smtClean="0"/>
              <a:t>merge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3074" name="Picture 2" descr="\\vmware-host\Shared Folders\桌面\sharepic\centr-decentr@2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6929486" cy="5136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Flow </a:t>
            </a:r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516564"/>
          </a:xfrm>
        </p:spPr>
        <p:txBody>
          <a:bodyPr/>
          <a:lstStyle/>
          <a:p>
            <a:r>
              <a:rPr lang="en-US" altLang="zh-CN" dirty="0" smtClean="0"/>
              <a:t>Git Flow</a:t>
            </a:r>
            <a:r>
              <a:rPr lang="zh-CN" altLang="en-US" dirty="0" smtClean="0"/>
              <a:t>分支管理模型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rgbClr val="FF6699"/>
                </a:solidFill>
              </a:rPr>
              <a:t>情景</a:t>
            </a:r>
            <a:r>
              <a:rPr lang="en-US" altLang="zh-CN" sz="2400" dirty="0" smtClean="0">
                <a:solidFill>
                  <a:srgbClr val="FF6699"/>
                </a:solidFill>
              </a:rPr>
              <a:t>1</a:t>
            </a:r>
            <a:r>
              <a:rPr lang="zh-CN" altLang="en-US" sz="2400" dirty="0" smtClean="0">
                <a:solidFill>
                  <a:srgbClr val="FF6699"/>
                </a:solidFill>
              </a:rPr>
              <a:t>：新功能开发时（</a:t>
            </a:r>
            <a:r>
              <a:rPr lang="en-US" altLang="zh-CN" sz="2400" dirty="0" smtClean="0">
                <a:solidFill>
                  <a:srgbClr val="FF6699"/>
                </a:solidFill>
              </a:rPr>
              <a:t>Feature</a:t>
            </a:r>
            <a:r>
              <a:rPr lang="zh-CN" altLang="en-US" sz="2400" dirty="0" smtClean="0">
                <a:solidFill>
                  <a:srgbClr val="FF6699"/>
                </a:solidFill>
              </a:rPr>
              <a:t>）</a:t>
            </a:r>
            <a:endParaRPr lang="en-US" altLang="zh-CN" sz="2400" dirty="0" smtClean="0">
              <a:solidFill>
                <a:srgbClr val="FF6699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6699"/>
                </a:solidFill>
              </a:rPr>
              <a:t>情景</a:t>
            </a:r>
            <a:r>
              <a:rPr lang="en-US" altLang="zh-CN" sz="2400" dirty="0" smtClean="0">
                <a:solidFill>
                  <a:srgbClr val="FF6699"/>
                </a:solidFill>
              </a:rPr>
              <a:t>2</a:t>
            </a:r>
            <a:r>
              <a:rPr lang="zh-CN" altLang="en-US" sz="2400" dirty="0" smtClean="0">
                <a:solidFill>
                  <a:srgbClr val="FF6699"/>
                </a:solidFill>
              </a:rPr>
              <a:t>：版本发布时（</a:t>
            </a:r>
            <a:r>
              <a:rPr lang="en-US" altLang="zh-CN" sz="2400" dirty="0" smtClean="0">
                <a:solidFill>
                  <a:srgbClr val="FF6699"/>
                </a:solidFill>
              </a:rPr>
              <a:t>Release</a:t>
            </a:r>
            <a:r>
              <a:rPr lang="zh-CN" altLang="en-US" sz="2400" dirty="0" smtClean="0">
                <a:solidFill>
                  <a:srgbClr val="FF6699"/>
                </a:solidFill>
              </a:rPr>
              <a:t>）</a:t>
            </a:r>
            <a:endParaRPr lang="en-US" altLang="zh-CN" sz="2400" dirty="0" smtClean="0">
              <a:solidFill>
                <a:srgbClr val="FF6699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6699"/>
                </a:solidFill>
              </a:rPr>
              <a:t>情景</a:t>
            </a:r>
            <a:r>
              <a:rPr lang="en-US" altLang="zh-CN" sz="2400" dirty="0" smtClean="0">
                <a:solidFill>
                  <a:srgbClr val="FF6699"/>
                </a:solidFill>
              </a:rPr>
              <a:t>3</a:t>
            </a:r>
            <a:r>
              <a:rPr lang="zh-CN" altLang="en-US" sz="2400" dirty="0" smtClean="0">
                <a:solidFill>
                  <a:srgbClr val="FF6699"/>
                </a:solidFill>
              </a:rPr>
              <a:t>：解决线上版本</a:t>
            </a:r>
            <a:r>
              <a:rPr lang="en-US" altLang="zh-CN" sz="2400" dirty="0" smtClean="0">
                <a:solidFill>
                  <a:srgbClr val="FF6699"/>
                </a:solidFill>
              </a:rPr>
              <a:t>Bug</a:t>
            </a:r>
            <a:r>
              <a:rPr lang="zh-CN" altLang="en-US" sz="2400" dirty="0" smtClean="0">
                <a:solidFill>
                  <a:srgbClr val="FF6699"/>
                </a:solidFill>
              </a:rPr>
              <a:t>时（</a:t>
            </a:r>
            <a:r>
              <a:rPr lang="en-US" altLang="zh-CN" sz="2400" dirty="0" smtClean="0">
                <a:solidFill>
                  <a:srgbClr val="FF6699"/>
                </a:solidFill>
              </a:rPr>
              <a:t>HotFix</a:t>
            </a:r>
            <a:r>
              <a:rPr lang="zh-CN" altLang="en-US" sz="2400" dirty="0" smtClean="0">
                <a:solidFill>
                  <a:srgbClr val="FF6699"/>
                </a:solidFill>
              </a:rPr>
              <a:t>）</a:t>
            </a:r>
            <a:endParaRPr lang="en-US" altLang="zh-CN" sz="2400" dirty="0" smtClean="0">
              <a:solidFill>
                <a:srgbClr val="FF6699"/>
              </a:solidFill>
            </a:endParaRPr>
          </a:p>
          <a:p>
            <a:r>
              <a:rPr lang="en-US" altLang="zh-CN" dirty="0" smtClean="0"/>
              <a:t>Git Flow</a:t>
            </a:r>
            <a:r>
              <a:rPr lang="zh-CN" altLang="en-US" dirty="0" smtClean="0"/>
              <a:t>增强指令集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FF6699"/>
                </a:solidFill>
              </a:rPr>
              <a:t>git flow feature</a:t>
            </a:r>
          </a:p>
          <a:p>
            <a:pPr lvl="1"/>
            <a:r>
              <a:rPr lang="en-US" altLang="zh-CN" sz="2400" dirty="0" smtClean="0">
                <a:solidFill>
                  <a:srgbClr val="FF6699"/>
                </a:solidFill>
              </a:rPr>
              <a:t>git flow release</a:t>
            </a:r>
          </a:p>
          <a:p>
            <a:pPr lvl="1"/>
            <a:r>
              <a:rPr lang="en-US" altLang="zh-CN" sz="2400" dirty="0" smtClean="0">
                <a:solidFill>
                  <a:srgbClr val="FF6699"/>
                </a:solidFill>
              </a:rPr>
              <a:t>git flow hotfix</a:t>
            </a:r>
            <a:endParaRPr lang="zh-CN" altLang="en-US" sz="2400" dirty="0">
              <a:solidFill>
                <a:srgbClr val="FF6699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7158" y="5143512"/>
            <a:ext cx="8501122" cy="1285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http://www.ituring.com.cn/article/56870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英文：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http://nvie.com/posts/a-successful-git-branching-model/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工具：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http://jeffkreeftmeijer.com/2010/why-arent-you-using-git-flow/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2289</Words>
  <Application>Microsoft Office PowerPoint</Application>
  <PresentationFormat>全屏显示(4:3)</PresentationFormat>
  <Paragraphs>248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Default</vt:lpstr>
      <vt:lpstr>如何通过自动化，解放程序员？</vt:lpstr>
      <vt:lpstr>幻灯片 2</vt:lpstr>
      <vt:lpstr>幻灯片 3</vt:lpstr>
      <vt:lpstr>如何通过自动化，解放程序员？</vt:lpstr>
      <vt:lpstr>Jekins持续集成系统</vt:lpstr>
      <vt:lpstr>Gerrit Code Review</vt:lpstr>
      <vt:lpstr>Git Flow 分支管理</vt:lpstr>
      <vt:lpstr>Git Flow 分支管理</vt:lpstr>
      <vt:lpstr>Git Flow 分支管理</vt:lpstr>
      <vt:lpstr>主分支</vt:lpstr>
      <vt:lpstr>情景1：新功能开发时（Feature）</vt:lpstr>
      <vt:lpstr>幻灯片 12</vt:lpstr>
      <vt:lpstr>情景2：版本发布时（Release）</vt:lpstr>
      <vt:lpstr>情景3：解决线上版本Bug时（HotFix）</vt:lpstr>
      <vt:lpstr>幻灯片 15</vt:lpstr>
      <vt:lpstr>Git Flow增强指令集</vt:lpstr>
      <vt:lpstr>快速生成多渠道包</vt:lpstr>
      <vt:lpstr>ApkTool方式</vt:lpstr>
      <vt:lpstr>寻找更快的方式</vt:lpstr>
      <vt:lpstr>寻找更快的方式</vt:lpstr>
      <vt:lpstr>寻找更快的方式</vt:lpstr>
      <vt:lpstr>适配渠道包（Gradle）</vt:lpstr>
      <vt:lpstr>适配渠道包（Gradle）</vt:lpstr>
      <vt:lpstr>案例1：使用不同包名</vt:lpstr>
      <vt:lpstr>案例2：控制是否自动更新</vt:lpstr>
      <vt:lpstr>案例3：更换启动图</vt:lpstr>
      <vt:lpstr>案例4：第三方SDK</vt:lpstr>
      <vt:lpstr>回顾总结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Android开发面面观</dc:title>
  <cp:lastModifiedBy>Windows 用户</cp:lastModifiedBy>
  <cp:revision>595</cp:revision>
  <dcterms:modified xsi:type="dcterms:W3CDTF">2015-10-27T02:45:24Z</dcterms:modified>
</cp:coreProperties>
</file>