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66" r:id="rId2"/>
    <p:sldId id="321" r:id="rId3"/>
    <p:sldId id="334" r:id="rId4"/>
    <p:sldId id="333" r:id="rId5"/>
    <p:sldId id="338" r:id="rId6"/>
    <p:sldId id="343" r:id="rId7"/>
    <p:sldId id="344" r:id="rId8"/>
    <p:sldId id="345" r:id="rId9"/>
    <p:sldId id="329" r:id="rId10"/>
    <p:sldId id="339" r:id="rId11"/>
    <p:sldId id="341" r:id="rId12"/>
    <p:sldId id="342" r:id="rId13"/>
    <p:sldId id="353" r:id="rId14"/>
    <p:sldId id="348" r:id="rId15"/>
    <p:sldId id="349" r:id="rId16"/>
    <p:sldId id="354" r:id="rId17"/>
    <p:sldId id="355" r:id="rId18"/>
    <p:sldId id="350" r:id="rId19"/>
    <p:sldId id="356" r:id="rId20"/>
    <p:sldId id="351" r:id="rId21"/>
    <p:sldId id="357" r:id="rId22"/>
    <p:sldId id="358" r:id="rId23"/>
    <p:sldId id="359" r:id="rId24"/>
    <p:sldId id="360" r:id="rId25"/>
    <p:sldId id="361" r:id="rId26"/>
    <p:sldId id="362" r:id="rId27"/>
    <p:sldId id="363" r:id="rId28"/>
    <p:sldId id="364" r:id="rId29"/>
    <p:sldId id="365" r:id="rId30"/>
    <p:sldId id="320" r:id="rId31"/>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6699"/>
    <a:srgbClr val="FF99CC"/>
  </p:clrMru>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9" name="Shape 9"/>
          <p:cNvSpPr>
            <a:spLocks noGrp="1"/>
          </p:cNvSpPr>
          <p:nvPr>
            <p:ph type="title"/>
          </p:nvPr>
        </p:nvSpPr>
        <p:spPr>
          <a:prstGeom prst="rect">
            <a:avLst/>
          </a:prstGeom>
        </p:spPr>
        <p:txBody>
          <a:bodyPr/>
          <a:lstStyle/>
          <a:p>
            <a:pPr lvl="0">
              <a:defRPr sz="1800">
                <a:solidFill>
                  <a:srgbClr val="000000"/>
                </a:solidFill>
              </a:defRPr>
            </a:pPr>
            <a:r>
              <a:rPr sz="4000">
                <a:solidFill>
                  <a:srgbClr val="FF6699"/>
                </a:solidFill>
              </a:rPr>
              <a:t>标题文本</a:t>
            </a:r>
          </a:p>
        </p:txBody>
      </p:sp>
      <p:sp>
        <p:nvSpPr>
          <p:cNvPr id="10" name="Shape 10"/>
          <p:cNvSpPr>
            <a:spLocks noGrp="1"/>
          </p:cNvSpPr>
          <p:nvPr>
            <p:ph type="body" idx="1"/>
          </p:nvPr>
        </p:nvSpPr>
        <p:spPr>
          <a:prstGeom prst="rect">
            <a:avLst/>
          </a:prstGeom>
        </p:spPr>
        <p:txBody>
          <a:bodyPr/>
          <a:lstStyle/>
          <a:p>
            <a:pPr lvl="0">
              <a:defRPr sz="1800">
                <a:solidFill>
                  <a:srgbClr val="000000"/>
                </a:solidFill>
              </a:defRPr>
            </a:pPr>
            <a:r>
              <a:rPr sz="3200">
                <a:solidFill>
                  <a:srgbClr val="666666"/>
                </a:solidFill>
              </a:rPr>
              <a:t>正文级别 1</a:t>
            </a:r>
          </a:p>
          <a:p>
            <a:pPr lvl="1">
              <a:defRPr sz="1800">
                <a:solidFill>
                  <a:srgbClr val="000000"/>
                </a:solidFill>
              </a:defRPr>
            </a:pPr>
            <a:r>
              <a:rPr sz="3200">
                <a:solidFill>
                  <a:srgbClr val="666666"/>
                </a:solidFill>
              </a:rPr>
              <a:t>正文级别 2</a:t>
            </a:r>
          </a:p>
          <a:p>
            <a:pPr lvl="2">
              <a:defRPr sz="1800">
                <a:solidFill>
                  <a:srgbClr val="000000"/>
                </a:solidFill>
              </a:defRPr>
            </a:pPr>
            <a:r>
              <a:rPr sz="3200">
                <a:solidFill>
                  <a:srgbClr val="666666"/>
                </a:solidFill>
              </a:rPr>
              <a:t>正文级别 3</a:t>
            </a:r>
          </a:p>
          <a:p>
            <a:pPr lvl="3">
              <a:defRPr sz="1800">
                <a:solidFill>
                  <a:srgbClr val="000000"/>
                </a:solidFill>
              </a:defRPr>
            </a:pPr>
            <a:r>
              <a:rPr sz="3200">
                <a:solidFill>
                  <a:srgbClr val="666666"/>
                </a:solidFill>
              </a:rPr>
              <a:t>正文级别 4</a:t>
            </a:r>
          </a:p>
          <a:p>
            <a:pPr lvl="4">
              <a:defRPr sz="1800">
                <a:solidFill>
                  <a:srgbClr val="000000"/>
                </a:solidFill>
              </a:defRPr>
            </a:pPr>
            <a:r>
              <a:rPr sz="3200">
                <a:solidFill>
                  <a:srgbClr val="666666"/>
                </a:solidFill>
              </a:rPr>
              <a:t>正文级别 5</a:t>
            </a:r>
          </a:p>
        </p:txBody>
      </p:sp>
      <p:sp>
        <p:nvSpPr>
          <p:cNvPr id="11" name="Shape 1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solidFill>
                  <a:srgbClr val="000000"/>
                </a:solidFill>
              </a:defRPr>
            </a:pPr>
            <a:r>
              <a:rPr sz="4000">
                <a:solidFill>
                  <a:srgbClr val="FF6699"/>
                </a:solidFill>
              </a:rPr>
              <a:t>标题文本</a:t>
            </a:r>
          </a:p>
        </p:txBody>
      </p:sp>
      <p:sp>
        <p:nvSpPr>
          <p:cNvPr id="18" name="Shape 18"/>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solidFill>
                  <a:srgbClr val="000000"/>
                </a:solidFill>
              </a:defRPr>
            </a:pPr>
            <a:r>
              <a:rPr sz="2800">
                <a:solidFill>
                  <a:srgbClr val="666666"/>
                </a:solidFill>
              </a:rPr>
              <a:t>正文级别 1</a:t>
            </a:r>
          </a:p>
          <a:p>
            <a:pPr lvl="1">
              <a:defRPr sz="1800">
                <a:solidFill>
                  <a:srgbClr val="000000"/>
                </a:solidFill>
              </a:defRPr>
            </a:pPr>
            <a:r>
              <a:rPr sz="2800">
                <a:solidFill>
                  <a:srgbClr val="666666"/>
                </a:solidFill>
              </a:rPr>
              <a:t>正文级别 2</a:t>
            </a:r>
          </a:p>
          <a:p>
            <a:pPr lvl="2">
              <a:defRPr sz="1800">
                <a:solidFill>
                  <a:srgbClr val="000000"/>
                </a:solidFill>
              </a:defRPr>
            </a:pPr>
            <a:r>
              <a:rPr sz="2800">
                <a:solidFill>
                  <a:srgbClr val="666666"/>
                </a:solidFill>
              </a:rPr>
              <a:t>正文级别 3</a:t>
            </a:r>
          </a:p>
          <a:p>
            <a:pPr lvl="3">
              <a:defRPr sz="1800">
                <a:solidFill>
                  <a:srgbClr val="000000"/>
                </a:solidFill>
              </a:defRPr>
            </a:pPr>
            <a:r>
              <a:rPr sz="2800">
                <a:solidFill>
                  <a:srgbClr val="666666"/>
                </a:solidFill>
              </a:rPr>
              <a:t>正文级别 4</a:t>
            </a:r>
          </a:p>
          <a:p>
            <a:pPr lvl="4">
              <a:defRPr sz="1800">
                <a:solidFill>
                  <a:srgbClr val="000000"/>
                </a:solidFill>
              </a:defRPr>
            </a:pPr>
            <a:r>
              <a:rPr sz="2800">
                <a:solidFill>
                  <a:srgbClr val="666666"/>
                </a:solidFill>
              </a:rPr>
              <a:t>正文级别 5</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1" name="Shape 21"/>
          <p:cNvSpPr>
            <a:spLocks noGrp="1"/>
          </p:cNvSpPr>
          <p:nvPr>
            <p:ph type="title"/>
          </p:nvPr>
        </p:nvSpPr>
        <p:spPr>
          <a:xfrm>
            <a:off x="457200" y="201401"/>
            <a:ext cx="8229600" cy="924349"/>
          </a:xfrm>
          <a:prstGeom prst="rect">
            <a:avLst/>
          </a:prstGeom>
        </p:spPr>
        <p:txBody>
          <a:bodyPr/>
          <a:lstStyle/>
          <a:p>
            <a:pPr lvl="0">
              <a:defRPr sz="1800">
                <a:solidFill>
                  <a:srgbClr val="000000"/>
                </a:solidFill>
              </a:defRPr>
            </a:pPr>
            <a:r>
              <a:rPr sz="4000">
                <a:solidFill>
                  <a:srgbClr val="FF6699"/>
                </a:solidFill>
              </a:rPr>
              <a:t>标题文本</a:t>
            </a:r>
          </a:p>
        </p:txBody>
      </p:sp>
      <p:sp>
        <p:nvSpPr>
          <p:cNvPr id="22" name="Shape 22"/>
          <p:cNvSpPr>
            <a:spLocks noGrp="1"/>
          </p:cNvSpPr>
          <p:nvPr>
            <p:ph type="body" idx="1"/>
          </p:nvPr>
        </p:nvSpPr>
        <p:spPr>
          <a:xfrm>
            <a:off x="457200" y="1125749"/>
            <a:ext cx="4040188" cy="1049126"/>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solidFill>
                  <a:srgbClr val="000000"/>
                </a:solidFill>
              </a:defRPr>
            </a:pPr>
            <a:r>
              <a:rPr sz="2400" b="1">
                <a:solidFill>
                  <a:srgbClr val="666666"/>
                </a:solidFill>
              </a:rPr>
              <a:t>正文级别 1</a:t>
            </a:r>
          </a:p>
          <a:p>
            <a:pPr lvl="1">
              <a:defRPr sz="1800" b="0">
                <a:solidFill>
                  <a:srgbClr val="000000"/>
                </a:solidFill>
              </a:defRPr>
            </a:pPr>
            <a:r>
              <a:rPr sz="2400" b="1">
                <a:solidFill>
                  <a:srgbClr val="666666"/>
                </a:solidFill>
              </a:rPr>
              <a:t>正文级别 2</a:t>
            </a:r>
          </a:p>
          <a:p>
            <a:pPr lvl="2">
              <a:defRPr sz="1800" b="0">
                <a:solidFill>
                  <a:srgbClr val="000000"/>
                </a:solidFill>
              </a:defRPr>
            </a:pPr>
            <a:r>
              <a:rPr sz="2400" b="1">
                <a:solidFill>
                  <a:srgbClr val="666666"/>
                </a:solidFill>
              </a:rPr>
              <a:t>正文级别 3</a:t>
            </a:r>
          </a:p>
          <a:p>
            <a:pPr lvl="3">
              <a:defRPr sz="1800" b="0">
                <a:solidFill>
                  <a:srgbClr val="000000"/>
                </a:solidFill>
              </a:defRPr>
            </a:pPr>
            <a:r>
              <a:rPr sz="2400" b="1">
                <a:solidFill>
                  <a:srgbClr val="666666"/>
                </a:solidFill>
              </a:rPr>
              <a:t>正文级别 4</a:t>
            </a:r>
          </a:p>
          <a:p>
            <a:pPr lvl="4">
              <a:defRPr sz="1800" b="0">
                <a:solidFill>
                  <a:srgbClr val="000000"/>
                </a:solidFill>
              </a:defRPr>
            </a:pPr>
            <a:r>
              <a:rPr sz="2400" b="1">
                <a:solidFill>
                  <a:srgbClr val="666666"/>
                </a:solidFill>
              </a:rPr>
              <a:t>正文级别 5</a:t>
            </a:r>
          </a:p>
        </p:txBody>
      </p:sp>
      <p:sp>
        <p:nvSpPr>
          <p:cNvPr id="23" name="Shape 2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5" name="Shape 25"/>
          <p:cNvSpPr>
            <a:spLocks noGrp="1"/>
          </p:cNvSpPr>
          <p:nvPr>
            <p:ph type="title"/>
          </p:nvPr>
        </p:nvSpPr>
        <p:spPr>
          <a:prstGeom prst="rect">
            <a:avLst/>
          </a:prstGeom>
        </p:spPr>
        <p:txBody>
          <a:bodyPr/>
          <a:lstStyle/>
          <a:p>
            <a:pPr lvl="0">
              <a:defRPr sz="1800">
                <a:solidFill>
                  <a:srgbClr val="000000"/>
                </a:solidFill>
              </a:defRPr>
            </a:pPr>
            <a:r>
              <a:rPr sz="4000">
                <a:solidFill>
                  <a:srgbClr val="FF6699"/>
                </a:solidFill>
              </a:rPr>
              <a:t>标题文本</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8" name="Shape 2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30" name="Shape 30"/>
          <p:cNvSpPr>
            <a:spLocks noGrp="1"/>
          </p:cNvSpPr>
          <p:nvPr>
            <p:ph type="title"/>
          </p:nvPr>
        </p:nvSpPr>
        <p:spPr>
          <a:xfrm>
            <a:off x="457200" y="0"/>
            <a:ext cx="3008314" cy="1435100"/>
          </a:xfrm>
          <a:prstGeom prst="rect">
            <a:avLst/>
          </a:prstGeom>
        </p:spPr>
        <p:txBody>
          <a:bodyPr anchor="b"/>
          <a:lstStyle>
            <a:lvl1pPr>
              <a:defRPr sz="2000" b="1"/>
            </a:lvl1pPr>
          </a:lstStyle>
          <a:p>
            <a:pPr lvl="0">
              <a:defRPr sz="1800" b="0">
                <a:solidFill>
                  <a:srgbClr val="000000"/>
                </a:solidFill>
              </a:defRPr>
            </a:pPr>
            <a:r>
              <a:rPr sz="2000" b="1">
                <a:solidFill>
                  <a:srgbClr val="FF6699"/>
                </a:solidFill>
              </a:rPr>
              <a:t>标题文本</a:t>
            </a:r>
          </a:p>
        </p:txBody>
      </p:sp>
      <p:sp>
        <p:nvSpPr>
          <p:cNvPr id="31" name="Shape 31"/>
          <p:cNvSpPr>
            <a:spLocks noGrp="1"/>
          </p:cNvSpPr>
          <p:nvPr>
            <p:ph type="body" idx="1"/>
          </p:nvPr>
        </p:nvSpPr>
        <p:spPr>
          <a:xfrm>
            <a:off x="3575050" y="273050"/>
            <a:ext cx="5111750" cy="6584950"/>
          </a:xfrm>
          <a:prstGeom prst="rect">
            <a:avLst/>
          </a:prstGeom>
        </p:spPr>
        <p:txBody>
          <a:bodyPr/>
          <a:lstStyle/>
          <a:p>
            <a:pPr lvl="0">
              <a:defRPr sz="1800">
                <a:solidFill>
                  <a:srgbClr val="000000"/>
                </a:solidFill>
              </a:defRPr>
            </a:pPr>
            <a:r>
              <a:rPr sz="3200">
                <a:solidFill>
                  <a:srgbClr val="666666"/>
                </a:solidFill>
              </a:rPr>
              <a:t>正文级别 1</a:t>
            </a:r>
          </a:p>
          <a:p>
            <a:pPr lvl="1">
              <a:defRPr sz="1800">
                <a:solidFill>
                  <a:srgbClr val="000000"/>
                </a:solidFill>
              </a:defRPr>
            </a:pPr>
            <a:r>
              <a:rPr sz="3200">
                <a:solidFill>
                  <a:srgbClr val="666666"/>
                </a:solidFill>
              </a:rPr>
              <a:t>正文级别 2</a:t>
            </a:r>
          </a:p>
          <a:p>
            <a:pPr lvl="2">
              <a:defRPr sz="1800">
                <a:solidFill>
                  <a:srgbClr val="000000"/>
                </a:solidFill>
              </a:defRPr>
            </a:pPr>
            <a:r>
              <a:rPr sz="3200">
                <a:solidFill>
                  <a:srgbClr val="666666"/>
                </a:solidFill>
              </a:rPr>
              <a:t>正文级别 3</a:t>
            </a:r>
          </a:p>
          <a:p>
            <a:pPr lvl="3">
              <a:defRPr sz="1800">
                <a:solidFill>
                  <a:srgbClr val="000000"/>
                </a:solidFill>
              </a:defRPr>
            </a:pPr>
            <a:r>
              <a:rPr sz="3200">
                <a:solidFill>
                  <a:srgbClr val="666666"/>
                </a:solidFill>
              </a:rPr>
              <a:t>正文级别 4</a:t>
            </a:r>
          </a:p>
          <a:p>
            <a:pPr lvl="4">
              <a:defRPr sz="1800">
                <a:solidFill>
                  <a:srgbClr val="000000"/>
                </a:solidFill>
              </a:defRPr>
            </a:pPr>
            <a:r>
              <a:rPr sz="3200">
                <a:solidFill>
                  <a:srgbClr val="666666"/>
                </a:solidFill>
              </a:rPr>
              <a:t>正文级别 5</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34" name="Shape 34"/>
          <p:cNvSpPr>
            <a:spLocks noGrp="1"/>
          </p:cNvSpPr>
          <p:nvPr>
            <p:ph type="title"/>
          </p:nvPr>
        </p:nvSpPr>
        <p:spPr>
          <a:xfrm>
            <a:off x="1792288" y="4800600"/>
            <a:ext cx="5486401" cy="566738"/>
          </a:xfrm>
          <a:prstGeom prst="rect">
            <a:avLst/>
          </a:prstGeom>
        </p:spPr>
        <p:txBody>
          <a:bodyPr anchor="b"/>
          <a:lstStyle>
            <a:lvl1pPr>
              <a:defRPr sz="2000" b="1"/>
            </a:lvl1pPr>
          </a:lstStyle>
          <a:p>
            <a:pPr lvl="0">
              <a:defRPr sz="1800" b="0">
                <a:solidFill>
                  <a:srgbClr val="000000"/>
                </a:solidFill>
              </a:defRPr>
            </a:pPr>
            <a:r>
              <a:rPr sz="2000" b="1">
                <a:solidFill>
                  <a:srgbClr val="FF6699"/>
                </a:solidFill>
              </a:rPr>
              <a:t>标题文本</a:t>
            </a:r>
          </a:p>
        </p:txBody>
      </p:sp>
      <p:sp>
        <p:nvSpPr>
          <p:cNvPr id="35" name="Shape 35"/>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solidFill>
                  <a:srgbClr val="000000"/>
                </a:solidFill>
              </a:defRPr>
            </a:pPr>
            <a:r>
              <a:rPr sz="1400">
                <a:solidFill>
                  <a:srgbClr val="666666"/>
                </a:solidFill>
              </a:rPr>
              <a:t>正文级别 1</a:t>
            </a:r>
          </a:p>
          <a:p>
            <a:pPr lvl="1">
              <a:defRPr sz="1800">
                <a:solidFill>
                  <a:srgbClr val="000000"/>
                </a:solidFill>
              </a:defRPr>
            </a:pPr>
            <a:r>
              <a:rPr sz="1400">
                <a:solidFill>
                  <a:srgbClr val="666666"/>
                </a:solidFill>
              </a:rPr>
              <a:t>正文级别 2</a:t>
            </a:r>
          </a:p>
          <a:p>
            <a:pPr lvl="2">
              <a:defRPr sz="1800">
                <a:solidFill>
                  <a:srgbClr val="000000"/>
                </a:solidFill>
              </a:defRPr>
            </a:pPr>
            <a:r>
              <a:rPr sz="1400">
                <a:solidFill>
                  <a:srgbClr val="666666"/>
                </a:solidFill>
              </a:rPr>
              <a:t>正文级别 3</a:t>
            </a:r>
          </a:p>
          <a:p>
            <a:pPr lvl="3">
              <a:defRPr sz="1800">
                <a:solidFill>
                  <a:srgbClr val="000000"/>
                </a:solidFill>
              </a:defRPr>
            </a:pPr>
            <a:r>
              <a:rPr sz="1400">
                <a:solidFill>
                  <a:srgbClr val="666666"/>
                </a:solidFill>
              </a:rPr>
              <a:t>正文级别 4</a:t>
            </a:r>
          </a:p>
          <a:p>
            <a:pPr lvl="4">
              <a:defRPr sz="1800">
                <a:solidFill>
                  <a:srgbClr val="000000"/>
                </a:solidFill>
              </a:defRPr>
            </a:pPr>
            <a:r>
              <a:rPr sz="1400">
                <a:solidFill>
                  <a:srgbClr val="666666"/>
                </a:solidFill>
              </a:rPr>
              <a:t>正文级别 5</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defRPr sz="1800">
                <a:solidFill>
                  <a:srgbClr val="000000"/>
                </a:solidFill>
              </a:defRPr>
            </a:pPr>
            <a:r>
              <a:rPr sz="4000">
                <a:solidFill>
                  <a:srgbClr val="FF6699"/>
                </a:solidFill>
              </a:rPr>
              <a:t>标题文本</a:t>
            </a:r>
          </a:p>
        </p:txBody>
      </p:sp>
      <p:sp>
        <p:nvSpPr>
          <p:cNvPr id="39" name="Shape 39"/>
          <p:cNvSpPr>
            <a:spLocks noGrp="1"/>
          </p:cNvSpPr>
          <p:nvPr>
            <p:ph type="body" idx="1"/>
          </p:nvPr>
        </p:nvSpPr>
        <p:spPr>
          <a:prstGeom prst="rect">
            <a:avLst/>
          </a:prstGeom>
        </p:spPr>
        <p:txBody>
          <a:bodyPr/>
          <a:lstStyle/>
          <a:p>
            <a:pPr lvl="0">
              <a:defRPr sz="1800">
                <a:solidFill>
                  <a:srgbClr val="000000"/>
                </a:solidFill>
              </a:defRPr>
            </a:pPr>
            <a:r>
              <a:rPr sz="3200">
                <a:solidFill>
                  <a:srgbClr val="666666"/>
                </a:solidFill>
              </a:rPr>
              <a:t>正文级别 1</a:t>
            </a:r>
          </a:p>
          <a:p>
            <a:pPr lvl="1">
              <a:defRPr sz="1800">
                <a:solidFill>
                  <a:srgbClr val="000000"/>
                </a:solidFill>
              </a:defRPr>
            </a:pPr>
            <a:r>
              <a:rPr sz="3200">
                <a:solidFill>
                  <a:srgbClr val="666666"/>
                </a:solidFill>
              </a:rPr>
              <a:t>正文级别 2</a:t>
            </a:r>
          </a:p>
          <a:p>
            <a:pPr lvl="2">
              <a:defRPr sz="1800">
                <a:solidFill>
                  <a:srgbClr val="000000"/>
                </a:solidFill>
              </a:defRPr>
            </a:pPr>
            <a:r>
              <a:rPr sz="3200">
                <a:solidFill>
                  <a:srgbClr val="666666"/>
                </a:solidFill>
              </a:rPr>
              <a:t>正文级别 3</a:t>
            </a:r>
          </a:p>
          <a:p>
            <a:pPr lvl="3">
              <a:defRPr sz="1800">
                <a:solidFill>
                  <a:srgbClr val="000000"/>
                </a:solidFill>
              </a:defRPr>
            </a:pPr>
            <a:r>
              <a:rPr sz="3200">
                <a:solidFill>
                  <a:srgbClr val="666666"/>
                </a:solidFill>
              </a:rPr>
              <a:t>正文级别 4</a:t>
            </a:r>
          </a:p>
          <a:p>
            <a:pPr lvl="4">
              <a:defRPr sz="1800">
                <a:solidFill>
                  <a:srgbClr val="000000"/>
                </a:solidFill>
              </a:defRPr>
            </a:pPr>
            <a:r>
              <a:rPr sz="3200">
                <a:solidFill>
                  <a:srgbClr val="666666"/>
                </a:solidFill>
              </a:rPr>
              <a:t>正文级别 5</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42" name="Shape 42"/>
          <p:cNvSpPr>
            <a:spLocks noGrp="1"/>
          </p:cNvSpPr>
          <p:nvPr>
            <p:ph type="title"/>
          </p:nvPr>
        </p:nvSpPr>
        <p:spPr>
          <a:xfrm>
            <a:off x="6629400" y="0"/>
            <a:ext cx="2057400" cy="6400802"/>
          </a:xfrm>
          <a:prstGeom prst="rect">
            <a:avLst/>
          </a:prstGeom>
        </p:spPr>
        <p:txBody>
          <a:bodyPr/>
          <a:lstStyle/>
          <a:p>
            <a:pPr lvl="0">
              <a:defRPr sz="1800">
                <a:solidFill>
                  <a:srgbClr val="000000"/>
                </a:solidFill>
              </a:defRPr>
            </a:pPr>
            <a:r>
              <a:rPr sz="4000">
                <a:solidFill>
                  <a:srgbClr val="FF6699"/>
                </a:solidFill>
              </a:rPr>
              <a:t>标题文本</a:t>
            </a:r>
          </a:p>
        </p:txBody>
      </p:sp>
      <p:sp>
        <p:nvSpPr>
          <p:cNvPr id="43" name="Shape 43"/>
          <p:cNvSpPr>
            <a:spLocks noGrp="1"/>
          </p:cNvSpPr>
          <p:nvPr>
            <p:ph type="body" idx="1"/>
          </p:nvPr>
        </p:nvSpPr>
        <p:spPr>
          <a:xfrm>
            <a:off x="457200" y="274638"/>
            <a:ext cx="6019800" cy="6583363"/>
          </a:xfrm>
          <a:prstGeom prst="rect">
            <a:avLst/>
          </a:prstGeom>
        </p:spPr>
        <p:txBody>
          <a:bodyPr/>
          <a:lstStyle/>
          <a:p>
            <a:pPr lvl="0">
              <a:defRPr sz="1800">
                <a:solidFill>
                  <a:srgbClr val="000000"/>
                </a:solidFill>
              </a:defRPr>
            </a:pPr>
            <a:r>
              <a:rPr sz="3200">
                <a:solidFill>
                  <a:srgbClr val="666666"/>
                </a:solidFill>
              </a:rPr>
              <a:t>正文级别 1</a:t>
            </a:r>
          </a:p>
          <a:p>
            <a:pPr lvl="1">
              <a:defRPr sz="1800">
                <a:solidFill>
                  <a:srgbClr val="000000"/>
                </a:solidFill>
              </a:defRPr>
            </a:pPr>
            <a:r>
              <a:rPr sz="3200">
                <a:solidFill>
                  <a:srgbClr val="666666"/>
                </a:solidFill>
              </a:rPr>
              <a:t>正文级别 2</a:t>
            </a:r>
          </a:p>
          <a:p>
            <a:pPr lvl="2">
              <a:defRPr sz="1800">
                <a:solidFill>
                  <a:srgbClr val="000000"/>
                </a:solidFill>
              </a:defRPr>
            </a:pPr>
            <a:r>
              <a:rPr sz="3200">
                <a:solidFill>
                  <a:srgbClr val="666666"/>
                </a:solidFill>
              </a:rPr>
              <a:t>正文级别 3</a:t>
            </a:r>
          </a:p>
          <a:p>
            <a:pPr lvl="3">
              <a:defRPr sz="1800">
                <a:solidFill>
                  <a:srgbClr val="000000"/>
                </a:solidFill>
              </a:defRPr>
            </a:pPr>
            <a:r>
              <a:rPr sz="3200">
                <a:solidFill>
                  <a:srgbClr val="666666"/>
                </a:solidFill>
              </a:rPr>
              <a:t>正文级别 4</a:t>
            </a:r>
          </a:p>
          <a:p>
            <a:pPr lvl="4">
              <a:defRPr sz="1800">
                <a:solidFill>
                  <a:srgbClr val="000000"/>
                </a:solidFill>
              </a:defRPr>
            </a:pPr>
            <a:r>
              <a:rPr sz="3200">
                <a:solidFill>
                  <a:srgbClr val="666666"/>
                </a:solidFill>
              </a:rPr>
              <a:t>正文级别 5</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0"/>
            <a:ext cx="8229600" cy="132715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pPr lvl="0">
              <a:defRPr sz="1800">
                <a:solidFill>
                  <a:srgbClr val="000000"/>
                </a:solidFill>
              </a:defRPr>
            </a:pPr>
            <a:r>
              <a:rPr sz="4000">
                <a:solidFill>
                  <a:srgbClr val="FF6699"/>
                </a:solidFill>
              </a:rPr>
              <a:t>标题文本</a:t>
            </a:r>
          </a:p>
        </p:txBody>
      </p:sp>
      <p:sp>
        <p:nvSpPr>
          <p:cNvPr id="3" name="Shape 3"/>
          <p:cNvSpPr>
            <a:spLocks noGrp="1"/>
          </p:cNvSpPr>
          <p:nvPr>
            <p:ph type="body" idx="1"/>
          </p:nvPr>
        </p:nvSpPr>
        <p:spPr>
          <a:xfrm>
            <a:off x="457200" y="1341437"/>
            <a:ext cx="8229600" cy="5516564"/>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lvl="0">
              <a:defRPr sz="1800">
                <a:solidFill>
                  <a:srgbClr val="000000"/>
                </a:solidFill>
              </a:defRPr>
            </a:pPr>
            <a:r>
              <a:rPr sz="3200">
                <a:solidFill>
                  <a:srgbClr val="666666"/>
                </a:solidFill>
              </a:rPr>
              <a:t>正文级别 1</a:t>
            </a:r>
          </a:p>
          <a:p>
            <a:pPr lvl="1">
              <a:defRPr sz="1800">
                <a:solidFill>
                  <a:srgbClr val="000000"/>
                </a:solidFill>
              </a:defRPr>
            </a:pPr>
            <a:r>
              <a:rPr sz="3200">
                <a:solidFill>
                  <a:srgbClr val="666666"/>
                </a:solidFill>
              </a:rPr>
              <a:t>正文级别 2</a:t>
            </a:r>
          </a:p>
          <a:p>
            <a:pPr lvl="2">
              <a:defRPr sz="1800">
                <a:solidFill>
                  <a:srgbClr val="000000"/>
                </a:solidFill>
              </a:defRPr>
            </a:pPr>
            <a:r>
              <a:rPr sz="3200">
                <a:solidFill>
                  <a:srgbClr val="666666"/>
                </a:solidFill>
              </a:rPr>
              <a:t>正文级别 3</a:t>
            </a:r>
          </a:p>
          <a:p>
            <a:pPr lvl="3">
              <a:defRPr sz="1800">
                <a:solidFill>
                  <a:srgbClr val="000000"/>
                </a:solidFill>
              </a:defRPr>
            </a:pPr>
            <a:r>
              <a:rPr sz="3200">
                <a:solidFill>
                  <a:srgbClr val="666666"/>
                </a:solidFill>
              </a:rPr>
              <a:t>正文级别 4</a:t>
            </a:r>
          </a:p>
          <a:p>
            <a:pPr lvl="4">
              <a:defRPr sz="1800">
                <a:solidFill>
                  <a:srgbClr val="000000"/>
                </a:solidFill>
              </a:defRPr>
            </a:pPr>
            <a:r>
              <a:rPr sz="3200">
                <a:solidFill>
                  <a:srgbClr val="666666"/>
                </a:solidFill>
              </a:rPr>
              <a:t>正文级别 5</a:t>
            </a:r>
          </a:p>
        </p:txBody>
      </p:sp>
      <p:sp>
        <p:nvSpPr>
          <p:cNvPr id="4" name="Shape 4"/>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FFFFFF"/>
                </a:solidFill>
                <a:latin typeface="Arial"/>
                <a:ea typeface="Arial"/>
                <a:cs typeface="Arial"/>
                <a:sym typeface="Aria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a:defRPr sz="4000">
          <a:solidFill>
            <a:srgbClr val="FF6699"/>
          </a:solidFill>
          <a:latin typeface="微软雅黑"/>
          <a:ea typeface="微软雅黑"/>
          <a:cs typeface="微软雅黑"/>
          <a:sym typeface="微软雅黑"/>
        </a:defRPr>
      </a:lvl1pPr>
      <a:lvl2pPr>
        <a:defRPr sz="4000">
          <a:solidFill>
            <a:srgbClr val="FF6699"/>
          </a:solidFill>
          <a:latin typeface="微软雅黑"/>
          <a:ea typeface="微软雅黑"/>
          <a:cs typeface="微软雅黑"/>
          <a:sym typeface="微软雅黑"/>
        </a:defRPr>
      </a:lvl2pPr>
      <a:lvl3pPr>
        <a:defRPr sz="4000">
          <a:solidFill>
            <a:srgbClr val="FF6699"/>
          </a:solidFill>
          <a:latin typeface="微软雅黑"/>
          <a:ea typeface="微软雅黑"/>
          <a:cs typeface="微软雅黑"/>
          <a:sym typeface="微软雅黑"/>
        </a:defRPr>
      </a:lvl3pPr>
      <a:lvl4pPr>
        <a:defRPr sz="4000">
          <a:solidFill>
            <a:srgbClr val="FF6699"/>
          </a:solidFill>
          <a:latin typeface="微软雅黑"/>
          <a:ea typeface="微软雅黑"/>
          <a:cs typeface="微软雅黑"/>
          <a:sym typeface="微软雅黑"/>
        </a:defRPr>
      </a:lvl4pPr>
      <a:lvl5pPr>
        <a:defRPr sz="4000">
          <a:solidFill>
            <a:srgbClr val="FF6699"/>
          </a:solidFill>
          <a:latin typeface="微软雅黑"/>
          <a:ea typeface="微软雅黑"/>
          <a:cs typeface="微软雅黑"/>
          <a:sym typeface="微软雅黑"/>
        </a:defRPr>
      </a:lvl5pPr>
      <a:lvl6pPr indent="457200">
        <a:defRPr sz="4000">
          <a:solidFill>
            <a:srgbClr val="FF6699"/>
          </a:solidFill>
          <a:latin typeface="微软雅黑"/>
          <a:ea typeface="微软雅黑"/>
          <a:cs typeface="微软雅黑"/>
          <a:sym typeface="微软雅黑"/>
        </a:defRPr>
      </a:lvl6pPr>
      <a:lvl7pPr indent="914400">
        <a:defRPr sz="4000">
          <a:solidFill>
            <a:srgbClr val="FF6699"/>
          </a:solidFill>
          <a:latin typeface="微软雅黑"/>
          <a:ea typeface="微软雅黑"/>
          <a:cs typeface="微软雅黑"/>
          <a:sym typeface="微软雅黑"/>
        </a:defRPr>
      </a:lvl7pPr>
      <a:lvl8pPr indent="1371600">
        <a:defRPr sz="4000">
          <a:solidFill>
            <a:srgbClr val="FF6699"/>
          </a:solidFill>
          <a:latin typeface="微软雅黑"/>
          <a:ea typeface="微软雅黑"/>
          <a:cs typeface="微软雅黑"/>
          <a:sym typeface="微软雅黑"/>
        </a:defRPr>
      </a:lvl8pPr>
      <a:lvl9pPr indent="1828800">
        <a:defRPr sz="4000">
          <a:solidFill>
            <a:srgbClr val="FF6699"/>
          </a:solidFill>
          <a:latin typeface="微软雅黑"/>
          <a:ea typeface="微软雅黑"/>
          <a:cs typeface="微软雅黑"/>
          <a:sym typeface="微软雅黑"/>
        </a:defRPr>
      </a:lvl9pPr>
    </p:titleStyle>
    <p:bodyStyle>
      <a:lvl1pPr marL="342900" indent="-342900">
        <a:spcBef>
          <a:spcPts val="700"/>
        </a:spcBef>
        <a:buSzPct val="100000"/>
        <a:buFont typeface="Arial"/>
        <a:buChar char="•"/>
        <a:defRPr sz="3200">
          <a:solidFill>
            <a:srgbClr val="666666"/>
          </a:solidFill>
          <a:latin typeface="微软雅黑"/>
          <a:ea typeface="微软雅黑"/>
          <a:cs typeface="微软雅黑"/>
          <a:sym typeface="微软雅黑"/>
        </a:defRPr>
      </a:lvl1pPr>
      <a:lvl2pPr marL="783771" indent="-326571">
        <a:spcBef>
          <a:spcPts val="700"/>
        </a:spcBef>
        <a:buSzPct val="100000"/>
        <a:buFont typeface="Arial"/>
        <a:buChar char="–"/>
        <a:defRPr sz="3200">
          <a:solidFill>
            <a:srgbClr val="666666"/>
          </a:solidFill>
          <a:latin typeface="微软雅黑"/>
          <a:ea typeface="微软雅黑"/>
          <a:cs typeface="微软雅黑"/>
          <a:sym typeface="微软雅黑"/>
        </a:defRPr>
      </a:lvl2pPr>
      <a:lvl3pPr marL="1219200" indent="-304800">
        <a:spcBef>
          <a:spcPts val="700"/>
        </a:spcBef>
        <a:buSzPct val="100000"/>
        <a:buFont typeface="Arial"/>
        <a:buChar char="•"/>
        <a:defRPr sz="3200">
          <a:solidFill>
            <a:srgbClr val="666666"/>
          </a:solidFill>
          <a:latin typeface="微软雅黑"/>
          <a:ea typeface="微软雅黑"/>
          <a:cs typeface="微软雅黑"/>
          <a:sym typeface="微软雅黑"/>
        </a:defRPr>
      </a:lvl3pPr>
      <a:lvl4pPr marL="1737360" indent="-365760">
        <a:spcBef>
          <a:spcPts val="700"/>
        </a:spcBef>
        <a:buSzPct val="100000"/>
        <a:buFont typeface="Arial"/>
        <a:buChar char="–"/>
        <a:defRPr sz="3200">
          <a:solidFill>
            <a:srgbClr val="666666"/>
          </a:solidFill>
          <a:latin typeface="微软雅黑"/>
          <a:ea typeface="微软雅黑"/>
          <a:cs typeface="微软雅黑"/>
          <a:sym typeface="微软雅黑"/>
        </a:defRPr>
      </a:lvl4pPr>
      <a:lvl5pPr marL="2194560" indent="-365760">
        <a:spcBef>
          <a:spcPts val="700"/>
        </a:spcBef>
        <a:buSzPct val="100000"/>
        <a:buFont typeface="Arial"/>
        <a:buChar char="»"/>
        <a:defRPr sz="3200">
          <a:solidFill>
            <a:srgbClr val="666666"/>
          </a:solidFill>
          <a:latin typeface="微软雅黑"/>
          <a:ea typeface="微软雅黑"/>
          <a:cs typeface="微软雅黑"/>
          <a:sym typeface="微软雅黑"/>
        </a:defRPr>
      </a:lvl5pPr>
      <a:lvl6pPr marL="2651760" indent="-365760">
        <a:spcBef>
          <a:spcPts val="700"/>
        </a:spcBef>
        <a:buSzPct val="100000"/>
        <a:buFont typeface="Arial"/>
        <a:buChar char="•"/>
        <a:defRPr sz="3200">
          <a:solidFill>
            <a:srgbClr val="666666"/>
          </a:solidFill>
          <a:latin typeface="微软雅黑"/>
          <a:ea typeface="微软雅黑"/>
          <a:cs typeface="微软雅黑"/>
          <a:sym typeface="微软雅黑"/>
        </a:defRPr>
      </a:lvl6pPr>
      <a:lvl7pPr marL="3108960" indent="-365760">
        <a:spcBef>
          <a:spcPts val="700"/>
        </a:spcBef>
        <a:buSzPct val="100000"/>
        <a:buFont typeface="Arial"/>
        <a:buChar char="•"/>
        <a:defRPr sz="3200">
          <a:solidFill>
            <a:srgbClr val="666666"/>
          </a:solidFill>
          <a:latin typeface="微软雅黑"/>
          <a:ea typeface="微软雅黑"/>
          <a:cs typeface="微软雅黑"/>
          <a:sym typeface="微软雅黑"/>
        </a:defRPr>
      </a:lvl7pPr>
      <a:lvl8pPr marL="3566159" indent="-365759">
        <a:spcBef>
          <a:spcPts val="700"/>
        </a:spcBef>
        <a:buSzPct val="100000"/>
        <a:buFont typeface="Arial"/>
        <a:buChar char="•"/>
        <a:defRPr sz="3200">
          <a:solidFill>
            <a:srgbClr val="666666"/>
          </a:solidFill>
          <a:latin typeface="微软雅黑"/>
          <a:ea typeface="微软雅黑"/>
          <a:cs typeface="微软雅黑"/>
          <a:sym typeface="微软雅黑"/>
        </a:defRPr>
      </a:lvl8pPr>
      <a:lvl9pPr marL="4023359" indent="-365759">
        <a:spcBef>
          <a:spcPts val="700"/>
        </a:spcBef>
        <a:buSzPct val="100000"/>
        <a:buFont typeface="Arial"/>
        <a:buChar char="•"/>
        <a:defRPr sz="3200">
          <a:solidFill>
            <a:srgbClr val="666666"/>
          </a:solidFill>
          <a:latin typeface="微软雅黑"/>
          <a:ea typeface="微软雅黑"/>
          <a:cs typeface="微软雅黑"/>
          <a:sym typeface="微软雅黑"/>
        </a:defRPr>
      </a:lvl9pPr>
    </p:bodyStyle>
    <p:otherStyle>
      <a:lvl1pPr algn="r">
        <a:defRPr sz="1200">
          <a:solidFill>
            <a:schemeClr val="tx1"/>
          </a:solidFill>
          <a:latin typeface="+mn-lt"/>
          <a:ea typeface="+mn-ea"/>
          <a:cs typeface="+mn-cs"/>
          <a:sym typeface="Arial"/>
        </a:defRPr>
      </a:lvl1pPr>
      <a:lvl2pPr indent="457200" algn="r">
        <a:defRPr sz="1200">
          <a:solidFill>
            <a:schemeClr val="tx1"/>
          </a:solidFill>
          <a:latin typeface="+mn-lt"/>
          <a:ea typeface="+mn-ea"/>
          <a:cs typeface="+mn-cs"/>
          <a:sym typeface="Arial"/>
        </a:defRPr>
      </a:lvl2pPr>
      <a:lvl3pPr indent="914400" algn="r">
        <a:defRPr sz="1200">
          <a:solidFill>
            <a:schemeClr val="tx1"/>
          </a:solidFill>
          <a:latin typeface="+mn-lt"/>
          <a:ea typeface="+mn-ea"/>
          <a:cs typeface="+mn-cs"/>
          <a:sym typeface="Arial"/>
        </a:defRPr>
      </a:lvl3pPr>
      <a:lvl4pPr indent="1371600" algn="r">
        <a:defRPr sz="1200">
          <a:solidFill>
            <a:schemeClr val="tx1"/>
          </a:solidFill>
          <a:latin typeface="+mn-lt"/>
          <a:ea typeface="+mn-ea"/>
          <a:cs typeface="+mn-cs"/>
          <a:sym typeface="Arial"/>
        </a:defRPr>
      </a:lvl4pPr>
      <a:lvl5pPr indent="1828800" algn="r">
        <a:defRPr sz="1200">
          <a:solidFill>
            <a:schemeClr val="tx1"/>
          </a:solidFill>
          <a:latin typeface="+mn-lt"/>
          <a:ea typeface="+mn-ea"/>
          <a:cs typeface="+mn-cs"/>
          <a:sym typeface="Arial"/>
        </a:defRPr>
      </a:lvl5pPr>
      <a:lvl6pPr indent="2286000" algn="r">
        <a:defRPr sz="1200">
          <a:solidFill>
            <a:schemeClr val="tx1"/>
          </a:solidFill>
          <a:latin typeface="+mn-lt"/>
          <a:ea typeface="+mn-ea"/>
          <a:cs typeface="+mn-cs"/>
          <a:sym typeface="Arial"/>
        </a:defRPr>
      </a:lvl6pPr>
      <a:lvl7pPr indent="2743200" algn="r">
        <a:defRPr sz="1200">
          <a:solidFill>
            <a:schemeClr val="tx1"/>
          </a:solidFill>
          <a:latin typeface="+mn-lt"/>
          <a:ea typeface="+mn-ea"/>
          <a:cs typeface="+mn-cs"/>
          <a:sym typeface="Arial"/>
        </a:defRPr>
      </a:lvl7pPr>
      <a:lvl8pPr indent="3200400" algn="r">
        <a:defRPr sz="1200">
          <a:solidFill>
            <a:schemeClr val="tx1"/>
          </a:solidFill>
          <a:latin typeface="+mn-lt"/>
          <a:ea typeface="+mn-ea"/>
          <a:cs typeface="+mn-cs"/>
          <a:sym typeface="Arial"/>
        </a:defRPr>
      </a:lvl8pPr>
      <a:lvl9pPr indent="3657600" algn="r">
        <a:defRPr sz="12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1571604" y="2357430"/>
            <a:ext cx="6116217" cy="649288"/>
          </a:xfrm>
          <a:prstGeom prst="rect">
            <a:avLst/>
          </a:prstGeom>
        </p:spPr>
        <p:txBody>
          <a:bodyPr lIns="0" tIns="0" rIns="0" bIns="0">
            <a:normAutofit/>
          </a:bodyPr>
          <a:lstStyle/>
          <a:p>
            <a:pPr lvl="0" algn="ctr" defTabSz="758951">
              <a:defRPr sz="1800">
                <a:solidFill>
                  <a:srgbClr val="000000"/>
                </a:solidFill>
              </a:defRPr>
            </a:pPr>
            <a:r>
              <a:rPr lang="zh-CN" altLang="en-US" sz="3652" b="1" dirty="0" smtClean="0">
                <a:solidFill>
                  <a:srgbClr val="FF6699"/>
                </a:solidFill>
              </a:rPr>
              <a:t>内存垃圾收集</a:t>
            </a:r>
            <a:endParaRPr sz="3652" b="1" dirty="0">
              <a:solidFill>
                <a:srgbClr val="FF6699"/>
              </a:solidFill>
            </a:endParaRPr>
          </a:p>
        </p:txBody>
      </p:sp>
      <p:sp>
        <p:nvSpPr>
          <p:cNvPr id="5" name="Shape 48"/>
          <p:cNvSpPr txBox="1">
            <a:spLocks/>
          </p:cNvSpPr>
          <p:nvPr/>
        </p:nvSpPr>
        <p:spPr>
          <a:xfrm>
            <a:off x="3929058" y="3286124"/>
            <a:ext cx="1500198" cy="6492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0" marR="0" lvl="0" indent="0" defTabSz="758951" eaLnBrk="1" fontAlgn="auto" latinLnBrk="0" hangingPunct="1">
              <a:lnSpc>
                <a:spcPct val="100000"/>
              </a:lnSpc>
              <a:spcBef>
                <a:spcPts val="0"/>
              </a:spcBef>
              <a:spcAft>
                <a:spcPts val="0"/>
              </a:spcAft>
              <a:buClrTx/>
              <a:buSzTx/>
              <a:buFontTx/>
              <a:buNone/>
              <a:tabLst/>
              <a:defRPr sz="1800">
                <a:solidFill>
                  <a:srgbClr val="000000"/>
                </a:solidFill>
              </a:defRPr>
            </a:pPr>
            <a:r>
              <a:rPr kumimoji="0" lang="zh-CN" altLang="en-US" sz="3200" b="0" i="0" u="none" strike="noStrike" kern="0" cap="none" spc="0" normalizeH="0" baseline="0" noProof="0" dirty="0" smtClean="0">
                <a:ln>
                  <a:noFill/>
                </a:ln>
                <a:solidFill>
                  <a:srgbClr val="FF6699"/>
                </a:solidFill>
                <a:effectLst/>
                <a:uLnTx/>
                <a:uFillTx/>
                <a:latin typeface="微软雅黑"/>
                <a:ea typeface="微软雅黑"/>
                <a:cs typeface="微软雅黑"/>
                <a:sym typeface="微软雅黑"/>
              </a:rPr>
              <a:t>宋培岩</a:t>
            </a:r>
            <a:endParaRPr kumimoji="0" lang="zh-CN" altLang="en-US" sz="3200" b="0" i="0" u="none" strike="noStrike" kern="0" cap="none" spc="0" normalizeH="0" baseline="0" noProof="0" dirty="0">
              <a:ln>
                <a:noFill/>
              </a:ln>
              <a:solidFill>
                <a:srgbClr val="FF6699"/>
              </a:solidFill>
              <a:effectLst/>
              <a:uLnTx/>
              <a:uFillTx/>
              <a:latin typeface="微软雅黑"/>
              <a:ea typeface="微软雅黑"/>
              <a:cs typeface="微软雅黑"/>
              <a:sym typeface="微软雅黑"/>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38"/>
            <a:ext cx="8229600" cy="1327151"/>
          </a:xfrm>
        </p:spPr>
        <p:txBody>
          <a:bodyPr/>
          <a:lstStyle/>
          <a:p>
            <a:r>
              <a:rPr lang="zh-CN" altLang="en-US" dirty="0" smtClean="0"/>
              <a:t>走向成熟</a:t>
            </a:r>
            <a:endParaRPr lang="zh-CN" altLang="en-US" dirty="0"/>
          </a:p>
        </p:txBody>
      </p:sp>
      <p:sp>
        <p:nvSpPr>
          <p:cNvPr id="4" name="圆角矩形 3"/>
          <p:cNvSpPr/>
          <p:nvPr/>
        </p:nvSpPr>
        <p:spPr>
          <a:xfrm>
            <a:off x="357158" y="1000108"/>
            <a:ext cx="8501122" cy="157163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第一，提高垃圾收集的效率。使用标记－清除算法的垃圾收集器在工作时要消耗相当多的 </a:t>
            </a:r>
            <a:r>
              <a:rPr lang="en-US" altLang="zh-CN" sz="2000" b="1" dirty="0" smtClean="0">
                <a:solidFill>
                  <a:schemeClr val="bg1"/>
                </a:solidFill>
                <a:latin typeface="微软雅黑" pitchFamily="34" charset="-122"/>
                <a:ea typeface="微软雅黑" pitchFamily="34" charset="-122"/>
              </a:rPr>
              <a:t>CPU </a:t>
            </a:r>
            <a:r>
              <a:rPr lang="zh-CN" altLang="en-US" sz="2000" b="1" dirty="0" smtClean="0">
                <a:solidFill>
                  <a:schemeClr val="bg1"/>
                </a:solidFill>
                <a:latin typeface="微软雅黑" pitchFamily="34" charset="-122"/>
                <a:ea typeface="微软雅黑" pitchFamily="34" charset="-122"/>
              </a:rPr>
              <a:t>资源。</a:t>
            </a: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早期</a:t>
            </a:r>
            <a:r>
              <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Lisp</a:t>
            </a: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甚至会占到</a:t>
            </a:r>
            <a:r>
              <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40%</a:t>
            </a:r>
            <a:r>
              <a:rPr lang="zh-CN" altLang="en-US" sz="2000" b="1" dirty="0" smtClean="0">
                <a:solidFill>
                  <a:schemeClr val="bg1"/>
                </a:solidFill>
                <a:latin typeface="微软雅黑" pitchFamily="34" charset="-122"/>
                <a:ea typeface="微软雅黑" pitchFamily="34" charset="-122"/>
              </a:rPr>
              <a:t>。</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	</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5" name="圆角矩形 4"/>
          <p:cNvSpPr/>
          <p:nvPr/>
        </p:nvSpPr>
        <p:spPr>
          <a:xfrm>
            <a:off x="357158" y="2714620"/>
            <a:ext cx="8501122" cy="1714512"/>
          </a:xfrm>
          <a:prstGeom prst="roundRect">
            <a:avLst>
              <a:gd name="adj" fmla="val 7530"/>
            </a:avLst>
          </a:prstGeom>
          <a:solidFill>
            <a:srgbClr val="00B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第二，减少垃圾收集时的内存占用。这一问题主要出现在复制算法中。尽管复制算法在效率上获得了质的突破，但牺牲一半内存空间的代价仍然是巨大的。</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6" name="圆角矩形 5"/>
          <p:cNvSpPr/>
          <p:nvPr/>
        </p:nvSpPr>
        <p:spPr>
          <a:xfrm>
            <a:off x="357158" y="4572008"/>
            <a:ext cx="8501122" cy="1500198"/>
          </a:xfrm>
          <a:prstGeom prst="roundRect">
            <a:avLst>
              <a:gd name="adj" fmla="val 7530"/>
            </a:avLst>
          </a:prstGeom>
          <a:solidFill>
            <a:srgbClr val="00B0F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第三，寻找实时的垃圾收集算法。无论执行效率如何，三种传统的垃圾收集算法在执行垃圾收集任务时都必须打断程序的当前工作。</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28794" y="5201298"/>
            <a:ext cx="5357850" cy="1442412"/>
          </a:xfrm>
          <a:prstGeom prst="roundRect">
            <a:avLst>
              <a:gd name="adj" fmla="val 13723"/>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b="1" dirty="0" smtClean="0">
                <a:latin typeface="微软雅黑" pitchFamily="34" charset="-122"/>
                <a:ea typeface="微软雅黑" pitchFamily="34" charset="-122"/>
              </a:rPr>
              <a:t>优点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不像标记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清除那么低效，同时解决内存碎片</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不像复制算法那么占内存</a:t>
            </a:r>
            <a:endParaRPr lang="en-US" altLang="zh-CN" dirty="0" smtClean="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571472" y="919174"/>
            <a:ext cx="5467350" cy="4152900"/>
          </a:xfrm>
          <a:prstGeom prst="rect">
            <a:avLst/>
          </a:prstGeom>
          <a:noFill/>
          <a:ln w="9525">
            <a:noFill/>
            <a:miter lim="800000"/>
            <a:headEnd/>
            <a:tailEnd/>
          </a:ln>
          <a:effectLst/>
        </p:spPr>
      </p:pic>
      <p:sp>
        <p:nvSpPr>
          <p:cNvPr id="4" name="标题 1"/>
          <p:cNvSpPr>
            <a:spLocks noGrp="1"/>
          </p:cNvSpPr>
          <p:nvPr>
            <p:ph type="title"/>
          </p:nvPr>
        </p:nvSpPr>
        <p:spPr>
          <a:xfrm>
            <a:off x="357158" y="-255605"/>
            <a:ext cx="8229600" cy="1327151"/>
          </a:xfrm>
        </p:spPr>
        <p:txBody>
          <a:bodyPr/>
          <a:lstStyle/>
          <a:p>
            <a:r>
              <a:rPr lang="zh-CN" altLang="en-US" dirty="0" smtClean="0"/>
              <a:t>标记</a:t>
            </a:r>
            <a:r>
              <a:rPr lang="en-US" altLang="zh-CN" dirty="0" smtClean="0"/>
              <a:t>-</a:t>
            </a:r>
            <a:r>
              <a:rPr lang="zh-CN" altLang="en-US" dirty="0" smtClean="0"/>
              <a:t>整理（</a:t>
            </a:r>
            <a:r>
              <a:rPr lang="en-US" altLang="zh-CN" dirty="0" smtClean="0"/>
              <a:t>Mark-Compact</a:t>
            </a:r>
            <a:r>
              <a:rPr lang="zh-CN" altLang="en-US" dirty="0" smtClean="0"/>
              <a:t>）算法</a:t>
            </a:r>
            <a:endParaRPr lang="zh-CN" altLang="en-US" dirty="0"/>
          </a:p>
        </p:txBody>
      </p:sp>
      <p:sp>
        <p:nvSpPr>
          <p:cNvPr id="5" name="圆角矩形 4"/>
          <p:cNvSpPr/>
          <p:nvPr/>
        </p:nvSpPr>
        <p:spPr>
          <a:xfrm>
            <a:off x="6572264" y="1915150"/>
            <a:ext cx="2250329" cy="1442412"/>
          </a:xfrm>
          <a:prstGeom prst="roundRect">
            <a:avLst>
              <a:gd name="adj" fmla="val 13723"/>
            </a:avLst>
          </a:prstGeom>
          <a:solidFill>
            <a:srgbClr val="FF6699"/>
          </a:solidFill>
          <a:ln>
            <a:solidFill>
              <a:srgbClr val="FF6699"/>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b="1" dirty="0" smtClean="0">
                <a:latin typeface="微软雅黑" pitchFamily="34" charset="-122"/>
                <a:ea typeface="微软雅黑" pitchFamily="34" charset="-122"/>
              </a:rPr>
              <a:t>标记</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清除算法</a:t>
            </a:r>
            <a:endParaRPr lang="en-US" altLang="zh-CN" b="1" dirty="0" smtClean="0">
              <a:latin typeface="微软雅黑" pitchFamily="34" charset="-122"/>
              <a:ea typeface="微软雅黑" pitchFamily="34" charset="-122"/>
            </a:endParaRPr>
          </a:p>
          <a:p>
            <a:pPr algn="ctr">
              <a:lnSpc>
                <a:spcPct val="150000"/>
              </a:lnSpc>
            </a:pPr>
            <a:r>
              <a:rPr lang="en-US" altLang="zh-CN" b="1" dirty="0" smtClean="0">
                <a:latin typeface="微软雅黑" pitchFamily="34" charset="-122"/>
                <a:ea typeface="微软雅黑" pitchFamily="34" charset="-122"/>
              </a:rPr>
              <a:t>+</a:t>
            </a:r>
          </a:p>
          <a:p>
            <a:pPr algn="ctr">
              <a:lnSpc>
                <a:spcPct val="150000"/>
              </a:lnSpc>
            </a:pPr>
            <a:r>
              <a:rPr lang="zh-CN" altLang="en-US" b="1" dirty="0" smtClean="0">
                <a:latin typeface="微软雅黑" pitchFamily="34" charset="-122"/>
                <a:ea typeface="微软雅黑" pitchFamily="34" charset="-122"/>
              </a:rPr>
              <a:t>复制算法</a:t>
            </a:r>
            <a:endParaRPr lang="en-US" altLang="zh-CN" b="1" dirty="0" smtClean="0">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7242" y="-71462"/>
            <a:ext cx="8229600" cy="1327151"/>
          </a:xfrm>
        </p:spPr>
        <p:txBody>
          <a:bodyPr/>
          <a:lstStyle/>
          <a:p>
            <a:r>
              <a:rPr lang="zh-CN" altLang="en-US" sz="3200" dirty="0" smtClean="0"/>
              <a:t>分代收集（</a:t>
            </a:r>
            <a:r>
              <a:rPr lang="en-US" altLang="zh-CN" sz="3200" dirty="0" smtClean="0"/>
              <a:t>Generational Collecting</a:t>
            </a:r>
            <a:r>
              <a:rPr lang="zh-CN" altLang="en-US" sz="3200" dirty="0" smtClean="0"/>
              <a:t>）算法</a:t>
            </a:r>
            <a:endParaRPr lang="zh-CN" altLang="en-US" sz="3200" dirty="0"/>
          </a:p>
        </p:txBody>
      </p:sp>
      <p:sp>
        <p:nvSpPr>
          <p:cNvPr id="4" name="矩形 3"/>
          <p:cNvSpPr/>
          <p:nvPr/>
        </p:nvSpPr>
        <p:spPr>
          <a:xfrm>
            <a:off x="571472" y="1714488"/>
            <a:ext cx="3857652" cy="2714644"/>
          </a:xfrm>
          <a:prstGeom prst="rect">
            <a:avLst/>
          </a:prstGeom>
          <a:solidFill>
            <a:srgbClr val="92D050"/>
          </a:solidFill>
          <a:ln w="25400" cap="flat">
            <a:solidFill>
              <a:srgbClr val="92D05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endParaRPr kumimoji="0" lang="zh-CN" altLang="en-US" sz="32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7" name="矩形 6"/>
          <p:cNvSpPr/>
          <p:nvPr/>
        </p:nvSpPr>
        <p:spPr>
          <a:xfrm>
            <a:off x="5429256" y="1714488"/>
            <a:ext cx="2286016" cy="2714644"/>
          </a:xfrm>
          <a:prstGeom prst="rect">
            <a:avLst/>
          </a:prstGeom>
          <a:solidFill>
            <a:schemeClr val="accent6">
              <a:lumMod val="60000"/>
              <a:lumOff val="40000"/>
            </a:schemeClr>
          </a:solidFill>
          <a:ln w="25400" cap="flat">
            <a:solidFill>
              <a:schemeClr val="accent6">
                <a:lumMod val="60000"/>
                <a:lumOff val="4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10" name="直接箭头连接符 9"/>
          <p:cNvCxnSpPr/>
          <p:nvPr/>
        </p:nvCxnSpPr>
        <p:spPr>
          <a:xfrm>
            <a:off x="1857356" y="4929198"/>
            <a:ext cx="4643470" cy="1588"/>
          </a:xfrm>
          <a:prstGeom prst="straightConnector1">
            <a:avLst/>
          </a:prstGeom>
          <a:noFill/>
          <a:ln w="25400" cap="flat">
            <a:solidFill>
              <a:srgbClr val="FF99CC"/>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1" name="TextBox 10"/>
          <p:cNvSpPr txBox="1"/>
          <p:nvPr/>
        </p:nvSpPr>
        <p:spPr>
          <a:xfrm>
            <a:off x="1785918" y="5286388"/>
            <a:ext cx="5319724"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rgbClr val="FF6699"/>
                </a:solidFill>
                <a:latin typeface="微软雅黑" pitchFamily="34" charset="-122"/>
                <a:ea typeface="微软雅黑" pitchFamily="34" charset="-122"/>
              </a:rPr>
              <a:t>新生代中</a:t>
            </a:r>
            <a:r>
              <a:rPr lang="en-US" altLang="zh-CN" dirty="0" smtClean="0">
                <a:solidFill>
                  <a:srgbClr val="FF6699"/>
                </a:solidFill>
                <a:latin typeface="微软雅黑" pitchFamily="34" charset="-122"/>
                <a:ea typeface="微软雅黑" pitchFamily="34" charset="-122"/>
              </a:rPr>
              <a:t>N</a:t>
            </a:r>
            <a:r>
              <a:rPr lang="zh-CN" altLang="en-US" dirty="0" smtClean="0">
                <a:solidFill>
                  <a:srgbClr val="FF6699"/>
                </a:solidFill>
                <a:latin typeface="微软雅黑" pitchFamily="34" charset="-122"/>
                <a:ea typeface="微软雅黑" pitchFamily="34" charset="-122"/>
              </a:rPr>
              <a:t>次回收之后，仍然存活的对象进入老年代</a:t>
            </a:r>
            <a:endParaRPr kumimoji="0" lang="zh-CN" altLang="en-US" sz="1800" b="0" i="0" u="none" strike="noStrike" cap="none" spc="0" normalizeH="0" baseline="0" dirty="0">
              <a:ln>
                <a:noFill/>
              </a:ln>
              <a:solidFill>
                <a:srgbClr val="FF6699"/>
              </a:solidFill>
              <a:effectLst/>
              <a:uFillTx/>
              <a:latin typeface="微软雅黑" pitchFamily="34" charset="-122"/>
              <a:ea typeface="微软雅黑" pitchFamily="34" charset="-122"/>
              <a:sym typeface="Calibri"/>
            </a:endParaRPr>
          </a:p>
        </p:txBody>
      </p:sp>
      <p:sp>
        <p:nvSpPr>
          <p:cNvPr id="14" name="TextBox 13"/>
          <p:cNvSpPr txBox="1"/>
          <p:nvPr/>
        </p:nvSpPr>
        <p:spPr>
          <a:xfrm>
            <a:off x="2071670" y="1214422"/>
            <a:ext cx="84574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00B050"/>
                </a:solidFill>
                <a:effectLst/>
                <a:uFillTx/>
                <a:latin typeface="微软雅黑" pitchFamily="34" charset="-122"/>
                <a:ea typeface="微软雅黑" pitchFamily="34" charset="-122"/>
                <a:sym typeface="Calibri"/>
              </a:rPr>
              <a:t>Young</a:t>
            </a:r>
            <a:endParaRPr kumimoji="0" lang="zh-CN" altLang="en-US" sz="1800" b="1" i="0" u="none" strike="noStrike" cap="none" spc="0" normalizeH="0" baseline="0" dirty="0">
              <a:ln>
                <a:noFill/>
              </a:ln>
              <a:solidFill>
                <a:srgbClr val="00B050"/>
              </a:solidFill>
              <a:effectLst/>
              <a:uFillTx/>
              <a:latin typeface="微软雅黑" pitchFamily="34" charset="-122"/>
              <a:ea typeface="微软雅黑" pitchFamily="34" charset="-122"/>
              <a:sym typeface="Calibri"/>
            </a:endParaRPr>
          </a:p>
        </p:txBody>
      </p:sp>
      <p:sp>
        <p:nvSpPr>
          <p:cNvPr id="15" name="TextBox 14"/>
          <p:cNvSpPr txBox="1"/>
          <p:nvPr/>
        </p:nvSpPr>
        <p:spPr>
          <a:xfrm>
            <a:off x="6353713" y="1214422"/>
            <a:ext cx="504303"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b="1" dirty="0" smtClean="0">
                <a:solidFill>
                  <a:schemeClr val="accent6">
                    <a:lumMod val="75000"/>
                  </a:schemeClr>
                </a:solidFill>
                <a:latin typeface="微软雅黑" pitchFamily="34" charset="-122"/>
                <a:ea typeface="微软雅黑" pitchFamily="34" charset="-122"/>
              </a:rPr>
              <a:t>Old</a:t>
            </a:r>
            <a:endParaRPr kumimoji="0" lang="zh-CN" altLang="en-US" sz="1800" b="1" i="0" u="none" strike="noStrike" cap="none" spc="0" normalizeH="0" baseline="0" dirty="0">
              <a:ln>
                <a:noFill/>
              </a:ln>
              <a:solidFill>
                <a:schemeClr val="accent6">
                  <a:lumMod val="75000"/>
                </a:schemeClr>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哪个是最好的垃圾收集算法？</a:t>
            </a:r>
            <a:endParaRPr lang="zh-CN" altLang="en-US" dirty="0"/>
          </a:p>
        </p:txBody>
      </p:sp>
      <p:sp>
        <p:nvSpPr>
          <p:cNvPr id="4" name="圆角矩形 3"/>
          <p:cNvSpPr/>
          <p:nvPr/>
        </p:nvSpPr>
        <p:spPr>
          <a:xfrm>
            <a:off x="1214414" y="1571612"/>
            <a:ext cx="6429420" cy="264320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lvl="2" indent="0" algn="l" rtl="0" latinLnBrk="1" hangingPunct="0">
              <a:lnSpc>
                <a:spcPct val="150000"/>
              </a:lnSpc>
            </a:pP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“最好”指的是什么？</a:t>
            </a:r>
            <a:endPar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lvl="2" indent="0" algn="l" rtl="0" latinLnBrk="1" hangingPunct="0">
              <a:lnSpc>
                <a:spcPct val="150000"/>
              </a:lnSpc>
            </a:pPr>
            <a:r>
              <a:rPr lang="zh-CN" altLang="en-US" sz="2000" b="1" dirty="0" smtClean="0">
                <a:solidFill>
                  <a:schemeClr val="bg1"/>
                </a:solidFill>
                <a:latin typeface="微软雅黑" pitchFamily="34" charset="-122"/>
                <a:ea typeface="微软雅黑" pitchFamily="34" charset="-122"/>
              </a:rPr>
              <a:t>吞吐量高？</a:t>
            </a:r>
            <a:endParaRPr lang="en-US" altLang="zh-CN" sz="2000" b="1" dirty="0" smtClean="0">
              <a:solidFill>
                <a:schemeClr val="bg1"/>
              </a:solidFill>
              <a:latin typeface="微软雅黑" pitchFamily="34" charset="-122"/>
              <a:ea typeface="微软雅黑" pitchFamily="34" charset="-122"/>
            </a:endParaRPr>
          </a:p>
          <a:p>
            <a:pPr lvl="2" indent="0" algn="l" rtl="0" latinLnBrk="1" hangingPunct="0">
              <a:lnSpc>
                <a:spcPct val="150000"/>
              </a:lnSpc>
            </a:pP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暂停时间短？</a:t>
            </a:r>
            <a:endPar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lvl="2" indent="0" algn="l" rtl="0" latinLnBrk="1" hangingPunct="0">
              <a:lnSpc>
                <a:spcPct val="150000"/>
              </a:lnSpc>
            </a:pPr>
            <a:r>
              <a:rPr lang="zh-CN" altLang="en-US" sz="2000" b="1" dirty="0" smtClean="0">
                <a:solidFill>
                  <a:schemeClr val="bg1"/>
                </a:solidFill>
                <a:latin typeface="微软雅黑" pitchFamily="34" charset="-122"/>
                <a:ea typeface="微软雅黑" pitchFamily="34" charset="-122"/>
              </a:rPr>
              <a:t>内存占用低？</a:t>
            </a:r>
            <a:endParaRPr lang="en-US" altLang="zh-CN" sz="2000" b="1" dirty="0" smtClean="0">
              <a:solidFill>
                <a:schemeClr val="bg1"/>
              </a:solidFill>
              <a:latin typeface="微软雅黑" pitchFamily="34" charset="-122"/>
              <a:ea typeface="微软雅黑" pitchFamily="34" charset="-122"/>
            </a:endParaRPr>
          </a:p>
          <a:p>
            <a:pPr lvl="2" indent="0" algn="l" rtl="0" latinLnBrk="1" hangingPunct="0">
              <a:lnSpc>
                <a:spcPct val="150000"/>
              </a:lnSpc>
            </a:pP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三者综合起来最优？</a:t>
            </a:r>
            <a:endParaRPr kumimoji="0" lang="zh-CN" altLang="en-US" sz="2000" b="1"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Object C</a:t>
            </a:r>
            <a:r>
              <a:rPr lang="zh-CN" altLang="en-US" dirty="0" smtClean="0"/>
              <a:t>和</a:t>
            </a:r>
            <a:r>
              <a:rPr lang="en-US" altLang="zh-CN" dirty="0" smtClean="0"/>
              <a:t>Swift</a:t>
            </a:r>
            <a:r>
              <a:rPr lang="zh-CN" altLang="en-US" dirty="0" smtClean="0"/>
              <a:t>中的</a:t>
            </a:r>
            <a:r>
              <a:rPr lang="en-US" altLang="zh-CN" dirty="0" smtClean="0"/>
              <a:t>ARC</a:t>
            </a:r>
            <a:endParaRPr lang="zh-CN" altLang="en-US" dirty="0"/>
          </a:p>
        </p:txBody>
      </p:sp>
      <p:sp>
        <p:nvSpPr>
          <p:cNvPr id="4" name="圆角矩形 3"/>
          <p:cNvSpPr/>
          <p:nvPr/>
        </p:nvSpPr>
        <p:spPr>
          <a:xfrm>
            <a:off x="785786" y="1285860"/>
            <a:ext cx="2286016" cy="928694"/>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算法：引用计数</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	</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pic>
        <p:nvPicPr>
          <p:cNvPr id="3074" name="Picture 2"/>
          <p:cNvPicPr>
            <a:picLocks noChangeAspect="1" noChangeArrowheads="1"/>
          </p:cNvPicPr>
          <p:nvPr/>
        </p:nvPicPr>
        <p:blipFill>
          <a:blip r:embed="rId2" cstate="print"/>
          <a:srcRect/>
          <a:stretch>
            <a:fillRect/>
          </a:stretch>
        </p:blipFill>
        <p:spPr bwMode="auto">
          <a:xfrm>
            <a:off x="142844" y="2786058"/>
            <a:ext cx="3571868" cy="114026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388692" y="1214421"/>
            <a:ext cx="4326712" cy="1363967"/>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4429124" y="3000372"/>
            <a:ext cx="4305633" cy="1357322"/>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cstate="print"/>
          <a:srcRect/>
          <a:stretch>
            <a:fillRect/>
          </a:stretch>
        </p:blipFill>
        <p:spPr bwMode="auto">
          <a:xfrm>
            <a:off x="4403362" y="4712864"/>
            <a:ext cx="4312042" cy="1359342"/>
          </a:xfrm>
          <a:prstGeom prst="rect">
            <a:avLst/>
          </a:prstGeom>
          <a:noFill/>
          <a:ln w="9525">
            <a:noFill/>
            <a:miter lim="800000"/>
            <a:headEnd/>
            <a:tailEnd/>
          </a:ln>
          <a:effectLst/>
        </p:spPr>
      </p:pic>
      <p:sp>
        <p:nvSpPr>
          <p:cNvPr id="11" name="圆角矩形 10"/>
          <p:cNvSpPr/>
          <p:nvPr/>
        </p:nvSpPr>
        <p:spPr>
          <a:xfrm>
            <a:off x="214282" y="4143380"/>
            <a:ext cx="3429024" cy="1442412"/>
          </a:xfrm>
          <a:prstGeom prst="roundRect">
            <a:avLst>
              <a:gd name="adj" fmla="val 13723"/>
            </a:avLst>
          </a:prstGeom>
          <a:solidFill>
            <a:srgbClr val="FF6699"/>
          </a:solidFill>
          <a:ln>
            <a:solidFill>
              <a:srgbClr val="FF6699"/>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b="1" dirty="0" smtClean="0">
                <a:latin typeface="微软雅黑" pitchFamily="34" charset="-122"/>
                <a:ea typeface="微软雅黑" pitchFamily="34" charset="-122"/>
              </a:rPr>
              <a:t>循环引用</a:t>
            </a:r>
            <a:endParaRPr lang="en-US" altLang="zh-CN" b="1" dirty="0" smtClean="0">
              <a:latin typeface="微软雅黑" pitchFamily="34" charset="-122"/>
              <a:ea typeface="微软雅黑" pitchFamily="34" charset="-122"/>
            </a:endParaRPr>
          </a:p>
          <a:p>
            <a:pPr algn="ctr">
              <a:lnSpc>
                <a:spcPct val="150000"/>
              </a:lnSpc>
            </a:pPr>
            <a:r>
              <a:rPr lang="en-US" altLang="zh-CN" b="1" dirty="0" smtClean="0">
                <a:latin typeface="微软雅黑" pitchFamily="34" charset="-122"/>
                <a:ea typeface="微软雅黑" pitchFamily="34" charset="-122"/>
              </a:rPr>
              <a:t>ARC</a:t>
            </a:r>
            <a:r>
              <a:rPr lang="zh-CN" altLang="en-US" b="1" dirty="0" smtClean="0">
                <a:latin typeface="微软雅黑" pitchFamily="34" charset="-122"/>
                <a:ea typeface="微软雅黑" pitchFamily="34" charset="-122"/>
              </a:rPr>
              <a:t>不会自动解决</a:t>
            </a:r>
            <a:endParaRPr lang="en-US" altLang="zh-CN" b="1" dirty="0" smtClean="0">
              <a:latin typeface="微软雅黑" pitchFamily="34" charset="-122"/>
              <a:ea typeface="微软雅黑" pitchFamily="34" charset="-122"/>
            </a:endParaRPr>
          </a:p>
          <a:p>
            <a:pPr algn="ctr">
              <a:lnSpc>
                <a:spcPct val="150000"/>
              </a:lnSpc>
            </a:pPr>
            <a:r>
              <a:rPr lang="zh-CN" altLang="en-US" b="1" dirty="0" smtClean="0">
                <a:latin typeface="微软雅黑" pitchFamily="34" charset="-122"/>
                <a:ea typeface="微软雅黑" pitchFamily="34" charset="-122"/>
              </a:rPr>
              <a:t>需要自己手动解决</a:t>
            </a:r>
            <a:endParaRPr lang="en-US" altLang="zh-CN" b="1" dirty="0" smtClean="0">
              <a:latin typeface="微软雅黑" pitchFamily="34" charset="-122"/>
              <a:ea typeface="微软雅黑" pitchFamily="34"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中的垃圾收集器</a:t>
            </a:r>
            <a:endParaRPr lang="zh-CN" altLang="en-US" dirty="0"/>
          </a:p>
        </p:txBody>
      </p:sp>
      <p:sp>
        <p:nvSpPr>
          <p:cNvPr id="4" name="圆角矩形 3"/>
          <p:cNvSpPr/>
          <p:nvPr/>
        </p:nvSpPr>
        <p:spPr>
          <a:xfrm>
            <a:off x="214282" y="1285860"/>
            <a:ext cx="2071702" cy="642942"/>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引用计数</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5" name="圆角矩形 4"/>
          <p:cNvSpPr/>
          <p:nvPr/>
        </p:nvSpPr>
        <p:spPr>
          <a:xfrm>
            <a:off x="7000892" y="1500174"/>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chemeClr val="bg1"/>
                </a:solidFill>
                <a:effectLst/>
                <a:uFillTx/>
                <a:latin typeface="Calibri"/>
                <a:ea typeface="Calibri"/>
                <a:cs typeface="Calibri"/>
                <a:sym typeface="Calibri"/>
              </a:rPr>
              <a:t>GC Roots</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6" name="圆角矩形 5"/>
          <p:cNvSpPr/>
          <p:nvPr/>
        </p:nvSpPr>
        <p:spPr>
          <a:xfrm>
            <a:off x="7000892" y="2377438"/>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object1</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7" name="圆角矩形 6"/>
          <p:cNvSpPr/>
          <p:nvPr/>
        </p:nvSpPr>
        <p:spPr>
          <a:xfrm>
            <a:off x="6286512" y="3377570"/>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object2</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8" name="圆角矩形 7"/>
          <p:cNvSpPr/>
          <p:nvPr/>
        </p:nvSpPr>
        <p:spPr>
          <a:xfrm>
            <a:off x="7858148" y="3377570"/>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object3</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9" name="圆角矩形 8"/>
          <p:cNvSpPr/>
          <p:nvPr/>
        </p:nvSpPr>
        <p:spPr>
          <a:xfrm>
            <a:off x="7858148" y="4286256"/>
            <a:ext cx="1071570" cy="408620"/>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object4</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10" name="圆角矩形 9"/>
          <p:cNvSpPr/>
          <p:nvPr/>
        </p:nvSpPr>
        <p:spPr>
          <a:xfrm>
            <a:off x="7858148" y="5143512"/>
            <a:ext cx="1071570" cy="408620"/>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object5</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cxnSp>
        <p:nvCxnSpPr>
          <p:cNvPr id="11" name="直接箭头连接符 10"/>
          <p:cNvCxnSpPr>
            <a:stCxn id="5" idx="2"/>
            <a:endCxn id="6" idx="0"/>
          </p:cNvCxnSpPr>
          <p:nvPr/>
        </p:nvCxnSpPr>
        <p:spPr>
          <a:xfrm rot="5400000">
            <a:off x="7302355" y="2143116"/>
            <a:ext cx="468644"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a:stCxn id="6" idx="2"/>
            <a:endCxn id="7" idx="0"/>
          </p:cNvCxnSpPr>
          <p:nvPr/>
        </p:nvCxnSpPr>
        <p:spPr>
          <a:xfrm rot="5400000">
            <a:off x="6883731" y="2724624"/>
            <a:ext cx="591512"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直接箭头连接符 12"/>
          <p:cNvCxnSpPr>
            <a:stCxn id="6" idx="2"/>
            <a:endCxn id="8" idx="0"/>
          </p:cNvCxnSpPr>
          <p:nvPr/>
        </p:nvCxnSpPr>
        <p:spPr>
          <a:xfrm rot="16200000" flipH="1">
            <a:off x="7669549" y="2653186"/>
            <a:ext cx="591512" cy="8572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a:xfrm rot="5400000">
            <a:off x="7991814" y="4919194"/>
            <a:ext cx="44863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p:nvPr/>
        </p:nvCxnSpPr>
        <p:spPr>
          <a:xfrm rot="5400000" flipH="1" flipV="1">
            <a:off x="8394727" y="4892685"/>
            <a:ext cx="499272" cy="7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6" name="圆角矩形 15"/>
          <p:cNvSpPr/>
          <p:nvPr/>
        </p:nvSpPr>
        <p:spPr>
          <a:xfrm>
            <a:off x="214282" y="2786058"/>
            <a:ext cx="2071702" cy="642942"/>
          </a:xfrm>
          <a:prstGeom prst="roundRect">
            <a:avLst>
              <a:gd name="adj" fmla="val 7530"/>
            </a:avLst>
          </a:prstGeom>
          <a:solidFill>
            <a:srgbClr val="00B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标记</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清除</a:t>
            </a:r>
            <a:endPar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p:txBody>
      </p:sp>
      <p:sp>
        <p:nvSpPr>
          <p:cNvPr id="17" name="圆角矩形 16"/>
          <p:cNvSpPr/>
          <p:nvPr/>
        </p:nvSpPr>
        <p:spPr>
          <a:xfrm>
            <a:off x="214282" y="4214818"/>
            <a:ext cx="2071702" cy="642942"/>
          </a:xfrm>
          <a:prstGeom prst="roundRect">
            <a:avLst>
              <a:gd name="adj" fmla="val 7530"/>
            </a:avLst>
          </a:prstGeom>
          <a:solidFill>
            <a:srgbClr val="00B0F0"/>
          </a:solidFill>
          <a:ln>
            <a:solidFill>
              <a:srgbClr val="00B0F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分代收集</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23" name="矩形 22"/>
          <p:cNvSpPr/>
          <p:nvPr/>
        </p:nvSpPr>
        <p:spPr>
          <a:xfrm>
            <a:off x="2643174" y="1345158"/>
            <a:ext cx="2571768" cy="369330"/>
          </a:xfrm>
          <a:prstGeom prst="rect">
            <a:avLst/>
          </a:prstGeom>
          <a:solidFill>
            <a:srgbClr val="FFFFFF"/>
          </a:solid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5" name="矩形 24"/>
          <p:cNvSpPr/>
          <p:nvPr/>
        </p:nvSpPr>
        <p:spPr>
          <a:xfrm>
            <a:off x="3500430" y="1345158"/>
            <a:ext cx="928694" cy="369330"/>
          </a:xfrm>
          <a:prstGeom prst="rect">
            <a:avLst/>
          </a:prstGeom>
          <a:solidFill>
            <a:srgbClr val="FFFFFF"/>
          </a:solid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6" name="TextBox 25"/>
          <p:cNvSpPr txBox="1"/>
          <p:nvPr/>
        </p:nvSpPr>
        <p:spPr>
          <a:xfrm>
            <a:off x="5286380" y="1314380"/>
            <a:ext cx="1118253"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微软雅黑" pitchFamily="34" charset="-122"/>
                <a:ea typeface="微软雅黑" pitchFamily="34" charset="-122"/>
                <a:sym typeface="Calibri"/>
              </a:rPr>
              <a:t>对象集合</a:t>
            </a:r>
            <a:endParaRPr kumimoji="0" lang="zh-CN" altLang="en-US" sz="2000" b="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
        <p:nvSpPr>
          <p:cNvPr id="27" name="矩形 26"/>
          <p:cNvSpPr/>
          <p:nvPr/>
        </p:nvSpPr>
        <p:spPr>
          <a:xfrm>
            <a:off x="2643174" y="1916662"/>
            <a:ext cx="1785950" cy="369330"/>
          </a:xfrm>
          <a:prstGeom prst="rect">
            <a:avLst/>
          </a:prstGeom>
          <a:solidFill>
            <a:srgbClr val="FFFFFF"/>
          </a:solidFill>
          <a:ln w="25400" cap="flat">
            <a:solidFill>
              <a:srgbClr val="92D05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9" name="矩形 28"/>
          <p:cNvSpPr/>
          <p:nvPr/>
        </p:nvSpPr>
        <p:spPr>
          <a:xfrm>
            <a:off x="2643174" y="2500306"/>
            <a:ext cx="2571768" cy="369330"/>
          </a:xfrm>
          <a:prstGeom prst="rect">
            <a:avLst/>
          </a:prstGeom>
          <a:solidFill>
            <a:srgbClr val="FFFFFF"/>
          </a:solidFill>
          <a:ln w="25400" cap="flat">
            <a:solidFill>
              <a:srgbClr val="C0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0" name="矩形 29"/>
          <p:cNvSpPr/>
          <p:nvPr/>
        </p:nvSpPr>
        <p:spPr>
          <a:xfrm>
            <a:off x="3500430" y="2500306"/>
            <a:ext cx="928694" cy="369330"/>
          </a:xfrm>
          <a:prstGeom prst="rect">
            <a:avLst/>
          </a:prstGeom>
          <a:solidFill>
            <a:srgbClr val="FFFFFF"/>
          </a:solidFill>
          <a:ln w="25400" cap="flat">
            <a:solidFill>
              <a:srgbClr val="C0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1" name="矩形 30"/>
          <p:cNvSpPr/>
          <p:nvPr/>
        </p:nvSpPr>
        <p:spPr>
          <a:xfrm>
            <a:off x="3490906" y="1928802"/>
            <a:ext cx="938218" cy="369330"/>
          </a:xfrm>
          <a:prstGeom prst="rect">
            <a:avLst/>
          </a:prstGeom>
          <a:solidFill>
            <a:srgbClr val="FFFFFF"/>
          </a:solidFill>
          <a:ln w="25400" cap="flat">
            <a:solidFill>
              <a:srgbClr val="92D05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2" name="TextBox 31"/>
          <p:cNvSpPr txBox="1"/>
          <p:nvPr/>
        </p:nvSpPr>
        <p:spPr>
          <a:xfrm>
            <a:off x="4643438" y="1885884"/>
            <a:ext cx="1119856"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2000" b="0" i="0" u="none" strike="noStrike" cap="none" spc="0" normalizeH="0" baseline="0" dirty="0" smtClean="0">
                <a:ln>
                  <a:noFill/>
                </a:ln>
                <a:solidFill>
                  <a:srgbClr val="000000"/>
                </a:solidFill>
                <a:effectLst/>
                <a:uFillTx/>
                <a:latin typeface="微软雅黑" pitchFamily="34" charset="-122"/>
                <a:ea typeface="微软雅黑" pitchFamily="34" charset="-122"/>
                <a:sym typeface="Calibri"/>
              </a:rPr>
              <a:t>GC Root</a:t>
            </a:r>
            <a:endParaRPr kumimoji="0" lang="zh-CN" altLang="en-US" sz="2000" b="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
        <p:nvSpPr>
          <p:cNvPr id="33" name="TextBox 32"/>
          <p:cNvSpPr txBox="1"/>
          <p:nvPr/>
        </p:nvSpPr>
        <p:spPr>
          <a:xfrm>
            <a:off x="5309532" y="2457388"/>
            <a:ext cx="1632817"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2000" b="0" i="0" u="none" strike="noStrike" cap="none" spc="0" normalizeH="0" baseline="0" dirty="0" smtClean="0">
                <a:ln>
                  <a:noFill/>
                </a:ln>
                <a:solidFill>
                  <a:srgbClr val="000000"/>
                </a:solidFill>
                <a:effectLst/>
                <a:uFillTx/>
                <a:latin typeface="微软雅黑" pitchFamily="34" charset="-122"/>
                <a:ea typeface="微软雅黑" pitchFamily="34" charset="-122"/>
                <a:sym typeface="Calibri"/>
              </a:rPr>
              <a:t>Unreachable</a:t>
            </a:r>
            <a:endParaRPr kumimoji="0" lang="zh-CN" altLang="en-US" sz="2000" b="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
        <p:nvSpPr>
          <p:cNvPr id="34" name="矩形 33"/>
          <p:cNvSpPr/>
          <p:nvPr/>
        </p:nvSpPr>
        <p:spPr>
          <a:xfrm>
            <a:off x="2714612" y="3929066"/>
            <a:ext cx="1214446" cy="1500198"/>
          </a:xfrm>
          <a:prstGeom prst="rect">
            <a:avLst/>
          </a:prstGeom>
          <a:solidFill>
            <a:schemeClr val="accent3">
              <a:lumMod val="40000"/>
              <a:lumOff val="60000"/>
            </a:schemeClr>
          </a:solidFill>
          <a:ln w="25400" cap="flat">
            <a:solidFill>
              <a:schemeClr val="accent3">
                <a:lumMod val="20000"/>
                <a:lumOff val="8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3200" b="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1</a:t>
            </a:r>
            <a:endParaRPr kumimoji="0" lang="zh-CN" altLang="en-US" sz="32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38" name="矩形 37"/>
          <p:cNvSpPr/>
          <p:nvPr/>
        </p:nvSpPr>
        <p:spPr>
          <a:xfrm>
            <a:off x="4071934" y="3929066"/>
            <a:ext cx="1214446" cy="1500198"/>
          </a:xfrm>
          <a:prstGeom prst="rect">
            <a:avLst/>
          </a:prstGeom>
          <a:solidFill>
            <a:schemeClr val="accent3">
              <a:lumMod val="75000"/>
            </a:schemeClr>
          </a:solidFill>
          <a:ln w="25400" cap="flat">
            <a:solidFill>
              <a:schemeClr val="accent3">
                <a:lumMod val="20000"/>
                <a:lumOff val="8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sz="3200" dirty="0" smtClean="0">
                <a:solidFill>
                  <a:schemeClr val="bg1"/>
                </a:solidFill>
                <a:latin typeface="微软雅黑" pitchFamily="34" charset="-122"/>
                <a:ea typeface="微软雅黑" pitchFamily="34" charset="-122"/>
              </a:rPr>
              <a:t>2</a:t>
            </a:r>
            <a:endParaRPr kumimoji="0" lang="zh-CN" altLang="en-US" sz="32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39" name="矩形 38"/>
          <p:cNvSpPr/>
          <p:nvPr/>
        </p:nvSpPr>
        <p:spPr>
          <a:xfrm>
            <a:off x="5429256" y="3929066"/>
            <a:ext cx="1214446" cy="1500198"/>
          </a:xfrm>
          <a:prstGeom prst="rect">
            <a:avLst/>
          </a:prstGeom>
          <a:solidFill>
            <a:schemeClr val="accent3">
              <a:lumMod val="50000"/>
            </a:schemeClr>
          </a:solidFill>
          <a:ln w="25400" cap="flat">
            <a:solidFill>
              <a:schemeClr val="accent3">
                <a:lumMod val="20000"/>
                <a:lumOff val="8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sz="3200" dirty="0" smtClean="0">
                <a:solidFill>
                  <a:schemeClr val="bg1"/>
                </a:solidFill>
                <a:latin typeface="微软雅黑" pitchFamily="34" charset="-122"/>
                <a:ea typeface="微软雅黑" pitchFamily="34" charset="-122"/>
              </a:rPr>
              <a:t>3</a:t>
            </a:r>
            <a:endParaRPr kumimoji="0" lang="zh-CN" altLang="en-US" sz="32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cxnSp>
        <p:nvCxnSpPr>
          <p:cNvPr id="41" name="直接箭头连接符 40"/>
          <p:cNvCxnSpPr/>
          <p:nvPr/>
        </p:nvCxnSpPr>
        <p:spPr>
          <a:xfrm>
            <a:off x="3000364" y="4286256"/>
            <a:ext cx="3214710" cy="1588"/>
          </a:xfrm>
          <a:prstGeom prst="straightConnector1">
            <a:avLst/>
          </a:prstGeom>
          <a:noFill/>
          <a:ln w="25400" cap="flat">
            <a:solidFill>
              <a:srgbClr val="C00000"/>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3" name="TextBox 42"/>
          <p:cNvSpPr txBox="1"/>
          <p:nvPr/>
        </p:nvSpPr>
        <p:spPr>
          <a:xfrm>
            <a:off x="1571604" y="5572140"/>
            <a:ext cx="147732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1" i="0" u="none" strike="noStrike" cap="none" spc="0" normalizeH="0" baseline="0" dirty="0" smtClean="0">
                <a:ln>
                  <a:noFill/>
                </a:ln>
                <a:solidFill>
                  <a:srgbClr val="000000"/>
                </a:solidFill>
                <a:effectLst/>
                <a:uFillTx/>
                <a:latin typeface="微软雅黑" pitchFamily="34" charset="-122"/>
                <a:ea typeface="微软雅黑" pitchFamily="34" charset="-122"/>
                <a:sym typeface="Calibri"/>
              </a:rPr>
              <a:t>垃圾检测周期</a:t>
            </a:r>
            <a:endParaRPr kumimoji="0" lang="zh-CN" altLang="en-US" sz="1800" b="1"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cxnSp>
        <p:nvCxnSpPr>
          <p:cNvPr id="46" name="直接箭头连接符 45"/>
          <p:cNvCxnSpPr/>
          <p:nvPr/>
        </p:nvCxnSpPr>
        <p:spPr>
          <a:xfrm>
            <a:off x="3071802" y="5715016"/>
            <a:ext cx="3214710" cy="1588"/>
          </a:xfrm>
          <a:prstGeom prst="straightConnector1">
            <a:avLst/>
          </a:prstGeom>
          <a:noFill/>
          <a:ln w="25400" cap="flat">
            <a:solidFill>
              <a:srgbClr val="C00000"/>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7" name="TextBox 46"/>
          <p:cNvSpPr txBox="1"/>
          <p:nvPr/>
        </p:nvSpPr>
        <p:spPr>
          <a:xfrm>
            <a:off x="3286116" y="5786454"/>
            <a:ext cx="323163"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sym typeface="Calibri"/>
              </a:rPr>
              <a:t>短</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
        <p:nvSpPr>
          <p:cNvPr id="48" name="TextBox 47"/>
          <p:cNvSpPr txBox="1"/>
          <p:nvPr/>
        </p:nvSpPr>
        <p:spPr>
          <a:xfrm>
            <a:off x="5715008" y="5786454"/>
            <a:ext cx="323163"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rgbClr val="000000"/>
                </a:solidFill>
                <a:latin typeface="微软雅黑" pitchFamily="34" charset="-122"/>
                <a:ea typeface="微软雅黑" pitchFamily="34" charset="-122"/>
              </a:rPr>
              <a:t>长</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虚拟机（</a:t>
            </a:r>
            <a:r>
              <a:rPr lang="en-US" altLang="zh-CN" dirty="0" smtClean="0"/>
              <a:t>Dalvik</a:t>
            </a:r>
            <a:r>
              <a:rPr lang="zh-CN" altLang="en-US" dirty="0" smtClean="0"/>
              <a:t>）</a:t>
            </a:r>
            <a:endParaRPr lang="zh-CN" altLang="en-US" dirty="0"/>
          </a:p>
        </p:txBody>
      </p:sp>
      <p:sp>
        <p:nvSpPr>
          <p:cNvPr id="4" name="圆角矩形 3"/>
          <p:cNvSpPr/>
          <p:nvPr/>
        </p:nvSpPr>
        <p:spPr>
          <a:xfrm>
            <a:off x="428596" y="1271459"/>
            <a:ext cx="8358246" cy="9929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ts val="3000"/>
              </a:lnSpc>
              <a:spcBef>
                <a:spcPts val="600"/>
              </a:spcBef>
            </a:pPr>
            <a:r>
              <a:rPr lang="zh-CN" altLang="en-US" b="1" dirty="0" smtClean="0">
                <a:latin typeface="微软雅黑" pitchFamily="34" charset="-122"/>
                <a:ea typeface="微软雅黑" pitchFamily="34" charset="-122"/>
              </a:rPr>
              <a:t>非并发收集 </a:t>
            </a:r>
            <a:r>
              <a:rPr lang="zh-CN" altLang="en-US" dirty="0" smtClean="0">
                <a:latin typeface="微软雅黑" pitchFamily="34" charset="-122"/>
                <a:ea typeface="微软雅黑" pitchFamily="34" charset="-122"/>
              </a:rPr>
              <a:t>①</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标记  </a:t>
            </a:r>
            <a:r>
              <a:rPr lang="en-US" altLang="zh-CN" dirty="0" smtClean="0">
                <a:latin typeface="微软雅黑" pitchFamily="34" charset="-122"/>
                <a:ea typeface="微软雅黑" pitchFamily="34" charset="-122"/>
              </a:rPr>
              <a:t>②.</a:t>
            </a:r>
            <a:r>
              <a:rPr lang="zh-CN" altLang="en-US" dirty="0" smtClean="0">
                <a:latin typeface="微软雅黑" pitchFamily="34" charset="-122"/>
                <a:ea typeface="微软雅黑" pitchFamily="34" charset="-122"/>
              </a:rPr>
              <a:t> 并发清除</a:t>
            </a:r>
            <a:endParaRPr lang="en-US" altLang="zh-CN" b="1" dirty="0" smtClean="0">
              <a:latin typeface="微软雅黑" pitchFamily="34" charset="-122"/>
              <a:ea typeface="微软雅黑" pitchFamily="34" charset="-122"/>
            </a:endParaRPr>
          </a:p>
          <a:p>
            <a:pPr>
              <a:lnSpc>
                <a:spcPts val="3000"/>
              </a:lnSpc>
              <a:spcBef>
                <a:spcPts val="600"/>
              </a:spcBef>
            </a:pPr>
            <a:r>
              <a:rPr lang="zh-CN" altLang="en-US" b="1" dirty="0" smtClean="0">
                <a:latin typeface="微软雅黑" pitchFamily="34" charset="-122"/>
                <a:ea typeface="微软雅黑" pitchFamily="34" charset="-122"/>
              </a:rPr>
              <a:t>并发收集</a:t>
            </a:r>
            <a:r>
              <a:rPr lang="en-US" altLang="zh-CN" b="1"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①</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初始标记  </a:t>
            </a:r>
            <a:r>
              <a:rPr lang="en-US" altLang="zh-CN" dirty="0" smtClean="0">
                <a:latin typeface="微软雅黑" pitchFamily="34" charset="-122"/>
                <a:ea typeface="微软雅黑" pitchFamily="34" charset="-122"/>
              </a:rPr>
              <a:t>②.</a:t>
            </a:r>
            <a:r>
              <a:rPr lang="zh-CN" altLang="en-US" dirty="0" smtClean="0">
                <a:latin typeface="微软雅黑" pitchFamily="34" charset="-122"/>
                <a:ea typeface="微软雅黑" pitchFamily="34" charset="-122"/>
              </a:rPr>
              <a:t>并发标记  </a:t>
            </a:r>
            <a:r>
              <a:rPr lang="en-US" altLang="zh-CN" dirty="0" smtClean="0">
                <a:latin typeface="微软雅黑" pitchFamily="34" charset="-122"/>
                <a:ea typeface="微软雅黑" pitchFamily="34" charset="-122"/>
              </a:rPr>
              <a:t>③.</a:t>
            </a:r>
            <a:r>
              <a:rPr lang="zh-CN" altLang="en-US" dirty="0" smtClean="0">
                <a:latin typeface="微软雅黑" pitchFamily="34" charset="-122"/>
                <a:ea typeface="微软雅黑" pitchFamily="34" charset="-122"/>
              </a:rPr>
              <a:t>重新标记   </a:t>
            </a:r>
            <a:r>
              <a:rPr lang="en-US" altLang="zh-CN" dirty="0" smtClean="0">
                <a:latin typeface="微软雅黑" pitchFamily="34" charset="-122"/>
                <a:ea typeface="微软雅黑" pitchFamily="34" charset="-122"/>
              </a:rPr>
              <a:t>④.</a:t>
            </a:r>
            <a:r>
              <a:rPr lang="zh-CN" altLang="en-US" dirty="0" smtClean="0">
                <a:latin typeface="微软雅黑" pitchFamily="34" charset="-122"/>
                <a:ea typeface="微软雅黑" pitchFamily="34" charset="-122"/>
              </a:rPr>
              <a:t>并发清除</a:t>
            </a:r>
            <a:endParaRPr lang="en-US" altLang="zh-CN" dirty="0" smtClean="0">
              <a:latin typeface="微软雅黑" pitchFamily="34" charset="-122"/>
              <a:ea typeface="微软雅黑" pitchFamily="34" charset="-122"/>
            </a:endParaRPr>
          </a:p>
        </p:txBody>
      </p:sp>
      <p:pic>
        <p:nvPicPr>
          <p:cNvPr id="4098" name="Picture 2" descr="\\vmware-host\Shared Folders\桌面\sharepic\153551_9FTM_128568.jpg"/>
          <p:cNvPicPr>
            <a:picLocks noChangeAspect="1" noChangeArrowheads="1"/>
          </p:cNvPicPr>
          <p:nvPr/>
        </p:nvPicPr>
        <p:blipFill>
          <a:blip r:embed="rId2"/>
          <a:srcRect/>
          <a:stretch>
            <a:fillRect/>
          </a:stretch>
        </p:blipFill>
        <p:spPr bwMode="auto">
          <a:xfrm>
            <a:off x="642910" y="2500306"/>
            <a:ext cx="8001056" cy="3872975"/>
          </a:xfrm>
          <a:prstGeom prst="rect">
            <a:avLst/>
          </a:prstGeom>
          <a:noFill/>
        </p:spPr>
      </p:pic>
      <p:sp>
        <p:nvSpPr>
          <p:cNvPr id="6" name="圆角矩形标注 5"/>
          <p:cNvSpPr/>
          <p:nvPr/>
        </p:nvSpPr>
        <p:spPr>
          <a:xfrm>
            <a:off x="1928794" y="5857892"/>
            <a:ext cx="1643074" cy="408620"/>
          </a:xfrm>
          <a:prstGeom prst="wedgeRoundRectCallout">
            <a:avLst>
              <a:gd name="adj1" fmla="val 29682"/>
              <a:gd name="adj2" fmla="val -106194"/>
              <a:gd name="adj3" fmla="val 16667"/>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chemeClr val="tx1"/>
                </a:solidFill>
                <a:effectLst/>
                <a:uFillTx/>
                <a:latin typeface="Calibri"/>
                <a:ea typeface="Calibri"/>
                <a:cs typeface="Calibri"/>
                <a:sym typeface="Calibri"/>
              </a:rPr>
              <a:t>StopTheWorld</a:t>
            </a:r>
            <a:endParaRPr kumimoji="0" lang="zh-CN" altLang="en-US" sz="1800" b="0" i="0" u="none" strike="noStrike" cap="none" spc="0" normalizeH="0" baseline="0" dirty="0">
              <a:ln>
                <a:noFill/>
              </a:ln>
              <a:solidFill>
                <a:schemeClr val="tx1"/>
              </a:solidFill>
              <a:effectLst/>
              <a:uFillTx/>
              <a:latin typeface="Calibri"/>
              <a:ea typeface="Calibri"/>
              <a:cs typeface="Calibri"/>
              <a:sym typeface="Calibri"/>
            </a:endParaRPr>
          </a:p>
        </p:txBody>
      </p:sp>
      <p:sp>
        <p:nvSpPr>
          <p:cNvPr id="7" name="矩形 6"/>
          <p:cNvSpPr/>
          <p:nvPr/>
        </p:nvSpPr>
        <p:spPr>
          <a:xfrm>
            <a:off x="2643174" y="3214686"/>
            <a:ext cx="3571900" cy="2357454"/>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右箭头 7"/>
          <p:cNvSpPr/>
          <p:nvPr/>
        </p:nvSpPr>
        <p:spPr>
          <a:xfrm>
            <a:off x="2857488" y="4143380"/>
            <a:ext cx="3286148" cy="500066"/>
          </a:xfrm>
          <a:prstGeom prst="rightArrow">
            <a:avLst/>
          </a:prstGeom>
          <a:solidFill>
            <a:srgbClr val="00B050"/>
          </a:solidFill>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9" name="TextBox 8"/>
          <p:cNvSpPr txBox="1"/>
          <p:nvPr/>
        </p:nvSpPr>
        <p:spPr>
          <a:xfrm>
            <a:off x="4286248" y="3916926"/>
            <a:ext cx="55399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sym typeface="Calibri"/>
              </a:rPr>
              <a:t>标记</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9"/>
                                        </p:tgtEl>
                                        <p:attrNameLst>
                                          <p:attrName>ppt_x</p:attrName>
                                        </p:attrNameLst>
                                      </p:cBhvr>
                                      <p:tavLst>
                                        <p:tav tm="0">
                                          <p:val>
                                            <p:strVal val="ppt_x"/>
                                          </p:val>
                                        </p:tav>
                                        <p:tav tm="100000">
                                          <p:val>
                                            <p:strVal val="ppt_x"/>
                                          </p:val>
                                        </p:tav>
                                      </p:tavLst>
                                    </p:anim>
                                    <p:anim calcmode="lin" valueType="num">
                                      <p:cBhvr additive="base">
                                        <p:cTn id="15" dur="500"/>
                                        <p:tgtEl>
                                          <p:spTgt spid="9"/>
                                        </p:tgtEl>
                                        <p:attrNameLst>
                                          <p:attrName>ppt_y</p:attrName>
                                        </p:attrNameLst>
                                      </p:cBhvr>
                                      <p:tavLst>
                                        <p:tav tm="0">
                                          <p:val>
                                            <p:strVal val="ppt_y"/>
                                          </p:val>
                                        </p:tav>
                                        <p:tav tm="100000">
                                          <p:val>
                                            <p:strVal val="1+ppt_h/2"/>
                                          </p:val>
                                        </p:tav>
                                      </p:tavLst>
                                    </p:anim>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GC Log</a:t>
            </a:r>
            <a:endParaRPr lang="zh-CN" altLang="en-US" dirty="0"/>
          </a:p>
        </p:txBody>
      </p:sp>
      <p:pic>
        <p:nvPicPr>
          <p:cNvPr id="5122" name="Picture 2" descr="\\vmware-host\Shared Folders\桌面\screenshot2\屏幕快照 2015-04-15 下午9.57.12.png"/>
          <p:cNvPicPr>
            <a:picLocks noChangeAspect="1" noChangeArrowheads="1"/>
          </p:cNvPicPr>
          <p:nvPr/>
        </p:nvPicPr>
        <p:blipFill>
          <a:blip r:embed="rId2"/>
          <a:srcRect/>
          <a:stretch>
            <a:fillRect/>
          </a:stretch>
        </p:blipFill>
        <p:spPr bwMode="auto">
          <a:xfrm>
            <a:off x="71406" y="1071546"/>
            <a:ext cx="9001188" cy="1428760"/>
          </a:xfrm>
          <a:prstGeom prst="rect">
            <a:avLst/>
          </a:prstGeom>
          <a:ln>
            <a:noFill/>
          </a:ln>
          <a:effectLst>
            <a:outerShdw blurRad="292100" dist="139700" dir="2700000" algn="tl" rotWithShape="0">
              <a:srgbClr val="333333">
                <a:alpha val="65000"/>
              </a:srgbClr>
            </a:outerShdw>
          </a:effectLst>
        </p:spPr>
      </p:pic>
      <p:sp>
        <p:nvSpPr>
          <p:cNvPr id="5" name="矩形 4"/>
          <p:cNvSpPr/>
          <p:nvPr/>
        </p:nvSpPr>
        <p:spPr>
          <a:xfrm>
            <a:off x="571472" y="2709818"/>
            <a:ext cx="8215370" cy="21698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spcBef>
                <a:spcPts val="600"/>
              </a:spcBef>
            </a:pPr>
            <a:r>
              <a:rPr lang="en-US" altLang="zh-CN" sz="2000" dirty="0" smtClean="0">
                <a:latin typeface="微软雅黑" pitchFamily="34" charset="-122"/>
                <a:ea typeface="微软雅黑" pitchFamily="34" charset="-122"/>
              </a:rPr>
              <a:t>GC_FOR_MALLOC: </a:t>
            </a:r>
            <a:r>
              <a:rPr lang="zh-CN" altLang="en-US" sz="2000" dirty="0" smtClean="0">
                <a:latin typeface="微软雅黑" pitchFamily="34" charset="-122"/>
                <a:ea typeface="微软雅黑" pitchFamily="34" charset="-122"/>
              </a:rPr>
              <a:t>表示是在堆上分配对象时内存不足触发的</a:t>
            </a:r>
            <a:r>
              <a:rPr lang="en-US" altLang="zh-CN" sz="2000" dirty="0" smtClean="0">
                <a:latin typeface="微软雅黑" pitchFamily="34" charset="-122"/>
                <a:ea typeface="微软雅黑" pitchFamily="34" charset="-122"/>
              </a:rPr>
              <a:t>GC</a:t>
            </a:r>
            <a:r>
              <a:rPr lang="zh-CN" altLang="en-US" sz="2000" dirty="0" smtClean="0">
                <a:latin typeface="微软雅黑" pitchFamily="34" charset="-122"/>
                <a:ea typeface="微软雅黑" pitchFamily="34" charset="-122"/>
              </a:rPr>
              <a:t>。</a:t>
            </a:r>
          </a:p>
          <a:p>
            <a:pPr>
              <a:spcBef>
                <a:spcPts val="600"/>
              </a:spcBef>
            </a:pPr>
            <a:r>
              <a:rPr lang="en-US" altLang="zh-CN" sz="2000" dirty="0" smtClean="0">
                <a:latin typeface="微软雅黑" pitchFamily="34" charset="-122"/>
                <a:ea typeface="微软雅黑" pitchFamily="34" charset="-122"/>
              </a:rPr>
              <a:t>GC_CONCURRENT: </a:t>
            </a:r>
            <a:r>
              <a:rPr lang="zh-CN" altLang="en-US" sz="2000" dirty="0" smtClean="0">
                <a:latin typeface="微软雅黑" pitchFamily="34" charset="-122"/>
                <a:ea typeface="微软雅黑" pitchFamily="34" charset="-122"/>
              </a:rPr>
              <a:t>表示是在已分配内存达到一定量之后触发的</a:t>
            </a:r>
            <a:r>
              <a:rPr lang="en-US" altLang="zh-CN" sz="2000" dirty="0" smtClean="0">
                <a:latin typeface="微软雅黑" pitchFamily="34" charset="-122"/>
                <a:ea typeface="微软雅黑" pitchFamily="34" charset="-122"/>
              </a:rPr>
              <a:t>GC</a:t>
            </a:r>
            <a:r>
              <a:rPr lang="zh-CN" altLang="en-US" sz="2000" dirty="0" smtClean="0">
                <a:latin typeface="微软雅黑" pitchFamily="34" charset="-122"/>
                <a:ea typeface="微软雅黑" pitchFamily="34" charset="-122"/>
              </a:rPr>
              <a:t>。</a:t>
            </a:r>
          </a:p>
          <a:p>
            <a:pPr>
              <a:spcBef>
                <a:spcPts val="600"/>
              </a:spcBef>
            </a:pPr>
            <a:r>
              <a:rPr lang="en-US" altLang="zh-CN" sz="2000" dirty="0" smtClean="0">
                <a:latin typeface="微软雅黑" pitchFamily="34" charset="-122"/>
                <a:ea typeface="微软雅黑" pitchFamily="34" charset="-122"/>
              </a:rPr>
              <a:t>GC_EXPLICIT: </a:t>
            </a:r>
            <a:r>
              <a:rPr lang="zh-CN" altLang="en-US" sz="2000" dirty="0" smtClean="0">
                <a:latin typeface="微软雅黑" pitchFamily="34" charset="-122"/>
                <a:ea typeface="微软雅黑" pitchFamily="34" charset="-122"/>
              </a:rPr>
              <a:t>表示是应用程序调用</a:t>
            </a:r>
            <a:r>
              <a:rPr lang="en-US" altLang="zh-CN" sz="2000" dirty="0" smtClean="0">
                <a:latin typeface="微软雅黑" pitchFamily="34" charset="-122"/>
                <a:ea typeface="微软雅黑" pitchFamily="34" charset="-122"/>
              </a:rPr>
              <a:t>System.gc</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VMRuntime.gc</a:t>
            </a:r>
            <a:r>
              <a:rPr lang="zh-CN" altLang="en-US" sz="2000" dirty="0" smtClean="0">
                <a:latin typeface="微软雅黑" pitchFamily="34" charset="-122"/>
                <a:ea typeface="微软雅黑" pitchFamily="34" charset="-122"/>
              </a:rPr>
              <a:t>接口或者收到</a:t>
            </a:r>
            <a:r>
              <a:rPr lang="en-US" altLang="zh-CN" sz="2000" dirty="0" smtClean="0">
                <a:latin typeface="微软雅黑" pitchFamily="34" charset="-122"/>
                <a:ea typeface="微软雅黑" pitchFamily="34" charset="-122"/>
              </a:rPr>
              <a:t>SIGUSR1</a:t>
            </a:r>
            <a:r>
              <a:rPr lang="zh-CN" altLang="en-US" sz="2000" dirty="0" smtClean="0">
                <a:latin typeface="微软雅黑" pitchFamily="34" charset="-122"/>
                <a:ea typeface="微软雅黑" pitchFamily="34" charset="-122"/>
              </a:rPr>
              <a:t>信号时触发的</a:t>
            </a:r>
            <a:r>
              <a:rPr lang="en-US" altLang="zh-CN" sz="2000" dirty="0" smtClean="0">
                <a:latin typeface="微软雅黑" pitchFamily="34" charset="-122"/>
                <a:ea typeface="微软雅黑" pitchFamily="34" charset="-122"/>
              </a:rPr>
              <a:t>GC</a:t>
            </a:r>
            <a:r>
              <a:rPr lang="zh-CN" altLang="en-US" sz="2000" dirty="0" smtClean="0">
                <a:latin typeface="微软雅黑" pitchFamily="34" charset="-122"/>
                <a:ea typeface="微软雅黑" pitchFamily="34" charset="-122"/>
              </a:rPr>
              <a:t>。</a:t>
            </a:r>
          </a:p>
          <a:p>
            <a:pPr>
              <a:spcBef>
                <a:spcPts val="600"/>
              </a:spcBef>
            </a:pPr>
            <a:r>
              <a:rPr lang="en-US" altLang="zh-CN" sz="2000" dirty="0" smtClean="0">
                <a:latin typeface="微软雅黑" pitchFamily="34" charset="-122"/>
                <a:ea typeface="微软雅黑" pitchFamily="34" charset="-122"/>
              </a:rPr>
              <a:t>GC_BEFORE_OOM: </a:t>
            </a:r>
            <a:r>
              <a:rPr lang="zh-CN" altLang="en-US" sz="2000" dirty="0" smtClean="0">
                <a:latin typeface="微软雅黑" pitchFamily="34" charset="-122"/>
                <a:ea typeface="微软雅黑" pitchFamily="34" charset="-122"/>
              </a:rPr>
              <a:t>表示是在准备抛</a:t>
            </a:r>
            <a:r>
              <a:rPr lang="en-US" altLang="zh-CN" sz="2000" dirty="0" smtClean="0">
                <a:latin typeface="微软雅黑" pitchFamily="34" charset="-122"/>
                <a:ea typeface="微软雅黑" pitchFamily="34" charset="-122"/>
              </a:rPr>
              <a:t>OOM</a:t>
            </a:r>
            <a:r>
              <a:rPr lang="zh-CN" altLang="en-US" sz="2000" dirty="0" smtClean="0">
                <a:latin typeface="微软雅黑" pitchFamily="34" charset="-122"/>
                <a:ea typeface="微软雅黑" pitchFamily="34" charset="-122"/>
              </a:rPr>
              <a:t>异常之前进行的最后努力而触发的</a:t>
            </a:r>
            <a:r>
              <a:rPr lang="en-US" altLang="zh-CN" sz="2000" dirty="0" smtClean="0">
                <a:latin typeface="微软雅黑" pitchFamily="34" charset="-122"/>
                <a:ea typeface="微软雅黑" pitchFamily="34" charset="-122"/>
              </a:rPr>
              <a:t>GC</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6" name="TextBox 5"/>
          <p:cNvSpPr txBox="1"/>
          <p:nvPr/>
        </p:nvSpPr>
        <p:spPr>
          <a:xfrm>
            <a:off x="571472" y="5072074"/>
            <a:ext cx="5534526" cy="6463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Pause</a:t>
            </a:r>
            <a:r>
              <a:rPr kumimoji="0" lang="zh-CN" altLang="en-US" sz="1800" b="1"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a:t>
            </a:r>
            <a:r>
              <a:rPr kumimoji="0" lang="zh-CN" altLang="en-US" sz="1800" b="1" i="0" u="none" strike="noStrike" cap="none" spc="0" normalizeH="0" dirty="0" smtClean="0">
                <a:ln>
                  <a:noFill/>
                </a:ln>
                <a:solidFill>
                  <a:schemeClr val="bg1"/>
                </a:solidFill>
                <a:effectLst/>
                <a:uFillTx/>
                <a:latin typeface="微软雅黑" pitchFamily="34" charset="-122"/>
                <a:ea typeface="微软雅黑" pitchFamily="34" charset="-122"/>
                <a:cs typeface="Calibri"/>
                <a:sym typeface="Calibri"/>
              </a:rPr>
              <a:t> </a:t>
            </a:r>
            <a:r>
              <a:rPr kumimoji="0" lang="en-US" altLang="zh-CN" sz="1800" b="1" i="0" u="none" strike="noStrike" cap="none" spc="0" normalizeH="0" dirty="0" smtClean="0">
                <a:ln>
                  <a:noFill/>
                </a:ln>
                <a:solidFill>
                  <a:schemeClr val="bg1"/>
                </a:solidFill>
                <a:effectLst/>
                <a:uFillTx/>
                <a:latin typeface="微软雅黑" pitchFamily="34" charset="-122"/>
                <a:ea typeface="微软雅黑" pitchFamily="34" charset="-122"/>
                <a:cs typeface="Calibri"/>
                <a:sym typeface="Calibri"/>
              </a:rPr>
              <a:t>4ms + 14ms   </a:t>
            </a:r>
            <a:r>
              <a:rPr lang="zh-CN" altLang="en-US" b="1" dirty="0" smtClean="0">
                <a:solidFill>
                  <a:schemeClr val="bg1"/>
                </a:solidFill>
                <a:latin typeface="微软雅黑" pitchFamily="34" charset="-122"/>
                <a:ea typeface="微软雅黑" pitchFamily="34" charset="-122"/>
              </a:rPr>
              <a:t>并发收集  </a:t>
            </a:r>
            <a:r>
              <a:rPr lang="en-US" altLang="zh-CN" b="1" dirty="0" smtClean="0">
                <a:solidFill>
                  <a:schemeClr val="bg1"/>
                </a:solidFill>
                <a:latin typeface="微软雅黑" pitchFamily="34" charset="-122"/>
                <a:ea typeface="微软雅黑" pitchFamily="34" charset="-122"/>
              </a:rPr>
              <a:t>Total &gt;&gt; pause</a:t>
            </a:r>
          </a:p>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Pause</a:t>
            </a:r>
            <a:r>
              <a:rPr kumimoji="0" lang="zh-CN" altLang="en-US" sz="1800" b="1"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a:t>
            </a:r>
            <a:r>
              <a:rPr kumimoji="0" lang="en-US" altLang="zh-CN" sz="1800" b="1"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18ms</a:t>
            </a:r>
            <a:r>
              <a:rPr kumimoji="0" lang="en-US" altLang="zh-CN" sz="1800" b="1" i="0" u="none" strike="noStrike" cap="none" spc="0" normalizeH="0" dirty="0" smtClean="0">
                <a:ln>
                  <a:noFill/>
                </a:ln>
                <a:solidFill>
                  <a:schemeClr val="bg1"/>
                </a:solidFill>
                <a:effectLst/>
                <a:uFillTx/>
                <a:latin typeface="微软雅黑" pitchFamily="34" charset="-122"/>
                <a:ea typeface="微软雅黑" pitchFamily="34" charset="-122"/>
                <a:cs typeface="Calibri"/>
                <a:sym typeface="Calibri"/>
              </a:rPr>
              <a:t> </a:t>
            </a:r>
            <a:r>
              <a:rPr kumimoji="0" lang="zh-CN" altLang="en-US" sz="1800" b="1" i="0" u="none" strike="noStrike" cap="none" spc="0" normalizeH="0" dirty="0" smtClean="0">
                <a:ln>
                  <a:noFill/>
                </a:ln>
                <a:solidFill>
                  <a:schemeClr val="bg1"/>
                </a:solidFill>
                <a:effectLst/>
                <a:uFillTx/>
                <a:latin typeface="微软雅黑" pitchFamily="34" charset="-122"/>
                <a:ea typeface="微软雅黑" pitchFamily="34" charset="-122"/>
                <a:cs typeface="Calibri"/>
                <a:sym typeface="Calibri"/>
              </a:rPr>
              <a:t>非并发收集，</a:t>
            </a:r>
            <a:r>
              <a:rPr kumimoji="0" lang="en-US" altLang="zh-CN" sz="1800" b="1" i="0" u="none" strike="noStrike" cap="none" spc="0" normalizeH="0" dirty="0" smtClean="0">
                <a:ln>
                  <a:noFill/>
                </a:ln>
                <a:solidFill>
                  <a:schemeClr val="bg1"/>
                </a:solidFill>
                <a:effectLst/>
                <a:uFillTx/>
                <a:latin typeface="微软雅黑" pitchFamily="34" charset="-122"/>
                <a:ea typeface="微软雅黑" pitchFamily="34" charset="-122"/>
                <a:cs typeface="Calibri"/>
                <a:sym typeface="Calibri"/>
              </a:rPr>
              <a:t>Total == Pause</a:t>
            </a:r>
            <a:endParaRPr kumimoji="0" lang="zh-CN" altLang="en-US" sz="1800" b="1"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虚拟机（</a:t>
            </a:r>
            <a:r>
              <a:rPr lang="en-US" altLang="zh-CN" dirty="0" smtClean="0"/>
              <a:t>HotSpot</a:t>
            </a:r>
            <a:r>
              <a:rPr lang="zh-CN" altLang="en-US" dirty="0" smtClean="0"/>
              <a:t>）</a:t>
            </a:r>
            <a:endParaRPr lang="zh-CN" altLang="en-US" dirty="0"/>
          </a:p>
        </p:txBody>
      </p:sp>
      <p:sp>
        <p:nvSpPr>
          <p:cNvPr id="3" name="矩形 2"/>
          <p:cNvSpPr/>
          <p:nvPr/>
        </p:nvSpPr>
        <p:spPr>
          <a:xfrm>
            <a:off x="285720" y="1714488"/>
            <a:ext cx="3857652" cy="2714644"/>
          </a:xfrm>
          <a:prstGeom prst="rect">
            <a:avLst/>
          </a:prstGeom>
          <a:solidFill>
            <a:srgbClr val="92D050"/>
          </a:solidFill>
          <a:ln w="25400" cap="flat">
            <a:solidFill>
              <a:srgbClr val="92D05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3200" b="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8</a:t>
            </a:r>
            <a:endParaRPr kumimoji="0" lang="zh-CN" altLang="en-US" sz="32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4" name="矩形 3"/>
          <p:cNvSpPr/>
          <p:nvPr/>
        </p:nvSpPr>
        <p:spPr>
          <a:xfrm>
            <a:off x="3428992" y="1714488"/>
            <a:ext cx="714380" cy="1285884"/>
          </a:xfrm>
          <a:prstGeom prst="rect">
            <a:avLst/>
          </a:prstGeom>
          <a:solidFill>
            <a:srgbClr val="00B0F0"/>
          </a:solidFill>
          <a:ln w="25400" cap="flat">
            <a:solidFill>
              <a:srgbClr val="00B0F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3200" b="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1</a:t>
            </a:r>
            <a:endParaRPr kumimoji="0" lang="zh-CN" altLang="en-US" sz="32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5" name="矩形 4"/>
          <p:cNvSpPr/>
          <p:nvPr/>
        </p:nvSpPr>
        <p:spPr>
          <a:xfrm>
            <a:off x="3428992" y="3000372"/>
            <a:ext cx="714380" cy="1428760"/>
          </a:xfrm>
          <a:prstGeom prst="rect">
            <a:avLst/>
          </a:prstGeom>
          <a:solidFill>
            <a:srgbClr val="0070C0"/>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rtl="0" latinLnBrk="1" hangingPunct="0"/>
            <a:r>
              <a:rPr lang="en-US" altLang="zh-CN" sz="3200" dirty="0" smtClean="0">
                <a:solidFill>
                  <a:schemeClr val="bg1"/>
                </a:solidFill>
                <a:latin typeface="微软雅黑" pitchFamily="34" charset="-122"/>
                <a:ea typeface="微软雅黑" pitchFamily="34" charset="-122"/>
              </a:rPr>
              <a:t>1</a:t>
            </a:r>
            <a:endParaRPr lang="zh-CN" altLang="en-US" sz="3200" dirty="0">
              <a:solidFill>
                <a:schemeClr val="bg1"/>
              </a:solidFill>
              <a:latin typeface="微软雅黑" pitchFamily="34" charset="-122"/>
              <a:ea typeface="微软雅黑" pitchFamily="34" charset="-122"/>
            </a:endParaRPr>
          </a:p>
        </p:txBody>
      </p:sp>
      <p:sp>
        <p:nvSpPr>
          <p:cNvPr id="6" name="矩形 5"/>
          <p:cNvSpPr/>
          <p:nvPr/>
        </p:nvSpPr>
        <p:spPr>
          <a:xfrm>
            <a:off x="4572000" y="1714488"/>
            <a:ext cx="2286016" cy="2714644"/>
          </a:xfrm>
          <a:prstGeom prst="rect">
            <a:avLst/>
          </a:prstGeom>
          <a:solidFill>
            <a:schemeClr val="accent6">
              <a:lumMod val="60000"/>
              <a:lumOff val="40000"/>
            </a:schemeClr>
          </a:solidFill>
          <a:ln w="25400" cap="flat">
            <a:solidFill>
              <a:schemeClr val="accent6">
                <a:lumMod val="60000"/>
                <a:lumOff val="4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7" name="直接箭头连接符 6"/>
          <p:cNvCxnSpPr/>
          <p:nvPr/>
        </p:nvCxnSpPr>
        <p:spPr>
          <a:xfrm>
            <a:off x="857224" y="4929198"/>
            <a:ext cx="4643470" cy="1588"/>
          </a:xfrm>
          <a:prstGeom prst="straightConnector1">
            <a:avLst/>
          </a:prstGeom>
          <a:noFill/>
          <a:ln w="25400" cap="flat">
            <a:solidFill>
              <a:srgbClr val="FF99CC"/>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8" name="TextBox 7"/>
          <p:cNvSpPr txBox="1"/>
          <p:nvPr/>
        </p:nvSpPr>
        <p:spPr>
          <a:xfrm>
            <a:off x="1571604" y="2214554"/>
            <a:ext cx="66139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b="1" dirty="0" smtClean="0">
                <a:solidFill>
                  <a:schemeClr val="bg1"/>
                </a:solidFill>
                <a:latin typeface="微软雅黑" pitchFamily="34" charset="-122"/>
                <a:ea typeface="微软雅黑" pitchFamily="34" charset="-122"/>
              </a:rPr>
              <a:t>Eden</a:t>
            </a:r>
            <a:endParaRPr kumimoji="0" lang="zh-CN" altLang="en-US" sz="1800" b="1"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9" name="TextBox 8"/>
          <p:cNvSpPr txBox="1"/>
          <p:nvPr/>
        </p:nvSpPr>
        <p:spPr>
          <a:xfrm>
            <a:off x="5286380" y="2143116"/>
            <a:ext cx="105573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chemeClr val="accent6">
                    <a:lumMod val="75000"/>
                  </a:schemeClr>
                </a:solidFill>
                <a:effectLst/>
                <a:uFillTx/>
                <a:latin typeface="微软雅黑" pitchFamily="34" charset="-122"/>
                <a:ea typeface="微软雅黑" pitchFamily="34" charset="-122"/>
                <a:sym typeface="Calibri"/>
              </a:rPr>
              <a:t>Tenured</a:t>
            </a:r>
            <a:endParaRPr kumimoji="0" lang="zh-CN" altLang="en-US" sz="1800" b="1" i="0" u="none" strike="noStrike" cap="none" spc="0" normalizeH="0" baseline="0" dirty="0">
              <a:ln>
                <a:noFill/>
              </a:ln>
              <a:solidFill>
                <a:schemeClr val="accent6">
                  <a:lumMod val="75000"/>
                </a:schemeClr>
              </a:solidFill>
              <a:effectLst/>
              <a:uFillTx/>
              <a:latin typeface="微软雅黑" pitchFamily="34" charset="-122"/>
              <a:ea typeface="微软雅黑" pitchFamily="34" charset="-122"/>
              <a:sym typeface="Calibri"/>
            </a:endParaRPr>
          </a:p>
        </p:txBody>
      </p:sp>
      <p:sp>
        <p:nvSpPr>
          <p:cNvPr id="10" name="TextBox 9"/>
          <p:cNvSpPr txBox="1"/>
          <p:nvPr/>
        </p:nvSpPr>
        <p:spPr>
          <a:xfrm>
            <a:off x="642910" y="5286388"/>
            <a:ext cx="5319724"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rgbClr val="FF6699"/>
                </a:solidFill>
                <a:latin typeface="微软雅黑" pitchFamily="34" charset="-122"/>
                <a:ea typeface="微软雅黑" pitchFamily="34" charset="-122"/>
              </a:rPr>
              <a:t>新生代中</a:t>
            </a:r>
            <a:r>
              <a:rPr lang="en-US" altLang="zh-CN" dirty="0" smtClean="0">
                <a:solidFill>
                  <a:srgbClr val="FF6699"/>
                </a:solidFill>
                <a:latin typeface="微软雅黑" pitchFamily="34" charset="-122"/>
                <a:ea typeface="微软雅黑" pitchFamily="34" charset="-122"/>
              </a:rPr>
              <a:t>N</a:t>
            </a:r>
            <a:r>
              <a:rPr lang="zh-CN" altLang="en-US" dirty="0" smtClean="0">
                <a:solidFill>
                  <a:srgbClr val="FF6699"/>
                </a:solidFill>
                <a:latin typeface="微软雅黑" pitchFamily="34" charset="-122"/>
                <a:ea typeface="微软雅黑" pitchFamily="34" charset="-122"/>
              </a:rPr>
              <a:t>次回收之后，仍然存活的对象进入老年代</a:t>
            </a:r>
            <a:endParaRPr kumimoji="0" lang="zh-CN" altLang="en-US" sz="1800" b="0" i="0" u="none" strike="noStrike" cap="none" spc="0" normalizeH="0" baseline="0" dirty="0">
              <a:ln>
                <a:noFill/>
              </a:ln>
              <a:solidFill>
                <a:srgbClr val="FF6699"/>
              </a:solidFill>
              <a:effectLst/>
              <a:uFillTx/>
              <a:latin typeface="微软雅黑" pitchFamily="34" charset="-122"/>
              <a:ea typeface="微软雅黑" pitchFamily="34" charset="-122"/>
              <a:sym typeface="Calibri"/>
            </a:endParaRPr>
          </a:p>
        </p:txBody>
      </p:sp>
      <p:sp>
        <p:nvSpPr>
          <p:cNvPr id="11" name="矩形 10"/>
          <p:cNvSpPr/>
          <p:nvPr/>
        </p:nvSpPr>
        <p:spPr>
          <a:xfrm>
            <a:off x="7286644" y="1714488"/>
            <a:ext cx="1500198" cy="2714644"/>
          </a:xfrm>
          <a:prstGeom prst="rect">
            <a:avLst/>
          </a:prstGeom>
          <a:solidFill>
            <a:schemeClr val="accent6">
              <a:lumMod val="75000"/>
            </a:schemeClr>
          </a:solidFill>
          <a:ln w="25400" cap="flat">
            <a:solidFill>
              <a:schemeClr val="accent6">
                <a:lumMod val="75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2" name="TextBox 11"/>
          <p:cNvSpPr txBox="1"/>
          <p:nvPr/>
        </p:nvSpPr>
        <p:spPr>
          <a:xfrm>
            <a:off x="7358082" y="1214422"/>
            <a:ext cx="136511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chemeClr val="accent6">
                    <a:lumMod val="75000"/>
                  </a:schemeClr>
                </a:solidFill>
                <a:effectLst/>
                <a:uFillTx/>
                <a:latin typeface="微软雅黑" pitchFamily="34" charset="-122"/>
                <a:ea typeface="微软雅黑" pitchFamily="34" charset="-122"/>
                <a:sym typeface="Calibri"/>
              </a:rPr>
              <a:t>Permanent</a:t>
            </a:r>
            <a:endParaRPr kumimoji="0" lang="zh-CN" altLang="en-US" sz="1800" b="1" i="0" u="none" strike="noStrike" cap="none" spc="0" normalizeH="0" baseline="0" dirty="0">
              <a:ln>
                <a:noFill/>
              </a:ln>
              <a:solidFill>
                <a:schemeClr val="accent6">
                  <a:lumMod val="75000"/>
                </a:schemeClr>
              </a:solidFill>
              <a:effectLst/>
              <a:uFillTx/>
              <a:latin typeface="微软雅黑" pitchFamily="34" charset="-122"/>
              <a:ea typeface="微软雅黑" pitchFamily="34" charset="-122"/>
              <a:sym typeface="Calibri"/>
            </a:endParaRPr>
          </a:p>
        </p:txBody>
      </p:sp>
      <p:sp>
        <p:nvSpPr>
          <p:cNvPr id="13" name="TextBox 12"/>
          <p:cNvSpPr txBox="1"/>
          <p:nvPr/>
        </p:nvSpPr>
        <p:spPr>
          <a:xfrm>
            <a:off x="3071802" y="1345158"/>
            <a:ext cx="140839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Calibri"/>
                <a:ea typeface="Calibri"/>
                <a:cs typeface="Calibri"/>
                <a:sym typeface="Calibri"/>
              </a:rPr>
              <a:t>From Survivor</a:t>
            </a: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4" name="TextBox 13"/>
          <p:cNvSpPr txBox="1"/>
          <p:nvPr/>
        </p:nvSpPr>
        <p:spPr>
          <a:xfrm>
            <a:off x="3143240" y="4416992"/>
            <a:ext cx="1150313"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dirty="0" smtClean="0">
                <a:solidFill>
                  <a:srgbClr val="000000"/>
                </a:solidFill>
              </a:rPr>
              <a:t>To</a:t>
            </a:r>
            <a:r>
              <a:rPr kumimoji="0" lang="en-US" altLang="zh-CN" sz="1800" b="0" i="0" u="none" strike="noStrike" cap="none" spc="0" normalizeH="0" baseline="0" dirty="0" smtClean="0">
                <a:ln>
                  <a:noFill/>
                </a:ln>
                <a:solidFill>
                  <a:srgbClr val="000000"/>
                </a:solidFill>
                <a:effectLst/>
                <a:uFillTx/>
                <a:latin typeface="Calibri"/>
                <a:ea typeface="Calibri"/>
                <a:cs typeface="Calibri"/>
                <a:sym typeface="Calibri"/>
              </a:rPr>
              <a:t> Survivor</a:t>
            </a: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5" name="TextBox 14"/>
          <p:cNvSpPr txBox="1"/>
          <p:nvPr/>
        </p:nvSpPr>
        <p:spPr>
          <a:xfrm>
            <a:off x="7000892" y="4714884"/>
            <a:ext cx="1886092"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FF0000"/>
                </a:solidFill>
                <a:effectLst/>
                <a:uFillTx/>
                <a:latin typeface="微软雅黑" pitchFamily="34" charset="-122"/>
                <a:ea typeface="微软雅黑" pitchFamily="34" charset="-122"/>
                <a:sym typeface="Calibri"/>
              </a:rPr>
              <a:t>Minor GC</a:t>
            </a:r>
          </a:p>
          <a:p>
            <a:pPr marL="0" marR="0" indent="0" algn="l" defTabSz="914400" rtl="0" fontAlgn="auto" latinLnBrk="1" hangingPunct="0">
              <a:lnSpc>
                <a:spcPct val="100000"/>
              </a:lnSpc>
              <a:spcBef>
                <a:spcPts val="0"/>
              </a:spcBef>
              <a:spcAft>
                <a:spcPts val="0"/>
              </a:spcAft>
              <a:buClrTx/>
              <a:buSzTx/>
              <a:buFontTx/>
              <a:buNone/>
              <a:tabLst/>
            </a:pPr>
            <a:r>
              <a:rPr lang="en-US" altLang="zh-CN" b="1" dirty="0" smtClean="0">
                <a:solidFill>
                  <a:srgbClr val="FF0000"/>
                </a:solidFill>
                <a:latin typeface="微软雅黑" pitchFamily="34" charset="-122"/>
                <a:ea typeface="微软雅黑" pitchFamily="34" charset="-122"/>
              </a:rPr>
              <a:t>Full GC</a:t>
            </a:r>
            <a:r>
              <a:rPr lang="zh-CN" altLang="en-US" b="1" dirty="0" smtClean="0">
                <a:solidFill>
                  <a:srgbClr val="FF0000"/>
                </a:solidFill>
                <a:latin typeface="微软雅黑" pitchFamily="34" charset="-122"/>
                <a:ea typeface="微软雅黑" pitchFamily="34" charset="-122"/>
              </a:rPr>
              <a:t>，慢</a:t>
            </a:r>
            <a:r>
              <a:rPr lang="en-US" altLang="zh-CN" b="1" dirty="0" smtClean="0">
                <a:solidFill>
                  <a:srgbClr val="FF0000"/>
                </a:solidFill>
                <a:latin typeface="微软雅黑" pitchFamily="34" charset="-122"/>
                <a:ea typeface="微软雅黑" pitchFamily="34" charset="-122"/>
              </a:rPr>
              <a:t>10</a:t>
            </a:r>
            <a:r>
              <a:rPr lang="zh-CN" altLang="en-US" b="1" dirty="0" smtClean="0">
                <a:solidFill>
                  <a:srgbClr val="FF0000"/>
                </a:solidFill>
                <a:latin typeface="微软雅黑" pitchFamily="34" charset="-122"/>
                <a:ea typeface="微软雅黑" pitchFamily="34" charset="-122"/>
              </a:rPr>
              <a:t>倍</a:t>
            </a:r>
            <a:endParaRPr kumimoji="0" lang="zh-CN" altLang="en-US" sz="1800" b="1" i="0" u="none" strike="noStrike" cap="none" spc="0" normalizeH="0" baseline="0" dirty="0">
              <a:ln>
                <a:noFill/>
              </a:ln>
              <a:solidFill>
                <a:srgbClr val="FF0000"/>
              </a:solidFill>
              <a:effectLst/>
              <a:uFillTx/>
              <a:latin typeface="微软雅黑" pitchFamily="34" charset="-122"/>
              <a:ea typeface="微软雅黑" pitchFamily="34" charset="-122"/>
              <a:sym typeface="Calibri"/>
            </a:endParaRPr>
          </a:p>
        </p:txBody>
      </p:sp>
      <p:sp>
        <p:nvSpPr>
          <p:cNvPr id="16" name="TextBox 15"/>
          <p:cNvSpPr txBox="1"/>
          <p:nvPr/>
        </p:nvSpPr>
        <p:spPr>
          <a:xfrm>
            <a:off x="1444562" y="1285860"/>
            <a:ext cx="84574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00B050"/>
                </a:solidFill>
                <a:effectLst/>
                <a:uFillTx/>
                <a:latin typeface="微软雅黑" pitchFamily="34" charset="-122"/>
                <a:ea typeface="微软雅黑" pitchFamily="34" charset="-122"/>
                <a:sym typeface="Calibri"/>
              </a:rPr>
              <a:t>Young</a:t>
            </a:r>
            <a:endParaRPr kumimoji="0" lang="zh-CN" altLang="en-US" sz="1800" b="1" i="0" u="none" strike="noStrike" cap="none" spc="0" normalizeH="0" baseline="0" dirty="0">
              <a:ln>
                <a:noFill/>
              </a:ln>
              <a:solidFill>
                <a:srgbClr val="00B050"/>
              </a:solidFill>
              <a:effectLst/>
              <a:uFillTx/>
              <a:latin typeface="微软雅黑" pitchFamily="34" charset="-122"/>
              <a:ea typeface="微软雅黑" pitchFamily="34" charset="-122"/>
              <a:sym typeface="Calibri"/>
            </a:endParaRPr>
          </a:p>
        </p:txBody>
      </p:sp>
      <p:sp>
        <p:nvSpPr>
          <p:cNvPr id="17" name="TextBox 16"/>
          <p:cNvSpPr txBox="1"/>
          <p:nvPr/>
        </p:nvSpPr>
        <p:spPr>
          <a:xfrm>
            <a:off x="5643570" y="1214422"/>
            <a:ext cx="504303"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chemeClr val="accent6">
                    <a:lumMod val="75000"/>
                  </a:schemeClr>
                </a:solidFill>
                <a:effectLst/>
                <a:uFillTx/>
                <a:latin typeface="微软雅黑" pitchFamily="34" charset="-122"/>
                <a:ea typeface="微软雅黑" pitchFamily="34" charset="-122"/>
                <a:sym typeface="Calibri"/>
              </a:rPr>
              <a:t>Old</a:t>
            </a:r>
          </a:p>
        </p:txBody>
      </p:sp>
      <p:sp>
        <p:nvSpPr>
          <p:cNvPr id="18" name="TextBox 17"/>
          <p:cNvSpPr txBox="1"/>
          <p:nvPr/>
        </p:nvSpPr>
        <p:spPr>
          <a:xfrm>
            <a:off x="7000892" y="5529222"/>
            <a:ext cx="1118253"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sz="2000" b="1" dirty="0" smtClean="0">
                <a:solidFill>
                  <a:srgbClr val="FF0000"/>
                </a:solidFill>
                <a:latin typeface="微软雅黑" pitchFamily="34" charset="-122"/>
                <a:ea typeface="微软雅黑" pitchFamily="34" charset="-122"/>
              </a:rPr>
              <a:t>分配</a:t>
            </a:r>
            <a:r>
              <a:rPr kumimoji="0" lang="zh-CN" altLang="en-US" sz="2000" b="1" i="0" u="none" strike="noStrike" cap="none" spc="0" normalizeH="0" baseline="0" dirty="0" smtClean="0">
                <a:ln>
                  <a:noFill/>
                </a:ln>
                <a:solidFill>
                  <a:srgbClr val="FF0000"/>
                </a:solidFill>
                <a:effectLst/>
                <a:uFillTx/>
                <a:latin typeface="微软雅黑" pitchFamily="34" charset="-122"/>
                <a:ea typeface="微软雅黑" pitchFamily="34" charset="-122"/>
                <a:sym typeface="Calibri"/>
              </a:rPr>
              <a:t>担保</a:t>
            </a:r>
            <a:endParaRPr kumimoji="0" lang="zh-CN" altLang="en-US" sz="2000" b="1" i="0" u="none" strike="noStrike" cap="none" spc="0" normalizeH="0" baseline="0" dirty="0">
              <a:ln>
                <a:noFill/>
              </a:ln>
              <a:solidFill>
                <a:srgbClr val="FF0000"/>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38"/>
            <a:ext cx="8229600" cy="1327151"/>
          </a:xfrm>
        </p:spPr>
        <p:txBody>
          <a:bodyPr/>
          <a:lstStyle/>
          <a:p>
            <a:r>
              <a:rPr lang="zh-CN" altLang="en-US" dirty="0" smtClean="0"/>
              <a:t>并行与并发</a:t>
            </a:r>
            <a:endParaRPr lang="zh-CN" altLang="en-US" dirty="0"/>
          </a:p>
        </p:txBody>
      </p:sp>
      <p:sp>
        <p:nvSpPr>
          <p:cNvPr id="4" name="圆角矩形 3"/>
          <p:cNvSpPr/>
          <p:nvPr/>
        </p:nvSpPr>
        <p:spPr>
          <a:xfrm>
            <a:off x="357158" y="1142984"/>
            <a:ext cx="8501122" cy="157163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并行（</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Parallel</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）：指多条垃圾收集线程并行工作，但此时用户线程仍然处于等待状态。</a:t>
            </a:r>
            <a:endPar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p:txBody>
      </p:sp>
      <p:sp>
        <p:nvSpPr>
          <p:cNvPr id="5" name="圆角矩形 4"/>
          <p:cNvSpPr/>
          <p:nvPr/>
        </p:nvSpPr>
        <p:spPr>
          <a:xfrm>
            <a:off x="357158" y="3143248"/>
            <a:ext cx="8501122" cy="1714512"/>
          </a:xfrm>
          <a:prstGeom prst="roundRect">
            <a:avLst>
              <a:gd name="adj" fmla="val 7530"/>
            </a:avLst>
          </a:prstGeom>
          <a:solidFill>
            <a:srgbClr val="00B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solidFill>
                  <a:schemeClr val="bg1"/>
                </a:solidFill>
                <a:latin typeface="微软雅黑" pitchFamily="34" charset="-122"/>
                <a:ea typeface="微软雅黑" pitchFamily="34" charset="-122"/>
              </a:rPr>
              <a:t>并发（</a:t>
            </a:r>
            <a:r>
              <a:rPr lang="en-US" altLang="zh-CN" sz="2000" dirty="0" smtClean="0">
                <a:solidFill>
                  <a:schemeClr val="bg1"/>
                </a:solidFill>
                <a:latin typeface="微软雅黑" pitchFamily="34" charset="-122"/>
                <a:ea typeface="微软雅黑" pitchFamily="34" charset="-122"/>
              </a:rPr>
              <a:t>Concurrent</a:t>
            </a:r>
            <a:r>
              <a:rPr lang="zh-CN" altLang="en-US" sz="2000" dirty="0" smtClean="0">
                <a:solidFill>
                  <a:schemeClr val="bg1"/>
                </a:solidFill>
                <a:latin typeface="微软雅黑" pitchFamily="34" charset="-122"/>
                <a:ea typeface="微软雅黑" pitchFamily="34" charset="-122"/>
              </a:rPr>
              <a:t>）：指用户线程与垃圾收集线程同时执行（但不一定是并行的，可能会交替执行），用户程序继续运行，而垃圾收集程序运行于另一个</a:t>
            </a:r>
            <a:r>
              <a:rPr lang="en-US" altLang="zh-CN" sz="2000" dirty="0" smtClean="0">
                <a:solidFill>
                  <a:schemeClr val="bg1"/>
                </a:solidFill>
                <a:latin typeface="微软雅黑" pitchFamily="34" charset="-122"/>
                <a:ea typeface="微软雅黑" pitchFamily="34" charset="-122"/>
              </a:rPr>
              <a:t>CPU</a:t>
            </a:r>
            <a:r>
              <a:rPr lang="zh-CN" altLang="en-US" sz="2000" dirty="0" smtClean="0">
                <a:solidFill>
                  <a:schemeClr val="bg1"/>
                </a:solidFill>
                <a:latin typeface="微软雅黑" pitchFamily="34" charset="-122"/>
                <a:ea typeface="微软雅黑" pitchFamily="34" charset="-122"/>
              </a:rPr>
              <a:t>上</a:t>
            </a:r>
            <a:endParaRPr lang="zh-CN" altLang="en-US" sz="2000" dirty="0">
              <a:solidFill>
                <a:schemeClr val="bg1"/>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srcRect/>
          <a:stretch>
            <a:fillRect/>
          </a:stretch>
        </p:blipFill>
        <p:spPr bwMode="auto">
          <a:xfrm>
            <a:off x="344049" y="785794"/>
            <a:ext cx="8585669" cy="5500726"/>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垃圾收集（</a:t>
            </a:r>
            <a:r>
              <a:rPr lang="en-US" altLang="zh-CN" dirty="0" smtClean="0"/>
              <a:t>Garbage Collection</a:t>
            </a:r>
            <a:r>
              <a:rPr lang="zh-CN" altLang="en-US" dirty="0" smtClean="0"/>
              <a:t>）</a:t>
            </a:r>
            <a:endParaRPr lang="zh-CN" altLang="en-US" dirty="0"/>
          </a:p>
        </p:txBody>
      </p:sp>
      <p:sp>
        <p:nvSpPr>
          <p:cNvPr id="9" name="圆角矩形 8"/>
          <p:cNvSpPr/>
          <p:nvPr/>
        </p:nvSpPr>
        <p:spPr>
          <a:xfrm>
            <a:off x="2071670" y="4643446"/>
            <a:ext cx="3357586" cy="1143008"/>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algn="l">
              <a:lnSpc>
                <a:spcPct val="150000"/>
              </a:lnSpc>
            </a:pPr>
            <a:r>
              <a:rPr lang="zh-CN" altLang="en-US" sz="2000" b="1" dirty="0" smtClean="0">
                <a:solidFill>
                  <a:srgbClr val="FF0000"/>
                </a:solidFill>
                <a:latin typeface="微软雅黑" pitchFamily="34" charset="-122"/>
                <a:ea typeface="微软雅黑" pitchFamily="34" charset="-122"/>
              </a:rPr>
              <a:t>危险</a:t>
            </a:r>
            <a:r>
              <a:rPr lang="en-US" altLang="zh-CN" sz="2000" b="1" dirty="0" smtClean="0">
                <a:solidFill>
                  <a:srgbClr val="FF0000"/>
                </a:solidFill>
                <a:latin typeface="微软雅黑" pitchFamily="34" charset="-122"/>
                <a:ea typeface="微软雅黑" pitchFamily="34" charset="-122"/>
              </a:rPr>
              <a:t>2</a:t>
            </a:r>
            <a:r>
              <a:rPr lang="zh-CN" altLang="en-US" sz="2000" b="1" dirty="0" smtClean="0">
                <a:solidFill>
                  <a:schemeClr val="bg1"/>
                </a:solidFill>
                <a:latin typeface="微软雅黑" pitchFamily="34" charset="-122"/>
                <a:ea typeface="微软雅黑" pitchFamily="34" charset="-122"/>
              </a:rPr>
              <a:t>：内存过度释放</a:t>
            </a:r>
            <a:endParaRPr lang="en-US" altLang="zh-CN" sz="2000" b="1" dirty="0" smtClean="0">
              <a:solidFill>
                <a:schemeClr val="bg1"/>
              </a:solidFill>
              <a:latin typeface="微软雅黑" pitchFamily="34" charset="-122"/>
              <a:ea typeface="微软雅黑" pitchFamily="34" charset="-122"/>
            </a:endParaRPr>
          </a:p>
          <a:p>
            <a:pPr algn="l">
              <a:lnSpc>
                <a:spcPct val="150000"/>
              </a:lnSpc>
            </a:pPr>
            <a:r>
              <a:rPr lang="zh-CN" altLang="en-US" sz="2000" b="1" dirty="0" smtClean="0">
                <a:solidFill>
                  <a:schemeClr val="bg1"/>
                </a:solidFill>
                <a:latin typeface="微软雅黑" pitchFamily="34" charset="-122"/>
                <a:ea typeface="微软雅黑" pitchFamily="34" charset="-122"/>
              </a:rPr>
              <a:t>所造成的内存非法引用</a:t>
            </a:r>
            <a:endParaRPr lang="zh-CN" altLang="en-US" sz="2000" dirty="0"/>
          </a:p>
        </p:txBody>
      </p:sp>
      <p:sp>
        <p:nvSpPr>
          <p:cNvPr id="7" name="圆角矩形 6"/>
          <p:cNvSpPr/>
          <p:nvPr/>
        </p:nvSpPr>
        <p:spPr>
          <a:xfrm>
            <a:off x="4286248" y="1214422"/>
            <a:ext cx="4357718" cy="1143008"/>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rgbClr val="FF0000"/>
                </a:solidFill>
                <a:latin typeface="微软雅黑" pitchFamily="34" charset="-122"/>
                <a:ea typeface="微软雅黑" pitchFamily="34" charset="-122"/>
              </a:rPr>
              <a:t>危险</a:t>
            </a:r>
            <a:r>
              <a:rPr lang="en-US" altLang="zh-CN" sz="2000" b="1" dirty="0" smtClean="0">
                <a:solidFill>
                  <a:srgbClr val="FF0000"/>
                </a:solidFill>
                <a:latin typeface="微软雅黑" pitchFamily="34" charset="-122"/>
                <a:ea typeface="微软雅黑" pitchFamily="34" charset="-122"/>
              </a:rPr>
              <a:t>1</a:t>
            </a:r>
            <a:r>
              <a:rPr lang="zh-CN" altLang="en-US" sz="2000" b="1" dirty="0" smtClean="0">
                <a:solidFill>
                  <a:schemeClr val="bg1"/>
                </a:solidFill>
                <a:latin typeface="微软雅黑" pitchFamily="34" charset="-122"/>
                <a:ea typeface="微软雅黑" pitchFamily="34" charset="-122"/>
              </a:rPr>
              <a:t>：内存不释放</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因内存垃圾过多而引发的内存耗尽</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pic>
        <p:nvPicPr>
          <p:cNvPr id="1028" name="Picture 4"/>
          <p:cNvPicPr>
            <a:picLocks noChangeAspect="1" noChangeArrowheads="1"/>
          </p:cNvPicPr>
          <p:nvPr/>
        </p:nvPicPr>
        <p:blipFill>
          <a:blip r:embed="rId2"/>
          <a:srcRect/>
          <a:stretch>
            <a:fillRect/>
          </a:stretch>
        </p:blipFill>
        <p:spPr bwMode="auto">
          <a:xfrm>
            <a:off x="5715008" y="3143248"/>
            <a:ext cx="2352672" cy="2755527"/>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14282" y="1214422"/>
            <a:ext cx="3942078" cy="2594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HotSpot</a:t>
            </a:r>
            <a:r>
              <a:rPr lang="zh-CN" altLang="en-US" dirty="0" smtClean="0"/>
              <a:t>中的垃圾收集器</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42844" y="1071546"/>
            <a:ext cx="5429288" cy="5228542"/>
          </a:xfrm>
          <a:prstGeom prst="rect">
            <a:avLst/>
          </a:prstGeom>
          <a:noFill/>
          <a:ln w="9525">
            <a:noFill/>
            <a:miter lim="800000"/>
            <a:headEnd/>
            <a:tailEnd/>
          </a:ln>
          <a:effectLst/>
        </p:spPr>
      </p:pic>
      <p:sp>
        <p:nvSpPr>
          <p:cNvPr id="4" name="圆角矩形 3"/>
          <p:cNvSpPr/>
          <p:nvPr/>
        </p:nvSpPr>
        <p:spPr>
          <a:xfrm>
            <a:off x="5643570" y="1071546"/>
            <a:ext cx="3357554" cy="1857388"/>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Serial</a:t>
            </a:r>
            <a:r>
              <a:rPr kumimoji="0" lang="en-US" altLang="zh-CN" sz="1600" i="0" u="none" strike="noStrike" cap="none" spc="0" normalizeH="0" dirty="0" smtClean="0">
                <a:ln>
                  <a:noFill/>
                </a:ln>
                <a:solidFill>
                  <a:schemeClr val="bg1"/>
                </a:solidFill>
                <a:effectLst/>
                <a:uFillTx/>
                <a:latin typeface="微软雅黑" pitchFamily="34" charset="-122"/>
                <a:ea typeface="微软雅黑" pitchFamily="34" charset="-122"/>
                <a:sym typeface="Calibri"/>
              </a:rPr>
              <a:t> </a:t>
            </a:r>
            <a:r>
              <a:rPr lang="zh-CN" altLang="en-US" sz="1600" dirty="0" smtClean="0">
                <a:solidFill>
                  <a:schemeClr val="bg1"/>
                </a:solidFill>
                <a:latin typeface="微软雅黑" pitchFamily="34" charset="-122"/>
                <a:ea typeface="微软雅黑" pitchFamily="34" charset="-122"/>
              </a:rPr>
              <a:t>： 复制算法（单线程）</a:t>
            </a:r>
            <a:endParaRPr lang="en-US" altLang="zh-CN" sz="1600"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ParNew</a:t>
            </a:r>
            <a:r>
              <a:rPr kumimoji="0" lang="zh-CN" altLang="en-US"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：复制算法（多线程）</a:t>
            </a:r>
            <a:endPar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r>
              <a:rPr lang="en-US" altLang="zh-CN" sz="1600" dirty="0" smtClean="0">
                <a:solidFill>
                  <a:schemeClr val="bg1"/>
                </a:solidFill>
                <a:latin typeface="微软雅黑" pitchFamily="34" charset="-122"/>
                <a:ea typeface="微软雅黑" pitchFamily="34" charset="-122"/>
              </a:rPr>
              <a:t>Parallel Scavenge</a:t>
            </a:r>
            <a:r>
              <a:rPr lang="zh-CN" altLang="en-US" sz="1600" dirty="0" smtClean="0">
                <a:solidFill>
                  <a:schemeClr val="bg1"/>
                </a:solidFill>
                <a:latin typeface="微软雅黑" pitchFamily="34" charset="-122"/>
                <a:ea typeface="微软雅黑" pitchFamily="34" charset="-122"/>
              </a:rPr>
              <a:t>：复制算法（多线程）可以控制吞吐量</a:t>
            </a:r>
            <a:r>
              <a:rPr lang="en-US" altLang="zh-CN" sz="1600" dirty="0" smtClean="0">
                <a:solidFill>
                  <a:schemeClr val="bg1"/>
                </a:solidFill>
                <a:latin typeface="微软雅黑" pitchFamily="34" charset="-122"/>
                <a:ea typeface="微软雅黑" pitchFamily="34" charset="-122"/>
              </a:rPr>
              <a:t>/</a:t>
            </a:r>
            <a:r>
              <a:rPr lang="zh-CN" altLang="en-US" sz="1600" dirty="0" smtClean="0">
                <a:solidFill>
                  <a:schemeClr val="bg1"/>
                </a:solidFill>
                <a:latin typeface="微软雅黑" pitchFamily="34" charset="-122"/>
                <a:ea typeface="微软雅黑" pitchFamily="34" charset="-122"/>
              </a:rPr>
              <a:t>响应时间</a:t>
            </a:r>
            <a:endPar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p:txBody>
      </p:sp>
      <p:sp>
        <p:nvSpPr>
          <p:cNvPr id="5" name="圆角矩形 4"/>
          <p:cNvSpPr/>
          <p:nvPr/>
        </p:nvSpPr>
        <p:spPr>
          <a:xfrm>
            <a:off x="5643602" y="3143248"/>
            <a:ext cx="3357554" cy="2071702"/>
          </a:xfrm>
          <a:prstGeom prst="roundRect">
            <a:avLst>
              <a:gd name="adj" fmla="val 7530"/>
            </a:avLst>
          </a:prstGeom>
          <a:solidFill>
            <a:schemeClr val="accent6">
              <a:lumMod val="75000"/>
            </a:schemeClr>
          </a:solidFill>
          <a:ln>
            <a:solidFill>
              <a:schemeClr val="accent6">
                <a:lumMod val="75000"/>
              </a:schemeClr>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50000"/>
              </a:lnSpc>
              <a:spcBef>
                <a:spcPts val="0"/>
              </a:spcBef>
              <a:spcAft>
                <a:spcPts val="0"/>
              </a:spcAft>
              <a:buClrTx/>
              <a:buSzTx/>
              <a:buFontTx/>
              <a:buNone/>
              <a:tabLst/>
            </a:pPr>
            <a:r>
              <a:rPr lang="en-US" altLang="zh-CN" sz="1600" dirty="0" smtClean="0">
                <a:solidFill>
                  <a:schemeClr val="bg1"/>
                </a:solidFill>
                <a:latin typeface="微软雅黑" pitchFamily="34" charset="-122"/>
                <a:ea typeface="微软雅黑" pitchFamily="34" charset="-122"/>
              </a:rPr>
              <a:t>Serial Old</a:t>
            </a:r>
            <a:r>
              <a:rPr lang="zh-CN" altLang="en-US" sz="1600" dirty="0" smtClean="0">
                <a:solidFill>
                  <a:schemeClr val="bg1"/>
                </a:solidFill>
                <a:latin typeface="微软雅黑" pitchFamily="34" charset="-122"/>
                <a:ea typeface="微软雅黑" pitchFamily="34" charset="-122"/>
              </a:rPr>
              <a:t>： 标记</a:t>
            </a:r>
            <a:r>
              <a:rPr lang="en-US" altLang="zh-CN" sz="1600" dirty="0" smtClean="0">
                <a:solidFill>
                  <a:schemeClr val="bg1"/>
                </a:solidFill>
                <a:latin typeface="微软雅黑" pitchFamily="34" charset="-122"/>
                <a:ea typeface="微软雅黑" pitchFamily="34" charset="-122"/>
              </a:rPr>
              <a:t>-</a:t>
            </a:r>
            <a:r>
              <a:rPr lang="zh-CN" altLang="en-US" sz="1600" dirty="0" smtClean="0">
                <a:solidFill>
                  <a:schemeClr val="bg1"/>
                </a:solidFill>
                <a:latin typeface="微软雅黑" pitchFamily="34" charset="-122"/>
                <a:ea typeface="微软雅黑" pitchFamily="34" charset="-122"/>
              </a:rPr>
              <a:t>清除（单线程）</a:t>
            </a:r>
            <a:endParaRPr lang="en-US" altLang="zh-CN" sz="1600"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CMS</a:t>
            </a:r>
            <a:r>
              <a:rPr kumimoji="0" lang="zh-CN" altLang="en-US"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：并发标记</a:t>
            </a:r>
            <a:r>
              <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r>
              <a:rPr kumimoji="0" lang="zh-CN" altLang="en-US"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并发清除，最小的响应时间（多线程）</a:t>
            </a:r>
            <a:endPar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r>
              <a:rPr lang="en-US" altLang="zh-CN" sz="1600" dirty="0" smtClean="0">
                <a:solidFill>
                  <a:schemeClr val="bg1"/>
                </a:solidFill>
                <a:latin typeface="微软雅黑" pitchFamily="34" charset="-122"/>
                <a:ea typeface="微软雅黑" pitchFamily="34" charset="-122"/>
              </a:rPr>
              <a:t>Parallel Old</a:t>
            </a:r>
            <a:r>
              <a:rPr lang="zh-CN" altLang="en-US" sz="1600" dirty="0" smtClean="0">
                <a:solidFill>
                  <a:schemeClr val="bg1"/>
                </a:solidFill>
                <a:latin typeface="微软雅黑" pitchFamily="34" charset="-122"/>
                <a:ea typeface="微软雅黑" pitchFamily="34" charset="-122"/>
              </a:rPr>
              <a:t>：标记</a:t>
            </a:r>
            <a:r>
              <a:rPr lang="en-US" altLang="zh-CN" sz="1600" dirty="0" smtClean="0">
                <a:solidFill>
                  <a:schemeClr val="bg1"/>
                </a:solidFill>
                <a:latin typeface="微软雅黑" pitchFamily="34" charset="-122"/>
                <a:ea typeface="微软雅黑" pitchFamily="34" charset="-122"/>
              </a:rPr>
              <a:t>-</a:t>
            </a:r>
            <a:r>
              <a:rPr lang="zh-CN" altLang="en-US" sz="1600" dirty="0" smtClean="0">
                <a:solidFill>
                  <a:schemeClr val="bg1"/>
                </a:solidFill>
                <a:latin typeface="微软雅黑" pitchFamily="34" charset="-122"/>
                <a:ea typeface="微软雅黑" pitchFamily="34" charset="-122"/>
              </a:rPr>
              <a:t>整理算法（多线程）</a:t>
            </a:r>
            <a:endPar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p:txBody>
      </p:sp>
      <p:sp>
        <p:nvSpPr>
          <p:cNvPr id="6" name="圆角矩形 5"/>
          <p:cNvSpPr/>
          <p:nvPr/>
        </p:nvSpPr>
        <p:spPr>
          <a:xfrm>
            <a:off x="5643570" y="5429264"/>
            <a:ext cx="3357554" cy="785818"/>
          </a:xfrm>
          <a:prstGeom prst="roundRect">
            <a:avLst>
              <a:gd name="adj" fmla="val 7530"/>
            </a:avLst>
          </a:prstGeom>
          <a:solidFill>
            <a:srgbClr val="00B050"/>
          </a:solidFill>
          <a:ln>
            <a:solidFill>
              <a:srgbClr val="00B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G1 </a:t>
            </a:r>
            <a:r>
              <a:rPr lang="en-US" altLang="zh-CN" sz="1600" dirty="0" smtClean="0">
                <a:solidFill>
                  <a:schemeClr val="bg1"/>
                </a:solidFill>
                <a:latin typeface="微软雅黑" pitchFamily="34" charset="-122"/>
                <a:ea typeface="微软雅黑" pitchFamily="34" charset="-122"/>
                <a:sym typeface="Wingdings" pitchFamily="2" charset="2"/>
              </a:rPr>
              <a:t>: </a:t>
            </a:r>
            <a:r>
              <a:rPr lang="zh-CN" altLang="en-US" sz="1600" dirty="0" smtClean="0">
                <a:solidFill>
                  <a:schemeClr val="bg1"/>
                </a:solidFill>
                <a:latin typeface="微软雅黑" pitchFamily="34" charset="-122"/>
                <a:ea typeface="微软雅黑" pitchFamily="34" charset="-122"/>
                <a:sym typeface="Wingdings" pitchFamily="2" charset="2"/>
              </a:rPr>
              <a:t>标记</a:t>
            </a:r>
            <a:r>
              <a:rPr lang="en-US" altLang="zh-CN" sz="1600" dirty="0" smtClean="0">
                <a:solidFill>
                  <a:schemeClr val="bg1"/>
                </a:solidFill>
                <a:latin typeface="微软雅黑" pitchFamily="34" charset="-122"/>
                <a:ea typeface="微软雅黑" pitchFamily="34" charset="-122"/>
                <a:sym typeface="Wingdings" pitchFamily="2" charset="2"/>
              </a:rPr>
              <a:t>-</a:t>
            </a:r>
            <a:r>
              <a:rPr lang="zh-CN" altLang="en-US" sz="1600" dirty="0" smtClean="0">
                <a:solidFill>
                  <a:schemeClr val="bg1"/>
                </a:solidFill>
                <a:latin typeface="微软雅黑" pitchFamily="34" charset="-122"/>
                <a:ea typeface="微软雅黑" pitchFamily="34" charset="-122"/>
                <a:sym typeface="Wingdings" pitchFamily="2" charset="2"/>
              </a:rPr>
              <a:t>整理算法，可以精确的控制停顿</a:t>
            </a:r>
            <a:endParaRPr kumimoji="0" lang="en-US" altLang="zh-CN" sz="16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垃圾收集这么牛，还有内存泄露吗？</a:t>
            </a:r>
            <a:endParaRPr lang="zh-CN" altLang="en-US" dirty="0"/>
          </a:p>
        </p:txBody>
      </p:sp>
      <p:sp>
        <p:nvSpPr>
          <p:cNvPr id="7" name="圆角矩形 6"/>
          <p:cNvSpPr/>
          <p:nvPr/>
        </p:nvSpPr>
        <p:spPr>
          <a:xfrm>
            <a:off x="500034" y="1214422"/>
            <a:ext cx="7786742" cy="1089658"/>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342900" lvl="1" indent="-342900">
              <a:spcBef>
                <a:spcPts val="600"/>
              </a:spcBef>
              <a:buNone/>
            </a:pPr>
            <a:r>
              <a:rPr lang="zh-CN" altLang="en-US" sz="2400" b="1" dirty="0" smtClean="0">
                <a:latin typeface="微软雅黑" pitchFamily="34" charset="-122"/>
                <a:ea typeface="微软雅黑" pitchFamily="34" charset="-122"/>
              </a:rPr>
              <a:t>生命周期特别长</a:t>
            </a:r>
            <a:endParaRPr lang="en-US" altLang="zh-CN" sz="2400" b="1" dirty="0" smtClean="0">
              <a:latin typeface="微软雅黑" pitchFamily="34" charset="-122"/>
              <a:ea typeface="微软雅黑" pitchFamily="34" charset="-122"/>
            </a:endParaRPr>
          </a:p>
          <a:p>
            <a:pPr marL="342900" lvl="1" indent="-342900">
              <a:spcBef>
                <a:spcPts val="600"/>
              </a:spcBef>
              <a:buNone/>
            </a:pPr>
            <a:r>
              <a:rPr lang="en-US" altLang="zh-CN" sz="2400" dirty="0" smtClean="0">
                <a:latin typeface="微软雅黑" pitchFamily="34" charset="-122"/>
                <a:ea typeface="微软雅黑" pitchFamily="34" charset="-122"/>
              </a:rPr>
              <a:t>static</a:t>
            </a:r>
            <a:r>
              <a:rPr lang="zh-CN" altLang="en-US" sz="2400" dirty="0" smtClean="0">
                <a:latin typeface="微软雅黑" pitchFamily="34" charset="-122"/>
                <a:ea typeface="微软雅黑" pitchFamily="34" charset="-122"/>
              </a:rPr>
              <a:t>全局变量、单例成员、长时间运行的线程</a:t>
            </a:r>
            <a:endParaRPr lang="en-US" altLang="zh-CN" sz="2400" dirty="0" smtClean="0">
              <a:latin typeface="微软雅黑" pitchFamily="34" charset="-122"/>
              <a:ea typeface="微软雅黑" pitchFamily="34" charset="-122"/>
            </a:endParaRPr>
          </a:p>
        </p:txBody>
      </p:sp>
      <p:sp>
        <p:nvSpPr>
          <p:cNvPr id="8" name="圆角矩形 7"/>
          <p:cNvSpPr/>
          <p:nvPr/>
        </p:nvSpPr>
        <p:spPr>
          <a:xfrm>
            <a:off x="500034" y="2571744"/>
            <a:ext cx="7786742" cy="919398"/>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342900" lvl="1" indent="-342900">
              <a:buNone/>
            </a:pPr>
            <a:r>
              <a:rPr lang="zh-CN" altLang="en-US" sz="2400" b="1" dirty="0" smtClean="0">
                <a:latin typeface="微软雅黑" pitchFamily="34" charset="-122"/>
                <a:ea typeface="微软雅黑" pitchFamily="34" charset="-122"/>
              </a:rPr>
              <a:t>对象特别大</a:t>
            </a:r>
            <a:endParaRPr lang="en-US" altLang="zh-CN" sz="2400" b="1" dirty="0" smtClean="0">
              <a:latin typeface="微软雅黑" pitchFamily="34" charset="-122"/>
              <a:ea typeface="微软雅黑" pitchFamily="34" charset="-122"/>
            </a:endParaRPr>
          </a:p>
          <a:p>
            <a:pPr marL="342900" lvl="1" indent="-342900">
              <a:buNone/>
            </a:pPr>
            <a:r>
              <a:rPr lang="en-US" altLang="zh-CN" sz="2400" dirty="0" smtClean="0">
                <a:latin typeface="微软雅黑" pitchFamily="34" charset="-122"/>
                <a:ea typeface="微软雅黑" pitchFamily="34" charset="-122"/>
              </a:rPr>
              <a:t>Bitmap</a:t>
            </a:r>
            <a:r>
              <a:rPr lang="zh-CN" altLang="en-US" sz="2400" dirty="0" smtClean="0">
                <a:latin typeface="微软雅黑" pitchFamily="34" charset="-122"/>
                <a:ea typeface="微软雅黑" pitchFamily="34" charset="-122"/>
              </a:rPr>
              <a:t>对象、</a:t>
            </a:r>
            <a:r>
              <a:rPr lang="en-US" altLang="zh-CN" sz="2400" dirty="0" smtClean="0">
                <a:latin typeface="微软雅黑" pitchFamily="34" charset="-122"/>
                <a:ea typeface="微软雅黑" pitchFamily="34" charset="-122"/>
              </a:rPr>
              <a:t>Cursor</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File</a:t>
            </a:r>
            <a:r>
              <a:rPr lang="zh-CN" altLang="en-US" sz="2400" dirty="0" smtClean="0">
                <a:latin typeface="微软雅黑" pitchFamily="34" charset="-122"/>
                <a:ea typeface="微软雅黑" pitchFamily="34" charset="-122"/>
              </a:rPr>
              <a:t>句柄等</a:t>
            </a:r>
            <a:endParaRPr lang="en-US" altLang="zh-CN" sz="2400" dirty="0" smtClean="0">
              <a:latin typeface="微软雅黑" pitchFamily="34" charset="-122"/>
              <a:ea typeface="微软雅黑" pitchFamily="34" charset="-122"/>
            </a:endParaRPr>
          </a:p>
        </p:txBody>
      </p:sp>
      <p:sp>
        <p:nvSpPr>
          <p:cNvPr id="9" name="TextBox 8"/>
          <p:cNvSpPr txBox="1"/>
          <p:nvPr/>
        </p:nvSpPr>
        <p:spPr>
          <a:xfrm>
            <a:off x="642910" y="3714752"/>
            <a:ext cx="7643866" cy="1583410"/>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1" hangingPunct="0">
              <a:lnSpc>
                <a:spcPct val="100000"/>
              </a:lnSpc>
              <a:spcBef>
                <a:spcPts val="600"/>
              </a:spcBef>
              <a:spcAft>
                <a:spcPts val="0"/>
              </a:spcAft>
              <a:buClrTx/>
              <a:buSzTx/>
              <a:buFontTx/>
              <a:buAutoNum type="arabicPeriod"/>
              <a:tabLst/>
            </a:pPr>
            <a:r>
              <a:rPr lang="zh-CN" altLang="en-US" sz="2400" dirty="0" smtClean="0">
                <a:solidFill>
                  <a:srgbClr val="000000"/>
                </a:solidFill>
                <a:latin typeface="微软雅黑" pitchFamily="34" charset="-122"/>
                <a:ea typeface="微软雅黑" pitchFamily="34" charset="-122"/>
              </a:rPr>
              <a:t>尽量缩短生命周期，用完记得移除或关闭</a:t>
            </a:r>
            <a:endParaRPr lang="en-US" altLang="zh-CN" sz="2400" dirty="0" smtClean="0">
              <a:solidFill>
                <a:srgbClr val="000000"/>
              </a:solidFill>
              <a:latin typeface="微软雅黑" pitchFamily="34" charset="-122"/>
              <a:ea typeface="微软雅黑" pitchFamily="34" charset="-122"/>
            </a:endParaRPr>
          </a:p>
          <a:p>
            <a:pPr marL="342900" marR="0" indent="-342900" algn="l" defTabSz="914400" rtl="0" fontAlgn="auto" latinLnBrk="1" hangingPunct="0">
              <a:lnSpc>
                <a:spcPct val="100000"/>
              </a:lnSpc>
              <a:spcBef>
                <a:spcPts val="600"/>
              </a:spcBef>
              <a:spcAft>
                <a:spcPts val="0"/>
              </a:spcAft>
              <a:buClrTx/>
              <a:buSzTx/>
              <a:buFontTx/>
              <a:buAutoNum type="arabicPeriod"/>
              <a:tabLst/>
            </a:pPr>
            <a:r>
              <a:rPr kumimoji="0" lang="zh-CN" altLang="en-US" sz="24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善用</a:t>
            </a:r>
            <a:r>
              <a:rPr kumimoji="0" lang="en-US" altLang="zh-CN" sz="24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SoftReference</a:t>
            </a:r>
            <a:r>
              <a:rPr lang="zh-CN" altLang="en-US" sz="2400" dirty="0" smtClean="0">
                <a:solidFill>
                  <a:srgbClr val="000000"/>
                </a:solidFill>
                <a:latin typeface="微软雅黑" pitchFamily="34" charset="-122"/>
                <a:ea typeface="微软雅黑" pitchFamily="34" charset="-122"/>
                <a:cs typeface="Calibri"/>
              </a:rPr>
              <a:t>、</a:t>
            </a:r>
            <a:r>
              <a:rPr kumimoji="0" lang="en-US" altLang="zh-CN" sz="24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WeakReference</a:t>
            </a:r>
            <a:r>
              <a:rPr kumimoji="0" lang="zh-CN" altLang="en-US" sz="24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a:t>
            </a:r>
            <a:r>
              <a:rPr kumimoji="0" lang="en-US" altLang="zh-CN" sz="24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Unknown</a:t>
            </a:r>
          </a:p>
          <a:p>
            <a:pPr marL="342900" marR="0" indent="-342900" algn="l" defTabSz="914400" rtl="0" fontAlgn="auto" latinLnBrk="1" hangingPunct="0">
              <a:lnSpc>
                <a:spcPct val="100000"/>
              </a:lnSpc>
              <a:spcBef>
                <a:spcPts val="600"/>
              </a:spcBef>
              <a:spcAft>
                <a:spcPts val="0"/>
              </a:spcAft>
              <a:buClrTx/>
              <a:buSzTx/>
              <a:buFontTx/>
              <a:buAutoNum type="arabicPeriod"/>
              <a:tabLst/>
            </a:pPr>
            <a:r>
              <a:rPr lang="zh-CN" altLang="en-US" sz="2400" dirty="0" smtClean="0">
                <a:solidFill>
                  <a:srgbClr val="000000"/>
                </a:solidFill>
                <a:latin typeface="微软雅黑" pitchFamily="34" charset="-122"/>
                <a:ea typeface="微软雅黑" pitchFamily="34" charset="-122"/>
              </a:rPr>
              <a:t>小心间接持有导致的内存泄露，例如：内部类、闭包</a:t>
            </a:r>
            <a:endParaRPr kumimoji="0" lang="zh-CN" altLang="en-US" sz="24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观察者模式</a:t>
            </a:r>
            <a:endParaRPr lang="zh-CN" altLang="en-US" dirty="0"/>
          </a:p>
        </p:txBody>
      </p:sp>
      <p:sp>
        <p:nvSpPr>
          <p:cNvPr id="5" name="圆角矩形 4"/>
          <p:cNvSpPr/>
          <p:nvPr/>
        </p:nvSpPr>
        <p:spPr>
          <a:xfrm>
            <a:off x="3500430" y="1785926"/>
            <a:ext cx="1143008" cy="216000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6" name="矩形 5"/>
          <p:cNvSpPr/>
          <p:nvPr/>
        </p:nvSpPr>
        <p:spPr>
          <a:xfrm>
            <a:off x="3571868" y="2143116"/>
            <a:ext cx="928694" cy="369330"/>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Calibri"/>
                <a:ea typeface="Calibri"/>
                <a:cs typeface="Calibri"/>
                <a:sym typeface="Calibri"/>
              </a:rPr>
              <a:t>Listener</a:t>
            </a: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矩形 7"/>
          <p:cNvSpPr/>
          <p:nvPr/>
        </p:nvSpPr>
        <p:spPr>
          <a:xfrm>
            <a:off x="3571868" y="2631042"/>
            <a:ext cx="928694" cy="369330"/>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Calibri"/>
                <a:ea typeface="Calibri"/>
                <a:cs typeface="Calibri"/>
                <a:sym typeface="Calibri"/>
              </a:rPr>
              <a:t>Listener</a:t>
            </a: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矩形 8"/>
          <p:cNvSpPr/>
          <p:nvPr/>
        </p:nvSpPr>
        <p:spPr>
          <a:xfrm>
            <a:off x="3571868" y="3131108"/>
            <a:ext cx="928694" cy="369330"/>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Calibri"/>
                <a:ea typeface="Calibri"/>
                <a:cs typeface="Calibri"/>
                <a:sym typeface="Calibri"/>
              </a:rPr>
              <a:t>Listener</a:t>
            </a: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0" name="圆角矩形 9"/>
          <p:cNvSpPr/>
          <p:nvPr/>
        </p:nvSpPr>
        <p:spPr>
          <a:xfrm>
            <a:off x="785786" y="1785926"/>
            <a:ext cx="1500198" cy="40862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chemeClr val="bg1"/>
                </a:solidFill>
                <a:effectLst/>
                <a:uFillTx/>
                <a:latin typeface="Calibri"/>
                <a:ea typeface="Calibri"/>
                <a:cs typeface="Calibri"/>
                <a:sym typeface="Calibri"/>
              </a:rPr>
              <a:t>Add Listener</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11" name="圆角矩形 10"/>
          <p:cNvSpPr/>
          <p:nvPr/>
        </p:nvSpPr>
        <p:spPr>
          <a:xfrm>
            <a:off x="571472" y="3377570"/>
            <a:ext cx="1785950" cy="40862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Calibri"/>
                <a:ea typeface="Calibri"/>
                <a:cs typeface="Calibri"/>
              </a:rPr>
              <a:t>Remove</a:t>
            </a:r>
            <a:r>
              <a:rPr kumimoji="0" lang="en-US" altLang="zh-CN" sz="1800" b="0" i="0" u="none" strike="noStrike" cap="none" spc="0" normalizeH="0" baseline="0" dirty="0" smtClean="0">
                <a:ln>
                  <a:noFill/>
                </a:ln>
                <a:solidFill>
                  <a:schemeClr val="bg1"/>
                </a:solidFill>
                <a:effectLst/>
                <a:uFillTx/>
                <a:latin typeface="Calibri"/>
                <a:ea typeface="Calibri"/>
                <a:cs typeface="Calibri"/>
                <a:sym typeface="Calibri"/>
              </a:rPr>
              <a:t> Listener</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cxnSp>
        <p:nvCxnSpPr>
          <p:cNvPr id="13" name="直接箭头连接符 12"/>
          <p:cNvCxnSpPr/>
          <p:nvPr/>
        </p:nvCxnSpPr>
        <p:spPr>
          <a:xfrm>
            <a:off x="2357422" y="2000240"/>
            <a:ext cx="1143008" cy="357190"/>
          </a:xfrm>
          <a:prstGeom prst="straightConnector1">
            <a:avLst/>
          </a:prstGeom>
          <a:noFill/>
          <a:ln w="25400" cap="flat">
            <a:solidFill>
              <a:srgbClr val="4F81BD"/>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a:endCxn id="11" idx="3"/>
          </p:cNvCxnSpPr>
          <p:nvPr/>
        </p:nvCxnSpPr>
        <p:spPr>
          <a:xfrm rot="10800000" flipV="1">
            <a:off x="2357422" y="3214686"/>
            <a:ext cx="1071570" cy="367194"/>
          </a:xfrm>
          <a:prstGeom prst="straightConnector1">
            <a:avLst/>
          </a:prstGeom>
          <a:noFill/>
          <a:ln w="25400" cap="flat">
            <a:solidFill>
              <a:srgbClr val="4F81BD"/>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TextBox 21"/>
          <p:cNvSpPr txBox="1"/>
          <p:nvPr/>
        </p:nvSpPr>
        <p:spPr>
          <a:xfrm>
            <a:off x="3214678" y="1214422"/>
            <a:ext cx="185723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2400" b="1" i="0" u="none" strike="noStrike" cap="none" spc="0" normalizeH="0" baseline="0" dirty="0" smtClean="0">
                <a:ln>
                  <a:noFill/>
                </a:ln>
                <a:solidFill>
                  <a:srgbClr val="FF6699"/>
                </a:solidFill>
                <a:effectLst/>
                <a:uFillTx/>
                <a:latin typeface="Calibri"/>
                <a:ea typeface="Calibri"/>
                <a:cs typeface="Calibri"/>
                <a:sym typeface="Calibri"/>
              </a:rPr>
              <a:t>List&lt;Listener&gt;</a:t>
            </a:r>
            <a:endParaRPr kumimoji="0" lang="zh-CN" altLang="en-US" sz="2400" b="1" i="0" u="none" strike="noStrike" cap="none" spc="0" normalizeH="0" baseline="0" dirty="0">
              <a:ln>
                <a:noFill/>
              </a:ln>
              <a:solidFill>
                <a:srgbClr val="FF6699"/>
              </a:solidFill>
              <a:effectLst/>
              <a:uFillTx/>
              <a:latin typeface="Calibri"/>
              <a:ea typeface="Calibri"/>
              <a:cs typeface="Calibri"/>
              <a:sym typeface="Calibri"/>
            </a:endParaRPr>
          </a:p>
        </p:txBody>
      </p:sp>
      <p:sp>
        <p:nvSpPr>
          <p:cNvPr id="23" name="TextBox 22"/>
          <p:cNvSpPr txBox="1"/>
          <p:nvPr/>
        </p:nvSpPr>
        <p:spPr>
          <a:xfrm>
            <a:off x="5143504" y="1714488"/>
            <a:ext cx="3929058" cy="1021554"/>
          </a:xfrm>
          <a:prstGeom prst="roundRect">
            <a:avLst/>
          </a:prstGeom>
          <a:ln/>
        </p:spPr>
        <p:style>
          <a:lnRef idx="1">
            <a:schemeClr val="accent2"/>
          </a:lnRef>
          <a:fillRef idx="3">
            <a:schemeClr val="accent2"/>
          </a:fillRef>
          <a:effectRef idx="2">
            <a:schemeClr val="accent2"/>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注意内存泄露：</a:t>
            </a:r>
            <a:endParaRPr kumimoji="0" lang="en-US" altLang="zh-CN" sz="1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endParaRPr>
          </a:p>
          <a:p>
            <a:pPr marL="342900" marR="0" indent="-342900" algn="l" defTabSz="914400" rtl="0" fontAlgn="auto" latinLnBrk="1" hangingPunct="0">
              <a:lnSpc>
                <a:spcPct val="100000"/>
              </a:lnSpc>
              <a:spcBef>
                <a:spcPts val="0"/>
              </a:spcBef>
              <a:spcAft>
                <a:spcPts val="0"/>
              </a:spcAft>
              <a:buClrTx/>
              <a:buSzTx/>
              <a:buFontTx/>
              <a:buAutoNum type="arabicPeriod"/>
              <a:tabLst/>
            </a:pPr>
            <a:r>
              <a:rPr lang="en-US" altLang="zh-CN" dirty="0" smtClean="0">
                <a:solidFill>
                  <a:schemeClr val="bg1"/>
                </a:solidFill>
                <a:latin typeface="微软雅黑" pitchFamily="34" charset="-122"/>
                <a:ea typeface="微软雅黑" pitchFamily="34" charset="-122"/>
              </a:rPr>
              <a:t>List&lt;Listener&gt; </a:t>
            </a:r>
            <a:r>
              <a:rPr lang="zh-CN" altLang="en-US" dirty="0" smtClean="0">
                <a:solidFill>
                  <a:schemeClr val="bg1"/>
                </a:solidFill>
                <a:latin typeface="微软雅黑" pitchFamily="34" charset="-122"/>
                <a:ea typeface="微软雅黑" pitchFamily="34" charset="-122"/>
              </a:rPr>
              <a:t>是单例的成员</a:t>
            </a:r>
            <a:endParaRPr lang="en-US" altLang="zh-CN" dirty="0" smtClean="0">
              <a:solidFill>
                <a:schemeClr val="bg1"/>
              </a:solidFill>
              <a:latin typeface="微软雅黑" pitchFamily="34" charset="-122"/>
              <a:ea typeface="微软雅黑" pitchFamily="34" charset="-122"/>
            </a:endParaRPr>
          </a:p>
          <a:p>
            <a:pPr marL="342900" marR="0" indent="-342900" algn="l" defTabSz="914400" rtl="0" fontAlgn="auto" latinLnBrk="1" hangingPunct="0">
              <a:lnSpc>
                <a:spcPct val="100000"/>
              </a:lnSpc>
              <a:spcBef>
                <a:spcPts val="0"/>
              </a:spcBef>
              <a:spcAft>
                <a:spcPts val="0"/>
              </a:spcAft>
              <a:buClrTx/>
              <a:buSzTx/>
              <a:buFontTx/>
              <a:buAutoNum type="arabicPeriod"/>
              <a:tabLst/>
            </a:pPr>
            <a:r>
              <a:rPr kumimoji="0" lang="en-US" altLang="zh-CN" sz="1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List&lt;Listener&gt;</a:t>
            </a:r>
            <a:r>
              <a:rPr kumimoji="0" lang="zh-CN" altLang="en-US" sz="1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是</a:t>
            </a:r>
            <a:r>
              <a:rPr kumimoji="0" lang="en-US" altLang="zh-CN" sz="1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static</a:t>
            </a:r>
            <a:endParaRPr kumimoji="0" lang="zh-CN" altLang="en-US" sz="1800" b="0"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sp>
        <p:nvSpPr>
          <p:cNvPr id="25" name="TextBox 24"/>
          <p:cNvSpPr txBox="1"/>
          <p:nvPr/>
        </p:nvSpPr>
        <p:spPr>
          <a:xfrm>
            <a:off x="857224" y="4428425"/>
            <a:ext cx="7641935" cy="1021554"/>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b="1" dirty="0" smtClean="0">
                <a:solidFill>
                  <a:srgbClr val="FF0000"/>
                </a:solidFill>
                <a:latin typeface="微软雅黑" pitchFamily="34" charset="-122"/>
                <a:ea typeface="微软雅黑" pitchFamily="34" charset="-122"/>
              </a:rPr>
              <a:t>易犯错误</a:t>
            </a:r>
            <a:r>
              <a:rPr lang="zh-CN" altLang="en-US" dirty="0" smtClean="0">
                <a:solidFill>
                  <a:srgbClr val="000000"/>
                </a:solidFill>
                <a:latin typeface="微软雅黑" pitchFamily="34" charset="-122"/>
                <a:ea typeface="微软雅黑" pitchFamily="34" charset="-122"/>
              </a:rPr>
              <a:t>：</a:t>
            </a:r>
            <a:r>
              <a:rPr lang="en-US" altLang="zh-CN" dirty="0" smtClean="0">
                <a:solidFill>
                  <a:srgbClr val="000000"/>
                </a:solidFill>
                <a:latin typeface="微软雅黑" pitchFamily="34" charset="-122"/>
                <a:ea typeface="微软雅黑" pitchFamily="34" charset="-122"/>
              </a:rPr>
              <a:t>AddListener</a:t>
            </a:r>
            <a:r>
              <a:rPr lang="zh-CN" altLang="en-US" dirty="0" smtClean="0">
                <a:solidFill>
                  <a:srgbClr val="000000"/>
                </a:solidFill>
                <a:latin typeface="微软雅黑" pitchFamily="34" charset="-122"/>
                <a:ea typeface="微软雅黑" pitchFamily="34" charset="-122"/>
              </a:rPr>
              <a:t>和</a:t>
            </a:r>
            <a:r>
              <a:rPr lang="en-US" altLang="zh-CN" dirty="0" smtClean="0">
                <a:solidFill>
                  <a:srgbClr val="000000"/>
                </a:solidFill>
                <a:latin typeface="微软雅黑" pitchFamily="34" charset="-122"/>
                <a:ea typeface="微软雅黑" pitchFamily="34" charset="-122"/>
              </a:rPr>
              <a:t>RemoveListener</a:t>
            </a:r>
            <a:r>
              <a:rPr lang="zh-CN" altLang="en-US" dirty="0" smtClean="0">
                <a:solidFill>
                  <a:srgbClr val="000000"/>
                </a:solidFill>
                <a:latin typeface="微软雅黑" pitchFamily="34" charset="-122"/>
                <a:ea typeface="微软雅黑" pitchFamily="34" charset="-122"/>
              </a:rPr>
              <a:t>没有配对使用，就会内存泄露</a:t>
            </a:r>
            <a:endParaRPr lang="en-US" altLang="zh-CN" dirty="0" smtClean="0">
              <a:solidFill>
                <a:srgbClr val="000000"/>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zh-CN" altLang="en-US" sz="1800" b="1"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解决方法</a:t>
            </a: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a:t>
            </a:r>
            <a:r>
              <a:rPr kumimoji="0" lang="en-US" altLang="zh-CN" sz="18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WeakReference</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SoftReference VS WeakReference</a:t>
            </a:r>
            <a:endParaRPr lang="zh-CN" altLang="en-US" dirty="0"/>
          </a:p>
        </p:txBody>
      </p:sp>
      <p:sp>
        <p:nvSpPr>
          <p:cNvPr id="4" name="TextBox 3"/>
          <p:cNvSpPr txBox="1"/>
          <p:nvPr/>
        </p:nvSpPr>
        <p:spPr>
          <a:xfrm>
            <a:off x="571472" y="1853977"/>
            <a:ext cx="7715304" cy="1477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latin typeface="微软雅黑" pitchFamily="34" charset="-122"/>
                <a:ea typeface="微软雅黑" pitchFamily="34" charset="-122"/>
              </a:rPr>
              <a:t>强引用</a:t>
            </a:r>
            <a:endParaRPr lang="en-US" altLang="zh-CN" sz="2000" dirty="0" smtClean="0">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latin typeface="微软雅黑" pitchFamily="34" charset="-122"/>
                <a:ea typeface="微软雅黑" pitchFamily="34" charset="-122"/>
              </a:rPr>
              <a:t>除非即将</a:t>
            </a:r>
            <a:r>
              <a:rPr lang="en-US" sz="2000" dirty="0" smtClean="0">
                <a:latin typeface="微软雅黑" pitchFamily="34" charset="-122"/>
                <a:ea typeface="微软雅黑" pitchFamily="34" charset="-122"/>
              </a:rPr>
              <a:t>OutOfMemory，</a:t>
            </a:r>
            <a:r>
              <a:rPr lang="zh-CN" altLang="en-US" sz="2000" dirty="0" smtClean="0">
                <a:latin typeface="微软雅黑" pitchFamily="34" charset="-122"/>
                <a:ea typeface="微软雅黑" pitchFamily="34" charset="-122"/>
              </a:rPr>
              <a:t>否则不会被</a:t>
            </a:r>
            <a:r>
              <a:rPr lang="en-US" sz="2000" dirty="0" smtClean="0">
                <a:latin typeface="微软雅黑" pitchFamily="34" charset="-122"/>
                <a:ea typeface="微软雅黑" pitchFamily="34" charset="-122"/>
              </a:rPr>
              <a:t>GC</a:t>
            </a:r>
            <a:r>
              <a:rPr lang="zh-CN" altLang="en-US" sz="2000" dirty="0" smtClean="0">
                <a:latin typeface="微软雅黑" pitchFamily="34" charset="-122"/>
                <a:ea typeface="微软雅黑" pitchFamily="34" charset="-122"/>
              </a:rPr>
              <a:t>回收</a:t>
            </a:r>
            <a:endParaRPr lang="en-US" altLang="zh-CN" sz="2000" dirty="0" smtClean="0">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latin typeface="微软雅黑" pitchFamily="34" charset="-122"/>
                <a:ea typeface="微软雅黑" pitchFamily="34" charset="-122"/>
              </a:rPr>
              <a:t>适合</a:t>
            </a:r>
            <a:r>
              <a:rPr lang="en-US" sz="2000" dirty="0" smtClean="0">
                <a:latin typeface="微软雅黑" pitchFamily="34" charset="-122"/>
                <a:ea typeface="微软雅黑" pitchFamily="34" charset="-122"/>
              </a:rPr>
              <a:t>Cache</a:t>
            </a:r>
            <a:r>
              <a:rPr lang="zh-CN" altLang="en-US" sz="2000" dirty="0" smtClean="0">
                <a:latin typeface="微软雅黑" pitchFamily="34" charset="-122"/>
                <a:ea typeface="微软雅黑" pitchFamily="34" charset="-122"/>
              </a:rPr>
              <a:t>，例如：</a:t>
            </a:r>
            <a:r>
              <a:rPr lang="en-US" altLang="zh-CN" sz="2000" dirty="0" smtClean="0">
                <a:latin typeface="微软雅黑" pitchFamily="34" charset="-122"/>
                <a:ea typeface="微软雅黑" pitchFamily="34" charset="-122"/>
              </a:rPr>
              <a:t>SoftReference&lt;Bitmap&gt;</a:t>
            </a:r>
            <a:endParaRPr kumimoji="0" lang="zh-CN" altLang="en-US" sz="2000" i="0" u="none" strike="noStrike" cap="none" spc="0" normalizeH="0" baseline="0" dirty="0">
              <a:ln>
                <a:noFill/>
              </a:ln>
              <a:solidFill>
                <a:srgbClr val="000000"/>
              </a:solidFill>
              <a:effectLst/>
              <a:uFillTx/>
              <a:latin typeface="微软雅黑" pitchFamily="34" charset="-122"/>
              <a:ea typeface="微软雅黑" pitchFamily="34" charset="-122"/>
              <a:sym typeface="Calibri"/>
            </a:endParaRPr>
          </a:p>
        </p:txBody>
      </p:sp>
      <p:sp>
        <p:nvSpPr>
          <p:cNvPr id="5" name="TextBox 4"/>
          <p:cNvSpPr txBox="1"/>
          <p:nvPr/>
        </p:nvSpPr>
        <p:spPr>
          <a:xfrm>
            <a:off x="571472" y="1214422"/>
            <a:ext cx="8143932" cy="57888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2800" b="1" i="0" u="none" strike="noStrike" cap="none" spc="0" normalizeH="0" baseline="0" dirty="0" smtClean="0">
                <a:ln>
                  <a:noFill/>
                </a:ln>
                <a:solidFill>
                  <a:schemeClr val="bg1"/>
                </a:solidFill>
                <a:effectLst/>
                <a:uFillTx/>
                <a:latin typeface="Calibri"/>
                <a:ea typeface="Calibri"/>
                <a:cs typeface="Calibri"/>
                <a:sym typeface="Calibri"/>
              </a:rPr>
              <a:t> SoftReference</a:t>
            </a:r>
            <a:endParaRPr kumimoji="0" lang="zh-CN" altLang="en-US" sz="2800" b="1" i="0" u="none" strike="noStrike" cap="none" spc="0" normalizeH="0" baseline="0" dirty="0">
              <a:ln>
                <a:noFill/>
              </a:ln>
              <a:solidFill>
                <a:schemeClr val="bg1"/>
              </a:solidFill>
              <a:effectLst/>
              <a:uFillTx/>
              <a:latin typeface="Calibri"/>
              <a:ea typeface="Calibri"/>
              <a:cs typeface="Calibri"/>
              <a:sym typeface="Calibri"/>
            </a:endParaRPr>
          </a:p>
        </p:txBody>
      </p:sp>
      <p:sp>
        <p:nvSpPr>
          <p:cNvPr id="6" name="TextBox 5"/>
          <p:cNvSpPr txBox="1"/>
          <p:nvPr/>
        </p:nvSpPr>
        <p:spPr>
          <a:xfrm>
            <a:off x="571472" y="4094815"/>
            <a:ext cx="7715304"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latin typeface="微软雅黑" pitchFamily="34" charset="-122"/>
                <a:ea typeface="微软雅黑" pitchFamily="34" charset="-122"/>
              </a:rPr>
              <a:t>弱引用</a:t>
            </a:r>
            <a:endParaRPr lang="en-US" altLang="zh-CN" sz="2000" dirty="0" smtClean="0">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latin typeface="微软雅黑" pitchFamily="34" charset="-122"/>
                <a:ea typeface="微软雅黑" pitchFamily="34" charset="-122"/>
              </a:rPr>
              <a:t>执行</a:t>
            </a:r>
            <a:r>
              <a:rPr lang="en-US" sz="2000" dirty="0" smtClean="0">
                <a:latin typeface="微软雅黑" pitchFamily="34" charset="-122"/>
                <a:ea typeface="微软雅黑" pitchFamily="34" charset="-122"/>
              </a:rPr>
              <a:t>GC</a:t>
            </a:r>
            <a:r>
              <a:rPr lang="zh-CN" altLang="en-US" sz="2000" dirty="0" smtClean="0">
                <a:latin typeface="微软雅黑" pitchFamily="34" charset="-122"/>
                <a:ea typeface="微软雅黑" pitchFamily="34" charset="-122"/>
              </a:rPr>
              <a:t>时，就会被回收</a:t>
            </a:r>
            <a:endParaRPr lang="en-US" altLang="zh-CN" sz="2000" dirty="0" smtClean="0">
              <a:latin typeface="微软雅黑" pitchFamily="34" charset="-122"/>
              <a:ea typeface="微软雅黑" pitchFamily="34" charset="-122"/>
            </a:endParaRPr>
          </a:p>
        </p:txBody>
      </p:sp>
      <p:sp>
        <p:nvSpPr>
          <p:cNvPr id="7" name="TextBox 6"/>
          <p:cNvSpPr txBox="1"/>
          <p:nvPr/>
        </p:nvSpPr>
        <p:spPr>
          <a:xfrm>
            <a:off x="571472" y="3455260"/>
            <a:ext cx="8143932" cy="5788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2800" b="1" i="0" u="none" strike="noStrike" cap="none" spc="0" normalizeH="0" baseline="0" dirty="0" smtClean="0">
                <a:ln>
                  <a:noFill/>
                </a:ln>
                <a:solidFill>
                  <a:schemeClr val="bg1"/>
                </a:solidFill>
                <a:effectLst/>
                <a:uFillTx/>
                <a:latin typeface="Calibri"/>
                <a:ea typeface="Calibri"/>
                <a:cs typeface="Calibri"/>
                <a:sym typeface="Calibri"/>
              </a:rPr>
              <a:t> WeakReference</a:t>
            </a:r>
            <a:endParaRPr kumimoji="0" lang="zh-CN" altLang="en-US" sz="2800" b="1" i="0" u="none" strike="noStrike" cap="none" spc="0" normalizeH="0" baseline="0" dirty="0">
              <a:ln>
                <a:noFill/>
              </a:ln>
              <a:solidFill>
                <a:schemeClr val="bg1"/>
              </a:solidFill>
              <a:effectLst/>
              <a:uFillTx/>
              <a:latin typeface="Calibri"/>
              <a:ea typeface="Calibri"/>
              <a:cs typeface="Calibri"/>
              <a:sym typeface="Calibri"/>
            </a:endParaRPr>
          </a:p>
        </p:txBody>
      </p:sp>
      <p:sp>
        <p:nvSpPr>
          <p:cNvPr id="8" name="云形标注 7"/>
          <p:cNvSpPr/>
          <p:nvPr/>
        </p:nvSpPr>
        <p:spPr>
          <a:xfrm>
            <a:off x="4071934" y="5000636"/>
            <a:ext cx="2714644" cy="1077572"/>
          </a:xfrm>
          <a:prstGeom prst="cloudCallout">
            <a:avLst>
              <a:gd name="adj1" fmla="val -77141"/>
              <a:gd name="adj2" fmla="val -59474"/>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看起来很美</a:t>
            </a:r>
            <a:endParaRPr lang="en-US" altLang="zh-CN" sz="2000" baseline="0" dirty="0" smtClean="0">
              <a:solidFill>
                <a:srgbClr val="000000"/>
              </a:solidFill>
              <a:latin typeface="微软雅黑" pitchFamily="34" charset="-122"/>
              <a:ea typeface="微软雅黑" pitchFamily="34" charset="-122"/>
              <a:cs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实际上</a:t>
            </a:r>
            <a:r>
              <a:rPr kumimoji="0" lang="en-US" altLang="zh-CN" sz="20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a:t>
            </a:r>
            <a:endParaRPr kumimoji="0" lang="zh-CN" altLang="en-US" sz="20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5357818" y="3286124"/>
            <a:ext cx="3714776" cy="1000132"/>
          </a:xfrm>
          <a:prstGeom prst="round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1" name="圆角矩形 10"/>
          <p:cNvSpPr/>
          <p:nvPr/>
        </p:nvSpPr>
        <p:spPr>
          <a:xfrm>
            <a:off x="71438" y="2928934"/>
            <a:ext cx="4714876" cy="2714644"/>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 name="标题 1"/>
          <p:cNvSpPr>
            <a:spLocks noGrp="1"/>
          </p:cNvSpPr>
          <p:nvPr>
            <p:ph type="title"/>
          </p:nvPr>
        </p:nvSpPr>
        <p:spPr/>
        <p:txBody>
          <a:bodyPr/>
          <a:lstStyle/>
          <a:p>
            <a:r>
              <a:rPr lang="zh-CN" altLang="en-US" dirty="0" smtClean="0"/>
              <a:t>什么时候会执行</a:t>
            </a:r>
            <a:r>
              <a:rPr lang="en-US" altLang="zh-CN" dirty="0" smtClean="0"/>
              <a:t>GC</a:t>
            </a:r>
            <a:r>
              <a:rPr lang="zh-CN" altLang="en-US" dirty="0" smtClean="0"/>
              <a:t>？</a:t>
            </a:r>
            <a:endParaRPr lang="zh-CN" altLang="en-US" dirty="0"/>
          </a:p>
        </p:txBody>
      </p:sp>
      <p:sp>
        <p:nvSpPr>
          <p:cNvPr id="4" name="TextBox 3"/>
          <p:cNvSpPr txBox="1"/>
          <p:nvPr/>
        </p:nvSpPr>
        <p:spPr>
          <a:xfrm>
            <a:off x="1785918" y="2357430"/>
            <a:ext cx="1285884"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Activity 1</a:t>
            </a:r>
            <a:endParaRPr kumimoji="0" lang="zh-CN" altLang="en-US" sz="1800" b="0"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sp>
        <p:nvSpPr>
          <p:cNvPr id="7" name="TextBox 6"/>
          <p:cNvSpPr txBox="1"/>
          <p:nvPr/>
        </p:nvSpPr>
        <p:spPr>
          <a:xfrm>
            <a:off x="6858016" y="2357430"/>
            <a:ext cx="1111841" cy="36933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微软雅黑" pitchFamily="34" charset="-122"/>
                <a:ea typeface="微软雅黑" pitchFamily="34" charset="-122"/>
                <a:cs typeface="Calibri"/>
              </a:rPr>
              <a:t>Activity 2</a:t>
            </a:r>
            <a:endParaRPr lang="zh-CN" altLang="en-US" dirty="0">
              <a:solidFill>
                <a:schemeClr val="bg1"/>
              </a:solidFill>
              <a:latin typeface="微软雅黑" pitchFamily="34" charset="-122"/>
              <a:ea typeface="微软雅黑" pitchFamily="34" charset="-122"/>
              <a:cs typeface="Calibri"/>
            </a:endParaRPr>
          </a:p>
        </p:txBody>
      </p:sp>
      <p:pic>
        <p:nvPicPr>
          <p:cNvPr id="1026" name="Picture 2" descr="\\vmware-host\Shared Folders\桌面\屏幕快照 2015-04-12 下午3.36.01.png"/>
          <p:cNvPicPr>
            <a:picLocks noChangeAspect="1" noChangeArrowheads="1"/>
          </p:cNvPicPr>
          <p:nvPr/>
        </p:nvPicPr>
        <p:blipFill>
          <a:blip r:embed="rId2"/>
          <a:srcRect/>
          <a:stretch>
            <a:fillRect/>
          </a:stretch>
        </p:blipFill>
        <p:spPr bwMode="auto">
          <a:xfrm>
            <a:off x="214283" y="3143248"/>
            <a:ext cx="4429156" cy="1331235"/>
          </a:xfrm>
          <a:prstGeom prst="rect">
            <a:avLst/>
          </a:prstGeom>
          <a:noFill/>
        </p:spPr>
      </p:pic>
      <p:pic>
        <p:nvPicPr>
          <p:cNvPr id="1027" name="Picture 3" descr="\\vmware-host\Shared Folders\桌面\屏幕快照 2015-04-12 下午3.37.12.png"/>
          <p:cNvPicPr>
            <a:picLocks noChangeAspect="1" noChangeArrowheads="1"/>
          </p:cNvPicPr>
          <p:nvPr/>
        </p:nvPicPr>
        <p:blipFill>
          <a:blip r:embed="rId3"/>
          <a:srcRect/>
          <a:stretch>
            <a:fillRect/>
          </a:stretch>
        </p:blipFill>
        <p:spPr bwMode="auto">
          <a:xfrm>
            <a:off x="214282" y="4643447"/>
            <a:ext cx="3786214" cy="449212"/>
          </a:xfrm>
          <a:prstGeom prst="rect">
            <a:avLst/>
          </a:prstGeom>
          <a:noFill/>
        </p:spPr>
      </p:pic>
      <p:pic>
        <p:nvPicPr>
          <p:cNvPr id="10" name="Picture 3" descr="\\vmware-host\Shared Folders\桌面\屏幕快照 2015-04-12 下午3.37.12.png"/>
          <p:cNvPicPr>
            <a:picLocks noChangeAspect="1" noChangeArrowheads="1"/>
          </p:cNvPicPr>
          <p:nvPr/>
        </p:nvPicPr>
        <p:blipFill>
          <a:blip r:embed="rId3"/>
          <a:srcRect/>
          <a:stretch>
            <a:fillRect/>
          </a:stretch>
        </p:blipFill>
        <p:spPr bwMode="auto">
          <a:xfrm>
            <a:off x="5357818" y="3571877"/>
            <a:ext cx="3714776" cy="440736"/>
          </a:xfrm>
          <a:prstGeom prst="rect">
            <a:avLst/>
          </a:prstGeom>
          <a:ln>
            <a:noFill/>
          </a:ln>
          <a:effectLst>
            <a:softEdge rad="112500"/>
          </a:effectLst>
        </p:spPr>
      </p:pic>
      <p:sp>
        <p:nvSpPr>
          <p:cNvPr id="13" name="右箭头 12"/>
          <p:cNvSpPr/>
          <p:nvPr/>
        </p:nvSpPr>
        <p:spPr>
          <a:xfrm>
            <a:off x="4786314" y="2285992"/>
            <a:ext cx="642942" cy="642942"/>
          </a:xfrm>
          <a:prstGeom prst="right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1028" name="Picture 4" descr="\\vmware-host\Shared Folders\桌面\屏幕快照 2015-04-12 下午3.36.31.png"/>
          <p:cNvPicPr>
            <a:picLocks noChangeAspect="1" noChangeArrowheads="1"/>
          </p:cNvPicPr>
          <p:nvPr/>
        </p:nvPicPr>
        <p:blipFill>
          <a:blip r:embed="rId4"/>
          <a:srcRect/>
          <a:stretch>
            <a:fillRect/>
          </a:stretch>
        </p:blipFill>
        <p:spPr bwMode="auto">
          <a:xfrm>
            <a:off x="2357422" y="1142984"/>
            <a:ext cx="4572000" cy="695325"/>
          </a:xfrm>
          <a:prstGeom prst="rect">
            <a:avLst/>
          </a:prstGeom>
          <a:noFill/>
        </p:spPr>
      </p:pic>
      <p:sp>
        <p:nvSpPr>
          <p:cNvPr id="15" name="TextBox 14"/>
          <p:cNvSpPr txBox="1"/>
          <p:nvPr/>
        </p:nvSpPr>
        <p:spPr>
          <a:xfrm>
            <a:off x="4714876" y="1071546"/>
            <a:ext cx="1507783"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微软雅黑" pitchFamily="34" charset="-122"/>
                <a:ea typeface="微软雅黑" pitchFamily="34" charset="-122"/>
                <a:cs typeface="Calibri"/>
              </a:rPr>
              <a:t>CityManager</a:t>
            </a:r>
            <a:endParaRPr lang="zh-CN" altLang="en-US" dirty="0">
              <a:solidFill>
                <a:schemeClr val="bg1"/>
              </a:solidFill>
              <a:latin typeface="微软雅黑" pitchFamily="34" charset="-122"/>
              <a:ea typeface="微软雅黑" pitchFamily="34" charset="-122"/>
              <a:cs typeface="Calibri"/>
            </a:endParaRPr>
          </a:p>
        </p:txBody>
      </p:sp>
      <p:pic>
        <p:nvPicPr>
          <p:cNvPr id="1031" name="Picture 7" descr="\\vmware-host\Shared Folders\桌面\bullet-question-d-r.png"/>
          <p:cNvPicPr>
            <a:picLocks noChangeAspect="1" noChangeArrowheads="1"/>
          </p:cNvPicPr>
          <p:nvPr/>
        </p:nvPicPr>
        <p:blipFill>
          <a:blip r:embed="rId5"/>
          <a:srcRect/>
          <a:stretch>
            <a:fillRect/>
          </a:stretch>
        </p:blipFill>
        <p:spPr bwMode="auto">
          <a:xfrm>
            <a:off x="1857356" y="5072074"/>
            <a:ext cx="1219200" cy="1219200"/>
          </a:xfrm>
          <a:prstGeom prst="rect">
            <a:avLst/>
          </a:prstGeom>
          <a:noFill/>
        </p:spPr>
      </p:pic>
      <p:pic>
        <p:nvPicPr>
          <p:cNvPr id="19" name="Picture 7" descr="\\vmware-host\Shared Folders\桌面\bullet-question-d-r.png"/>
          <p:cNvPicPr>
            <a:picLocks noChangeAspect="1" noChangeArrowheads="1"/>
          </p:cNvPicPr>
          <p:nvPr/>
        </p:nvPicPr>
        <p:blipFill>
          <a:blip r:embed="rId5"/>
          <a:srcRect/>
          <a:stretch>
            <a:fillRect/>
          </a:stretch>
        </p:blipFill>
        <p:spPr bwMode="auto">
          <a:xfrm>
            <a:off x="6929454" y="4143380"/>
            <a:ext cx="1219200" cy="12192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142976" y="3429000"/>
            <a:ext cx="6643734" cy="2428892"/>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4" name="圆角矩形 3"/>
          <p:cNvSpPr/>
          <p:nvPr/>
        </p:nvSpPr>
        <p:spPr>
          <a:xfrm>
            <a:off x="1857388" y="214290"/>
            <a:ext cx="4714876" cy="2714644"/>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5" name="Picture 2" descr="\\vmware-host\Shared Folders\桌面\屏幕快照 2015-04-12 下午3.36.01.png"/>
          <p:cNvPicPr>
            <a:picLocks noChangeAspect="1" noChangeArrowheads="1"/>
          </p:cNvPicPr>
          <p:nvPr/>
        </p:nvPicPr>
        <p:blipFill>
          <a:blip r:embed="rId2"/>
          <a:srcRect/>
          <a:stretch>
            <a:fillRect/>
          </a:stretch>
        </p:blipFill>
        <p:spPr bwMode="auto">
          <a:xfrm>
            <a:off x="2000233" y="571480"/>
            <a:ext cx="4429156" cy="1331235"/>
          </a:xfrm>
          <a:prstGeom prst="rect">
            <a:avLst/>
          </a:prstGeom>
          <a:noFill/>
        </p:spPr>
      </p:pic>
      <p:pic>
        <p:nvPicPr>
          <p:cNvPr id="6" name="Picture 3" descr="\\vmware-host\Shared Folders\桌面\屏幕快照 2015-04-12 下午3.37.12.png"/>
          <p:cNvPicPr>
            <a:picLocks noChangeAspect="1" noChangeArrowheads="1"/>
          </p:cNvPicPr>
          <p:nvPr/>
        </p:nvPicPr>
        <p:blipFill>
          <a:blip r:embed="rId3"/>
          <a:srcRect/>
          <a:stretch>
            <a:fillRect/>
          </a:stretch>
        </p:blipFill>
        <p:spPr bwMode="auto">
          <a:xfrm>
            <a:off x="2000232" y="2071679"/>
            <a:ext cx="3786214" cy="449212"/>
          </a:xfrm>
          <a:prstGeom prst="rect">
            <a:avLst/>
          </a:prstGeom>
          <a:noFill/>
        </p:spPr>
      </p:pic>
      <p:pic>
        <p:nvPicPr>
          <p:cNvPr id="2050" name="Picture 2" descr="\\vmware-host\Shared Folders\桌面\屏幕快照 2015-04-12 下午4.06.49.png"/>
          <p:cNvPicPr>
            <a:picLocks noChangeAspect="1" noChangeArrowheads="1"/>
          </p:cNvPicPr>
          <p:nvPr/>
        </p:nvPicPr>
        <p:blipFill>
          <a:blip r:embed="rId4"/>
          <a:srcRect/>
          <a:stretch>
            <a:fillRect/>
          </a:stretch>
        </p:blipFill>
        <p:spPr bwMode="auto">
          <a:xfrm>
            <a:off x="1500166" y="3714752"/>
            <a:ext cx="5987165" cy="1928826"/>
          </a:xfrm>
          <a:prstGeom prst="rect">
            <a:avLst/>
          </a:prstGeom>
          <a:noFill/>
        </p:spPr>
      </p:pic>
      <p:sp>
        <p:nvSpPr>
          <p:cNvPr id="9" name="下箭头 8"/>
          <p:cNvSpPr/>
          <p:nvPr/>
        </p:nvSpPr>
        <p:spPr>
          <a:xfrm>
            <a:off x="3643306" y="3000372"/>
            <a:ext cx="1143008" cy="428628"/>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1" name="TextBox 10"/>
          <p:cNvSpPr txBox="1"/>
          <p:nvPr/>
        </p:nvSpPr>
        <p:spPr>
          <a:xfrm>
            <a:off x="428596" y="2336008"/>
            <a:ext cx="8250493" cy="1634488"/>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WeakReference:</a:t>
            </a:r>
          </a:p>
          <a:p>
            <a:pPr marL="0" marR="0" indent="0" algn="l" defTabSz="914400" rtl="0" fontAlgn="auto" latinLnBrk="1" hangingPunct="0">
              <a:lnSpc>
                <a:spcPct val="100000"/>
              </a:lnSpc>
              <a:spcBef>
                <a:spcPts val="0"/>
              </a:spcBef>
              <a:spcAft>
                <a:spcPts val="0"/>
              </a:spcAft>
              <a:buClrTx/>
              <a:buSzTx/>
              <a:buFontTx/>
              <a:buNone/>
              <a:tabLst/>
            </a:pPr>
            <a:r>
              <a:rPr kumimoji="0" lang="zh-CN" altLang="en-US" sz="180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当弱引用对象被其他人以非弱引用持有时，该对象不会被回收。</a:t>
            </a:r>
            <a:endParaRPr kumimoji="0" lang="en-US" altLang="zh-CN" sz="180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rgbClr val="000000"/>
                </a:solidFill>
                <a:latin typeface="微软雅黑" pitchFamily="34" charset="-122"/>
                <a:ea typeface="微软雅黑" pitchFamily="34" charset="-122"/>
              </a:rPr>
              <a:t>否则，很快会被回收。</a:t>
            </a:r>
            <a:endParaRPr lang="en-US" altLang="zh-CN" dirty="0" smtClean="0">
              <a:solidFill>
                <a:srgbClr val="000000"/>
              </a:solidFill>
              <a:latin typeface="微软雅黑" pitchFamily="34" charset="-122"/>
              <a:ea typeface="微软雅黑" pitchFamily="34" charset="-122"/>
            </a:endParaRPr>
          </a:p>
          <a:p>
            <a:pPr marL="0" marR="0" indent="0" algn="l" defTabSz="914400" rtl="0" fontAlgn="auto" latinLnBrk="1" hangingPunct="0">
              <a:lnSpc>
                <a:spcPct val="100000"/>
              </a:lnSpc>
              <a:spcBef>
                <a:spcPts val="0"/>
              </a:spcBef>
              <a:spcAft>
                <a:spcPts val="0"/>
              </a:spcAft>
              <a:buClrTx/>
              <a:buSzTx/>
              <a:buFontTx/>
              <a:buNone/>
              <a:tabLst/>
            </a:pPr>
            <a:endParaRPr lang="en-US" altLang="zh-CN" dirty="0" smtClean="0">
              <a:solidFill>
                <a:srgbClr val="000000"/>
              </a:solidFill>
              <a:latin typeface="微软雅黑" pitchFamily="34" charset="-122"/>
              <a:ea typeface="微软雅黑" pitchFamily="34" charset="-122"/>
            </a:endParaRPr>
          </a:p>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rgbClr val="000000"/>
                </a:solidFill>
                <a:latin typeface="微软雅黑" pitchFamily="34" charset="-122"/>
                <a:ea typeface="微软雅黑" pitchFamily="34" charset="-122"/>
              </a:rPr>
              <a:t>换句话说，弱引用对象如果是最后一个持有该对象的人，该对象很快会被回收。</a:t>
            </a:r>
            <a:endParaRPr lang="en-US" altLang="zh-CN" dirty="0" smtClean="0">
              <a:solidFill>
                <a:srgbClr val="00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7058" y="2000240"/>
            <a:ext cx="3852000" cy="3312000"/>
          </a:xfrm>
          <a:prstGeom prst="roundRect">
            <a:avLst/>
          </a:prstGeom>
          <a:no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 name="标题 1"/>
          <p:cNvSpPr>
            <a:spLocks noGrp="1"/>
          </p:cNvSpPr>
          <p:nvPr>
            <p:ph type="title"/>
          </p:nvPr>
        </p:nvSpPr>
        <p:spPr/>
        <p:txBody>
          <a:bodyPr/>
          <a:lstStyle/>
          <a:p>
            <a:r>
              <a:rPr lang="zh-CN" altLang="en-US" dirty="0" smtClean="0"/>
              <a:t>嵌套类</a:t>
            </a:r>
            <a:r>
              <a:rPr lang="en-US" altLang="zh-CN" sz="2400" dirty="0" smtClean="0"/>
              <a:t>Nested Class</a:t>
            </a:r>
            <a:endParaRPr lang="zh-CN" altLang="en-US" sz="2400" dirty="0"/>
          </a:p>
        </p:txBody>
      </p:sp>
      <p:sp>
        <p:nvSpPr>
          <p:cNvPr id="3" name="文本占位符 2"/>
          <p:cNvSpPr>
            <a:spLocks noGrp="1"/>
          </p:cNvSpPr>
          <p:nvPr>
            <p:ph type="body" idx="1"/>
          </p:nvPr>
        </p:nvSpPr>
        <p:spPr>
          <a:xfrm>
            <a:off x="285720" y="1071546"/>
            <a:ext cx="8229600" cy="5516564"/>
          </a:xfrm>
        </p:spPr>
        <p:txBody>
          <a:bodyPr/>
          <a:lstStyle/>
          <a:p>
            <a:r>
              <a:rPr lang="zh-CN" altLang="en-US" sz="2400" dirty="0" smtClean="0"/>
              <a:t>静态成员类</a:t>
            </a:r>
            <a:endParaRPr lang="en-US" altLang="zh-CN" sz="2400" dirty="0" smtClean="0"/>
          </a:p>
          <a:p>
            <a:pPr>
              <a:buNone/>
            </a:pPr>
            <a:r>
              <a:rPr lang="en-US" altLang="zh-CN" sz="2400" dirty="0" smtClean="0"/>
              <a:t>static member class</a:t>
            </a:r>
          </a:p>
          <a:p>
            <a:r>
              <a:rPr lang="zh-CN" altLang="en-US" sz="2400" dirty="0" smtClean="0"/>
              <a:t>非静态成员类</a:t>
            </a:r>
            <a:endParaRPr lang="en-US" altLang="zh-CN" sz="2400" dirty="0" smtClean="0"/>
          </a:p>
          <a:p>
            <a:pPr>
              <a:buNone/>
            </a:pPr>
            <a:r>
              <a:rPr lang="en-US" altLang="zh-CN" sz="2400" dirty="0" smtClean="0"/>
              <a:t>non static member class</a:t>
            </a:r>
          </a:p>
          <a:p>
            <a:r>
              <a:rPr lang="zh-CN" altLang="en-US" sz="2400" dirty="0" smtClean="0"/>
              <a:t>匿名类</a:t>
            </a:r>
            <a:endParaRPr lang="en-US" altLang="zh-CN" sz="2400" dirty="0" smtClean="0"/>
          </a:p>
          <a:p>
            <a:pPr>
              <a:buNone/>
            </a:pPr>
            <a:r>
              <a:rPr lang="en-US" altLang="zh-CN" sz="2400" dirty="0" smtClean="0"/>
              <a:t>anonymous class</a:t>
            </a:r>
          </a:p>
          <a:p>
            <a:r>
              <a:rPr lang="zh-CN" altLang="en-US" sz="2400" dirty="0" smtClean="0"/>
              <a:t>局部类</a:t>
            </a:r>
            <a:endParaRPr lang="en-US" altLang="zh-CN" sz="2400" dirty="0" smtClean="0"/>
          </a:p>
          <a:p>
            <a:pPr>
              <a:buNone/>
            </a:pPr>
            <a:r>
              <a:rPr lang="en-US" altLang="zh-CN" sz="2400" dirty="0" smtClean="0"/>
              <a:t>local class</a:t>
            </a:r>
          </a:p>
        </p:txBody>
      </p:sp>
      <p:sp>
        <p:nvSpPr>
          <p:cNvPr id="4" name="矩形 3"/>
          <p:cNvSpPr/>
          <p:nvPr/>
        </p:nvSpPr>
        <p:spPr>
          <a:xfrm>
            <a:off x="4143404" y="214290"/>
            <a:ext cx="4572000" cy="64633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r>
              <a:rPr lang="en-US" altLang="zh-CN" dirty="0" smtClean="0"/>
              <a:t>public class A{</a:t>
            </a:r>
          </a:p>
          <a:p>
            <a:r>
              <a:rPr lang="en-US" altLang="zh-CN" dirty="0" smtClean="0"/>
              <a:t>	class B {}</a:t>
            </a:r>
          </a:p>
          <a:p>
            <a:r>
              <a:rPr lang="en-US" altLang="zh-CN" dirty="0" smtClean="0"/>
              <a:t>}</a:t>
            </a:r>
          </a:p>
          <a:p>
            <a:endParaRPr lang="en-US" altLang="zh-CN" dirty="0" smtClean="0"/>
          </a:p>
          <a:p>
            <a:r>
              <a:rPr lang="en-US" altLang="zh-CN" dirty="0" smtClean="0"/>
              <a:t>public class A{</a:t>
            </a:r>
          </a:p>
          <a:p>
            <a:r>
              <a:rPr lang="en-US" altLang="zh-CN" dirty="0" smtClean="0"/>
              <a:t>	static class C {}</a:t>
            </a:r>
          </a:p>
          <a:p>
            <a:r>
              <a:rPr lang="en-US" altLang="zh-CN" dirty="0" smtClean="0"/>
              <a:t>}</a:t>
            </a:r>
          </a:p>
          <a:p>
            <a:endParaRPr lang="en-US" altLang="zh-CN" dirty="0" smtClean="0"/>
          </a:p>
          <a:p>
            <a:r>
              <a:rPr lang="en-US" altLang="zh-CN" dirty="0" smtClean="0"/>
              <a:t>void fun() {</a:t>
            </a:r>
          </a:p>
          <a:p>
            <a:r>
              <a:rPr lang="en-US" altLang="zh-CN" dirty="0" smtClean="0"/>
              <a:t>    new View.OnClickListener{};</a:t>
            </a:r>
          </a:p>
          <a:p>
            <a:r>
              <a:rPr lang="en-US" altLang="zh-CN" dirty="0" smtClean="0"/>
              <a:t>}</a:t>
            </a:r>
          </a:p>
          <a:p>
            <a:endParaRPr lang="en-US" altLang="zh-CN" dirty="0" smtClean="0"/>
          </a:p>
          <a:p>
            <a:r>
              <a:rPr lang="en-US" altLang="zh-CN" dirty="0" smtClean="0"/>
              <a:t>static void fun() {</a:t>
            </a:r>
          </a:p>
          <a:p>
            <a:r>
              <a:rPr lang="en-US" altLang="zh-CN" dirty="0" smtClean="0"/>
              <a:t>    new View.OnClickListener{};</a:t>
            </a:r>
          </a:p>
          <a:p>
            <a:r>
              <a:rPr lang="en-US" altLang="zh-CN" dirty="0" smtClean="0"/>
              <a:t>}</a:t>
            </a:r>
          </a:p>
          <a:p>
            <a:endParaRPr lang="en-US" altLang="zh-CN" dirty="0" smtClean="0"/>
          </a:p>
          <a:p>
            <a:r>
              <a:rPr lang="en-US" altLang="zh-CN" dirty="0" smtClean="0"/>
              <a:t>void fun(){</a:t>
            </a:r>
          </a:p>
          <a:p>
            <a:r>
              <a:rPr lang="en-US" altLang="zh-CN" dirty="0" smtClean="0"/>
              <a:t>	class D{}</a:t>
            </a:r>
          </a:p>
          <a:p>
            <a:r>
              <a:rPr lang="en-US" altLang="zh-CN" dirty="0" smtClean="0"/>
              <a:t>}</a:t>
            </a:r>
          </a:p>
          <a:p>
            <a:endParaRPr lang="en-US" altLang="zh-CN" dirty="0" smtClean="0"/>
          </a:p>
          <a:p>
            <a:r>
              <a:rPr lang="en-US" altLang="zh-CN" dirty="0" smtClean="0"/>
              <a:t>static void fun(){</a:t>
            </a:r>
          </a:p>
          <a:p>
            <a:r>
              <a:rPr lang="en-US" altLang="zh-CN" dirty="0" smtClean="0"/>
              <a:t>	class E{}</a:t>
            </a:r>
          </a:p>
          <a:p>
            <a:r>
              <a:rPr lang="en-US" altLang="zh-CN" dirty="0" smtClean="0"/>
              <a:t>}</a:t>
            </a:r>
            <a:endParaRPr lang="zh-CN" altLang="en-US" dirty="0"/>
          </a:p>
        </p:txBody>
      </p:sp>
      <p:sp>
        <p:nvSpPr>
          <p:cNvPr id="6" name="TextBox 5"/>
          <p:cNvSpPr txBox="1"/>
          <p:nvPr/>
        </p:nvSpPr>
        <p:spPr>
          <a:xfrm>
            <a:off x="1142976" y="4917058"/>
            <a:ext cx="2174281"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b="1" dirty="0" smtClean="0">
                <a:solidFill>
                  <a:srgbClr val="C00000"/>
                </a:solidFill>
                <a:latin typeface="微软雅黑" pitchFamily="34" charset="-122"/>
                <a:ea typeface="微软雅黑" pitchFamily="34" charset="-122"/>
              </a:rPr>
              <a:t>内部类</a:t>
            </a:r>
            <a:r>
              <a:rPr lang="en-US" altLang="zh-CN" b="1" dirty="0" smtClean="0">
                <a:solidFill>
                  <a:srgbClr val="C00000"/>
                </a:solidFill>
                <a:latin typeface="微软雅黑" pitchFamily="34" charset="-122"/>
                <a:ea typeface="微软雅黑" pitchFamily="34" charset="-122"/>
              </a:rPr>
              <a:t> </a:t>
            </a:r>
            <a:r>
              <a:rPr kumimoji="0" lang="en-US" altLang="zh-CN" sz="1800" b="1" i="0" u="none" strike="noStrike" cap="none" spc="0" normalizeH="0" baseline="0" dirty="0" smtClean="0">
                <a:ln>
                  <a:noFill/>
                </a:ln>
                <a:solidFill>
                  <a:srgbClr val="C00000"/>
                </a:solidFill>
                <a:effectLst/>
                <a:uFillTx/>
                <a:latin typeface="微软雅黑" pitchFamily="34" charset="-122"/>
                <a:ea typeface="微软雅黑" pitchFamily="34" charset="-122"/>
                <a:sym typeface="Calibri"/>
              </a:rPr>
              <a:t>Inner</a:t>
            </a:r>
            <a:r>
              <a:rPr kumimoji="0" lang="en-US" altLang="zh-CN" sz="1800" b="1" i="0" u="none" strike="noStrike" cap="none" spc="0" normalizeH="0" dirty="0" smtClean="0">
                <a:ln>
                  <a:noFill/>
                </a:ln>
                <a:solidFill>
                  <a:srgbClr val="C00000"/>
                </a:solidFill>
                <a:effectLst/>
                <a:uFillTx/>
                <a:latin typeface="微软雅黑" pitchFamily="34" charset="-122"/>
                <a:ea typeface="微软雅黑" pitchFamily="34" charset="-122"/>
                <a:sym typeface="Calibri"/>
              </a:rPr>
              <a:t> class</a:t>
            </a:r>
            <a:endParaRPr kumimoji="0" lang="zh-CN" altLang="en-US" sz="1800" b="1" i="0" u="none" strike="noStrike" cap="none" spc="0" normalizeH="0" baseline="0" dirty="0">
              <a:ln>
                <a:noFill/>
              </a:ln>
              <a:solidFill>
                <a:srgbClr val="C00000"/>
              </a:solidFill>
              <a:effectLst/>
              <a:uFillTx/>
              <a:latin typeface="微软雅黑" pitchFamily="34" charset="-122"/>
              <a:ea typeface="微软雅黑" pitchFamily="34" charset="-122"/>
              <a:sym typeface="Calibri"/>
            </a:endParaRPr>
          </a:p>
        </p:txBody>
      </p:sp>
      <p:sp>
        <p:nvSpPr>
          <p:cNvPr id="7" name="TextBox 6"/>
          <p:cNvSpPr txBox="1"/>
          <p:nvPr/>
        </p:nvSpPr>
        <p:spPr>
          <a:xfrm>
            <a:off x="2357422" y="1130844"/>
            <a:ext cx="784828" cy="36933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不持有</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
        <p:nvSpPr>
          <p:cNvPr id="8" name="TextBox 7"/>
          <p:cNvSpPr txBox="1"/>
          <p:nvPr/>
        </p:nvSpPr>
        <p:spPr>
          <a:xfrm>
            <a:off x="2571736" y="2059538"/>
            <a:ext cx="1015661" cy="36933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rgbClr val="000000"/>
                </a:solidFill>
                <a:latin typeface="微软雅黑" pitchFamily="34" charset="-122"/>
                <a:ea typeface="微软雅黑" pitchFamily="34" charset="-122"/>
                <a:cs typeface="Calibri"/>
              </a:rPr>
              <a:t>一定</a:t>
            </a: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持有</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
        <p:nvSpPr>
          <p:cNvPr id="9" name="TextBox 8"/>
          <p:cNvSpPr txBox="1"/>
          <p:nvPr/>
        </p:nvSpPr>
        <p:spPr>
          <a:xfrm>
            <a:off x="1785918" y="2928934"/>
            <a:ext cx="1015661" cy="3693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可能持有</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
        <p:nvSpPr>
          <p:cNvPr id="10" name="TextBox 9"/>
          <p:cNvSpPr txBox="1"/>
          <p:nvPr/>
        </p:nvSpPr>
        <p:spPr>
          <a:xfrm>
            <a:off x="1770389" y="3857628"/>
            <a:ext cx="1015661" cy="3693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000000"/>
                </a:solidFill>
                <a:effectLst/>
                <a:uFillTx/>
                <a:latin typeface="微软雅黑" pitchFamily="34" charset="-122"/>
                <a:ea typeface="微软雅黑" pitchFamily="34" charset="-122"/>
                <a:cs typeface="Calibri"/>
                <a:sym typeface="Calibri"/>
              </a:rPr>
              <a:t>可能持有</a:t>
            </a:r>
            <a:endParaRPr kumimoji="0" lang="zh-CN" altLang="en-US" sz="1800" b="0" i="0" u="none" strike="noStrike" cap="none" spc="0" normalizeH="0" baseline="0" dirty="0">
              <a:ln>
                <a:noFill/>
              </a:ln>
              <a:solidFill>
                <a:srgbClr val="000000"/>
              </a:solidFill>
              <a:effectLst/>
              <a:uFillTx/>
              <a:latin typeface="微软雅黑" pitchFamily="34" charset="-122"/>
              <a:ea typeface="微软雅黑" pitchFamily="34" charset="-122"/>
              <a:cs typeface="Calibri"/>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vmware-host\Shared Folders\桌面\屏幕快照 2015-04-12 下午7.11.57.png"/>
          <p:cNvPicPr>
            <a:picLocks noChangeAspect="1" noChangeArrowheads="1"/>
          </p:cNvPicPr>
          <p:nvPr/>
        </p:nvPicPr>
        <p:blipFill>
          <a:blip r:embed="rId2"/>
          <a:srcRect/>
          <a:stretch>
            <a:fillRect/>
          </a:stretch>
        </p:blipFill>
        <p:spPr bwMode="auto">
          <a:xfrm>
            <a:off x="1928794" y="3071810"/>
            <a:ext cx="5753100" cy="2409825"/>
          </a:xfrm>
          <a:prstGeom prst="rect">
            <a:avLst/>
          </a:prstGeom>
          <a:noFill/>
        </p:spPr>
      </p:pic>
      <p:sp>
        <p:nvSpPr>
          <p:cNvPr id="4" name="TextBox 3"/>
          <p:cNvSpPr txBox="1"/>
          <p:nvPr/>
        </p:nvSpPr>
        <p:spPr>
          <a:xfrm>
            <a:off x="214282" y="285728"/>
            <a:ext cx="1942196" cy="369330"/>
          </a:xfrm>
          <a:prstGeom prst="rect">
            <a:avLst/>
          </a:prstGeom>
          <a:ln/>
        </p:spPr>
        <p:style>
          <a:lnRef idx="1">
            <a:schemeClr val="accent2"/>
          </a:lnRef>
          <a:fillRef idx="3">
            <a:schemeClr val="accent2"/>
          </a:fillRef>
          <a:effectRef idx="2">
            <a:schemeClr val="accent2"/>
          </a:effectRef>
          <a:fontRef idx="minor">
            <a:schemeClr val="lt1"/>
          </a:fontRef>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b="1" dirty="0" smtClean="0">
                <a:solidFill>
                  <a:schemeClr val="bg1"/>
                </a:solidFill>
                <a:latin typeface="微软雅黑" pitchFamily="34" charset="-122"/>
                <a:ea typeface="微软雅黑" pitchFamily="34" charset="-122"/>
              </a:rPr>
              <a:t>Handler</a:t>
            </a:r>
            <a:r>
              <a:rPr lang="zh-CN" altLang="en-US" b="1" dirty="0" smtClean="0">
                <a:solidFill>
                  <a:schemeClr val="bg1"/>
                </a:solidFill>
                <a:latin typeface="微软雅黑" pitchFamily="34" charset="-122"/>
                <a:ea typeface="微软雅黑" pitchFamily="34" charset="-122"/>
              </a:rPr>
              <a:t>内存泄露</a:t>
            </a:r>
            <a:endParaRPr kumimoji="0" lang="zh-CN" altLang="en-US" sz="1800" b="1"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pic>
        <p:nvPicPr>
          <p:cNvPr id="3074" name="Picture 2" descr="\\vmware-host\Shared Folders\桌面\屏幕快照 2015-04-12 下午6.27.46.png"/>
          <p:cNvPicPr>
            <a:picLocks noChangeAspect="1" noChangeArrowheads="1"/>
          </p:cNvPicPr>
          <p:nvPr/>
        </p:nvPicPr>
        <p:blipFill>
          <a:blip r:embed="rId3"/>
          <a:srcRect/>
          <a:stretch>
            <a:fillRect/>
          </a:stretch>
        </p:blipFill>
        <p:spPr bwMode="auto">
          <a:xfrm>
            <a:off x="2500298" y="642918"/>
            <a:ext cx="4643470" cy="13777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5" name="Picture 3" descr="\\vmware-host\Shared Folders\桌面\屏幕快照 2015-04-12 下午6.29.37.png"/>
          <p:cNvPicPr>
            <a:picLocks noChangeAspect="1" noChangeArrowheads="1"/>
          </p:cNvPicPr>
          <p:nvPr/>
        </p:nvPicPr>
        <p:blipFill>
          <a:blip r:embed="rId4"/>
          <a:srcRect/>
          <a:stretch>
            <a:fillRect/>
          </a:stretch>
        </p:blipFill>
        <p:spPr bwMode="auto">
          <a:xfrm>
            <a:off x="1785918" y="2857496"/>
            <a:ext cx="6573964" cy="3071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云形标注 7"/>
          <p:cNvSpPr/>
          <p:nvPr/>
        </p:nvSpPr>
        <p:spPr>
          <a:xfrm>
            <a:off x="214282" y="1285860"/>
            <a:ext cx="2500330" cy="983870"/>
          </a:xfrm>
          <a:prstGeom prst="cloudCallout">
            <a:avLst>
              <a:gd name="adj1" fmla="val 79619"/>
              <a:gd name="adj2" fmla="val -28776"/>
            </a:avLst>
          </a:prstGeom>
          <a:ln/>
        </p:spPr>
        <p:style>
          <a:lnRef idx="1">
            <a:schemeClr val="accent2"/>
          </a:lnRef>
          <a:fillRef idx="3">
            <a:schemeClr val="accent2"/>
          </a:fillRef>
          <a:effectRef idx="2">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chemeClr val="bg1"/>
                </a:solidFill>
                <a:latin typeface="微软雅黑" pitchFamily="34" charset="-122"/>
                <a:ea typeface="微软雅黑" pitchFamily="34" charset="-122"/>
              </a:rPr>
              <a:t>持有外部</a:t>
            </a:r>
            <a:endParaRPr lang="en-US" altLang="zh-CN"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微软雅黑" pitchFamily="34" charset="-122"/>
                <a:ea typeface="微软雅黑" pitchFamily="34" charset="-122"/>
              </a:rPr>
              <a:t>Activity</a:t>
            </a:r>
            <a:r>
              <a:rPr lang="zh-CN" altLang="en-US" dirty="0" smtClean="0">
                <a:solidFill>
                  <a:schemeClr val="bg1"/>
                </a:solidFill>
                <a:latin typeface="微软雅黑" pitchFamily="34" charset="-122"/>
                <a:ea typeface="微软雅黑" pitchFamily="34" charset="-122"/>
              </a:rPr>
              <a:t>的引用</a:t>
            </a:r>
            <a:endParaRPr kumimoji="0" lang="zh-CN" altLang="en-US" sz="1800" b="0"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sp>
        <p:nvSpPr>
          <p:cNvPr id="9" name="云形标注 8"/>
          <p:cNvSpPr/>
          <p:nvPr/>
        </p:nvSpPr>
        <p:spPr>
          <a:xfrm>
            <a:off x="6072198" y="2000240"/>
            <a:ext cx="3071802" cy="983870"/>
          </a:xfrm>
          <a:prstGeom prst="cloudCallout">
            <a:avLst>
              <a:gd name="adj1" fmla="val -48741"/>
              <a:gd name="adj2" fmla="val 66938"/>
            </a:avLst>
          </a:prstGeom>
          <a:ln/>
        </p:spPr>
        <p:style>
          <a:lnRef idx="1">
            <a:schemeClr val="accent2"/>
          </a:lnRef>
          <a:fillRef idx="3">
            <a:schemeClr val="accent2"/>
          </a:fillRef>
          <a:effectRef idx="2">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zh-CN" altLang="en-US" dirty="0" smtClean="0">
                <a:solidFill>
                  <a:schemeClr val="bg1"/>
                </a:solidFill>
                <a:latin typeface="微软雅黑" pitchFamily="34" charset="-122"/>
                <a:ea typeface="微软雅黑" pitchFamily="34" charset="-122"/>
              </a:rPr>
              <a:t>静态成员类</a:t>
            </a:r>
            <a:endParaRPr lang="en-US" altLang="zh-CN"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微软雅黑" pitchFamily="34" charset="-122"/>
                <a:ea typeface="微软雅黑" pitchFamily="34" charset="-122"/>
              </a:rPr>
              <a:t>Activity</a:t>
            </a:r>
            <a:r>
              <a:rPr lang="zh-CN" altLang="en-US" dirty="0" smtClean="0">
                <a:solidFill>
                  <a:schemeClr val="bg1"/>
                </a:solidFill>
                <a:latin typeface="微软雅黑" pitchFamily="34" charset="-122"/>
                <a:ea typeface="微软雅黑" pitchFamily="34" charset="-122"/>
              </a:rPr>
              <a:t>的弱引用</a:t>
            </a:r>
            <a:endParaRPr kumimoji="0" lang="zh-CN" altLang="en-US" sz="1800" b="0"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Swift</a:t>
            </a:r>
            <a:r>
              <a:rPr lang="zh-CN" altLang="en-US" dirty="0" smtClean="0"/>
              <a:t>闭包</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714612" y="500066"/>
            <a:ext cx="6115349" cy="59293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376120" y="3354665"/>
            <a:ext cx="6767780" cy="2360351"/>
          </a:xfrm>
          <a:prstGeom prst="rect">
            <a:avLst/>
          </a:prstGeom>
          <a:noFill/>
          <a:ln w="9525">
            <a:noFill/>
            <a:miter lim="800000"/>
            <a:headEnd/>
            <a:tailEnd/>
          </a:ln>
          <a:effectLst/>
        </p:spPr>
      </p:pic>
      <p:sp>
        <p:nvSpPr>
          <p:cNvPr id="6" name="矩形 5"/>
          <p:cNvSpPr/>
          <p:nvPr/>
        </p:nvSpPr>
        <p:spPr>
          <a:xfrm>
            <a:off x="4714876" y="2000240"/>
            <a:ext cx="3714776" cy="1143008"/>
          </a:xfrm>
          <a:prstGeom prst="rect">
            <a:avLst/>
          </a:prstGeom>
          <a:no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additive="base">
                                        <p:cTn id="13" dur="500" fill="hold"/>
                                        <p:tgtEl>
                                          <p:spTgt spid="6147"/>
                                        </p:tgtEl>
                                        <p:attrNameLst>
                                          <p:attrName>ppt_x</p:attrName>
                                        </p:attrNameLst>
                                      </p:cBhvr>
                                      <p:tavLst>
                                        <p:tav tm="0">
                                          <p:val>
                                            <p:strVal val="#ppt_x"/>
                                          </p:val>
                                        </p:tav>
                                        <p:tav tm="100000">
                                          <p:val>
                                            <p:strVal val="#ppt_x"/>
                                          </p:val>
                                        </p:tav>
                                      </p:tavLst>
                                    </p:anim>
                                    <p:anim calcmode="lin" valueType="num">
                                      <p:cBhvr additive="base">
                                        <p:cTn id="14"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259023" y="214290"/>
            <a:ext cx="5313505" cy="5643602"/>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Swift</a:t>
            </a:r>
            <a:r>
              <a:rPr lang="zh-CN" altLang="en-US" dirty="0" smtClean="0"/>
              <a:t>闭包</a:t>
            </a:r>
            <a:endParaRPr lang="zh-CN" altLang="en-US" dirty="0"/>
          </a:p>
        </p:txBody>
      </p:sp>
      <p:sp>
        <p:nvSpPr>
          <p:cNvPr id="6" name="矩形 5"/>
          <p:cNvSpPr/>
          <p:nvPr/>
        </p:nvSpPr>
        <p:spPr>
          <a:xfrm>
            <a:off x="3929058" y="1643050"/>
            <a:ext cx="4572032" cy="1571636"/>
          </a:xfrm>
          <a:prstGeom prst="rect">
            <a:avLst/>
          </a:prstGeom>
          <a:no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7171" name="Picture 3"/>
          <p:cNvPicPr>
            <a:picLocks noChangeAspect="1" noChangeArrowheads="1"/>
          </p:cNvPicPr>
          <p:nvPr/>
        </p:nvPicPr>
        <p:blipFill>
          <a:blip r:embed="rId3"/>
          <a:srcRect/>
          <a:stretch>
            <a:fillRect/>
          </a:stretch>
        </p:blipFill>
        <p:spPr bwMode="auto">
          <a:xfrm>
            <a:off x="747727" y="3374734"/>
            <a:ext cx="7324735" cy="2554596"/>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327151"/>
          </a:xfrm>
        </p:spPr>
        <p:txBody>
          <a:bodyPr/>
          <a:lstStyle/>
          <a:p>
            <a:r>
              <a:rPr lang="zh-CN" altLang="en-US" dirty="0" smtClean="0"/>
              <a:t>内存分配方式</a:t>
            </a:r>
            <a:endParaRPr lang="zh-CN" altLang="en-US" dirty="0"/>
          </a:p>
        </p:txBody>
      </p:sp>
      <p:sp>
        <p:nvSpPr>
          <p:cNvPr id="4" name="圆角矩形 3"/>
          <p:cNvSpPr/>
          <p:nvPr/>
        </p:nvSpPr>
        <p:spPr>
          <a:xfrm>
            <a:off x="357158" y="1000108"/>
            <a:ext cx="8501122" cy="157163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① 静态分配（ </a:t>
            </a:r>
            <a:r>
              <a:rPr lang="en-US" altLang="zh-CN" sz="2000" b="1" dirty="0" smtClean="0">
                <a:solidFill>
                  <a:schemeClr val="bg1"/>
                </a:solidFill>
                <a:latin typeface="微软雅黑" pitchFamily="34" charset="-122"/>
                <a:ea typeface="微软雅黑" pitchFamily="34" charset="-122"/>
              </a:rPr>
              <a:t>Static Allocation </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静态变量和全局变量的分配形式。</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类比：耐用的家具，总不会天天把大衣柜当垃圾扔着玩</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		</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7" name="圆角矩形 6"/>
          <p:cNvSpPr/>
          <p:nvPr/>
        </p:nvSpPr>
        <p:spPr>
          <a:xfrm>
            <a:off x="357158" y="2714620"/>
            <a:ext cx="8501122" cy="1714512"/>
          </a:xfrm>
          <a:prstGeom prst="roundRect">
            <a:avLst>
              <a:gd name="adj" fmla="val 7530"/>
            </a:avLst>
          </a:prstGeom>
          <a:solidFill>
            <a:srgbClr val="00B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② 自动分配（ </a:t>
            </a:r>
            <a:r>
              <a:rPr lang="en-US" altLang="zh-CN" sz="2000" b="1" dirty="0" smtClean="0">
                <a:solidFill>
                  <a:schemeClr val="bg1"/>
                </a:solidFill>
                <a:latin typeface="微软雅黑" pitchFamily="34" charset="-122"/>
                <a:ea typeface="微软雅黑" pitchFamily="34" charset="-122"/>
              </a:rPr>
              <a:t>Automatic Allocation </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    在栈中为局部变量分配内存的方法。</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    类比：串门的访客，天一黑就各回各家</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8" name="圆角矩形 7"/>
          <p:cNvSpPr/>
          <p:nvPr/>
        </p:nvSpPr>
        <p:spPr>
          <a:xfrm>
            <a:off x="357158" y="4572008"/>
            <a:ext cx="8501122" cy="1500198"/>
          </a:xfrm>
          <a:prstGeom prst="roundRect">
            <a:avLst>
              <a:gd name="adj" fmla="val 7530"/>
            </a:avLst>
          </a:prstGeom>
          <a:solidFill>
            <a:srgbClr val="00B0F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③ 动态分配（ </a:t>
            </a:r>
            <a:r>
              <a:rPr lang="en-US" altLang="zh-CN" sz="2000" b="1" dirty="0" smtClean="0">
                <a:solidFill>
                  <a:schemeClr val="bg1"/>
                </a:solidFill>
                <a:latin typeface="微软雅黑" pitchFamily="34" charset="-122"/>
                <a:ea typeface="微软雅黑" pitchFamily="34" charset="-122"/>
              </a:rPr>
              <a:t>Dynamic Allocation </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在堆中动态分配内存空间以存储数据的方式。</a:t>
            </a:r>
            <a:endParaRPr lang="en-US" altLang="zh-CN" sz="2000" b="1"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类比：乱扔的废纸，需要定期清扫</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9" name="爆炸形 1 8"/>
          <p:cNvSpPr/>
          <p:nvPr/>
        </p:nvSpPr>
        <p:spPr>
          <a:xfrm>
            <a:off x="6000760" y="4500570"/>
            <a:ext cx="2571768" cy="1571636"/>
          </a:xfrm>
          <a:prstGeom prst="irregularSeal1">
            <a:avLst/>
          </a:prstGeom>
          <a:solidFill>
            <a:srgbClr val="FF6699"/>
          </a:solid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垃圾收集</a:t>
            </a:r>
            <a:endParaRPr kumimoji="0" lang="zh-CN" altLang="en-US" sz="24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bwMode="auto">
          <a:xfrm>
            <a:off x="1265210" y="3000372"/>
            <a:ext cx="2265363" cy="708025"/>
          </a:xfrm>
          <a:prstGeom prst="rect">
            <a:avLst/>
          </a:prstGeom>
          <a:noFill/>
        </p:spPr>
        <p:txBody>
          <a:bodyPr wrap="none">
            <a:spAutoFit/>
          </a:bodyPr>
          <a:lstStyle/>
          <a:p>
            <a:pPr>
              <a:defRPr/>
            </a:pPr>
            <a:r>
              <a:rPr lang="en-US" sz="4000" cap="all" dirty="0">
                <a:latin typeface="Times New Roman"/>
                <a:ea typeface="ＭＳ Ｐゴシック" charset="0"/>
                <a:cs typeface="Times New Roman"/>
              </a:rPr>
              <a:t>Thanks</a:t>
            </a:r>
          </a:p>
        </p:txBody>
      </p:sp>
      <p:pic>
        <p:nvPicPr>
          <p:cNvPr id="5" name="Picture 1"/>
          <p:cNvPicPr>
            <a:picLocks noChangeAspect="1"/>
          </p:cNvPicPr>
          <p:nvPr/>
        </p:nvPicPr>
        <p:blipFill>
          <a:blip r:embed="rId2"/>
          <a:srcRect/>
          <a:stretch>
            <a:fillRect/>
          </a:stretch>
        </p:blipFill>
        <p:spPr bwMode="auto">
          <a:xfrm>
            <a:off x="642910" y="3057522"/>
            <a:ext cx="622300" cy="635000"/>
          </a:xfrm>
          <a:prstGeom prst="rect">
            <a:avLst/>
          </a:prstGeom>
          <a:noFill/>
          <a:ln w="9525">
            <a:noFill/>
            <a:miter lim="800000"/>
            <a:headEnd/>
            <a:tailEnd/>
          </a:ln>
        </p:spPr>
      </p:pic>
      <p:pic>
        <p:nvPicPr>
          <p:cNvPr id="6" name="内容占位符 2"/>
          <p:cNvPicPr>
            <a:picLocks noChangeAspect="1"/>
          </p:cNvPicPr>
          <p:nvPr/>
        </p:nvPicPr>
        <p:blipFill>
          <a:blip r:embed="rId3"/>
          <a:srcRect l="-6200" r="-6200"/>
          <a:stretch>
            <a:fillRect/>
          </a:stretch>
        </p:blipFill>
        <p:spPr>
          <a:xfrm>
            <a:off x="3428992" y="1896132"/>
            <a:ext cx="5178406" cy="3033066"/>
          </a:xfrm>
          <a:prstGeom prst="rect">
            <a:avLst/>
          </a:prstGeom>
          <a:ln>
            <a:noFill/>
          </a:ln>
          <a:effectLst>
            <a:softEdge rad="112500"/>
          </a:effectLst>
          <a:extLst>
            <a:ext uri="{C572A759-6A51-4108-AA02-DFA0A04FC94B}">
              <ma14:wrappingTextBoxFlag xmlns:ma14="http://schemas.microsoft.com/office/mac/drawingml/2011/main" xmlns="" val="1"/>
            </a:ext>
          </a:ex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38"/>
            <a:ext cx="8229600" cy="1327151"/>
          </a:xfrm>
        </p:spPr>
        <p:txBody>
          <a:bodyPr/>
          <a:lstStyle/>
          <a:p>
            <a:r>
              <a:rPr lang="zh-CN" altLang="en-US" sz="3600" dirty="0" smtClean="0"/>
              <a:t>引用计数（</a:t>
            </a:r>
            <a:r>
              <a:rPr lang="en-US" altLang="zh-CN" sz="3600" dirty="0" smtClean="0"/>
              <a:t>Reference Counting</a:t>
            </a:r>
            <a:r>
              <a:rPr lang="zh-CN" altLang="en-US" sz="3600" dirty="0" smtClean="0"/>
              <a:t>）算法</a:t>
            </a:r>
            <a:endParaRPr lang="zh-CN" altLang="en-US" sz="3600" dirty="0"/>
          </a:p>
        </p:txBody>
      </p:sp>
      <p:sp>
        <p:nvSpPr>
          <p:cNvPr id="5" name="圆角矩形 4"/>
          <p:cNvSpPr/>
          <p:nvPr/>
        </p:nvSpPr>
        <p:spPr>
          <a:xfrm>
            <a:off x="5357818" y="1500174"/>
            <a:ext cx="3643338" cy="157163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优点</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endPar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r>
              <a:rPr lang="en-US" altLang="zh-CN" sz="2000" dirty="0" smtClean="0">
                <a:solidFill>
                  <a:schemeClr val="bg1"/>
                </a:solidFill>
                <a:latin typeface="微软雅黑" pitchFamily="34" charset="-122"/>
                <a:ea typeface="微软雅黑" pitchFamily="34" charset="-122"/>
              </a:rPr>
              <a:t>GC</a:t>
            </a:r>
            <a:r>
              <a:rPr lang="zh-CN" altLang="en-US" sz="2000" dirty="0" smtClean="0">
                <a:solidFill>
                  <a:schemeClr val="bg1"/>
                </a:solidFill>
                <a:latin typeface="微软雅黑" pitchFamily="34" charset="-122"/>
                <a:ea typeface="微软雅黑" pitchFamily="34" charset="-122"/>
              </a:rPr>
              <a:t>的负担分散到整个程序中</a:t>
            </a:r>
            <a:endParaRPr lang="en-US" altLang="zh-CN" sz="2000"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不必需的对象能够立刻释放</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6" name="圆角矩形 5"/>
          <p:cNvSpPr/>
          <p:nvPr/>
        </p:nvSpPr>
        <p:spPr>
          <a:xfrm>
            <a:off x="5357818" y="3500438"/>
            <a:ext cx="3643338" cy="1571636"/>
          </a:xfrm>
          <a:prstGeom prst="roundRect">
            <a:avLst>
              <a:gd name="adj" fmla="val 7530"/>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lang="zh-CN" altLang="en-US" sz="2000" b="1" dirty="0" smtClean="0">
                <a:solidFill>
                  <a:schemeClr val="bg1"/>
                </a:solidFill>
                <a:latin typeface="微软雅黑" pitchFamily="34" charset="-122"/>
                <a:ea typeface="微软雅黑" pitchFamily="34" charset="-122"/>
              </a:rPr>
              <a:t>缺点：</a:t>
            </a:r>
            <a:endPar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solidFill>
                  <a:schemeClr val="bg1"/>
                </a:solidFill>
                <a:latin typeface="微软雅黑" pitchFamily="34" charset="-122"/>
                <a:ea typeface="微软雅黑" pitchFamily="34" charset="-122"/>
              </a:rPr>
              <a:t>每次申请释放都要操作计数器</a:t>
            </a:r>
            <a:endParaRPr lang="en-US" altLang="zh-CN" sz="2000"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无法解决循环引用</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9" name="圆角矩形 8"/>
          <p:cNvSpPr/>
          <p:nvPr/>
        </p:nvSpPr>
        <p:spPr>
          <a:xfrm>
            <a:off x="142844" y="1000108"/>
            <a:ext cx="5000660" cy="5643578"/>
          </a:xfrm>
          <a:prstGeom prst="roundRect">
            <a:avLst>
              <a:gd name="adj" fmla="val 6870"/>
            </a:avLst>
          </a:prstGeom>
          <a:solidFill>
            <a:srgbClr val="FFFFFF"/>
          </a:solid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2053" name="Picture 5" descr="Z:\文稿\0_1292651226nCip.gif"/>
          <p:cNvPicPr>
            <a:picLocks noChangeAspect="1" noChangeArrowheads="1"/>
          </p:cNvPicPr>
          <p:nvPr/>
        </p:nvPicPr>
        <p:blipFill>
          <a:blip r:embed="rId2"/>
          <a:srcRect/>
          <a:stretch>
            <a:fillRect/>
          </a:stretch>
        </p:blipFill>
        <p:spPr bwMode="auto">
          <a:xfrm>
            <a:off x="500034" y="1142984"/>
            <a:ext cx="4357718" cy="3873527"/>
          </a:xfrm>
          <a:prstGeom prst="rect">
            <a:avLst/>
          </a:prstGeom>
          <a:noFill/>
        </p:spPr>
      </p:pic>
      <p:pic>
        <p:nvPicPr>
          <p:cNvPr id="2054" name="Picture 6" descr="Z:\文稿\0_1292651239wmS0.gif"/>
          <p:cNvPicPr>
            <a:picLocks noChangeAspect="1" noChangeArrowheads="1"/>
          </p:cNvPicPr>
          <p:nvPr/>
        </p:nvPicPr>
        <p:blipFill>
          <a:blip r:embed="rId3"/>
          <a:srcRect/>
          <a:stretch>
            <a:fillRect/>
          </a:stretch>
        </p:blipFill>
        <p:spPr bwMode="auto">
          <a:xfrm>
            <a:off x="642910" y="5143512"/>
            <a:ext cx="4000463" cy="1500174"/>
          </a:xfrm>
          <a:prstGeom prst="rect">
            <a:avLst/>
          </a:prstGeom>
          <a:noFill/>
        </p:spPr>
      </p:pic>
      <p:sp>
        <p:nvSpPr>
          <p:cNvPr id="11" name="圆角矩形 10"/>
          <p:cNvSpPr/>
          <p:nvPr/>
        </p:nvSpPr>
        <p:spPr>
          <a:xfrm>
            <a:off x="5357818" y="5357826"/>
            <a:ext cx="3643338" cy="1143008"/>
          </a:xfrm>
          <a:prstGeom prst="roundRect">
            <a:avLst>
              <a:gd name="adj" fmla="val 7530"/>
            </a:avLst>
          </a:prstGeom>
          <a:solidFill>
            <a:srgbClr val="00B050"/>
          </a:solidFill>
          <a:ln>
            <a:solidFill>
              <a:srgbClr val="00B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“从前有座山，山上有座庙，庙里有个老和尚</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mware-host\Shared Folders\桌面\sharepic\1348828924_1509.jpg"/>
          <p:cNvPicPr>
            <a:picLocks noChangeAspect="1" noChangeArrowheads="1"/>
          </p:cNvPicPr>
          <p:nvPr/>
        </p:nvPicPr>
        <p:blipFill>
          <a:blip r:embed="rId2"/>
          <a:srcRect/>
          <a:stretch>
            <a:fillRect/>
          </a:stretch>
        </p:blipFill>
        <p:spPr bwMode="auto">
          <a:xfrm>
            <a:off x="214282" y="845130"/>
            <a:ext cx="5467350" cy="4143375"/>
          </a:xfrm>
          <a:prstGeom prst="rect">
            <a:avLst/>
          </a:prstGeom>
          <a:noFill/>
        </p:spPr>
      </p:pic>
      <p:sp>
        <p:nvSpPr>
          <p:cNvPr id="6" name="圆角矩形 5"/>
          <p:cNvSpPr/>
          <p:nvPr/>
        </p:nvSpPr>
        <p:spPr>
          <a:xfrm>
            <a:off x="5857884" y="916539"/>
            <a:ext cx="3143272" cy="1481257"/>
          </a:xfrm>
          <a:prstGeom prst="roundRect">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b="1" dirty="0" smtClean="0">
                <a:latin typeface="微软雅黑" pitchFamily="34" charset="-122"/>
                <a:ea typeface="微软雅黑" pitchFamily="34" charset="-122"/>
              </a:rPr>
              <a:t>两个阶段：</a:t>
            </a:r>
            <a:endParaRPr lang="en-US" altLang="zh-CN" b="1"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首先标记出需要回收的对象，标记完成之后统一清除对象。</a:t>
            </a:r>
          </a:p>
        </p:txBody>
      </p:sp>
      <p:sp>
        <p:nvSpPr>
          <p:cNvPr id="5" name="圆角矩形 4"/>
          <p:cNvSpPr/>
          <p:nvPr/>
        </p:nvSpPr>
        <p:spPr>
          <a:xfrm>
            <a:off x="5786478" y="4702753"/>
            <a:ext cx="3286116" cy="1940957"/>
          </a:xfrm>
          <a:prstGeom prst="roundRect">
            <a:avLst/>
          </a:prstGeom>
          <a:solidFill>
            <a:srgbClr val="FFC0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b="1" dirty="0" smtClean="0">
                <a:latin typeface="微软雅黑" pitchFamily="34" charset="-122"/>
                <a:ea typeface="微软雅黑" pitchFamily="34" charset="-122"/>
              </a:rPr>
              <a:t>缺点：</a:t>
            </a:r>
          </a:p>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标记和清除过程效率不高 </a:t>
            </a: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标记清除之后会产生大量不连续的内存碎片。</a:t>
            </a:r>
            <a:endParaRPr lang="zh-CN" altLang="en-US" dirty="0">
              <a:latin typeface="微软雅黑" pitchFamily="34" charset="-122"/>
              <a:ea typeface="微软雅黑" pitchFamily="34" charset="-122"/>
            </a:endParaRPr>
          </a:p>
        </p:txBody>
      </p:sp>
      <p:sp>
        <p:nvSpPr>
          <p:cNvPr id="7" name="圆角矩形 6"/>
          <p:cNvSpPr/>
          <p:nvPr/>
        </p:nvSpPr>
        <p:spPr>
          <a:xfrm>
            <a:off x="5857884" y="2578554"/>
            <a:ext cx="3143272" cy="1940957"/>
          </a:xfrm>
          <a:prstGeom prst="roundRect">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b="1" dirty="0" smtClean="0">
                <a:latin typeface="微软雅黑" pitchFamily="34" charset="-122"/>
                <a:ea typeface="微软雅黑" pitchFamily="34" charset="-122"/>
              </a:rPr>
              <a:t>与引用计数区别：</a:t>
            </a:r>
            <a:endParaRPr lang="en-US" altLang="zh-CN" b="1"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不需要检测每次内存分配和指针操作。只需“标记”阶段统一跟踪一次。</a:t>
            </a:r>
          </a:p>
        </p:txBody>
      </p:sp>
      <p:sp>
        <p:nvSpPr>
          <p:cNvPr id="8" name="圆角矩形 7"/>
          <p:cNvSpPr/>
          <p:nvPr/>
        </p:nvSpPr>
        <p:spPr>
          <a:xfrm>
            <a:off x="500034" y="5059944"/>
            <a:ext cx="4500594" cy="1021556"/>
          </a:xfrm>
          <a:prstGeom prst="roundRect">
            <a:avLst/>
          </a:prstGeom>
          <a:solidFill>
            <a:srgbClr val="FF6699"/>
          </a:solidFill>
          <a:ln>
            <a:solidFill>
              <a:srgbClr val="FF6699"/>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dirty="0" smtClean="0">
                <a:latin typeface="微软雅黑" pitchFamily="34" charset="-122"/>
                <a:ea typeface="微软雅黑" pitchFamily="34" charset="-122"/>
              </a:rPr>
              <a:t>鼻祖：几乎所有现代垃圾收集算法都是该算法的延续</a:t>
            </a:r>
            <a:endParaRPr lang="zh-CN" altLang="en-US" dirty="0">
              <a:latin typeface="微软雅黑" pitchFamily="34" charset="-122"/>
              <a:ea typeface="微软雅黑" pitchFamily="34" charset="-122"/>
            </a:endParaRPr>
          </a:p>
        </p:txBody>
      </p:sp>
      <p:sp>
        <p:nvSpPr>
          <p:cNvPr id="9" name="标题 1"/>
          <p:cNvSpPr>
            <a:spLocks noGrp="1"/>
          </p:cNvSpPr>
          <p:nvPr>
            <p:ph type="title"/>
          </p:nvPr>
        </p:nvSpPr>
        <p:spPr>
          <a:xfrm>
            <a:off x="457200" y="-285776"/>
            <a:ext cx="8229600" cy="1327151"/>
          </a:xfrm>
        </p:spPr>
        <p:txBody>
          <a:bodyPr/>
          <a:lstStyle/>
          <a:p>
            <a:r>
              <a:rPr lang="zh-CN" altLang="en-US" sz="3600" dirty="0" smtClean="0"/>
              <a:t>标记</a:t>
            </a:r>
            <a:r>
              <a:rPr lang="en-US" altLang="zh-CN" sz="3600" dirty="0" smtClean="0"/>
              <a:t>-</a:t>
            </a:r>
            <a:r>
              <a:rPr lang="zh-CN" altLang="en-US" sz="3600" dirty="0" smtClean="0"/>
              <a:t>清除（</a:t>
            </a:r>
            <a:r>
              <a:rPr lang="en-US" altLang="zh-CN" sz="3600" dirty="0" smtClean="0"/>
              <a:t>Mark-Sweep</a:t>
            </a:r>
            <a:r>
              <a:rPr lang="zh-CN" altLang="en-US" sz="3600" dirty="0" smtClean="0"/>
              <a:t>）算法</a:t>
            </a:r>
            <a:endParaRPr lang="zh-CN" altLang="en-US" sz="36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327151"/>
          </a:xfrm>
        </p:spPr>
        <p:txBody>
          <a:bodyPr/>
          <a:lstStyle/>
          <a:p>
            <a:r>
              <a:rPr lang="zh-CN" altLang="en-US" dirty="0" smtClean="0"/>
              <a:t>标记</a:t>
            </a:r>
            <a:r>
              <a:rPr lang="en-US" altLang="zh-CN" dirty="0" smtClean="0"/>
              <a:t>-</a:t>
            </a:r>
            <a:r>
              <a:rPr lang="zh-CN" altLang="en-US" dirty="0" smtClean="0"/>
              <a:t>清除（</a:t>
            </a:r>
            <a:r>
              <a:rPr lang="en-US" altLang="zh-CN" dirty="0" smtClean="0"/>
              <a:t>Mark-Sweep</a:t>
            </a:r>
            <a:r>
              <a:rPr lang="zh-CN" altLang="en-US" dirty="0" smtClean="0"/>
              <a:t>）算法</a:t>
            </a:r>
            <a:endParaRPr lang="zh-CN" altLang="en-US" dirty="0"/>
          </a:p>
        </p:txBody>
      </p:sp>
      <p:pic>
        <p:nvPicPr>
          <p:cNvPr id="3074" name="Picture 2" descr="\\vmware-host\Shared Folders\桌面\sharepic\1348835531_1215.jpg"/>
          <p:cNvPicPr>
            <a:picLocks noChangeAspect="1" noChangeArrowheads="1"/>
          </p:cNvPicPr>
          <p:nvPr/>
        </p:nvPicPr>
        <p:blipFill>
          <a:blip r:embed="rId2"/>
          <a:srcRect/>
          <a:stretch>
            <a:fillRect/>
          </a:stretch>
        </p:blipFill>
        <p:spPr bwMode="auto">
          <a:xfrm>
            <a:off x="1571604" y="952511"/>
            <a:ext cx="5953125" cy="4048125"/>
          </a:xfrm>
          <a:prstGeom prst="rect">
            <a:avLst/>
          </a:prstGeom>
          <a:noFill/>
        </p:spPr>
      </p:pic>
      <p:sp>
        <p:nvSpPr>
          <p:cNvPr id="7" name="圆角矩形 6"/>
          <p:cNvSpPr/>
          <p:nvPr/>
        </p:nvSpPr>
        <p:spPr>
          <a:xfrm>
            <a:off x="1214414" y="5296036"/>
            <a:ext cx="7143800" cy="1021556"/>
          </a:xfrm>
          <a:prstGeom prst="roundRect">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b="1" dirty="0" smtClean="0">
                <a:latin typeface="微软雅黑" pitchFamily="34" charset="-122"/>
                <a:ea typeface="微软雅黑" pitchFamily="34" charset="-122"/>
              </a:rPr>
              <a:t>用类似思路实现的垃 圾收集器也常被后人统称为跟踪收集器（ </a:t>
            </a:r>
            <a:r>
              <a:rPr lang="en-US" altLang="zh-CN" b="1" dirty="0" smtClean="0">
                <a:latin typeface="微软雅黑" pitchFamily="34" charset="-122"/>
                <a:ea typeface="微软雅黑" pitchFamily="34" charset="-122"/>
              </a:rPr>
              <a:t>Tracing Collector </a:t>
            </a:r>
            <a:r>
              <a:rPr lang="zh-CN" altLang="en-US" b="1"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5" name="爆炸形 1 4"/>
          <p:cNvSpPr/>
          <p:nvPr/>
        </p:nvSpPr>
        <p:spPr>
          <a:xfrm>
            <a:off x="5857884" y="3857628"/>
            <a:ext cx="3000396" cy="1785950"/>
          </a:xfrm>
          <a:prstGeom prst="irregularSeal1">
            <a:avLst/>
          </a:prstGeom>
          <a:solidFill>
            <a:srgbClr val="FF6699"/>
          </a:solidFill>
          <a:ln w="25400" cap="flat">
            <a:solidFill>
              <a:srgbClr val="FF6699"/>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可达性</a:t>
            </a:r>
            <a:endParaRPr kumimoji="0" lang="zh-CN" altLang="en-US" sz="2400" b="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Tracing</a:t>
            </a:r>
            <a:endParaRPr lang="zh-CN" altLang="en-US" dirty="0"/>
          </a:p>
        </p:txBody>
      </p:sp>
      <p:sp>
        <p:nvSpPr>
          <p:cNvPr id="4" name="圆角矩形 3"/>
          <p:cNvSpPr/>
          <p:nvPr/>
        </p:nvSpPr>
        <p:spPr>
          <a:xfrm>
            <a:off x="1285852" y="1500174"/>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chemeClr val="bg1"/>
                </a:solidFill>
                <a:effectLst/>
                <a:uFillTx/>
                <a:latin typeface="Calibri"/>
                <a:ea typeface="Calibri"/>
                <a:cs typeface="Calibri"/>
                <a:sym typeface="Calibri"/>
              </a:rPr>
              <a:t>GC Roots</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5" name="圆角矩形 4"/>
          <p:cNvSpPr/>
          <p:nvPr/>
        </p:nvSpPr>
        <p:spPr>
          <a:xfrm>
            <a:off x="1285852" y="2377438"/>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object1</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6" name="圆角矩形 5"/>
          <p:cNvSpPr/>
          <p:nvPr/>
        </p:nvSpPr>
        <p:spPr>
          <a:xfrm>
            <a:off x="571472" y="3377570"/>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object2</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7" name="圆角矩形 6"/>
          <p:cNvSpPr/>
          <p:nvPr/>
        </p:nvSpPr>
        <p:spPr>
          <a:xfrm>
            <a:off x="2143108" y="3377570"/>
            <a:ext cx="1071570" cy="408620"/>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object3</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8" name="圆角矩形 7"/>
          <p:cNvSpPr/>
          <p:nvPr/>
        </p:nvSpPr>
        <p:spPr>
          <a:xfrm>
            <a:off x="2143108" y="4286256"/>
            <a:ext cx="1071570" cy="408620"/>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object4</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sp>
        <p:nvSpPr>
          <p:cNvPr id="9" name="圆角矩形 8"/>
          <p:cNvSpPr/>
          <p:nvPr/>
        </p:nvSpPr>
        <p:spPr>
          <a:xfrm>
            <a:off x="2143108" y="5143512"/>
            <a:ext cx="1071570" cy="408620"/>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en-US" altLang="zh-CN" dirty="0" smtClean="0">
                <a:solidFill>
                  <a:schemeClr val="bg1"/>
                </a:solidFill>
              </a:rPr>
              <a:t>object5</a:t>
            </a:r>
            <a:endParaRPr kumimoji="0" lang="zh-CN" altLang="en-US" sz="1800" b="0" i="0" u="none" strike="noStrike" cap="none" spc="0" normalizeH="0" baseline="0" dirty="0">
              <a:ln>
                <a:noFill/>
              </a:ln>
              <a:solidFill>
                <a:schemeClr val="bg1"/>
              </a:solidFill>
              <a:effectLst/>
              <a:uFillTx/>
              <a:latin typeface="Calibri"/>
              <a:ea typeface="Calibri"/>
              <a:cs typeface="Calibri"/>
              <a:sym typeface="Calibri"/>
            </a:endParaRPr>
          </a:p>
        </p:txBody>
      </p:sp>
      <p:cxnSp>
        <p:nvCxnSpPr>
          <p:cNvPr id="11" name="直接箭头连接符 10"/>
          <p:cNvCxnSpPr>
            <a:stCxn id="4" idx="2"/>
            <a:endCxn id="5" idx="0"/>
          </p:cNvCxnSpPr>
          <p:nvPr/>
        </p:nvCxnSpPr>
        <p:spPr>
          <a:xfrm rot="5400000">
            <a:off x="1587315" y="2143116"/>
            <a:ext cx="468644"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直接箭头连接符 12"/>
          <p:cNvCxnSpPr>
            <a:stCxn id="5" idx="2"/>
            <a:endCxn id="6" idx="0"/>
          </p:cNvCxnSpPr>
          <p:nvPr/>
        </p:nvCxnSpPr>
        <p:spPr>
          <a:xfrm rot="5400000">
            <a:off x="1168691" y="2724624"/>
            <a:ext cx="591512"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直接箭头连接符 14"/>
          <p:cNvCxnSpPr>
            <a:stCxn id="5" idx="2"/>
            <a:endCxn id="7" idx="0"/>
          </p:cNvCxnSpPr>
          <p:nvPr/>
        </p:nvCxnSpPr>
        <p:spPr>
          <a:xfrm rot="16200000" flipH="1">
            <a:off x="1954509" y="2653186"/>
            <a:ext cx="591512" cy="8572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rot="5400000">
            <a:off x="2276774" y="4919194"/>
            <a:ext cx="44863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TextBox 18"/>
          <p:cNvSpPr txBox="1"/>
          <p:nvPr/>
        </p:nvSpPr>
        <p:spPr>
          <a:xfrm>
            <a:off x="3857620" y="2518186"/>
            <a:ext cx="5098016" cy="255388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none" lIns="45719" tIns="45719" rIns="45719" bIns="45719" numCol="1" spcCol="38100" rtlCol="0" anchor="t">
            <a:spAutoFit/>
          </a:bodyPr>
          <a:lstStyle/>
          <a:p>
            <a:pPr marL="457200" marR="0" indent="-457200" algn="l" defTabSz="914400" rtl="0" fontAlgn="auto" latinLnBrk="1" hangingPunct="0">
              <a:lnSpc>
                <a:spcPct val="150000"/>
              </a:lnSpc>
              <a:spcBef>
                <a:spcPts val="0"/>
              </a:spcBef>
              <a:spcAft>
                <a:spcPts val="0"/>
              </a:spcAft>
              <a:buClrTx/>
              <a:buSzTx/>
              <a:buFont typeface="+mj-lt"/>
              <a:buAutoNum type="arabicPeriod"/>
              <a:tabLst/>
            </a:pPr>
            <a:r>
              <a:rPr kumimoji="0" lang="zh-CN" altLang="en-US" sz="24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虚拟机栈中引用的对象</a:t>
            </a:r>
            <a:endParaRPr kumimoji="0" lang="en-US" altLang="zh-CN" sz="24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endParaRPr>
          </a:p>
          <a:p>
            <a:pPr marL="457200" marR="0" indent="-457200" algn="l" defTabSz="914400" rtl="0" fontAlgn="auto" latinLnBrk="1" hangingPunct="0">
              <a:lnSpc>
                <a:spcPct val="150000"/>
              </a:lnSpc>
              <a:spcBef>
                <a:spcPts val="0"/>
              </a:spcBef>
              <a:spcAft>
                <a:spcPts val="0"/>
              </a:spcAft>
              <a:buClrTx/>
              <a:buSzTx/>
              <a:buFont typeface="+mj-lt"/>
              <a:buAutoNum type="arabicPeriod"/>
              <a:tabLst/>
            </a:pPr>
            <a:r>
              <a:rPr lang="zh-CN" altLang="en-US" sz="2400" dirty="0" smtClean="0">
                <a:solidFill>
                  <a:schemeClr val="bg1"/>
                </a:solidFill>
                <a:latin typeface="微软雅黑" pitchFamily="34" charset="-122"/>
                <a:ea typeface="微软雅黑" pitchFamily="34" charset="-122"/>
              </a:rPr>
              <a:t>方法区中类静态属性引用的对象</a:t>
            </a:r>
            <a:endParaRPr lang="en-US" altLang="zh-CN" sz="2400" dirty="0" smtClean="0">
              <a:solidFill>
                <a:schemeClr val="bg1"/>
              </a:solidFill>
              <a:latin typeface="微软雅黑" pitchFamily="34" charset="-122"/>
              <a:ea typeface="微软雅黑" pitchFamily="34" charset="-122"/>
            </a:endParaRPr>
          </a:p>
          <a:p>
            <a:pPr marL="457200" marR="0" indent="-457200" algn="l" defTabSz="914400" rtl="0" fontAlgn="auto" latinLnBrk="1" hangingPunct="0">
              <a:lnSpc>
                <a:spcPct val="150000"/>
              </a:lnSpc>
              <a:spcBef>
                <a:spcPts val="0"/>
              </a:spcBef>
              <a:spcAft>
                <a:spcPts val="0"/>
              </a:spcAft>
              <a:buClrTx/>
              <a:buSzTx/>
              <a:buFont typeface="+mj-lt"/>
              <a:buAutoNum type="arabicPeriod"/>
              <a:tabLst/>
            </a:pPr>
            <a:r>
              <a:rPr kumimoji="0" lang="zh-CN" altLang="en-US" sz="24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方法区中常量引用的对象</a:t>
            </a:r>
            <a:endParaRPr kumimoji="0" lang="en-US" altLang="zh-CN" sz="24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endParaRPr>
          </a:p>
          <a:p>
            <a:pPr marL="457200" marR="0" indent="-457200" algn="l" defTabSz="914400" rtl="0" fontAlgn="auto" latinLnBrk="1" hangingPunct="0">
              <a:lnSpc>
                <a:spcPct val="150000"/>
              </a:lnSpc>
              <a:spcBef>
                <a:spcPts val="0"/>
              </a:spcBef>
              <a:spcAft>
                <a:spcPts val="0"/>
              </a:spcAft>
              <a:buClrTx/>
              <a:buSzTx/>
              <a:buFont typeface="+mj-lt"/>
              <a:buAutoNum type="arabicPeriod"/>
              <a:tabLst/>
            </a:pPr>
            <a:r>
              <a:rPr lang="zh-CN" altLang="en-US" sz="2400" dirty="0" smtClean="0">
                <a:solidFill>
                  <a:schemeClr val="bg1"/>
                </a:solidFill>
                <a:latin typeface="微软雅黑" pitchFamily="34" charset="-122"/>
                <a:ea typeface="微软雅黑" pitchFamily="34" charset="-122"/>
              </a:rPr>
              <a:t>本地方法中</a:t>
            </a:r>
            <a:r>
              <a:rPr lang="en-US" altLang="zh-CN" sz="2400" dirty="0" smtClean="0">
                <a:solidFill>
                  <a:schemeClr val="bg1"/>
                </a:solidFill>
                <a:latin typeface="微软雅黑" pitchFamily="34" charset="-122"/>
                <a:ea typeface="微软雅黑" pitchFamily="34" charset="-122"/>
              </a:rPr>
              <a:t>JNI</a:t>
            </a:r>
            <a:r>
              <a:rPr lang="zh-CN" altLang="en-US" sz="2400" dirty="0" smtClean="0">
                <a:solidFill>
                  <a:schemeClr val="bg1"/>
                </a:solidFill>
                <a:latin typeface="微软雅黑" pitchFamily="34" charset="-122"/>
                <a:ea typeface="微软雅黑" pitchFamily="34" charset="-122"/>
              </a:rPr>
              <a:t>引用的全局对象</a:t>
            </a:r>
            <a:endParaRPr kumimoji="0" lang="zh-CN" altLang="en-US" sz="2400" b="0"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sp>
        <p:nvSpPr>
          <p:cNvPr id="20" name="TextBox 19"/>
          <p:cNvSpPr txBox="1"/>
          <p:nvPr/>
        </p:nvSpPr>
        <p:spPr>
          <a:xfrm>
            <a:off x="3857620" y="1428736"/>
            <a:ext cx="5143536" cy="7143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none" lIns="45719" tIns="45719" rIns="45719" bIns="45719" numCol="1" spcCol="38100" rtlCol="0" anchor="ctr">
            <a:noAutofit/>
          </a:bodyPr>
          <a:lstStyle/>
          <a:p>
            <a:pPr marL="0" marR="0" indent="0" algn="ctr" defTabSz="914400" rtl="0" fontAlgn="auto" latinLnBrk="1" hangingPunct="0">
              <a:lnSpc>
                <a:spcPct val="100000"/>
              </a:lnSpc>
              <a:spcBef>
                <a:spcPts val="0"/>
              </a:spcBef>
              <a:spcAft>
                <a:spcPts val="0"/>
              </a:spcAft>
              <a:buClrTx/>
              <a:buSzTx/>
              <a:buFontTx/>
              <a:buNone/>
              <a:tabLst/>
            </a:pPr>
            <a:r>
              <a:rPr lang="zh-CN" altLang="en-US" sz="2800" dirty="0" smtClean="0">
                <a:solidFill>
                  <a:schemeClr val="bg1"/>
                </a:solidFill>
                <a:latin typeface="微软雅黑" pitchFamily="34" charset="-122"/>
                <a:ea typeface="微软雅黑" pitchFamily="34" charset="-122"/>
              </a:rPr>
              <a:t>思考：</a:t>
            </a:r>
            <a:r>
              <a:rPr kumimoji="0" lang="zh-CN" altLang="en-US" sz="2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谁可以作为</a:t>
            </a:r>
            <a:r>
              <a:rPr kumimoji="0" lang="en-US" altLang="zh-CN" sz="2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GC Roots</a:t>
            </a:r>
            <a:r>
              <a:rPr kumimoji="0" lang="zh-CN" altLang="en-US" sz="2800" b="0" i="0" u="none" strike="noStrike" cap="none" spc="0" normalizeH="0" baseline="0" dirty="0" smtClean="0">
                <a:ln>
                  <a:noFill/>
                </a:ln>
                <a:solidFill>
                  <a:schemeClr val="bg1"/>
                </a:solidFill>
                <a:effectLst/>
                <a:uFillTx/>
                <a:latin typeface="微软雅黑" pitchFamily="34" charset="-122"/>
                <a:ea typeface="微软雅黑" pitchFamily="34" charset="-122"/>
                <a:cs typeface="Calibri"/>
                <a:sym typeface="Calibri"/>
              </a:rPr>
              <a:t>？</a:t>
            </a:r>
            <a:endParaRPr kumimoji="0" lang="zh-CN" altLang="en-US" sz="2800" b="0" i="0" u="none" strike="noStrike" cap="none" spc="0" normalizeH="0" baseline="0" dirty="0">
              <a:ln>
                <a:noFill/>
              </a:ln>
              <a:solidFill>
                <a:schemeClr val="bg1"/>
              </a:solidFill>
              <a:effectLst/>
              <a:uFillTx/>
              <a:latin typeface="微软雅黑" pitchFamily="34" charset="-122"/>
              <a:ea typeface="微软雅黑" pitchFamily="34" charset="-122"/>
              <a:cs typeface="Calibri"/>
              <a:sym typeface="Calibri"/>
            </a:endParaRPr>
          </a:p>
        </p:txBody>
      </p:sp>
      <p:cxnSp>
        <p:nvCxnSpPr>
          <p:cNvPr id="16" name="直接箭头连接符 15"/>
          <p:cNvCxnSpPr/>
          <p:nvPr/>
        </p:nvCxnSpPr>
        <p:spPr>
          <a:xfrm rot="5400000" flipH="1" flipV="1">
            <a:off x="2679687" y="4892685"/>
            <a:ext cx="499272" cy="7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两大流派的本质区别</a:t>
            </a:r>
            <a:endParaRPr lang="zh-CN" altLang="en-US" dirty="0"/>
          </a:p>
        </p:txBody>
      </p:sp>
      <p:sp>
        <p:nvSpPr>
          <p:cNvPr id="5" name="圆角矩形 4"/>
          <p:cNvSpPr/>
          <p:nvPr/>
        </p:nvSpPr>
        <p:spPr>
          <a:xfrm>
            <a:off x="357158" y="1142984"/>
            <a:ext cx="3643338" cy="157163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Reference </a:t>
            </a:r>
            <a:r>
              <a:rPr lang="en-US" altLang="zh-CN" sz="2000" b="1" dirty="0" smtClean="0">
                <a:solidFill>
                  <a:schemeClr val="bg1"/>
                </a:solidFill>
                <a:latin typeface="微软雅黑" pitchFamily="34" charset="-122"/>
                <a:ea typeface="微软雅黑" pitchFamily="34" charset="-122"/>
              </a:rPr>
              <a:t>Counting</a:t>
            </a:r>
          </a:p>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代表语言：</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python</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object-C</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swift, C++STL,</a:t>
            </a:r>
            <a:r>
              <a:rPr kumimoji="0" lang="en-US" altLang="zh-CN" sz="2000" i="0" u="none" strike="noStrike" cap="none" spc="0" normalizeH="0" dirty="0" smtClean="0">
                <a:ln>
                  <a:noFill/>
                </a:ln>
                <a:solidFill>
                  <a:schemeClr val="bg1"/>
                </a:solidFill>
                <a:effectLst/>
                <a:uFillTx/>
                <a:latin typeface="微软雅黑" pitchFamily="34" charset="-122"/>
                <a:ea typeface="微软雅黑" pitchFamily="34" charset="-122"/>
                <a:sym typeface="Calibri"/>
              </a:rPr>
              <a:t> COM</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等</a:t>
            </a:r>
            <a:endPar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6" name="圆角矩形 5"/>
          <p:cNvSpPr/>
          <p:nvPr/>
        </p:nvSpPr>
        <p:spPr>
          <a:xfrm>
            <a:off x="4714876" y="1142984"/>
            <a:ext cx="3643338" cy="1571636"/>
          </a:xfrm>
          <a:prstGeom prst="roundRect">
            <a:avLst>
              <a:gd name="adj" fmla="val 7530"/>
            </a:avLst>
          </a:prstGeom>
          <a:solidFill>
            <a:srgbClr val="92D050"/>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Tracing</a:t>
            </a:r>
          </a:p>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代表语言：</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java</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a:t>
            </a:r>
            <a:r>
              <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C#</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lisp</a:t>
            </a: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等</a:t>
            </a:r>
            <a:endParaRPr kumimoji="0" lang="en-US" altLang="zh-CN"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7" name="TextBox 6"/>
          <p:cNvSpPr txBox="1"/>
          <p:nvPr/>
        </p:nvSpPr>
        <p:spPr>
          <a:xfrm>
            <a:off x="3857620" y="2928934"/>
            <a:ext cx="1015661"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1" i="0" u="none" strike="noStrike" cap="none" spc="0" normalizeH="0" baseline="0" dirty="0" smtClean="0">
                <a:ln>
                  <a:noFill/>
                </a:ln>
                <a:solidFill>
                  <a:srgbClr val="FF6699"/>
                </a:solidFill>
                <a:effectLst/>
                <a:uFillTx/>
                <a:latin typeface="微软雅黑" pitchFamily="34" charset="-122"/>
                <a:ea typeface="微软雅黑" pitchFamily="34" charset="-122"/>
                <a:sym typeface="Calibri"/>
              </a:rPr>
              <a:t>最大区别</a:t>
            </a:r>
            <a:endParaRPr kumimoji="0" lang="zh-CN" altLang="en-US" sz="1800" b="1" i="0" u="none" strike="noStrike" cap="none" spc="0" normalizeH="0" baseline="0" dirty="0">
              <a:ln>
                <a:noFill/>
              </a:ln>
              <a:solidFill>
                <a:srgbClr val="FF6699"/>
              </a:solidFill>
              <a:effectLst/>
              <a:uFillTx/>
              <a:latin typeface="微软雅黑" pitchFamily="34" charset="-122"/>
              <a:ea typeface="微软雅黑" pitchFamily="34" charset="-122"/>
              <a:sym typeface="Calibri"/>
            </a:endParaRPr>
          </a:p>
        </p:txBody>
      </p:sp>
      <p:sp>
        <p:nvSpPr>
          <p:cNvPr id="8" name="圆角矩形 7"/>
          <p:cNvSpPr/>
          <p:nvPr/>
        </p:nvSpPr>
        <p:spPr>
          <a:xfrm>
            <a:off x="428596" y="3500438"/>
            <a:ext cx="3643338" cy="2071702"/>
          </a:xfrm>
          <a:prstGeom prst="roundRect">
            <a:avLst>
              <a:gd name="adj" fmla="val 7530"/>
            </a:avLst>
          </a:prstGeom>
          <a:solidFill>
            <a:srgbClr val="FF6699"/>
          </a:solidFill>
          <a:ln>
            <a:solidFill>
              <a:srgbClr val="FF6699"/>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只需要局部信息</a:t>
            </a:r>
            <a:endPar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solidFill>
                  <a:schemeClr val="bg1"/>
                </a:solidFill>
                <a:latin typeface="微软雅黑" pitchFamily="34" charset="-122"/>
                <a:ea typeface="微软雅黑" pitchFamily="34" charset="-122"/>
              </a:rPr>
              <a:t>优点：灵活性，可侵入式和非侵入式</a:t>
            </a:r>
            <a:endParaRPr lang="en-US" altLang="zh-CN" sz="2000"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缺点：循环引用</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
        <p:nvSpPr>
          <p:cNvPr id="9" name="圆角矩形 8"/>
          <p:cNvSpPr/>
          <p:nvPr/>
        </p:nvSpPr>
        <p:spPr>
          <a:xfrm>
            <a:off x="4786314" y="3500438"/>
            <a:ext cx="3643338" cy="2071702"/>
          </a:xfrm>
          <a:prstGeom prst="roundRect">
            <a:avLst>
              <a:gd name="adj" fmla="val 7530"/>
            </a:avLst>
          </a:prstGeom>
          <a:solidFill>
            <a:srgbClr val="FF6699"/>
          </a:solidFill>
          <a:ln>
            <a:solidFill>
              <a:srgbClr val="FF6699"/>
            </a:solidFill>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1" hangingPunct="0">
              <a:lnSpc>
                <a:spcPct val="150000"/>
              </a:lnSpc>
              <a:spcBef>
                <a:spcPts val="0"/>
              </a:spcBef>
              <a:spcAft>
                <a:spcPts val="0"/>
              </a:spcAft>
              <a:buClrTx/>
              <a:buSzTx/>
              <a:buFontTx/>
              <a:buNone/>
              <a:tabLst/>
            </a:pPr>
            <a:r>
              <a:rPr kumimoji="0" lang="zh-CN" altLang="en-US"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需要全局信息</a:t>
            </a:r>
            <a:endParaRPr kumimoji="0" lang="en-US" altLang="zh-CN" sz="2000" b="1" i="0" u="none" strike="noStrike" cap="none" spc="0" normalizeH="0" baseline="0" dirty="0" smtClean="0">
              <a:ln>
                <a:noFill/>
              </a:ln>
              <a:solidFill>
                <a:schemeClr val="bg1"/>
              </a:solidFill>
              <a:effectLst/>
              <a:uFillTx/>
              <a:latin typeface="微软雅黑" pitchFamily="34" charset="-122"/>
              <a:ea typeface="微软雅黑" pitchFamily="34" charset="-122"/>
              <a:sym typeface="Calibri"/>
            </a:endParaRPr>
          </a:p>
          <a:p>
            <a:pPr marL="0" marR="0" indent="0" algn="l" defTabSz="914400" rtl="0" fontAlgn="auto" latinLnBrk="1" hangingPunct="0">
              <a:lnSpc>
                <a:spcPct val="150000"/>
              </a:lnSpc>
              <a:spcBef>
                <a:spcPts val="0"/>
              </a:spcBef>
              <a:spcAft>
                <a:spcPts val="0"/>
              </a:spcAft>
              <a:buClrTx/>
              <a:buSzTx/>
              <a:buFontTx/>
              <a:buNone/>
              <a:tabLst/>
            </a:pPr>
            <a:r>
              <a:rPr lang="zh-CN" altLang="en-US" sz="2000" dirty="0" smtClean="0">
                <a:solidFill>
                  <a:schemeClr val="bg1"/>
                </a:solidFill>
                <a:latin typeface="微软雅黑" pitchFamily="34" charset="-122"/>
                <a:ea typeface="微软雅黑" pitchFamily="34" charset="-122"/>
              </a:rPr>
              <a:t>优点：可处理复杂引用</a:t>
            </a:r>
            <a:endParaRPr lang="en-US" altLang="zh-CN" sz="2000" dirty="0" smtClean="0">
              <a:solidFill>
                <a:schemeClr val="bg1"/>
              </a:solidFill>
              <a:latin typeface="微软雅黑" pitchFamily="34" charset="-122"/>
              <a:ea typeface="微软雅黑" pitchFamily="34" charset="-122"/>
            </a:endParaRPr>
          </a:p>
          <a:p>
            <a:pPr marL="0" marR="0" indent="0" algn="l" defTabSz="914400" rtl="0" fontAlgn="auto" latinLnBrk="1" hangingPunct="0">
              <a:lnSpc>
                <a:spcPct val="150000"/>
              </a:lnSpc>
              <a:spcBef>
                <a:spcPts val="0"/>
              </a:spcBef>
              <a:spcAft>
                <a:spcPts val="0"/>
              </a:spcAft>
              <a:buClrTx/>
              <a:buSzTx/>
              <a:buFontTx/>
              <a:buNone/>
              <a:tabLst/>
            </a:pPr>
            <a:r>
              <a:rPr kumimoji="0" lang="zh-CN" altLang="en-US" sz="2000" i="0" u="none" strike="noStrike" cap="none" spc="0" normalizeH="0" baseline="0" dirty="0" smtClean="0">
                <a:ln>
                  <a:noFill/>
                </a:ln>
                <a:solidFill>
                  <a:schemeClr val="bg1"/>
                </a:solidFill>
                <a:effectLst/>
                <a:uFillTx/>
                <a:latin typeface="微软雅黑" pitchFamily="34" charset="-122"/>
                <a:ea typeface="微软雅黑" pitchFamily="34" charset="-122"/>
                <a:sym typeface="Calibri"/>
              </a:rPr>
              <a:t>缺点：全局性</a:t>
            </a:r>
            <a:endParaRPr kumimoji="0" lang="zh-CN" altLang="en-US" sz="2000" i="0" u="none" strike="noStrike" cap="none" spc="0" normalizeH="0" baseline="0" dirty="0">
              <a:ln>
                <a:noFill/>
              </a:ln>
              <a:solidFill>
                <a:schemeClr val="bg1"/>
              </a:solidFill>
              <a:effectLst/>
              <a:uFillTx/>
              <a:latin typeface="微软雅黑" pitchFamily="34" charset="-122"/>
              <a:ea typeface="微软雅黑" pitchFamily="34" charset="-122"/>
              <a:sym typeface="Calibri"/>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71472" y="5000636"/>
            <a:ext cx="4500594" cy="1481257"/>
          </a:xfrm>
          <a:prstGeom prst="roundRect">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b="1" dirty="0" smtClean="0">
                <a:latin typeface="微软雅黑" pitchFamily="34" charset="-122"/>
                <a:ea typeface="微软雅黑" pitchFamily="34" charset="-122"/>
              </a:rPr>
              <a:t>优点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运行效率很高</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不产生碎片、内存分配变得超级简单</a:t>
            </a:r>
          </a:p>
        </p:txBody>
      </p:sp>
      <p:pic>
        <p:nvPicPr>
          <p:cNvPr id="3074" name="Picture 2"/>
          <p:cNvPicPr>
            <a:picLocks noChangeAspect="1" noChangeArrowheads="1"/>
          </p:cNvPicPr>
          <p:nvPr/>
        </p:nvPicPr>
        <p:blipFill>
          <a:blip r:embed="rId3"/>
          <a:srcRect/>
          <a:stretch>
            <a:fillRect/>
          </a:stretch>
        </p:blipFill>
        <p:spPr bwMode="auto">
          <a:xfrm>
            <a:off x="857224" y="928670"/>
            <a:ext cx="7000924" cy="3929090"/>
          </a:xfrm>
          <a:prstGeom prst="rect">
            <a:avLst/>
          </a:prstGeom>
          <a:noFill/>
          <a:ln w="9525">
            <a:noFill/>
            <a:miter lim="800000"/>
            <a:headEnd/>
            <a:tailEnd/>
          </a:ln>
          <a:effectLst/>
        </p:spPr>
      </p:pic>
      <p:sp>
        <p:nvSpPr>
          <p:cNvPr id="4" name="圆角矩形 3"/>
          <p:cNvSpPr/>
          <p:nvPr/>
        </p:nvSpPr>
        <p:spPr>
          <a:xfrm>
            <a:off x="5500694" y="5000636"/>
            <a:ext cx="2643206" cy="1500198"/>
          </a:xfrm>
          <a:prstGeom prst="roundRect">
            <a:avLst/>
          </a:prstGeom>
          <a:solidFill>
            <a:srgbClr val="FFC0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wrap="square">
            <a:noAutofit/>
          </a:bodyPr>
          <a:lstStyle/>
          <a:p>
            <a:pPr>
              <a:lnSpc>
                <a:spcPct val="150000"/>
              </a:lnSpc>
            </a:pPr>
            <a:r>
              <a:rPr lang="zh-CN" altLang="en-US" b="1" dirty="0" smtClean="0">
                <a:latin typeface="微软雅黑" pitchFamily="34" charset="-122"/>
                <a:ea typeface="微软雅黑" pitchFamily="34" charset="-122"/>
              </a:rPr>
              <a:t>它的主要缺点：</a:t>
            </a:r>
          </a:p>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内存变为原来的一半 </a:t>
            </a:r>
          </a:p>
        </p:txBody>
      </p:sp>
      <p:sp>
        <p:nvSpPr>
          <p:cNvPr id="5" name="标题 1"/>
          <p:cNvSpPr>
            <a:spLocks noGrp="1"/>
          </p:cNvSpPr>
          <p:nvPr>
            <p:ph type="title"/>
          </p:nvPr>
        </p:nvSpPr>
        <p:spPr>
          <a:xfrm>
            <a:off x="357158" y="-255605"/>
            <a:ext cx="8229600" cy="1327151"/>
          </a:xfrm>
        </p:spPr>
        <p:txBody>
          <a:bodyPr/>
          <a:lstStyle/>
          <a:p>
            <a:r>
              <a:rPr lang="zh-CN" altLang="en-US" dirty="0" smtClean="0"/>
              <a:t>复制（</a:t>
            </a:r>
            <a:r>
              <a:rPr lang="en-US" altLang="zh-CN" dirty="0" smtClean="0"/>
              <a:t>Copying</a:t>
            </a:r>
            <a:r>
              <a:rPr lang="zh-CN" altLang="en-US" dirty="0" smtClean="0"/>
              <a:t>）算法</a:t>
            </a:r>
            <a:endParaRPr lang="zh-CN" alt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2721</TotalTime>
  <Words>1963</Words>
  <Application>Microsoft Office PowerPoint</Application>
  <PresentationFormat>全屏显示(4:3)</PresentationFormat>
  <Paragraphs>236</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Default</vt:lpstr>
      <vt:lpstr>内存垃圾收集</vt:lpstr>
      <vt:lpstr>垃圾收集（Garbage Collection）</vt:lpstr>
      <vt:lpstr>内存分配方式</vt:lpstr>
      <vt:lpstr>引用计数（Reference Counting）算法</vt:lpstr>
      <vt:lpstr>标记-清除（Mark-Sweep）算法</vt:lpstr>
      <vt:lpstr>标记-清除（Mark-Sweep）算法</vt:lpstr>
      <vt:lpstr>Tracing</vt:lpstr>
      <vt:lpstr>两大流派的本质区别</vt:lpstr>
      <vt:lpstr>复制（Copying）算法</vt:lpstr>
      <vt:lpstr>走向成熟</vt:lpstr>
      <vt:lpstr>标记-整理（Mark-Compact）算法</vt:lpstr>
      <vt:lpstr>分代收集（Generational Collecting）算法</vt:lpstr>
      <vt:lpstr>哪个是最好的垃圾收集算法？</vt:lpstr>
      <vt:lpstr>Object C和Swift中的ARC</vt:lpstr>
      <vt:lpstr>Python中的垃圾收集器</vt:lpstr>
      <vt:lpstr>Java虚拟机（Dalvik）</vt:lpstr>
      <vt:lpstr>GC Log</vt:lpstr>
      <vt:lpstr>Java虚拟机（HotSpot）</vt:lpstr>
      <vt:lpstr>并行与并发</vt:lpstr>
      <vt:lpstr>HotSpot中的垃圾收集器</vt:lpstr>
      <vt:lpstr>垃圾收集这么牛，还有内存泄露吗？</vt:lpstr>
      <vt:lpstr>观察者模式</vt:lpstr>
      <vt:lpstr>SoftReference VS WeakReference</vt:lpstr>
      <vt:lpstr>什么时候会执行GC？</vt:lpstr>
      <vt:lpstr>幻灯片 25</vt:lpstr>
      <vt:lpstr>嵌套类Nested Class</vt:lpstr>
      <vt:lpstr>幻灯片 27</vt:lpstr>
      <vt:lpstr>Swift闭包</vt:lpstr>
      <vt:lpstr>Swift闭包</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Android开发面面观</dc:title>
  <cp:lastModifiedBy>Windows 用户</cp:lastModifiedBy>
  <cp:revision>1184</cp:revision>
  <dcterms:modified xsi:type="dcterms:W3CDTF">2015-10-27T02:47:21Z</dcterms:modified>
</cp:coreProperties>
</file>