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notesMasterIdLst>
    <p:notesMasterId r:id="rId25"/>
  </p:notesMasterIdLst>
  <p:sldIdLst>
    <p:sldId id="256" r:id="rId2"/>
    <p:sldId id="259" r:id="rId3"/>
    <p:sldId id="281" r:id="rId4"/>
    <p:sldId id="257" r:id="rId5"/>
    <p:sldId id="260" r:id="rId6"/>
    <p:sldId id="264" r:id="rId7"/>
    <p:sldId id="282" r:id="rId8"/>
    <p:sldId id="258" r:id="rId9"/>
    <p:sldId id="261" r:id="rId10"/>
    <p:sldId id="262" r:id="rId11"/>
    <p:sldId id="268" r:id="rId12"/>
    <p:sldId id="266" r:id="rId13"/>
    <p:sldId id="275" r:id="rId14"/>
    <p:sldId id="271" r:id="rId15"/>
    <p:sldId id="283" r:id="rId16"/>
    <p:sldId id="272" r:id="rId17"/>
    <p:sldId id="276" r:id="rId18"/>
    <p:sldId id="269" r:id="rId19"/>
    <p:sldId id="286" r:id="rId20"/>
    <p:sldId id="279" r:id="rId21"/>
    <p:sldId id="277" r:id="rId22"/>
    <p:sldId id="28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F4C0CFC-37DB-4539-BA8E-1800882C3A81}">
          <p14:sldIdLst>
            <p14:sldId id="256"/>
            <p14:sldId id="259"/>
            <p14:sldId id="281"/>
            <p14:sldId id="257"/>
            <p14:sldId id="260"/>
            <p14:sldId id="264"/>
            <p14:sldId id="282"/>
            <p14:sldId id="258"/>
            <p14:sldId id="261"/>
            <p14:sldId id="262"/>
            <p14:sldId id="268"/>
            <p14:sldId id="266"/>
            <p14:sldId id="275"/>
            <p14:sldId id="271"/>
            <p14:sldId id="283"/>
            <p14:sldId id="272"/>
            <p14:sldId id="276"/>
            <p14:sldId id="269"/>
            <p14:sldId id="286"/>
            <p14:sldId id="279"/>
            <p14:sldId id="277"/>
            <p14:sldId id="287"/>
            <p14:sldId id="278"/>
          </p14:sldIdLst>
        </p14:section>
        <p14:section name="无标题节" id="{B472C25C-B210-45AE-B019-830429A9B8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532" autoAdjust="0"/>
  </p:normalViewPr>
  <p:slideViewPr>
    <p:cSldViewPr snapToGrid="0">
      <p:cViewPr varScale="1">
        <p:scale>
          <a:sx n="39" d="100"/>
          <a:sy n="39" d="100"/>
        </p:scale>
        <p:origin x="540" y="36"/>
      </p:cViewPr>
      <p:guideLst/>
    </p:cSldViewPr>
  </p:slideViewPr>
  <p:outlineViewPr>
    <p:cViewPr>
      <p:scale>
        <a:sx n="33" d="100"/>
        <a:sy n="33" d="100"/>
      </p:scale>
      <p:origin x="0" y="-76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68E06-0011-4EC2-8D86-78F26E78BAD8}" type="datetimeFigureOut">
              <a:rPr lang="zh-CN" altLang="en-US" smtClean="0"/>
              <a:t>2015/8/12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65D73-51AC-4BD3-B8AE-7CAD5023B9D7}" type="slidenum">
              <a:rPr lang="zh-CN" altLang="en-US" smtClean="0"/>
              <a:t>‹#›</a:t>
            </a:fld>
            <a:endParaRPr lang="zh-CN" altLang="en-US"/>
          </a:p>
        </p:txBody>
      </p:sp>
    </p:spTree>
    <p:extLst>
      <p:ext uri="{BB962C8B-B14F-4D97-AF65-F5344CB8AC3E}">
        <p14:creationId xmlns:p14="http://schemas.microsoft.com/office/powerpoint/2010/main" val="1741993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065D73-51AC-4BD3-B8AE-7CAD5023B9D7}" type="slidenum">
              <a:rPr lang="zh-CN" altLang="en-US" smtClean="0"/>
              <a:t>1</a:t>
            </a:fld>
            <a:endParaRPr lang="zh-CN" altLang="en-US"/>
          </a:p>
        </p:txBody>
      </p:sp>
    </p:spTree>
    <p:extLst>
      <p:ext uri="{BB962C8B-B14F-4D97-AF65-F5344CB8AC3E}">
        <p14:creationId xmlns:p14="http://schemas.microsoft.com/office/powerpoint/2010/main" val="3728857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在将坐标轴等分为</a:t>
            </a:r>
            <a:r>
              <a:rPr lang="en-US" altLang="zh-CN" dirty="0" smtClean="0"/>
              <a:t>50</a:t>
            </a:r>
            <a:r>
              <a:rPr lang="zh-CN" altLang="en-US" dirty="0" smtClean="0"/>
              <a:t>份的情况下，我们得到</a:t>
            </a:r>
            <a:r>
              <a:rPr lang="en-US" altLang="zh-CN" dirty="0" smtClean="0"/>
              <a:t>2500</a:t>
            </a:r>
            <a:r>
              <a:rPr lang="zh-CN" altLang="en-US" dirty="0" smtClean="0"/>
              <a:t>个比值，将比值绘制出热图可以比较直观的看出哪些阈值的位置可以很好地区分开两个图。这里从这些有明显差异的组里面各取五组，来在实际的药物和蛋白质关系图中，从直观上看是否有一定的划分效果。</a:t>
            </a:r>
          </a:p>
          <a:p>
            <a:endParaRPr lang="zh-CN" altLang="en-US" dirty="0"/>
          </a:p>
        </p:txBody>
      </p:sp>
      <p:sp>
        <p:nvSpPr>
          <p:cNvPr id="4" name="灯片编号占位符 3"/>
          <p:cNvSpPr>
            <a:spLocks noGrp="1"/>
          </p:cNvSpPr>
          <p:nvPr>
            <p:ph type="sldNum" sz="quarter" idx="10"/>
          </p:nvPr>
        </p:nvSpPr>
        <p:spPr/>
        <p:txBody>
          <a:bodyPr/>
          <a:lstStyle/>
          <a:p>
            <a:fld id="{8D065D73-51AC-4BD3-B8AE-7CAD5023B9D7}" type="slidenum">
              <a:rPr lang="zh-CN" altLang="en-US" smtClean="0"/>
              <a:t>13</a:t>
            </a:fld>
            <a:endParaRPr lang="zh-CN" altLang="en-US"/>
          </a:p>
        </p:txBody>
      </p:sp>
    </p:spTree>
    <p:extLst>
      <p:ext uri="{BB962C8B-B14F-4D97-AF65-F5344CB8AC3E}">
        <p14:creationId xmlns:p14="http://schemas.microsoft.com/office/powerpoint/2010/main" val="327166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给定药物相似度的阈值和药物与蛋白质网络亲进度的阈值后，可以将一个药物与蛋白质关系图划分为</a:t>
            </a:r>
            <a:r>
              <a:rPr lang="en-US" altLang="zh-CN" dirty="0" smtClean="0"/>
              <a:t>4</a:t>
            </a:r>
            <a:r>
              <a:rPr lang="zh-CN" altLang="en-US" dirty="0" smtClean="0"/>
              <a:t>部分，为了能够定量描述药物与蛋白质间是否存在相互作用关系，我们引入贝叶斯因子，利用贝叶斯因子值的高低来衡量药物与蛋白质间是否存在相互作用关系。在获得后验概率分布后，直接计算原假设</a:t>
            </a:r>
            <a:r>
              <a:rPr lang="en-US" altLang="zh-CN" dirty="0" smtClean="0"/>
              <a:t>H0</a:t>
            </a:r>
            <a:r>
              <a:rPr lang="zh-CN" altLang="en-US" dirty="0" smtClean="0"/>
              <a:t>和备择假设</a:t>
            </a:r>
            <a:r>
              <a:rPr lang="en-US" altLang="zh-CN" dirty="0" smtClean="0"/>
              <a:t>H1</a:t>
            </a:r>
            <a:r>
              <a:rPr lang="zh-CN" altLang="en-US" dirty="0" smtClean="0"/>
              <a:t>的后验概率。那么贝叶斯因子衡量了我们更可能接受原假设</a:t>
            </a:r>
            <a:r>
              <a:rPr lang="en-US" altLang="zh-CN" dirty="0" smtClean="0"/>
              <a:t>H0</a:t>
            </a:r>
            <a:r>
              <a:rPr lang="zh-CN" altLang="en-US" dirty="0" smtClean="0"/>
              <a:t>和备择假设</a:t>
            </a:r>
            <a:r>
              <a:rPr lang="en-US" altLang="zh-CN" dirty="0" smtClean="0"/>
              <a:t>H1</a:t>
            </a:r>
            <a:r>
              <a:rPr lang="zh-CN" altLang="en-US" dirty="0" smtClean="0"/>
              <a:t>，如果</a:t>
            </a:r>
            <a:r>
              <a:rPr lang="en-US" altLang="zh-CN" dirty="0" smtClean="0"/>
              <a:t>H1</a:t>
            </a:r>
            <a:r>
              <a:rPr lang="zh-CN" altLang="en-US" dirty="0" smtClean="0"/>
              <a:t>的后验概率和</a:t>
            </a:r>
            <a:r>
              <a:rPr lang="en-US" altLang="zh-CN" dirty="0" smtClean="0"/>
              <a:t>H0</a:t>
            </a:r>
            <a:r>
              <a:rPr lang="zh-CN" altLang="en-US" dirty="0" smtClean="0"/>
              <a:t>的后验概率的比值越大，说明我们更相信</a:t>
            </a:r>
            <a:r>
              <a:rPr lang="en-US" altLang="zh-CN" dirty="0" smtClean="0"/>
              <a:t>H1</a:t>
            </a:r>
            <a:r>
              <a:rPr lang="zh-CN" altLang="en-US" dirty="0" smtClean="0"/>
              <a:t>假设。为了能够全局考虑一个药物与靶标关系图中点的分布，要考虑在划分后四个区域分别出现的点的概率。即当给定划分后，图中分为四个区域，根据已知的</a:t>
            </a:r>
            <a:r>
              <a:rPr lang="zh-CN" altLang="en-US" baseline="0" dirty="0" smtClean="0"/>
              <a:t>药物和靶标相互作用关系和未知的药物和靶标相互作用关系，</a:t>
            </a:r>
            <a:r>
              <a:rPr lang="zh-CN" altLang="en-US" dirty="0" smtClean="0"/>
              <a:t>按顺时针方向落在四个区域中点的概率分别为</a:t>
            </a:r>
            <a:r>
              <a:rPr lang="en-US" altLang="zh-CN" dirty="0" smtClean="0"/>
              <a:t>p1,p2</a:t>
            </a:r>
            <a:r>
              <a:rPr lang="en-US" altLang="zh-CN" baseline="0" dirty="0" smtClean="0"/>
              <a:t>,p3,p4, </a:t>
            </a:r>
            <a:r>
              <a:rPr lang="zh-CN" altLang="en-US" baseline="0" dirty="0" smtClean="0"/>
              <a:t>对于已知相互作用的图和未知相互作用的图我们可以得到两个不同的概率向量，那么当给定一个药物与蛋白质的关系图时，各区域中的点数也就确定了，</a:t>
            </a:r>
            <a:r>
              <a:rPr lang="en-US" altLang="zh-CN" baseline="0" dirty="0" smtClean="0"/>
              <a:t>n=n1 n2 n3 n4</a:t>
            </a:r>
            <a:r>
              <a:rPr lang="zh-CN" altLang="en-US" baseline="0" dirty="0" smtClean="0"/>
              <a:t>。它表示在</a:t>
            </a:r>
            <a:r>
              <a:rPr lang="en-US" altLang="zh-CN" baseline="0" dirty="0" smtClean="0"/>
              <a:t>n</a:t>
            </a:r>
            <a:r>
              <a:rPr lang="zh-CN" altLang="en-US" baseline="0" dirty="0" smtClean="0"/>
              <a:t>个点落入坐标图中时，四个区域中分别的点数。据此可以算出这样的一个药物和蛋白质关系更有可能来自于相互作用的模型或是未知相互作用的模型。</a:t>
            </a:r>
            <a:r>
              <a:rPr lang="zh-CN" altLang="en-US" dirty="0" smtClean="0"/>
              <a:t>这样的问题会服从一个多项分布</a:t>
            </a:r>
            <a:r>
              <a:rPr lang="en-US" altLang="zh-CN" dirty="0" smtClean="0"/>
              <a:t>,</a:t>
            </a:r>
            <a:r>
              <a:rPr lang="zh-CN" altLang="en-US" dirty="0" smtClean="0"/>
              <a:t>就类似于向盒子里扔球的问题</a:t>
            </a:r>
            <a:r>
              <a:rPr lang="en-US" altLang="zh-CN" dirty="0" smtClean="0"/>
              <a:t>,</a:t>
            </a:r>
            <a:r>
              <a:rPr lang="en-US" altLang="zh-CN" baseline="0" dirty="0" smtClean="0"/>
              <a:t> </a:t>
            </a:r>
            <a:r>
              <a:rPr lang="zh-CN" altLang="en-US" baseline="0" dirty="0" smtClean="0"/>
              <a:t>看有一定数量的球落在四个盒子中的概率。在这个问题中，当给定一组阈值后，我们可以得到模型一中各区域落入点的概率和模型</a:t>
            </a:r>
            <a:r>
              <a:rPr lang="en-US" altLang="zh-CN" baseline="0" dirty="0" smtClean="0"/>
              <a:t>0</a:t>
            </a:r>
            <a:r>
              <a:rPr lang="zh-CN" altLang="en-US" baseline="0" dirty="0" smtClean="0"/>
              <a:t>中各区域落入点的概率。当给定一个测试的药物相似度向量和药物与测试蛋白质网络亲进度向量后，我们可以得到在同一阈值下四个区域中的各自的点数，那么我们计算这样一组数据出现在模型一</a:t>
            </a:r>
            <a:r>
              <a:rPr lang="en-US" altLang="zh-CN" baseline="0" dirty="0" smtClean="0"/>
              <a:t>M1</a:t>
            </a:r>
            <a:r>
              <a:rPr lang="zh-CN" altLang="en-US" baseline="0" dirty="0" smtClean="0"/>
              <a:t>中的概率和出现在模型二</a:t>
            </a:r>
            <a:r>
              <a:rPr lang="en-US" altLang="zh-CN" baseline="0" dirty="0" smtClean="0"/>
              <a:t>M2</a:t>
            </a:r>
            <a:r>
              <a:rPr lang="zh-CN" altLang="en-US" baseline="0" dirty="0" smtClean="0"/>
              <a:t>中的概率，并且可以化简成这样的形式。</a:t>
            </a:r>
            <a:r>
              <a:rPr lang="zh-CN" altLang="en-US" dirty="0" smtClean="0"/>
              <a:t>因为贝叶斯因子在这里的取值可能很大，所以我们采用对贝叶斯因子取对数的方式得到我们评价药物和蛋白质关系的分数，同时这个公式也得到了化简。</a:t>
            </a:r>
            <a:r>
              <a:rPr lang="en-US" altLang="zh-CN" sz="1200" dirty="0" smtClean="0"/>
              <a:t>For  given a pair of  a similarity vector for drug </a:t>
            </a:r>
            <a:r>
              <a:rPr lang="en-US" altLang="zh-CN" sz="1200" i="1" dirty="0" smtClean="0"/>
              <a:t>d</a:t>
            </a:r>
            <a:r>
              <a:rPr lang="en-US" altLang="zh-CN" sz="1200" dirty="0" smtClean="0"/>
              <a:t>  and  a drug to protein closeness vector for protein </a:t>
            </a:r>
            <a:r>
              <a:rPr lang="en-US" altLang="zh-CN" sz="1200" i="1" dirty="0" smtClean="0"/>
              <a:t>p,</a:t>
            </a:r>
            <a:r>
              <a:rPr lang="en-US" altLang="zh-CN" sz="1200" dirty="0" smtClean="0"/>
              <a:t> the Bayes factor denotes  the strength of evidence that the data D supports the model M1 </a:t>
            </a:r>
            <a:r>
              <a:rPr lang="en-US" altLang="zh-CN" sz="1200" i="1" dirty="0" smtClean="0"/>
              <a:t> </a:t>
            </a:r>
            <a:r>
              <a:rPr lang="en-US" altLang="zh-CN" sz="1200" dirty="0" smtClean="0"/>
              <a:t>or model M0: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If the </a:t>
            </a:r>
            <a:r>
              <a:rPr lang="en-US" altLang="zh-CN" sz="1200" dirty="0" err="1" smtClean="0"/>
              <a:t>lg</a:t>
            </a:r>
            <a:r>
              <a:rPr lang="en-US" altLang="zh-CN" sz="1200" dirty="0" smtClean="0"/>
              <a:t>(K) is larger,  it means that the data more strongly supports M1 under consideration  than M0.</a:t>
            </a:r>
          </a:p>
          <a:p>
            <a:endParaRPr lang="en-US" altLang="zh-CN" dirty="0" smtClean="0"/>
          </a:p>
        </p:txBody>
      </p:sp>
      <p:sp>
        <p:nvSpPr>
          <p:cNvPr id="4" name="灯片编号占位符 3"/>
          <p:cNvSpPr>
            <a:spLocks noGrp="1"/>
          </p:cNvSpPr>
          <p:nvPr>
            <p:ph type="sldNum" sz="quarter" idx="10"/>
          </p:nvPr>
        </p:nvSpPr>
        <p:spPr/>
        <p:txBody>
          <a:bodyPr/>
          <a:lstStyle/>
          <a:p>
            <a:fld id="{8D065D73-51AC-4BD3-B8AE-7CAD5023B9D7}" type="slidenum">
              <a:rPr lang="zh-CN" altLang="en-US" smtClean="0"/>
              <a:t>14</a:t>
            </a:fld>
            <a:endParaRPr lang="zh-CN" altLang="en-US"/>
          </a:p>
        </p:txBody>
      </p:sp>
    </p:spTree>
    <p:extLst>
      <p:ext uri="{BB962C8B-B14F-4D97-AF65-F5344CB8AC3E}">
        <p14:creationId xmlns:p14="http://schemas.microsoft.com/office/powerpoint/2010/main" val="393968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两张图看出，根据不同的相似度选择不同的划分阈值，可以比较有效的区分出已知相互作用的药物与靶标关系和未知相互作用的药物与蛋白质关系。划分选取的好坏对后面对于相互作用的预测也会有一定的影响。这里的划分结果就是来自于之前采用将多张图叠加并穷举划分阈值求相互作用关系图和不相互作用关系图的比值大的位置。</a:t>
            </a:r>
            <a:endParaRPr lang="zh-CN" altLang="en-US" dirty="0"/>
          </a:p>
        </p:txBody>
      </p:sp>
      <p:sp>
        <p:nvSpPr>
          <p:cNvPr id="4" name="灯片编号占位符 3"/>
          <p:cNvSpPr>
            <a:spLocks noGrp="1"/>
          </p:cNvSpPr>
          <p:nvPr>
            <p:ph type="sldNum" sz="quarter" idx="10"/>
          </p:nvPr>
        </p:nvSpPr>
        <p:spPr/>
        <p:txBody>
          <a:bodyPr/>
          <a:lstStyle/>
          <a:p>
            <a:fld id="{8D065D73-51AC-4BD3-B8AE-7CAD5023B9D7}" type="slidenum">
              <a:rPr lang="zh-CN" altLang="en-US" smtClean="0"/>
              <a:t>16</a:t>
            </a:fld>
            <a:endParaRPr lang="zh-CN" altLang="en-US"/>
          </a:p>
        </p:txBody>
      </p:sp>
    </p:spTree>
    <p:extLst>
      <p:ext uri="{BB962C8B-B14F-4D97-AF65-F5344CB8AC3E}">
        <p14:creationId xmlns:p14="http://schemas.microsoft.com/office/powerpoint/2010/main" val="3243091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我们采用五倍交叉验证的方法对我们的方法进行验证，得到基于五个蛋白质层次相似度的预测性能，发现</a:t>
            </a:r>
            <a:r>
              <a:rPr lang="en-US" altLang="zh-CN" dirty="0" smtClean="0"/>
              <a:t>GO</a:t>
            </a:r>
            <a:r>
              <a:rPr lang="zh-CN" altLang="en-US" dirty="0" smtClean="0"/>
              <a:t>和</a:t>
            </a:r>
            <a:r>
              <a:rPr lang="en-US" altLang="zh-CN" dirty="0" smtClean="0"/>
              <a:t>sequence</a:t>
            </a:r>
            <a:r>
              <a:rPr lang="zh-CN" altLang="en-US" dirty="0" smtClean="0"/>
              <a:t>有比较好的预测效果，</a:t>
            </a:r>
            <a:r>
              <a:rPr lang="en-US" altLang="zh-CN" dirty="0" smtClean="0"/>
              <a:t>PPI network</a:t>
            </a:r>
            <a:r>
              <a:rPr lang="zh-CN" altLang="en-US" dirty="0" smtClean="0"/>
              <a:t>其次。</a:t>
            </a:r>
            <a:endParaRPr lang="zh-CN" altLang="en-US" dirty="0"/>
          </a:p>
        </p:txBody>
      </p:sp>
      <p:sp>
        <p:nvSpPr>
          <p:cNvPr id="4" name="灯片编号占位符 3"/>
          <p:cNvSpPr>
            <a:spLocks noGrp="1"/>
          </p:cNvSpPr>
          <p:nvPr>
            <p:ph type="sldNum" sz="quarter" idx="10"/>
          </p:nvPr>
        </p:nvSpPr>
        <p:spPr/>
        <p:txBody>
          <a:bodyPr/>
          <a:lstStyle/>
          <a:p>
            <a:fld id="{8D065D73-51AC-4BD3-B8AE-7CAD5023B9D7}" type="slidenum">
              <a:rPr lang="zh-CN" altLang="en-US" smtClean="0"/>
              <a:t>17</a:t>
            </a:fld>
            <a:endParaRPr lang="zh-CN" altLang="en-US"/>
          </a:p>
        </p:txBody>
      </p:sp>
    </p:spTree>
    <p:extLst>
      <p:ext uri="{BB962C8B-B14F-4D97-AF65-F5344CB8AC3E}">
        <p14:creationId xmlns:p14="http://schemas.microsoft.com/office/powerpoint/2010/main" val="2183911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进一步，我们根据</a:t>
            </a:r>
            <a:r>
              <a:rPr lang="en-US" altLang="zh-CN" dirty="0" err="1" smtClean="0"/>
              <a:t>yamanishi</a:t>
            </a:r>
            <a:r>
              <a:rPr lang="zh-CN" altLang="en-US" dirty="0" smtClean="0"/>
              <a:t>文章中对蛋白质按家族分类，将我们的数据集中的蛋白质分为四类，分别是酶，离子通道，</a:t>
            </a:r>
            <a:r>
              <a:rPr lang="en-US" altLang="zh-CN" dirty="0" smtClean="0"/>
              <a:t>G</a:t>
            </a:r>
            <a:r>
              <a:rPr lang="zh-CN" altLang="en-US" dirty="0" smtClean="0"/>
              <a:t>蛋白偶联受体和核受体，从图上看，在蛋白质</a:t>
            </a:r>
            <a:r>
              <a:rPr lang="en-US" altLang="zh-CN" dirty="0" smtClean="0"/>
              <a:t>sequence</a:t>
            </a:r>
            <a:r>
              <a:rPr lang="zh-CN" altLang="en-US" dirty="0" smtClean="0"/>
              <a:t>相似度层次上，四类蛋白家族中药物与靶标相互作用的关系图和未知相互作用的图有一定的区别，但是因为在核受体家族中蛋白质的数量偏少，能够选择与一个药物未知相互作用的样本数少，即使选择出来的一些蛋白质，在同一个家族中也会与其他蛋白质间存在较高相似度，比较难以分出相互作用和不相互作用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想尝试寻找一些按其他标准分类的蛋白质类，例如药物结构不相似但是蛋白质间相似性很高的蛋白质，看是否用这种划分的方式也能起到很好的预测效果，并且希望能够将这种关系图划分的方法应用于特定类的药物，寻找这些药物的作用靶标存在的共同点。接下来想尝试寻找一些按其他标准分类的蛋白质类，例如药物结构不相似但是蛋白质间相似性很高的蛋白质，看是否用这种划分的方式也能起到很好的预测效果，并且希望能够将这种关系图划分的方法应用于特定类的药物，寻找这些药物的作用靶标存在的共同点。</a:t>
            </a:r>
          </a:p>
          <a:p>
            <a:endParaRPr lang="zh-CN" altLang="en-US" dirty="0"/>
          </a:p>
        </p:txBody>
      </p:sp>
      <p:sp>
        <p:nvSpPr>
          <p:cNvPr id="4" name="灯片编号占位符 3"/>
          <p:cNvSpPr>
            <a:spLocks noGrp="1"/>
          </p:cNvSpPr>
          <p:nvPr>
            <p:ph type="sldNum" sz="quarter" idx="10"/>
          </p:nvPr>
        </p:nvSpPr>
        <p:spPr/>
        <p:txBody>
          <a:bodyPr/>
          <a:lstStyle/>
          <a:p>
            <a:fld id="{8D065D73-51AC-4BD3-B8AE-7CAD5023B9D7}" type="slidenum">
              <a:rPr lang="zh-CN" altLang="en-US" smtClean="0"/>
              <a:t>18</a:t>
            </a:fld>
            <a:endParaRPr lang="zh-CN" altLang="en-US"/>
          </a:p>
        </p:txBody>
      </p:sp>
    </p:spTree>
    <p:extLst>
      <p:ext uri="{BB962C8B-B14F-4D97-AF65-F5344CB8AC3E}">
        <p14:creationId xmlns:p14="http://schemas.microsoft.com/office/powerpoint/2010/main" val="4289443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因为在使用</a:t>
            </a:r>
            <a:r>
              <a:rPr lang="en-US" altLang="zh-CN" dirty="0" err="1" smtClean="0"/>
              <a:t>bayes</a:t>
            </a:r>
            <a:r>
              <a:rPr lang="en-US" altLang="zh-CN" dirty="0" smtClean="0"/>
              <a:t> factor</a:t>
            </a:r>
            <a:r>
              <a:rPr lang="zh-CN" altLang="en-US" dirty="0" smtClean="0"/>
              <a:t>衡量数据属于哪个模型的时候没有</a:t>
            </a:r>
            <a:r>
              <a:rPr lang="en-US" altLang="zh-CN" dirty="0" smtClean="0"/>
              <a:t>p-value</a:t>
            </a:r>
            <a:r>
              <a:rPr lang="zh-CN" altLang="en-US" dirty="0" smtClean="0"/>
              <a:t>的计算，那么我们这里为了衡量一个药物</a:t>
            </a:r>
            <a:r>
              <a:rPr lang="en-US" altLang="zh-CN" dirty="0" smtClean="0"/>
              <a:t>-</a:t>
            </a:r>
            <a:r>
              <a:rPr lang="zh-CN" altLang="en-US" dirty="0" smtClean="0"/>
              <a:t>蛋白质关系可能成为潜在的药物靶标相互作用的显著性，将</a:t>
            </a:r>
            <a:r>
              <a:rPr lang="en-US" altLang="zh-CN" dirty="0" err="1" smtClean="0"/>
              <a:t>bayes</a:t>
            </a:r>
            <a:r>
              <a:rPr lang="en-US" altLang="zh-CN" baseline="0" dirty="0" smtClean="0"/>
              <a:t> factor</a:t>
            </a:r>
            <a:r>
              <a:rPr lang="zh-CN" altLang="en-US" baseline="0" dirty="0" smtClean="0"/>
              <a:t>转化为</a:t>
            </a:r>
            <a:r>
              <a:rPr lang="en-US" altLang="zh-CN" baseline="0" dirty="0" smtClean="0"/>
              <a:t>p-</a:t>
            </a:r>
            <a:r>
              <a:rPr lang="en-US" altLang="zh-CN" baseline="0" dirty="0" err="1" smtClean="0"/>
              <a:t>valu</a:t>
            </a:r>
            <a:r>
              <a:rPr lang="zh-CN" altLang="en-US" baseline="0" dirty="0" smtClean="0"/>
              <a:t>通过估计一个不相互作用的蛋白质与药物关系的</a:t>
            </a:r>
            <a:r>
              <a:rPr lang="en-US" altLang="zh-CN" baseline="0" dirty="0" err="1" smtClean="0"/>
              <a:t>bayes</a:t>
            </a:r>
            <a:r>
              <a:rPr lang="en-US" altLang="zh-CN" baseline="0" dirty="0" smtClean="0"/>
              <a:t> factor</a:t>
            </a:r>
            <a:r>
              <a:rPr lang="zh-CN" altLang="en-US" baseline="0" dirty="0" smtClean="0"/>
              <a:t>会所有不相互作用样本的分布中排在哪个位置的方法得到</a:t>
            </a:r>
            <a:r>
              <a:rPr lang="en-US" altLang="zh-CN" baseline="0" dirty="0" smtClean="0"/>
              <a:t>p-value</a:t>
            </a:r>
            <a:r>
              <a:rPr lang="zh-CN" altLang="en-US" baseline="0" dirty="0" smtClean="0"/>
              <a:t>。</a:t>
            </a:r>
            <a:endParaRPr lang="zh-CN" altLang="en-US" dirty="0"/>
          </a:p>
        </p:txBody>
      </p:sp>
      <p:sp>
        <p:nvSpPr>
          <p:cNvPr id="4" name="灯片编号占位符 3"/>
          <p:cNvSpPr>
            <a:spLocks noGrp="1"/>
          </p:cNvSpPr>
          <p:nvPr>
            <p:ph type="sldNum" sz="quarter" idx="10"/>
          </p:nvPr>
        </p:nvSpPr>
        <p:spPr/>
        <p:txBody>
          <a:bodyPr/>
          <a:lstStyle/>
          <a:p>
            <a:fld id="{8D065D73-51AC-4BD3-B8AE-7CAD5023B9D7}" type="slidenum">
              <a:rPr lang="zh-CN" altLang="en-US" smtClean="0"/>
              <a:t>20</a:t>
            </a:fld>
            <a:endParaRPr lang="zh-CN" altLang="en-US"/>
          </a:p>
        </p:txBody>
      </p:sp>
    </p:spTree>
    <p:extLst>
      <p:ext uri="{BB962C8B-B14F-4D97-AF65-F5344CB8AC3E}">
        <p14:creationId xmlns:p14="http://schemas.microsoft.com/office/powerpoint/2010/main" val="4280166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我在这段时间所做的内容及下一步要进行的内容的汇总，这里我们基于结构相似的药物往往会作用在功能相似或结构相近的靶标这一假设上面，提出了给定一组药物相似度向量和药物与蛋白质间亲进度向量，对两组向量进行划分找到</a:t>
            </a:r>
            <a:r>
              <a:rPr lang="en-US" altLang="zh-CN" dirty="0" smtClean="0"/>
              <a:t>high</a:t>
            </a:r>
            <a:r>
              <a:rPr lang="en-US" altLang="zh-CN" baseline="0" dirty="0" smtClean="0"/>
              <a:t> </a:t>
            </a:r>
            <a:r>
              <a:rPr lang="zh-CN" altLang="en-US" baseline="0" dirty="0" smtClean="0"/>
              <a:t>化学结构相似性和</a:t>
            </a:r>
            <a:r>
              <a:rPr lang="en-US" altLang="zh-CN" baseline="0" dirty="0" smtClean="0"/>
              <a:t>high</a:t>
            </a:r>
            <a:r>
              <a:rPr lang="zh-CN" altLang="en-US" baseline="0" dirty="0" smtClean="0"/>
              <a:t>药物与蛋白质网络亲进度的药物与蛋白质，计算他们的</a:t>
            </a:r>
            <a:r>
              <a:rPr lang="en-US" altLang="zh-CN" baseline="0" dirty="0" err="1" smtClean="0"/>
              <a:t>bayes</a:t>
            </a:r>
            <a:r>
              <a:rPr lang="zh-CN" altLang="en-US" baseline="0" dirty="0" smtClean="0"/>
              <a:t> </a:t>
            </a:r>
            <a:r>
              <a:rPr lang="en-US" altLang="zh-CN" baseline="0" dirty="0" smtClean="0"/>
              <a:t>factor</a:t>
            </a:r>
            <a:r>
              <a:rPr lang="zh-CN" altLang="en-US" baseline="0" dirty="0" smtClean="0"/>
              <a:t>，根据这个</a:t>
            </a:r>
            <a:r>
              <a:rPr lang="en-US" altLang="zh-CN" baseline="0" dirty="0" err="1" smtClean="0"/>
              <a:t>bayes</a:t>
            </a:r>
            <a:r>
              <a:rPr lang="en-US" altLang="zh-CN" baseline="0" dirty="0" smtClean="0"/>
              <a:t> factor</a:t>
            </a:r>
            <a:r>
              <a:rPr lang="zh-CN" altLang="en-US" baseline="0" dirty="0" smtClean="0"/>
              <a:t>并给出它在</a:t>
            </a:r>
            <a:r>
              <a:rPr lang="en-US" altLang="zh-CN" baseline="0" dirty="0" smtClean="0"/>
              <a:t>null distribution</a:t>
            </a:r>
            <a:r>
              <a:rPr lang="zh-CN" altLang="en-US" baseline="0" dirty="0" smtClean="0"/>
              <a:t>下的</a:t>
            </a:r>
            <a:r>
              <a:rPr lang="en-US" altLang="zh-CN" baseline="0" dirty="0" smtClean="0"/>
              <a:t>p-</a:t>
            </a:r>
            <a:r>
              <a:rPr lang="en-US" altLang="zh-CN" baseline="0" dirty="0" err="1" smtClean="0"/>
              <a:t>vlaue</a:t>
            </a:r>
            <a:r>
              <a:rPr lang="zh-CN" altLang="en-US" baseline="0" dirty="0" smtClean="0"/>
              <a:t>，，将不同蛋白质层次上的这个</a:t>
            </a:r>
            <a:r>
              <a:rPr lang="en-US" altLang="zh-CN" baseline="0" dirty="0" err="1" smtClean="0"/>
              <a:t>pvalue</a:t>
            </a:r>
            <a:r>
              <a:rPr lang="zh-CN" altLang="en-US" baseline="0" dirty="0" smtClean="0"/>
              <a:t>组合，对所有药物和蛋白质关系的</a:t>
            </a:r>
            <a:r>
              <a:rPr lang="en-US" altLang="zh-CN" baseline="0" dirty="0" smtClean="0"/>
              <a:t>p-value</a:t>
            </a:r>
            <a:r>
              <a:rPr lang="zh-CN" altLang="en-US" baseline="0" dirty="0" smtClean="0"/>
              <a:t>进行排序找到并根据</a:t>
            </a:r>
            <a:r>
              <a:rPr lang="en-US" altLang="zh-CN" baseline="0" dirty="0" smtClean="0"/>
              <a:t>p-value</a:t>
            </a:r>
            <a:r>
              <a:rPr lang="zh-CN" altLang="en-US" baseline="0" dirty="0" smtClean="0"/>
              <a:t>确定一个区分</a:t>
            </a:r>
            <a:r>
              <a:rPr lang="en-US" altLang="zh-CN" baseline="0" dirty="0" smtClean="0"/>
              <a:t>interaction</a:t>
            </a:r>
            <a:r>
              <a:rPr lang="zh-CN" altLang="en-US" baseline="0" dirty="0" smtClean="0"/>
              <a:t>和不</a:t>
            </a:r>
            <a:r>
              <a:rPr lang="en-US" altLang="zh-CN" baseline="0" dirty="0" smtClean="0"/>
              <a:t>interaction</a:t>
            </a:r>
            <a:r>
              <a:rPr lang="zh-CN" altLang="en-US" baseline="0" dirty="0" smtClean="0"/>
              <a:t>的阈值，接下来将多层次信息整合解决单个数据集的覆盖面不够全面的问题。最后希望将这种划分</a:t>
            </a:r>
            <a:r>
              <a:rPr lang="zh-CN" altLang="en-US" baseline="0" smtClean="0"/>
              <a:t>的方法对药物筛选有一定的作用，</a:t>
            </a:r>
            <a:r>
              <a:rPr lang="zh-CN" altLang="en-US" baseline="0" dirty="0" smtClean="0"/>
              <a:t>找到潜在的药物与靶标相互作用。</a:t>
            </a:r>
            <a:endParaRPr lang="zh-CN" altLang="en-US" dirty="0"/>
          </a:p>
        </p:txBody>
      </p:sp>
      <p:sp>
        <p:nvSpPr>
          <p:cNvPr id="4" name="灯片编号占位符 3"/>
          <p:cNvSpPr>
            <a:spLocks noGrp="1"/>
          </p:cNvSpPr>
          <p:nvPr>
            <p:ph type="sldNum" sz="quarter" idx="10"/>
          </p:nvPr>
        </p:nvSpPr>
        <p:spPr/>
        <p:txBody>
          <a:bodyPr/>
          <a:lstStyle/>
          <a:p>
            <a:fld id="{8D065D73-51AC-4BD3-B8AE-7CAD5023B9D7}" type="slidenum">
              <a:rPr lang="zh-CN" altLang="en-US" smtClean="0"/>
              <a:t>22</a:t>
            </a:fld>
            <a:endParaRPr lang="zh-CN" altLang="en-US"/>
          </a:p>
        </p:txBody>
      </p:sp>
    </p:spTree>
    <p:extLst>
      <p:ext uri="{BB962C8B-B14F-4D97-AF65-F5344CB8AC3E}">
        <p14:creationId xmlns:p14="http://schemas.microsoft.com/office/powerpoint/2010/main" val="2152727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药物结构相似度，数据来源于</a:t>
            </a:r>
            <a:r>
              <a:rPr lang="en-US" altLang="zh-CN" dirty="0" smtClean="0"/>
              <a:t>PubChem</a:t>
            </a:r>
            <a:r>
              <a:rPr lang="zh-CN" altLang="en-US" dirty="0" smtClean="0"/>
              <a:t>数据库中的结构相似度计算工具，这个工具的计算过程利用了基于子结构信息的</a:t>
            </a:r>
            <a:r>
              <a:rPr lang="en-US" altLang="zh-CN" dirty="0" err="1" smtClean="0"/>
              <a:t>Tanimoto</a:t>
            </a:r>
            <a:r>
              <a:rPr lang="zh-CN" altLang="en-US" dirty="0" smtClean="0"/>
              <a:t>相似性方法。</a:t>
            </a:r>
            <a:endParaRPr lang="en-US" altLang="zh-CN" dirty="0" smtClean="0"/>
          </a:p>
          <a:p>
            <a:r>
              <a:rPr lang="zh-CN" altLang="en-US" dirty="0" smtClean="0"/>
              <a:t>还通过其他几种方法计算了药物结构相似度，发现通过不同方法计算出的同种药物间的相似度基本一致，所以最终采用</a:t>
            </a:r>
            <a:r>
              <a:rPr lang="en-US" altLang="zh-CN" dirty="0" smtClean="0"/>
              <a:t>PubChem</a:t>
            </a:r>
            <a:r>
              <a:rPr lang="zh-CN" altLang="en-US" dirty="0" smtClean="0"/>
              <a:t>上得到的药物结构相似度矩阵。</a:t>
            </a:r>
            <a:endParaRPr lang="en-US" altLang="zh-CN" dirty="0" smtClean="0"/>
          </a:p>
          <a:p>
            <a:r>
              <a:rPr lang="zh-CN" altLang="en-US" dirty="0" smtClean="0"/>
              <a:t>利用从</a:t>
            </a:r>
            <a:r>
              <a:rPr lang="en-US" altLang="zh-CN" dirty="0" err="1" smtClean="0"/>
              <a:t>Drugbank</a:t>
            </a:r>
            <a:r>
              <a:rPr lang="zh-CN" altLang="en-US" dirty="0" smtClean="0"/>
              <a:t>中提取的</a:t>
            </a:r>
            <a:r>
              <a:rPr lang="en-US" altLang="zh-CN" dirty="0" smtClean="0"/>
              <a:t>3133</a:t>
            </a:r>
            <a:r>
              <a:rPr lang="zh-CN" altLang="en-US" dirty="0" smtClean="0"/>
              <a:t>个药物所对应的</a:t>
            </a:r>
            <a:r>
              <a:rPr lang="en-US" altLang="zh-CN" dirty="0" smtClean="0"/>
              <a:t>CID</a:t>
            </a:r>
            <a:r>
              <a:rPr lang="zh-CN" altLang="en-US" dirty="0" smtClean="0"/>
              <a:t>，在</a:t>
            </a:r>
            <a:r>
              <a:rPr lang="en-US" altLang="zh-CN" dirty="0" smtClean="0"/>
              <a:t>PubChem</a:t>
            </a:r>
            <a:r>
              <a:rPr lang="zh-CN" altLang="en-US" dirty="0" smtClean="0"/>
              <a:t>上计算这些药物间的相似度，得到一个</a:t>
            </a:r>
            <a:r>
              <a:rPr lang="en-US" altLang="zh-CN" dirty="0" smtClean="0"/>
              <a:t>3133</a:t>
            </a:r>
            <a:r>
              <a:rPr lang="zh-CN" altLang="en-US" dirty="0" smtClean="0"/>
              <a:t>乘</a:t>
            </a:r>
            <a:r>
              <a:rPr lang="en-US" altLang="zh-CN" dirty="0" smtClean="0"/>
              <a:t>3133</a:t>
            </a:r>
            <a:r>
              <a:rPr lang="zh-CN" altLang="en-US" dirty="0" smtClean="0"/>
              <a:t>的矩阵。</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065D73-51AC-4BD3-B8AE-7CAD5023B9D7}" type="slidenum">
              <a:rPr lang="zh-CN" altLang="en-US" smtClean="0"/>
              <a:t>4</a:t>
            </a:fld>
            <a:endParaRPr lang="zh-CN" altLang="en-US"/>
          </a:p>
        </p:txBody>
      </p:sp>
    </p:spTree>
    <p:extLst>
      <p:ext uri="{BB962C8B-B14F-4D97-AF65-F5344CB8AC3E}">
        <p14:creationId xmlns:p14="http://schemas.microsoft.com/office/powerpoint/2010/main" val="3813541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在蛋白质相似度方面，提取了五种反映蛋白质结构和功能的信息并计算其相似度，包括</a:t>
            </a:r>
            <a:r>
              <a:rPr lang="en-US" altLang="zh-CN" dirty="0" smtClean="0"/>
              <a:t>domain</a:t>
            </a:r>
            <a:r>
              <a:rPr lang="zh-CN" altLang="en-US" dirty="0" smtClean="0"/>
              <a:t>，</a:t>
            </a:r>
            <a:r>
              <a:rPr lang="en-US" altLang="zh-CN" dirty="0" smtClean="0"/>
              <a:t>sequence</a:t>
            </a:r>
            <a:r>
              <a:rPr lang="zh-CN" altLang="en-US" dirty="0" smtClean="0"/>
              <a:t>，</a:t>
            </a:r>
            <a:r>
              <a:rPr lang="en-US" altLang="zh-CN" dirty="0" smtClean="0"/>
              <a:t>GO</a:t>
            </a:r>
            <a:r>
              <a:rPr lang="zh-CN" altLang="en-US" dirty="0" smtClean="0"/>
              <a:t>，</a:t>
            </a:r>
            <a:r>
              <a:rPr lang="en-US" altLang="zh-CN" dirty="0" smtClean="0"/>
              <a:t>PPI network</a:t>
            </a:r>
            <a:r>
              <a:rPr lang="zh-CN" altLang="en-US" dirty="0" smtClean="0"/>
              <a:t>，</a:t>
            </a:r>
            <a:r>
              <a:rPr lang="en-US" altLang="zh-CN" dirty="0" smtClean="0"/>
              <a:t>pathway</a:t>
            </a:r>
            <a:r>
              <a:rPr lang="zh-CN" altLang="en-US" dirty="0" smtClean="0"/>
              <a:t>。</a:t>
            </a:r>
            <a:endParaRPr lang="en-US" altLang="zh-CN" dirty="0" smtClean="0"/>
          </a:p>
          <a:p>
            <a:r>
              <a:rPr lang="zh-CN" altLang="en-US" dirty="0" smtClean="0"/>
              <a:t>以上是五个层次上蛋白质相似性的数据（以表格形式呈现）这里的数据提取和计算方法是依据江瑞老师和吴佳欣师姐在</a:t>
            </a:r>
            <a:r>
              <a:rPr lang="en-US" altLang="zh-CN" dirty="0" smtClean="0"/>
              <a:t>2014</a:t>
            </a:r>
            <a:r>
              <a:rPr lang="zh-CN" altLang="en-US" dirty="0" smtClean="0"/>
              <a:t>年发的一篇</a:t>
            </a:r>
            <a:r>
              <a:rPr lang="en-US" altLang="zh-CN" dirty="0" smtClean="0"/>
              <a:t>paper</a:t>
            </a:r>
            <a:r>
              <a:rPr lang="zh-CN" altLang="en-US" dirty="0" smtClean="0"/>
              <a:t>中的蛋白质信息的提取和相似度的计算。这一过程是和祖师兄与建州师兄共同完成的。在数据收集过程中也熟悉了几个与蛋白质有关的数据库的使用。例如</a:t>
            </a:r>
            <a:r>
              <a:rPr lang="en-US" altLang="zh-CN" dirty="0" err="1" smtClean="0"/>
              <a:t>Uniprot</a:t>
            </a:r>
            <a:r>
              <a:rPr lang="zh-CN" altLang="en-US" dirty="0" smtClean="0"/>
              <a:t>，</a:t>
            </a:r>
            <a:r>
              <a:rPr lang="en-US" altLang="zh-CN" dirty="0" smtClean="0"/>
              <a:t>GO</a:t>
            </a:r>
            <a:r>
              <a:rPr lang="zh-CN" altLang="en-US" dirty="0" smtClean="0"/>
              <a:t>，</a:t>
            </a:r>
            <a:r>
              <a:rPr lang="en-US" altLang="zh-CN" dirty="0" smtClean="0"/>
              <a:t>KEGG</a:t>
            </a:r>
            <a:r>
              <a:rPr lang="zh-CN" altLang="en-US" dirty="0" smtClean="0"/>
              <a:t>等等。为了便于之后几种层次上同种药物和蛋白质相似度的对比和整合，这里将蛋白质都映射到</a:t>
            </a:r>
            <a:r>
              <a:rPr lang="en-US" altLang="zh-CN" dirty="0" err="1" smtClean="0"/>
              <a:t>uniprot</a:t>
            </a:r>
            <a:r>
              <a:rPr lang="zh-CN" altLang="en-US" dirty="0" smtClean="0"/>
              <a:t>数据库中找到统一的蛋白质标签，因为这个数据库的蛋白质信息数据量很大。</a:t>
            </a:r>
          </a:p>
          <a:p>
            <a:endParaRPr lang="zh-CN" altLang="en-US" dirty="0"/>
          </a:p>
        </p:txBody>
      </p:sp>
      <p:sp>
        <p:nvSpPr>
          <p:cNvPr id="4" name="灯片编号占位符 3"/>
          <p:cNvSpPr>
            <a:spLocks noGrp="1"/>
          </p:cNvSpPr>
          <p:nvPr>
            <p:ph type="sldNum" sz="quarter" idx="10"/>
          </p:nvPr>
        </p:nvSpPr>
        <p:spPr/>
        <p:txBody>
          <a:bodyPr/>
          <a:lstStyle/>
          <a:p>
            <a:fld id="{8D065D73-51AC-4BD3-B8AE-7CAD5023B9D7}" type="slidenum">
              <a:rPr lang="zh-CN" altLang="en-US" smtClean="0"/>
              <a:t>5</a:t>
            </a:fld>
            <a:endParaRPr lang="zh-CN" altLang="en-US"/>
          </a:p>
        </p:txBody>
      </p:sp>
    </p:spTree>
    <p:extLst>
      <p:ext uri="{BB962C8B-B14F-4D97-AF65-F5344CB8AC3E}">
        <p14:creationId xmlns:p14="http://schemas.microsoft.com/office/powerpoint/2010/main" val="182052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根据计算得到的蛋白质各层次上的相似度发现，例如在蛋白质序列相似度和蛋白质结构域相似度上相似度有较强的模块性，即一些部分蛋白质间存在相似度，而与其他位置的蛋白质序列相似度为</a:t>
            </a:r>
            <a:r>
              <a:rPr lang="en-US" altLang="zh-CN" dirty="0" smtClean="0"/>
              <a:t>0</a:t>
            </a:r>
            <a:r>
              <a:rPr lang="zh-CN" altLang="en-US" dirty="0" smtClean="0"/>
              <a:t>，结构域上这种相似度一些值很高，而许多值很小或是为</a:t>
            </a:r>
            <a:r>
              <a:rPr lang="en-US" altLang="zh-CN" dirty="0" smtClean="0"/>
              <a:t>0</a:t>
            </a:r>
            <a:r>
              <a:rPr lang="zh-CN" altLang="en-US" dirty="0" smtClean="0"/>
              <a:t>，因为一个蛋白质本身没有很多的结构域，所以与其他蛋白质的结构域相似度大多都是</a:t>
            </a:r>
            <a:r>
              <a:rPr lang="en-US" altLang="zh-CN" dirty="0" smtClean="0"/>
              <a:t>0. </a:t>
            </a:r>
            <a:r>
              <a:rPr lang="zh-CN" altLang="en-US" dirty="0" smtClean="0"/>
              <a:t>这样可能会导致在后续构建网络时一些蛋白质间距离非常近，而许多点距离很远。可能因为在计算方法上的不同，在基于</a:t>
            </a:r>
            <a:r>
              <a:rPr lang="en-US" altLang="zh-CN" dirty="0" smtClean="0"/>
              <a:t>GO</a:t>
            </a:r>
            <a:r>
              <a:rPr lang="zh-CN" altLang="en-US" dirty="0" smtClean="0"/>
              <a:t>和蛋白质通路中蛋白质间的相似度基本都存在值，只是一些值大一些，一些值小一些。因为相似度数据本身的差异，在后续构建网络的时候，也会使得不同蛋白质相似度网络产生一些不同。以上是原始数据部分，接下来是方法部分。</a:t>
            </a:r>
            <a:endParaRPr lang="zh-CN" altLang="en-US" dirty="0"/>
          </a:p>
        </p:txBody>
      </p:sp>
      <p:sp>
        <p:nvSpPr>
          <p:cNvPr id="4" name="灯片编号占位符 3"/>
          <p:cNvSpPr>
            <a:spLocks noGrp="1"/>
          </p:cNvSpPr>
          <p:nvPr>
            <p:ph type="sldNum" sz="quarter" idx="10"/>
          </p:nvPr>
        </p:nvSpPr>
        <p:spPr/>
        <p:txBody>
          <a:bodyPr/>
          <a:lstStyle/>
          <a:p>
            <a:fld id="{8D065D73-51AC-4BD3-B8AE-7CAD5023B9D7}" type="slidenum">
              <a:rPr lang="zh-CN" altLang="en-US" smtClean="0"/>
              <a:t>6</a:t>
            </a:fld>
            <a:endParaRPr lang="zh-CN" altLang="en-US"/>
          </a:p>
        </p:txBody>
      </p:sp>
    </p:spTree>
    <p:extLst>
      <p:ext uri="{BB962C8B-B14F-4D97-AF65-F5344CB8AC3E}">
        <p14:creationId xmlns:p14="http://schemas.microsoft.com/office/powerpoint/2010/main" val="486503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定义一个图</a:t>
            </a:r>
            <a:r>
              <a:rPr lang="en-US" altLang="zh-CN" dirty="0" smtClean="0"/>
              <a:t>G=</a:t>
            </a:r>
            <a:r>
              <a:rPr lang="zh-CN" altLang="en-US" dirty="0" smtClean="0"/>
              <a:t>（</a:t>
            </a:r>
            <a:r>
              <a:rPr lang="en-US" altLang="zh-CN" dirty="0" smtClean="0"/>
              <a:t>V</a:t>
            </a:r>
            <a:r>
              <a:rPr lang="zh-CN" altLang="en-US" dirty="0" smtClean="0"/>
              <a:t>，</a:t>
            </a:r>
            <a:r>
              <a:rPr lang="en-US" altLang="zh-CN" dirty="0" smtClean="0"/>
              <a:t>E</a:t>
            </a:r>
            <a:r>
              <a:rPr lang="zh-CN" altLang="en-US" dirty="0" smtClean="0"/>
              <a:t>），这里蛋白质作为节点，节点间的边衡量了蛋白质与蛋白质间存在相似度，每条边的长短衡量了蛋白质与蛋白质间的相似度的强弱，即边的权值。从图上看，两个蛋白质间相似度越大，两个蛋白质间的权值越小，即这个边的权值大小与蛋白质间的相似度是相反的。我们利用蛋白质相似度矩阵中比最大数稍大一点的数减去矩阵中所有数的办法得到在网络上具有相似度的蛋白质间的距离的有权网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在这里我们建立两层网络，一层是药物相似度的网络，另一层是蛋白质相似度的网络。根据</a:t>
            </a:r>
            <a:r>
              <a:rPr lang="en-US" altLang="zh-CN" dirty="0" err="1" smtClean="0"/>
              <a:t>drugCIPHER</a:t>
            </a:r>
            <a:r>
              <a:rPr lang="zh-CN" altLang="en-US" dirty="0" smtClean="0"/>
              <a:t>中的假设结构相似的药物往往会作用到功能相近的靶标上，而这种相近性就可以通过网络拓扑结构来衡量。一个药物如果会</a:t>
            </a:r>
            <a:r>
              <a:rPr lang="zh-CN" altLang="en-US" baseline="0" dirty="0" smtClean="0"/>
              <a:t>作用到一个靶标蛋白，那么在蛋白质相似度网络上与这个蛋白质距离比较近的蛋白质，即相似度高的蛋白质有可能也是这个药物的靶标蛋白。从另一个角度看，因为药物和药物间存在结构相似度，那么与这个药物相似性高的药物的靶标蛋白也可能与这个药物相互作用。为了综合考虑这两种关系，这时就会需要计算一个衡量药物与蛋白质关系的度量，在这里定义为药物与蛋白质的网络亲进度。</a:t>
            </a:r>
            <a:endParaRPr lang="en-US" altLang="zh-CN" dirty="0" smtClean="0"/>
          </a:p>
        </p:txBody>
      </p:sp>
      <p:sp>
        <p:nvSpPr>
          <p:cNvPr id="4" name="灯片编号占位符 3"/>
          <p:cNvSpPr>
            <a:spLocks noGrp="1"/>
          </p:cNvSpPr>
          <p:nvPr>
            <p:ph type="sldNum" sz="quarter" idx="10"/>
          </p:nvPr>
        </p:nvSpPr>
        <p:spPr/>
        <p:txBody>
          <a:bodyPr/>
          <a:lstStyle/>
          <a:p>
            <a:fld id="{8D065D73-51AC-4BD3-B8AE-7CAD5023B9D7}" type="slidenum">
              <a:rPr lang="zh-CN" altLang="en-US" smtClean="0"/>
              <a:t>8</a:t>
            </a:fld>
            <a:endParaRPr lang="zh-CN" altLang="en-US"/>
          </a:p>
        </p:txBody>
      </p:sp>
    </p:spTree>
    <p:extLst>
      <p:ext uri="{BB962C8B-B14F-4D97-AF65-F5344CB8AC3E}">
        <p14:creationId xmlns:p14="http://schemas.microsoft.com/office/powerpoint/2010/main" val="3087404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a:t>
            </a:r>
            <a:r>
              <a:rPr lang="en-US" altLang="zh-CN" dirty="0" err="1" smtClean="0"/>
              <a:t>DrugCIPHER</a:t>
            </a:r>
            <a:r>
              <a:rPr lang="zh-CN" altLang="en-US" dirty="0" smtClean="0"/>
              <a:t>中通过定义药物和蛋白质网络亲进度的方法将药理学空间和蛋白质分子空间联系起来。这里的每一个黑点代表一个药物，一个三角代表一个蛋白质。取一些药物作为种子药物，药物</a:t>
            </a:r>
            <a:r>
              <a:rPr lang="en-US" altLang="zh-CN" dirty="0" smtClean="0"/>
              <a:t>d1</a:t>
            </a:r>
            <a:r>
              <a:rPr lang="zh-CN" altLang="en-US" dirty="0" smtClean="0"/>
              <a:t>和蛋白质</a:t>
            </a:r>
            <a:r>
              <a:rPr lang="en-US" altLang="zh-CN" dirty="0" smtClean="0"/>
              <a:t>p</a:t>
            </a:r>
            <a:r>
              <a:rPr lang="zh-CN" altLang="en-US" dirty="0" smtClean="0"/>
              <a:t>之间的网络亲进度定义为蛋白质</a:t>
            </a:r>
            <a:r>
              <a:rPr lang="en-US" altLang="zh-CN" dirty="0" smtClean="0"/>
              <a:t>p</a:t>
            </a:r>
            <a:r>
              <a:rPr lang="zh-CN" altLang="en-US" dirty="0" smtClean="0"/>
              <a:t>和</a:t>
            </a:r>
            <a:r>
              <a:rPr lang="en-US" altLang="zh-CN" dirty="0" smtClean="0"/>
              <a:t>d1</a:t>
            </a:r>
            <a:r>
              <a:rPr lang="zh-CN" altLang="en-US" dirty="0" smtClean="0"/>
              <a:t>的所有靶标在网络上的亲近度的均值。这里取均值是为了通过药物和蛋白质间的网络亲近度可以反映与测试蛋白质更相似的蛋白质，避免了某些药物的靶标很多使得药物与蛋白质网络亲进度的数值非常大。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这一步我们也尝试了直接用蛋白质的相似度来衡量蛋白质间的亲进度，与将相似度作为边权值求网络上最短路径转化为蛋白质间网络亲进度的方法相比效果不是很显著，最后采用上述方法定义药物与蛋白质间的网络亲进度。</a:t>
            </a:r>
          </a:p>
        </p:txBody>
      </p:sp>
      <p:sp>
        <p:nvSpPr>
          <p:cNvPr id="4" name="灯片编号占位符 3"/>
          <p:cNvSpPr>
            <a:spLocks noGrp="1"/>
          </p:cNvSpPr>
          <p:nvPr>
            <p:ph type="sldNum" sz="quarter" idx="10"/>
          </p:nvPr>
        </p:nvSpPr>
        <p:spPr/>
        <p:txBody>
          <a:bodyPr/>
          <a:lstStyle/>
          <a:p>
            <a:fld id="{8D065D73-51AC-4BD3-B8AE-7CAD5023B9D7}" type="slidenum">
              <a:rPr lang="zh-CN" altLang="en-US" smtClean="0"/>
              <a:t>9</a:t>
            </a:fld>
            <a:endParaRPr lang="zh-CN" altLang="en-US"/>
          </a:p>
        </p:txBody>
      </p:sp>
    </p:spTree>
    <p:extLst>
      <p:ext uri="{BB962C8B-B14F-4D97-AF65-F5344CB8AC3E}">
        <p14:creationId xmlns:p14="http://schemas.microsoft.com/office/powerpoint/2010/main" val="117048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接下来，为了分析药物与蛋白质是否存在相互作用，我们将药理学空间中一个药物和其他种子药物的结构相似度向量作为纵坐标，一个蛋白质和种子药物集合中药物在网络上的亲进度作为横坐标绘制散点图来反映药物</a:t>
                </a:r>
                <a:r>
                  <a:rPr lang="en-US" altLang="zh-CN" dirty="0" smtClean="0"/>
                  <a:t>d</a:t>
                </a:r>
                <a:r>
                  <a:rPr lang="zh-CN" altLang="en-US" dirty="0" smtClean="0"/>
                  <a:t>和蛋白质</a:t>
                </a:r>
                <a:r>
                  <a:rPr lang="en-US" altLang="zh-CN" dirty="0" smtClean="0"/>
                  <a:t>p</a:t>
                </a:r>
                <a:r>
                  <a:rPr lang="zh-CN" altLang="en-US" dirty="0" smtClean="0"/>
                  <a:t>之间存在的关系，如图中所示。一个药物的相似度向量</a:t>
                </a:r>
                <a:r>
                  <a:rPr lang="zh-CN" altLang="en-US" sz="1200" dirty="0" smtClean="0">
                    <a:solidFill>
                      <a:schemeClr val="tx1"/>
                    </a:solidFill>
                  </a:rPr>
                  <a:t>，一个</a:t>
                </a:r>
                <a:r>
                  <a:rPr lang="zh-CN" altLang="en-US" sz="1200" i="0" dirty="0" smtClean="0">
                    <a:solidFill>
                      <a:schemeClr val="tx1"/>
                    </a:solidFill>
                  </a:rPr>
                  <a:t>蛋白质</a:t>
                </a:r>
                <a:r>
                  <a:rPr lang="en-US" altLang="zh-CN" sz="1200" i="0" dirty="0" smtClean="0">
                    <a:solidFill>
                      <a:schemeClr val="tx1"/>
                    </a:solidFill>
                  </a:rPr>
                  <a:t>p</a:t>
                </a:r>
                <a:r>
                  <a:rPr lang="zh-CN" altLang="en-US" sz="1200" i="0" dirty="0" smtClean="0">
                    <a:solidFill>
                      <a:schemeClr val="tx1"/>
                    </a:solidFill>
                  </a:rPr>
                  <a:t>与种子药物间的网络亲进度向量</a:t>
                </a:r>
                <a:r>
                  <a:rPr lang="zh-CN" altLang="en-US" sz="1200" i="1" dirty="0" smtClean="0">
                    <a:solidFill>
                      <a:schemeClr val="tx1"/>
                    </a:solidFill>
                  </a:rPr>
                  <a:t>，</a:t>
                </a:r>
                <a:r>
                  <a:rPr lang="zh-CN" altLang="en-US" sz="1200" i="0" dirty="0" smtClean="0">
                    <a:solidFill>
                      <a:schemeClr val="tx1"/>
                    </a:solidFill>
                  </a:rPr>
                  <a:t>两个向量分别是两个</a:t>
                </a:r>
                <a:r>
                  <a:rPr lang="en-US" altLang="zh-CN" sz="1200" i="0" dirty="0" smtClean="0">
                    <a:solidFill>
                      <a:schemeClr val="tx1"/>
                    </a:solidFill>
                  </a:rPr>
                  <a:t>3133</a:t>
                </a:r>
                <a:r>
                  <a:rPr lang="zh-CN" altLang="en-US" sz="1200" i="0" dirty="0" smtClean="0">
                    <a:solidFill>
                      <a:schemeClr val="tx1"/>
                    </a:solidFill>
                  </a:rPr>
                  <a:t>维度的向量，即图中会产生</a:t>
                </a:r>
                <a:r>
                  <a:rPr lang="en-US" altLang="zh-CN" sz="1200" i="0" dirty="0" smtClean="0">
                    <a:solidFill>
                      <a:schemeClr val="tx1"/>
                    </a:solidFill>
                  </a:rPr>
                  <a:t>3133</a:t>
                </a:r>
                <a:r>
                  <a:rPr lang="zh-CN" altLang="en-US" sz="1200" i="0" dirty="0" smtClean="0">
                    <a:solidFill>
                      <a:schemeClr val="tx1"/>
                    </a:solidFill>
                  </a:rPr>
                  <a:t>个点。  蓝色的图表示已知药物和靶标相互作用，红色的图表示药物与靶标不相互作用，从图上可以看出，两幅图的主要差别在于右上角区域中的点数量不同，我们尝试将坐标系划分为四个区域，即将两个向量设定不同划分各分成两部分，那么四个区域所表示的含义分别如右图所示。根据之前的假设可以得出药物相似度较高和药物与蛋白质网络亲进度也高的点越多说明药物与靶标间越有可能存在相互作用。</a:t>
                </a:r>
                <a:endParaRPr lang="en-US" altLang="zh-CN" sz="1200" dirty="0" smtClean="0">
                  <a:solidFill>
                    <a:schemeClr val="tx1"/>
                  </a:solidFill>
                </a:endParaRPr>
              </a:p>
            </p:txBody>
          </p:sp>
        </mc:Choice>
        <mc:Fallback xmlns="">
          <p:sp>
            <p:nvSpPr>
              <p:cNvPr id="3" name="备注占位符 2"/>
              <p:cNvSpPr>
                <a:spLocks noGrp="1"/>
              </p:cNvSpPr>
              <p:nvPr>
                <p:ph type="body" idx="1"/>
              </p:nvPr>
            </p:nvSpPr>
            <p:spPr/>
            <p:txBody>
              <a:bodyPr/>
              <a:lstStyle/>
              <a:p>
                <a:r>
                  <a:rPr lang="zh-CN" altLang="en-US" dirty="0" smtClean="0"/>
                  <a:t>为了分析药物与蛋白质是否存在相互作用，我们将药理学空间中一个药物和其他种子药物的结构相似度向量作为纵坐标，一个蛋白质和种子药物集合中药物在网络上的亲进度作为横坐标绘制散点图来反映药物</a:t>
                </a:r>
                <a:r>
                  <a:rPr lang="en-US" altLang="zh-CN" dirty="0" smtClean="0"/>
                  <a:t>d</a:t>
                </a:r>
                <a:r>
                  <a:rPr lang="zh-CN" altLang="en-US" dirty="0" smtClean="0"/>
                  <a:t>和蛋白质</a:t>
                </a:r>
                <a:r>
                  <a:rPr lang="en-US" altLang="zh-CN" dirty="0" smtClean="0"/>
                  <a:t>p</a:t>
                </a:r>
                <a:r>
                  <a:rPr lang="zh-CN" altLang="en-US" dirty="0" smtClean="0"/>
                  <a:t>之间存在的关系，如图中所示。</a:t>
                </a:r>
                <a:r>
                  <a:rPr lang="en-US" altLang="zh-CN" sz="1200" dirty="0" smtClean="0">
                    <a:solidFill>
                      <a:schemeClr val="tx1"/>
                    </a:solidFill>
                  </a:rPr>
                  <a:t>A similarity vector for drug </a:t>
                </a:r>
                <a:r>
                  <a:rPr lang="en-US" altLang="zh-CN" sz="1200" i="1" dirty="0" smtClean="0">
                    <a:solidFill>
                      <a:schemeClr val="tx1"/>
                    </a:solidFill>
                  </a:rPr>
                  <a:t>d</a:t>
                </a:r>
                <a:r>
                  <a:rPr lang="en-US" altLang="zh-CN" sz="1200" dirty="0" smtClean="0">
                    <a:solidFill>
                      <a:schemeClr val="tx1"/>
                    </a:solidFill>
                  </a:rPr>
                  <a:t> in pharmacological space</a:t>
                </a:r>
                <a:r>
                  <a:rPr lang="zh-CN" altLang="en-US" sz="1200" dirty="0" smtClean="0">
                    <a:solidFill>
                      <a:schemeClr val="tx1"/>
                    </a:solidFill>
                  </a:rPr>
                  <a:t>：</a:t>
                </a:r>
                <a:r>
                  <a:rPr lang="en-US" altLang="zh-CN" sz="1200" i="0" dirty="0" smtClean="0">
                    <a:solidFill>
                      <a:schemeClr val="tx1"/>
                    </a:solidFill>
                    <a:latin typeface="Cambria Math" panose="02040503050406030204" pitchFamily="18" charset="0"/>
                  </a:rPr>
                  <a:t>〖</a:t>
                </a:r>
                <a:r>
                  <a:rPr lang="en-US" altLang="zh-CN" sz="1200" b="0" i="0" dirty="0" smtClean="0">
                    <a:solidFill>
                      <a:schemeClr val="tx1"/>
                    </a:solidFill>
                    <a:latin typeface="Cambria Math" panose="02040503050406030204" pitchFamily="18" charset="0"/>
                  </a:rPr>
                  <a:t>𝐶𝑆〗_𝑑={〖𝐶𝑆〗_𝑑𝑑1,〖𝐶𝑆〗_𝑑𝑑2,…,〖𝐶𝑆〗_𝑑𝑑𝑛}</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rPr>
                  <a:t>One drug to protein closeness vector for protein </a:t>
                </a:r>
                <a:r>
                  <a:rPr lang="en-US" altLang="zh-CN" sz="1200" i="1" dirty="0" smtClean="0">
                    <a:solidFill>
                      <a:schemeClr val="tx1"/>
                    </a:solidFill>
                  </a:rPr>
                  <a:t>p ,,</a:t>
                </a:r>
                <a:r>
                  <a:rPr lang="en-US" altLang="zh-CN" sz="1200" dirty="0" smtClean="0">
                    <a:solidFill>
                      <a:schemeClr val="tx1"/>
                    </a:solidFill>
                  </a:rPr>
                  <a:t> V</a:t>
                </a:r>
                <a:r>
                  <a:rPr lang="en-US" altLang="zh-CN" sz="1200" dirty="0" smtClean="0">
                    <a:solidFill>
                      <a:schemeClr val="tx1"/>
                    </a:solidFill>
                  </a:rPr>
                  <a:t>ectors </a:t>
                </a:r>
                <a:r>
                  <a:rPr lang="en-US" altLang="zh-CN" sz="1200" i="0" dirty="0">
                    <a:solidFill>
                      <a:schemeClr val="tx1"/>
                    </a:solidFill>
                    <a:latin typeface="Cambria Math" panose="02040503050406030204" pitchFamily="18" charset="0"/>
                  </a:rPr>
                  <a:t>〖𝐶𝑆〗_𝑑</a:t>
                </a:r>
                <a:r>
                  <a:rPr lang="en-US" altLang="zh-CN" sz="1200" b="0" i="0" dirty="0" smtClean="0">
                    <a:solidFill>
                      <a:schemeClr val="tx1"/>
                    </a:solidFill>
                    <a:latin typeface="Cambria Math" panose="02040503050406030204" pitchFamily="18" charset="0"/>
                  </a:rPr>
                  <a:t>  </a:t>
                </a:r>
                <a:r>
                  <a:rPr lang="en-US" altLang="zh-CN" sz="1200" i="0" dirty="0">
                    <a:solidFill>
                      <a:schemeClr val="tx1"/>
                    </a:solidFill>
                    <a:latin typeface="Cambria Math" panose="02040503050406030204" pitchFamily="18" charset="0"/>
                  </a:rPr>
                  <a:t>and</a:t>
                </a:r>
                <a:r>
                  <a:rPr lang="en-US" altLang="zh-CN" sz="1200" b="0" i="0" dirty="0" smtClean="0">
                    <a:solidFill>
                      <a:schemeClr val="tx1"/>
                    </a:solidFill>
                    <a:latin typeface="Cambria Math" panose="02040503050406030204" pitchFamily="18" charset="0"/>
                  </a:rPr>
                  <a:t> </a:t>
                </a:r>
                <a:r>
                  <a:rPr lang="zh-CN" altLang="en-US" sz="1200" i="0">
                    <a:solidFill>
                      <a:schemeClr val="tx1"/>
                    </a:solidFill>
                    <a:latin typeface="Cambria Math" panose="02040503050406030204" pitchFamily="18" charset="0"/>
                  </a:rPr>
                  <a:t>𝛷𝑝</a:t>
                </a:r>
                <a:r>
                  <a:rPr lang="en-US" altLang="zh-CN" sz="1200" b="0" i="0" smtClean="0">
                    <a:solidFill>
                      <a:schemeClr val="tx1"/>
                    </a:solidFill>
                    <a:latin typeface="Cambria Math" panose="02040503050406030204" pitchFamily="18" charset="0"/>
                  </a:rPr>
                  <a:t> </a:t>
                </a:r>
                <a:r>
                  <a:rPr lang="en-US" altLang="zh-CN" sz="1200" dirty="0" smtClean="0">
                    <a:solidFill>
                      <a:schemeClr val="tx1"/>
                    </a:solidFill>
                  </a:rPr>
                  <a:t>are a 3133 dimensional vector.</a:t>
                </a:r>
                <a:endParaRPr lang="en-US" altLang="zh-CN" sz="1200" dirty="0" smtClean="0">
                  <a:solidFill>
                    <a:schemeClr val="tx1"/>
                  </a:solidFill>
                </a:endParaRPr>
              </a:p>
            </p:txBody>
          </p:sp>
        </mc:Fallback>
      </mc:AlternateContent>
      <p:sp>
        <p:nvSpPr>
          <p:cNvPr id="4" name="灯片编号占位符 3"/>
          <p:cNvSpPr>
            <a:spLocks noGrp="1"/>
          </p:cNvSpPr>
          <p:nvPr>
            <p:ph type="sldNum" sz="quarter" idx="10"/>
          </p:nvPr>
        </p:nvSpPr>
        <p:spPr/>
        <p:txBody>
          <a:bodyPr/>
          <a:lstStyle/>
          <a:p>
            <a:fld id="{8D065D73-51AC-4BD3-B8AE-7CAD5023B9D7}" type="slidenum">
              <a:rPr lang="zh-CN" altLang="en-US" smtClean="0"/>
              <a:t>10</a:t>
            </a:fld>
            <a:endParaRPr lang="zh-CN" altLang="en-US"/>
          </a:p>
        </p:txBody>
      </p:sp>
    </p:spTree>
    <p:extLst>
      <p:ext uri="{BB962C8B-B14F-4D97-AF65-F5344CB8AC3E}">
        <p14:creationId xmlns:p14="http://schemas.microsoft.com/office/powerpoint/2010/main" val="346835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利用上图的方法我们选取了几种药物的结构相似度较高同时（他们具有较多的已知靶标）以及他们已知的作用靶标和随机取一些未知是否存在相互作用的蛋白质，并绘制出在一个蛋白质相似度层次上的药物与蛋白质关系图。从图中可以看出，已知相互作用的药物与靶标图中的点分布有许多靠近右上部分，而存在相互作用关系未知的药物与蛋白质关系图中的点基本都比较靠近坐标轴。根据上一页</a:t>
            </a:r>
            <a:r>
              <a:rPr lang="en-US" altLang="zh-CN" dirty="0" smtClean="0"/>
              <a:t>slide</a:t>
            </a:r>
            <a:r>
              <a:rPr lang="zh-CN" altLang="en-US" dirty="0" smtClean="0"/>
              <a:t>定义的划分方法，图中越靠近右上侧的点说明药物</a:t>
            </a:r>
            <a:r>
              <a:rPr lang="en-US" altLang="zh-CN" dirty="0" smtClean="0"/>
              <a:t>d</a:t>
            </a:r>
            <a:r>
              <a:rPr lang="zh-CN" altLang="en-US" dirty="0" smtClean="0"/>
              <a:t>与药物</a:t>
            </a:r>
            <a:r>
              <a:rPr lang="en-US" altLang="zh-CN" dirty="0" smtClean="0"/>
              <a:t>d1</a:t>
            </a:r>
            <a:r>
              <a:rPr lang="zh-CN" altLang="en-US" dirty="0" smtClean="0"/>
              <a:t>有很强的结构相似性，同时药物</a:t>
            </a:r>
            <a:r>
              <a:rPr lang="en-US" altLang="zh-CN" dirty="0" smtClean="0"/>
              <a:t>d1</a:t>
            </a:r>
            <a:r>
              <a:rPr lang="zh-CN" altLang="en-US" dirty="0" smtClean="0"/>
              <a:t>的靶标和蛋白质</a:t>
            </a:r>
            <a:r>
              <a:rPr lang="en-US" altLang="zh-CN" dirty="0" smtClean="0"/>
              <a:t>p</a:t>
            </a:r>
            <a:r>
              <a:rPr lang="zh-CN" altLang="en-US" dirty="0" smtClean="0"/>
              <a:t>间也有很强的相关性。点数这样的分布表明如果药物</a:t>
            </a:r>
            <a:r>
              <a:rPr lang="en-US" altLang="zh-CN" dirty="0" smtClean="0"/>
              <a:t>d</a:t>
            </a:r>
            <a:r>
              <a:rPr lang="zh-CN" altLang="en-US" dirty="0" smtClean="0"/>
              <a:t>与蛋白质</a:t>
            </a:r>
            <a:r>
              <a:rPr lang="en-US" altLang="zh-CN" dirty="0" smtClean="0"/>
              <a:t>p</a:t>
            </a:r>
            <a:r>
              <a:rPr lang="zh-CN" altLang="en-US" dirty="0" smtClean="0"/>
              <a:t>存在相互作用，则与药物</a:t>
            </a:r>
            <a:r>
              <a:rPr lang="en-US" altLang="zh-CN" dirty="0" smtClean="0"/>
              <a:t>d</a:t>
            </a:r>
            <a:r>
              <a:rPr lang="zh-CN" altLang="en-US" dirty="0" smtClean="0"/>
              <a:t>相似度大的药物与蛋白质</a:t>
            </a:r>
            <a:r>
              <a:rPr lang="en-US" altLang="zh-CN" dirty="0" smtClean="0"/>
              <a:t>p</a:t>
            </a:r>
            <a:r>
              <a:rPr lang="zh-CN" altLang="en-US" dirty="0" smtClean="0"/>
              <a:t>的网络亲进度可能就会大一些。</a:t>
            </a:r>
            <a:endParaRPr lang="en-US" altLang="zh-CN" dirty="0" smtClean="0"/>
          </a:p>
        </p:txBody>
      </p:sp>
      <p:sp>
        <p:nvSpPr>
          <p:cNvPr id="4" name="灯片编号占位符 3"/>
          <p:cNvSpPr>
            <a:spLocks noGrp="1"/>
          </p:cNvSpPr>
          <p:nvPr>
            <p:ph type="sldNum" sz="quarter" idx="10"/>
          </p:nvPr>
        </p:nvSpPr>
        <p:spPr/>
        <p:txBody>
          <a:bodyPr/>
          <a:lstStyle/>
          <a:p>
            <a:fld id="{8D065D73-51AC-4BD3-B8AE-7CAD5023B9D7}" type="slidenum">
              <a:rPr lang="zh-CN" altLang="en-US" smtClean="0"/>
              <a:t>11</a:t>
            </a:fld>
            <a:endParaRPr lang="zh-CN" altLang="en-US"/>
          </a:p>
        </p:txBody>
      </p:sp>
    </p:spTree>
    <p:extLst>
      <p:ext uri="{BB962C8B-B14F-4D97-AF65-F5344CB8AC3E}">
        <p14:creationId xmlns:p14="http://schemas.microsoft.com/office/powerpoint/2010/main" val="3517520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以上的几组图分析，在药物和蛋白质关系图中越靠近右上侧的点越多有可能说明这个测试药物和测试蛋白质之间是存在相互作用的。那么接下来的问题是划分的区域阈值如何来选取，因为药物与蛋白质的网络亲进度在各个层次上有着明显的不同，在一些蛋白质网络上整体会小一些，所以这个阈值也应该根据各个蛋白质相似度层次来分别定义。我采用的是穷举阈值的方式，就是将纵坐标和横坐标等分成</a:t>
            </a:r>
            <a:r>
              <a:rPr lang="en-US" altLang="zh-CN" dirty="0" smtClean="0"/>
              <a:t>50</a:t>
            </a:r>
            <a:r>
              <a:rPr lang="zh-CN" altLang="en-US" dirty="0" smtClean="0"/>
              <a:t>分，每次给定两个阈值，将所有已知药物与靶标相互作用的关系和未知相互作用的关系建立两个集合，然后计算每个集合中右上角区域中的点数，求出两个集合中右上角点数的比值。在给定一对阈值的情况下，如果这个比值比较大说明可能两类图之间在右上角区域中存在较大的差异。</a:t>
            </a:r>
            <a:endParaRPr lang="zh-CN" altLang="en-US" dirty="0"/>
          </a:p>
        </p:txBody>
      </p:sp>
      <p:sp>
        <p:nvSpPr>
          <p:cNvPr id="4" name="灯片编号占位符 3"/>
          <p:cNvSpPr>
            <a:spLocks noGrp="1"/>
          </p:cNvSpPr>
          <p:nvPr>
            <p:ph type="sldNum" sz="quarter" idx="10"/>
          </p:nvPr>
        </p:nvSpPr>
        <p:spPr/>
        <p:txBody>
          <a:bodyPr/>
          <a:lstStyle/>
          <a:p>
            <a:fld id="{8D065D73-51AC-4BD3-B8AE-7CAD5023B9D7}" type="slidenum">
              <a:rPr lang="zh-CN" altLang="en-US" smtClean="0"/>
              <a:t>12</a:t>
            </a:fld>
            <a:endParaRPr lang="zh-CN" altLang="en-US"/>
          </a:p>
        </p:txBody>
      </p:sp>
    </p:spTree>
    <p:extLst>
      <p:ext uri="{BB962C8B-B14F-4D97-AF65-F5344CB8AC3E}">
        <p14:creationId xmlns:p14="http://schemas.microsoft.com/office/powerpoint/2010/main" val="275851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187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35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087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45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39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7851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490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5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31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929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1BEF0D-F0BB-DE4B-95CE-6DB70DBA9567}" type="datetimeFigureOut">
              <a:rPr lang="en-US" smtClean="0"/>
              <a:pPr/>
              <a:t>8/12/2015</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19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8/12/2015</a:t>
            </a:fld>
            <a:endParaRPr 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357002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0.png"/><Relationship Id="rId10" Type="http://schemas.openxmlformats.org/officeDocument/2006/relationships/image" Target="../media/image60.png"/><Relationship Id="rId4" Type="http://schemas.openxmlformats.org/officeDocument/2006/relationships/image" Target="../media/image8.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1535" y="1122363"/>
            <a:ext cx="9910119" cy="2387600"/>
          </a:xfrm>
        </p:spPr>
        <p:txBody>
          <a:bodyPr>
            <a:normAutofit/>
          </a:bodyPr>
          <a:lstStyle/>
          <a:p>
            <a:r>
              <a:rPr lang="en-US" altLang="zh-CN" sz="3600" dirty="0">
                <a:solidFill>
                  <a:schemeClr val="tx1"/>
                </a:solidFill>
                <a:latin typeface="Times New Roman" panose="02020603050405020304" pitchFamily="18" charset="0"/>
                <a:cs typeface="Times New Roman" panose="02020603050405020304" pitchFamily="18" charset="0"/>
              </a:rPr>
              <a:t>Prediction of drug-target interactions based on Multi-level </a:t>
            </a:r>
            <a:r>
              <a:rPr lang="en-US" altLang="zh-CN" sz="3600" dirty="0" smtClean="0">
                <a:solidFill>
                  <a:schemeClr val="tx1"/>
                </a:solidFill>
                <a:latin typeface="Times New Roman" panose="02020603050405020304" pitchFamily="18" charset="0"/>
                <a:cs typeface="Times New Roman" panose="02020603050405020304" pitchFamily="18" charset="0"/>
              </a:rPr>
              <a:t>molecular </a:t>
            </a:r>
            <a:r>
              <a:rPr lang="en-US" altLang="zh-CN" sz="3600" dirty="0">
                <a:solidFill>
                  <a:schemeClr val="tx1"/>
                </a:solidFill>
                <a:latin typeface="Times New Roman" panose="02020603050405020304" pitchFamily="18" charset="0"/>
                <a:cs typeface="Times New Roman" panose="02020603050405020304" pitchFamily="18" charset="0"/>
              </a:rPr>
              <a:t>and pharmacological spaces </a:t>
            </a:r>
            <a:endParaRPr lang="zh-CN" altLang="en-US" sz="3600" dirty="0"/>
          </a:p>
        </p:txBody>
      </p:sp>
      <p:sp>
        <p:nvSpPr>
          <p:cNvPr id="3" name="副标题 2"/>
          <p:cNvSpPr>
            <a:spLocks noGrp="1"/>
          </p:cNvSpPr>
          <p:nvPr>
            <p:ph type="subTitle" idx="1"/>
          </p:nvPr>
        </p:nvSpPr>
        <p:spPr/>
        <p:txBody>
          <a:bodyPr/>
          <a:lstStyle/>
          <a:p>
            <a:r>
              <a:rPr lang="en-US" altLang="zh-CN" dirty="0" smtClean="0"/>
              <a:t>                                                                     </a:t>
            </a:r>
            <a:r>
              <a:rPr lang="en-US" altLang="zh-CN" dirty="0" smtClean="0">
                <a:solidFill>
                  <a:schemeClr val="tx1"/>
                </a:solidFill>
              </a:rPr>
              <a:t> </a:t>
            </a:r>
          </a:p>
          <a:p>
            <a:r>
              <a:rPr lang="en-US" altLang="zh-CN" dirty="0" smtClean="0">
                <a:solidFill>
                  <a:schemeClr val="tx1"/>
                </a:solidFill>
                <a:latin typeface="Times New Roman" panose="02020603050405020304" pitchFamily="18" charset="0"/>
                <a:cs typeface="Times New Roman" panose="02020603050405020304" pitchFamily="18" charset="0"/>
              </a:rPr>
              <a:t>S</a:t>
            </a:r>
            <a:r>
              <a:rPr lang="en-US" altLang="zh-CN" cap="none" dirty="0" smtClean="0">
                <a:solidFill>
                  <a:schemeClr val="tx1"/>
                </a:solidFill>
                <a:latin typeface="Times New Roman" panose="02020603050405020304" pitchFamily="18" charset="0"/>
                <a:cs typeface="Times New Roman" panose="02020603050405020304" pitchFamily="18" charset="0"/>
              </a:rPr>
              <a:t>peaker</a:t>
            </a:r>
            <a:r>
              <a:rPr lang="zh-CN" altLang="en-US" cap="none" dirty="0" smtClean="0">
                <a:solidFill>
                  <a:schemeClr val="tx1"/>
                </a:solidFill>
                <a:latin typeface="Times New Roman" panose="02020603050405020304" pitchFamily="18" charset="0"/>
                <a:cs typeface="Times New Roman" panose="02020603050405020304" pitchFamily="18" charset="0"/>
              </a:rPr>
              <a:t>：</a:t>
            </a:r>
            <a:r>
              <a:rPr lang="en-US" altLang="zh-CN" cap="none" dirty="0">
                <a:solidFill>
                  <a:schemeClr val="tx1"/>
                </a:solidFill>
                <a:latin typeface="Times New Roman" panose="02020603050405020304" pitchFamily="18" charset="0"/>
                <a:cs typeface="Times New Roman" panose="02020603050405020304" pitchFamily="18" charset="0"/>
              </a:rPr>
              <a:t>W</a:t>
            </a:r>
            <a:r>
              <a:rPr lang="en-US" altLang="zh-CN" cap="none" dirty="0" smtClean="0">
                <a:solidFill>
                  <a:schemeClr val="tx1"/>
                </a:solidFill>
                <a:latin typeface="Times New Roman" panose="02020603050405020304" pitchFamily="18" charset="0"/>
                <a:cs typeface="Times New Roman" panose="02020603050405020304" pitchFamily="18" charset="0"/>
              </a:rPr>
              <a:t>ang Xin</a:t>
            </a:r>
          </a:p>
          <a:p>
            <a:r>
              <a:rPr lang="en-US" altLang="zh-CN" dirty="0" smtClean="0"/>
              <a:t>2015.5</a:t>
            </a:r>
            <a:endParaRPr lang="zh-CN" altLang="en-US" cap="none" dirty="0">
              <a:solidFill>
                <a:schemeClr val="tx1"/>
              </a:solidFill>
            </a:endParaRPr>
          </a:p>
        </p:txBody>
      </p:sp>
    </p:spTree>
    <p:extLst>
      <p:ext uri="{BB962C8B-B14F-4D97-AF65-F5344CB8AC3E}">
        <p14:creationId xmlns:p14="http://schemas.microsoft.com/office/powerpoint/2010/main" val="1473431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0" y="0"/>
            <a:ext cx="10058400" cy="889000"/>
          </a:xfrm>
        </p:spPr>
        <p:txBody>
          <a:bodyPr/>
          <a:lstStyle/>
          <a:p>
            <a:r>
              <a:rPr lang="en-US" altLang="zh-CN" dirty="0" smtClean="0">
                <a:latin typeface="Times New Roman" panose="02020603050405020304" pitchFamily="18" charset="0"/>
                <a:cs typeface="Times New Roman" panose="02020603050405020304" pitchFamily="18" charset="0"/>
              </a:rPr>
              <a:t>Drug-Protein relationship</a:t>
            </a:r>
            <a:endParaRPr lang="zh-CN" altLang="en-US" dirty="0">
              <a:latin typeface="Times New Roman" panose="02020603050405020304" pitchFamily="18" charset="0"/>
              <a:cs typeface="Times New Roman" panose="02020603050405020304" pitchFamily="18" charset="0"/>
            </a:endParaRPr>
          </a:p>
        </p:txBody>
      </p:sp>
      <p:sp>
        <p:nvSpPr>
          <p:cNvPr id="4" name="内容占位符 3"/>
          <p:cNvSpPr>
            <a:spLocks noGrp="1"/>
          </p:cNvSpPr>
          <p:nvPr>
            <p:ph idx="4294967295"/>
          </p:nvPr>
        </p:nvSpPr>
        <p:spPr>
          <a:xfrm>
            <a:off x="0" y="1228725"/>
            <a:ext cx="5684838" cy="5156200"/>
          </a:xfrm>
        </p:spPr>
        <p:txBody>
          <a:bodyPr>
            <a:normAutofit/>
          </a:bodyPr>
          <a:lstStyle/>
          <a:p>
            <a:endParaRPr lang="en-US" altLang="zh-CN" sz="2800" i="1" dirty="0" smtClean="0">
              <a:solidFill>
                <a:schemeClr val="tx1"/>
              </a:solidFill>
            </a:endParaRPr>
          </a:p>
          <a:p>
            <a:endParaRPr lang="zh-CN" altLang="en-US" sz="2800" dirty="0">
              <a:solidFill>
                <a:schemeClr val="tx1"/>
              </a:solidFill>
            </a:endParaRPr>
          </a:p>
        </p:txBody>
      </p:sp>
      <p:pic>
        <p:nvPicPr>
          <p:cNvPr id="32" name="图片 31"/>
          <p:cNvPicPr>
            <a:picLocks noChangeAspect="1"/>
          </p:cNvPicPr>
          <p:nvPr/>
        </p:nvPicPr>
        <p:blipFill rotWithShape="1">
          <a:blip r:embed="rId3">
            <a:extLst>
              <a:ext uri="{28A0092B-C50C-407E-A947-70E740481C1C}">
                <a14:useLocalDpi xmlns:a14="http://schemas.microsoft.com/office/drawing/2010/main" val="0"/>
              </a:ext>
            </a:extLst>
          </a:blip>
          <a:srcRect l="7865" t="3225" r="6845" b="4877"/>
          <a:stretch/>
        </p:blipFill>
        <p:spPr>
          <a:xfrm>
            <a:off x="4410011" y="1095902"/>
            <a:ext cx="3550920" cy="2773680"/>
          </a:xfrm>
          <a:prstGeom prst="rect">
            <a:avLst/>
          </a:prstGeom>
        </p:spPr>
      </p:pic>
      <p:pic>
        <p:nvPicPr>
          <p:cNvPr id="34" name="图片 33"/>
          <p:cNvPicPr>
            <a:picLocks noChangeAspect="1"/>
          </p:cNvPicPr>
          <p:nvPr/>
        </p:nvPicPr>
        <p:blipFill rotWithShape="1">
          <a:blip r:embed="rId4">
            <a:extLst>
              <a:ext uri="{28A0092B-C50C-407E-A947-70E740481C1C}">
                <a14:useLocalDpi xmlns:a14="http://schemas.microsoft.com/office/drawing/2010/main" val="0"/>
              </a:ext>
            </a:extLst>
          </a:blip>
          <a:srcRect l="7567" t="3939" r="6692" b="5229"/>
          <a:stretch/>
        </p:blipFill>
        <p:spPr>
          <a:xfrm>
            <a:off x="4404737" y="3858848"/>
            <a:ext cx="3535680" cy="2804160"/>
          </a:xfrm>
          <a:prstGeom prst="rect">
            <a:avLst/>
          </a:prstGeom>
        </p:spPr>
      </p:pic>
      <p:grpSp>
        <p:nvGrpSpPr>
          <p:cNvPr id="203" name="组合 202"/>
          <p:cNvGrpSpPr/>
          <p:nvPr/>
        </p:nvGrpSpPr>
        <p:grpSpPr>
          <a:xfrm>
            <a:off x="7887368" y="1423635"/>
            <a:ext cx="4767287" cy="4556281"/>
            <a:chOff x="7887368" y="1423635"/>
            <a:chExt cx="4767287" cy="4556281"/>
          </a:xfrm>
        </p:grpSpPr>
        <p:grpSp>
          <p:nvGrpSpPr>
            <p:cNvPr id="7" name="组合 6"/>
            <p:cNvGrpSpPr/>
            <p:nvPr/>
          </p:nvGrpSpPr>
          <p:grpSpPr>
            <a:xfrm>
              <a:off x="7887368" y="1423635"/>
              <a:ext cx="4767287" cy="4556281"/>
              <a:chOff x="6844996" y="916930"/>
              <a:chExt cx="5751137" cy="5261372"/>
            </a:xfrm>
          </p:grpSpPr>
          <p:grpSp>
            <p:nvGrpSpPr>
              <p:cNvPr id="8" name="组合 7"/>
              <p:cNvGrpSpPr/>
              <p:nvPr/>
            </p:nvGrpSpPr>
            <p:grpSpPr>
              <a:xfrm>
                <a:off x="7166130" y="1524000"/>
                <a:ext cx="4575420" cy="4009700"/>
                <a:chOff x="1532586" y="-157902"/>
                <a:chExt cx="2774004" cy="2254052"/>
              </a:xfrm>
            </p:grpSpPr>
            <p:cxnSp>
              <p:nvCxnSpPr>
                <p:cNvPr id="29" name="直接箭头连接符 28"/>
                <p:cNvCxnSpPr/>
                <p:nvPr/>
              </p:nvCxnSpPr>
              <p:spPr>
                <a:xfrm>
                  <a:off x="1532586" y="2086377"/>
                  <a:ext cx="2774004" cy="97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1541168" y="-157902"/>
                  <a:ext cx="17177" cy="22442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6844996" y="916930"/>
                <a:ext cx="1402175" cy="604189"/>
              </a:xfrm>
              <a:prstGeom prst="rect">
                <a:avLst/>
              </a:prstGeom>
              <a:noFill/>
            </p:spPr>
            <p:txBody>
              <a:bodyPr wrap="square" rtlCol="0">
                <a:spAutoFit/>
              </a:bodyPr>
              <a:lstStyle/>
              <a:p>
                <a:r>
                  <a:rPr lang="en-US" altLang="zh-CN" sz="2800" dirty="0" err="1" smtClean="0"/>
                  <a:t>CS</a:t>
                </a:r>
                <a:r>
                  <a:rPr lang="en-US" altLang="zh-CN" sz="1400" dirty="0" err="1" smtClean="0"/>
                  <a:t>d</a:t>
                </a:r>
                <a:endParaRPr lang="zh-CN" altLang="en-US" sz="1400" dirty="0"/>
              </a:p>
            </p:txBody>
          </p:sp>
          <p:sp>
            <p:nvSpPr>
              <p:cNvPr id="10" name="文本框 9"/>
              <p:cNvSpPr txBox="1"/>
              <p:nvPr/>
            </p:nvSpPr>
            <p:spPr>
              <a:xfrm>
                <a:off x="11215382" y="5574113"/>
                <a:ext cx="1380751" cy="604189"/>
              </a:xfrm>
              <a:prstGeom prst="rect">
                <a:avLst/>
              </a:prstGeom>
              <a:noFill/>
            </p:spPr>
            <p:txBody>
              <a:bodyPr wrap="square" rtlCol="0">
                <a:spAutoFit/>
              </a:bodyPr>
              <a:lstStyle/>
              <a:p>
                <a:r>
                  <a:rPr lang="el-GR" altLang="zh-CN" sz="2800" dirty="0" smtClean="0"/>
                  <a:t>Φ</a:t>
                </a:r>
                <a:r>
                  <a:rPr lang="en-US" altLang="zh-CN" sz="2800" dirty="0" smtClean="0"/>
                  <a:t>p</a:t>
                </a:r>
                <a:endParaRPr lang="zh-CN" altLang="en-US" sz="2800" dirty="0"/>
              </a:p>
            </p:txBody>
          </p:sp>
          <p:sp>
            <p:nvSpPr>
              <p:cNvPr id="11" name="文本框 10"/>
              <p:cNvSpPr txBox="1"/>
              <p:nvPr/>
            </p:nvSpPr>
            <p:spPr>
              <a:xfrm>
                <a:off x="7187171" y="3317270"/>
                <a:ext cx="509817" cy="656999"/>
              </a:xfrm>
              <a:prstGeom prst="rect">
                <a:avLst/>
              </a:prstGeom>
              <a:noFill/>
            </p:spPr>
            <p:txBody>
              <a:bodyPr wrap="square" rtlCol="0">
                <a:spAutoFit/>
              </a:bodyPr>
              <a:lstStyle/>
              <a:p>
                <a:r>
                  <a:rPr lang="en-US" altLang="zh-CN" dirty="0" smtClean="0"/>
                  <a:t>X</a:t>
                </a:r>
                <a:endParaRPr lang="zh-CN" altLang="en-US" dirty="0"/>
              </a:p>
            </p:txBody>
          </p:sp>
          <p:sp>
            <p:nvSpPr>
              <p:cNvPr id="12" name="文本框 11"/>
              <p:cNvSpPr txBox="1"/>
              <p:nvPr/>
            </p:nvSpPr>
            <p:spPr>
              <a:xfrm>
                <a:off x="8389725" y="4008854"/>
                <a:ext cx="509816" cy="656999"/>
              </a:xfrm>
              <a:prstGeom prst="rect">
                <a:avLst/>
              </a:prstGeom>
              <a:noFill/>
            </p:spPr>
            <p:txBody>
              <a:bodyPr wrap="square" rtlCol="0">
                <a:spAutoFit/>
              </a:bodyPr>
              <a:lstStyle/>
              <a:p>
                <a:r>
                  <a:rPr lang="en-US" altLang="zh-CN" dirty="0" smtClean="0"/>
                  <a:t>X</a:t>
                </a:r>
                <a:endParaRPr lang="zh-CN" altLang="en-US" dirty="0"/>
              </a:p>
            </p:txBody>
          </p:sp>
          <p:sp>
            <p:nvSpPr>
              <p:cNvPr id="13" name="文本框 12"/>
              <p:cNvSpPr txBox="1"/>
              <p:nvPr/>
            </p:nvSpPr>
            <p:spPr>
              <a:xfrm>
                <a:off x="8274267" y="3673911"/>
                <a:ext cx="509816" cy="656999"/>
              </a:xfrm>
              <a:prstGeom prst="rect">
                <a:avLst/>
              </a:prstGeom>
              <a:noFill/>
            </p:spPr>
            <p:txBody>
              <a:bodyPr wrap="square" rtlCol="0">
                <a:spAutoFit/>
              </a:bodyPr>
              <a:lstStyle/>
              <a:p>
                <a:r>
                  <a:rPr lang="en-US" altLang="zh-CN" dirty="0" smtClean="0"/>
                  <a:t>X</a:t>
                </a:r>
                <a:endParaRPr lang="zh-CN" altLang="en-US" dirty="0"/>
              </a:p>
            </p:txBody>
          </p:sp>
          <p:sp>
            <p:nvSpPr>
              <p:cNvPr id="14" name="文本框 13"/>
              <p:cNvSpPr txBox="1"/>
              <p:nvPr/>
            </p:nvSpPr>
            <p:spPr>
              <a:xfrm>
                <a:off x="7955636" y="5187817"/>
                <a:ext cx="509816" cy="656997"/>
              </a:xfrm>
              <a:prstGeom prst="rect">
                <a:avLst/>
              </a:prstGeom>
              <a:noFill/>
            </p:spPr>
            <p:txBody>
              <a:bodyPr wrap="square" rtlCol="0">
                <a:spAutoFit/>
              </a:bodyPr>
              <a:lstStyle/>
              <a:p>
                <a:r>
                  <a:rPr lang="en-US" altLang="zh-CN" dirty="0" smtClean="0"/>
                  <a:t>X</a:t>
                </a:r>
                <a:endParaRPr lang="zh-CN" altLang="en-US" dirty="0"/>
              </a:p>
            </p:txBody>
          </p:sp>
          <p:sp>
            <p:nvSpPr>
              <p:cNvPr id="15" name="文本框 14"/>
              <p:cNvSpPr txBox="1"/>
              <p:nvPr/>
            </p:nvSpPr>
            <p:spPr>
              <a:xfrm>
                <a:off x="7122038" y="4409367"/>
                <a:ext cx="509816" cy="656999"/>
              </a:xfrm>
              <a:prstGeom prst="rect">
                <a:avLst/>
              </a:prstGeom>
              <a:noFill/>
            </p:spPr>
            <p:txBody>
              <a:bodyPr wrap="square" rtlCol="0">
                <a:spAutoFit/>
              </a:bodyPr>
              <a:lstStyle/>
              <a:p>
                <a:r>
                  <a:rPr lang="en-US" altLang="zh-CN" dirty="0" smtClean="0"/>
                  <a:t>X</a:t>
                </a:r>
                <a:endParaRPr lang="zh-CN" altLang="en-US" dirty="0"/>
              </a:p>
            </p:txBody>
          </p:sp>
          <p:sp>
            <p:nvSpPr>
              <p:cNvPr id="16" name="文本框 15"/>
              <p:cNvSpPr txBox="1"/>
              <p:nvPr/>
            </p:nvSpPr>
            <p:spPr>
              <a:xfrm>
                <a:off x="7104172" y="4775466"/>
                <a:ext cx="509816" cy="656999"/>
              </a:xfrm>
              <a:prstGeom prst="rect">
                <a:avLst/>
              </a:prstGeom>
              <a:noFill/>
            </p:spPr>
            <p:txBody>
              <a:bodyPr wrap="square" rtlCol="0">
                <a:spAutoFit/>
              </a:bodyPr>
              <a:lstStyle/>
              <a:p>
                <a:r>
                  <a:rPr lang="en-US" altLang="zh-CN" dirty="0" smtClean="0"/>
                  <a:t>X</a:t>
                </a:r>
                <a:endParaRPr lang="zh-CN" altLang="en-US" dirty="0"/>
              </a:p>
            </p:txBody>
          </p:sp>
          <p:sp>
            <p:nvSpPr>
              <p:cNvPr id="17" name="文本框 16"/>
              <p:cNvSpPr txBox="1"/>
              <p:nvPr/>
            </p:nvSpPr>
            <p:spPr>
              <a:xfrm>
                <a:off x="7552029" y="5054419"/>
                <a:ext cx="509816" cy="656997"/>
              </a:xfrm>
              <a:prstGeom prst="rect">
                <a:avLst/>
              </a:prstGeom>
              <a:noFill/>
            </p:spPr>
            <p:txBody>
              <a:bodyPr wrap="square" rtlCol="0">
                <a:spAutoFit/>
              </a:bodyPr>
              <a:lstStyle/>
              <a:p>
                <a:r>
                  <a:rPr lang="en-US" altLang="zh-CN" dirty="0" smtClean="0"/>
                  <a:t>X</a:t>
                </a:r>
                <a:endParaRPr lang="zh-CN" altLang="en-US" dirty="0"/>
              </a:p>
            </p:txBody>
          </p:sp>
          <p:sp>
            <p:nvSpPr>
              <p:cNvPr id="18" name="文本框 17"/>
              <p:cNvSpPr txBox="1"/>
              <p:nvPr/>
            </p:nvSpPr>
            <p:spPr>
              <a:xfrm>
                <a:off x="9232169" y="2978348"/>
                <a:ext cx="509817" cy="656999"/>
              </a:xfrm>
              <a:prstGeom prst="rect">
                <a:avLst/>
              </a:prstGeom>
              <a:noFill/>
            </p:spPr>
            <p:txBody>
              <a:bodyPr wrap="square" rtlCol="0">
                <a:spAutoFit/>
              </a:bodyPr>
              <a:lstStyle/>
              <a:p>
                <a:r>
                  <a:rPr lang="en-US" altLang="zh-CN" dirty="0" smtClean="0"/>
                  <a:t>X</a:t>
                </a:r>
                <a:endParaRPr lang="zh-CN" altLang="en-US" dirty="0"/>
              </a:p>
            </p:txBody>
          </p:sp>
          <p:cxnSp>
            <p:nvCxnSpPr>
              <p:cNvPr id="19" name="直接连接符 18"/>
              <p:cNvCxnSpPr/>
              <p:nvPr/>
            </p:nvCxnSpPr>
            <p:spPr>
              <a:xfrm>
                <a:off x="6927346" y="3654628"/>
                <a:ext cx="367727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918368" y="1594441"/>
                <a:ext cx="48926" cy="436751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421251" y="4942815"/>
                <a:ext cx="509817" cy="656999"/>
              </a:xfrm>
              <a:prstGeom prst="rect">
                <a:avLst/>
              </a:prstGeom>
              <a:noFill/>
            </p:spPr>
            <p:txBody>
              <a:bodyPr wrap="square" rtlCol="0">
                <a:spAutoFit/>
              </a:bodyPr>
              <a:lstStyle/>
              <a:p>
                <a:r>
                  <a:rPr lang="en-US" altLang="zh-CN" dirty="0" smtClean="0"/>
                  <a:t>X</a:t>
                </a:r>
                <a:endParaRPr lang="zh-CN" altLang="en-US" dirty="0"/>
              </a:p>
            </p:txBody>
          </p:sp>
          <p:sp>
            <p:nvSpPr>
              <p:cNvPr id="22" name="文本框 21"/>
              <p:cNvSpPr txBox="1"/>
              <p:nvPr/>
            </p:nvSpPr>
            <p:spPr>
              <a:xfrm>
                <a:off x="7811767" y="4887927"/>
                <a:ext cx="509817" cy="656999"/>
              </a:xfrm>
              <a:prstGeom prst="rect">
                <a:avLst/>
              </a:prstGeom>
              <a:noFill/>
            </p:spPr>
            <p:txBody>
              <a:bodyPr wrap="square" rtlCol="0">
                <a:spAutoFit/>
              </a:bodyPr>
              <a:lstStyle/>
              <a:p>
                <a:r>
                  <a:rPr lang="en-US" altLang="zh-CN" dirty="0" smtClean="0"/>
                  <a:t>X</a:t>
                </a:r>
                <a:endParaRPr lang="zh-CN" altLang="en-US" dirty="0"/>
              </a:p>
            </p:txBody>
          </p:sp>
          <p:sp>
            <p:nvSpPr>
              <p:cNvPr id="23" name="文本框 22"/>
              <p:cNvSpPr txBox="1"/>
              <p:nvPr/>
            </p:nvSpPr>
            <p:spPr>
              <a:xfrm>
                <a:off x="7561372" y="5232667"/>
                <a:ext cx="509817" cy="656999"/>
              </a:xfrm>
              <a:prstGeom prst="rect">
                <a:avLst/>
              </a:prstGeom>
              <a:noFill/>
            </p:spPr>
            <p:txBody>
              <a:bodyPr wrap="square" rtlCol="0">
                <a:spAutoFit/>
              </a:bodyPr>
              <a:lstStyle/>
              <a:p>
                <a:r>
                  <a:rPr lang="en-US" altLang="zh-CN" dirty="0" smtClean="0"/>
                  <a:t>X</a:t>
                </a:r>
                <a:endParaRPr lang="zh-CN" altLang="en-US" dirty="0"/>
              </a:p>
            </p:txBody>
          </p:sp>
          <p:sp>
            <p:nvSpPr>
              <p:cNvPr id="24" name="文本框 23"/>
              <p:cNvSpPr txBox="1"/>
              <p:nvPr/>
            </p:nvSpPr>
            <p:spPr>
              <a:xfrm>
                <a:off x="8915819" y="2769418"/>
                <a:ext cx="509817" cy="656999"/>
              </a:xfrm>
              <a:prstGeom prst="rect">
                <a:avLst/>
              </a:prstGeom>
              <a:noFill/>
            </p:spPr>
            <p:txBody>
              <a:bodyPr wrap="square" rtlCol="0">
                <a:spAutoFit/>
              </a:bodyPr>
              <a:lstStyle/>
              <a:p>
                <a:r>
                  <a:rPr lang="en-US" altLang="zh-CN" dirty="0" smtClean="0"/>
                  <a:t>X</a:t>
                </a:r>
                <a:endParaRPr lang="zh-CN" altLang="en-US" dirty="0"/>
              </a:p>
            </p:txBody>
          </p:sp>
          <p:sp>
            <p:nvSpPr>
              <p:cNvPr id="25" name="文本框 24"/>
              <p:cNvSpPr txBox="1"/>
              <p:nvPr/>
            </p:nvSpPr>
            <p:spPr>
              <a:xfrm>
                <a:off x="7798259" y="4128964"/>
                <a:ext cx="509817" cy="656999"/>
              </a:xfrm>
              <a:prstGeom prst="rect">
                <a:avLst/>
              </a:prstGeom>
              <a:noFill/>
            </p:spPr>
            <p:txBody>
              <a:bodyPr wrap="square" rtlCol="0">
                <a:spAutoFit/>
              </a:bodyPr>
              <a:lstStyle/>
              <a:p>
                <a:r>
                  <a:rPr lang="en-US" altLang="zh-CN" dirty="0" smtClean="0"/>
                  <a:t>X</a:t>
                </a:r>
                <a:endParaRPr lang="zh-CN" altLang="en-US" dirty="0"/>
              </a:p>
            </p:txBody>
          </p:sp>
          <p:sp>
            <p:nvSpPr>
              <p:cNvPr id="26" name="文本框 25"/>
              <p:cNvSpPr txBox="1"/>
              <p:nvPr/>
            </p:nvSpPr>
            <p:spPr>
              <a:xfrm>
                <a:off x="7239211" y="4144316"/>
                <a:ext cx="613744" cy="369332"/>
              </a:xfrm>
              <a:prstGeom prst="rect">
                <a:avLst/>
              </a:prstGeom>
              <a:noFill/>
            </p:spPr>
            <p:txBody>
              <a:bodyPr wrap="square" rtlCol="0">
                <a:spAutoFit/>
              </a:bodyPr>
              <a:lstStyle/>
              <a:p>
                <a:r>
                  <a:rPr lang="en-US" altLang="zh-CN" dirty="0" smtClean="0"/>
                  <a:t>X</a:t>
                </a:r>
                <a:endParaRPr lang="zh-CN" altLang="en-US" dirty="0"/>
              </a:p>
            </p:txBody>
          </p:sp>
          <p:sp>
            <p:nvSpPr>
              <p:cNvPr id="27" name="文本框 26"/>
              <p:cNvSpPr txBox="1"/>
              <p:nvPr/>
            </p:nvSpPr>
            <p:spPr>
              <a:xfrm>
                <a:off x="8579067" y="4453627"/>
                <a:ext cx="509817" cy="656999"/>
              </a:xfrm>
              <a:prstGeom prst="rect">
                <a:avLst/>
              </a:prstGeom>
              <a:noFill/>
            </p:spPr>
            <p:txBody>
              <a:bodyPr wrap="square" rtlCol="0">
                <a:spAutoFit/>
              </a:bodyPr>
              <a:lstStyle/>
              <a:p>
                <a:r>
                  <a:rPr lang="en-US" altLang="zh-CN" dirty="0" smtClean="0"/>
                  <a:t>X</a:t>
                </a:r>
                <a:endParaRPr lang="zh-CN" altLang="en-US" dirty="0"/>
              </a:p>
            </p:txBody>
          </p:sp>
          <p:sp>
            <p:nvSpPr>
              <p:cNvPr id="28" name="文本框 27"/>
              <p:cNvSpPr txBox="1"/>
              <p:nvPr/>
            </p:nvSpPr>
            <p:spPr>
              <a:xfrm>
                <a:off x="8265278" y="5139042"/>
                <a:ext cx="509817" cy="656999"/>
              </a:xfrm>
              <a:prstGeom prst="rect">
                <a:avLst/>
              </a:prstGeom>
              <a:noFill/>
            </p:spPr>
            <p:txBody>
              <a:bodyPr wrap="square" rtlCol="0">
                <a:spAutoFit/>
              </a:bodyPr>
              <a:lstStyle/>
              <a:p>
                <a:r>
                  <a:rPr lang="en-US" altLang="zh-CN" dirty="0" smtClean="0"/>
                  <a:t>X</a:t>
                </a:r>
                <a:endParaRPr lang="zh-CN" altLang="en-US" dirty="0"/>
              </a:p>
            </p:txBody>
          </p:sp>
        </p:grpSp>
        <p:sp>
          <p:nvSpPr>
            <p:cNvPr id="33" name="文本框 32"/>
            <p:cNvSpPr txBox="1"/>
            <p:nvPr/>
          </p:nvSpPr>
          <p:spPr>
            <a:xfrm>
              <a:off x="8446728" y="4095621"/>
              <a:ext cx="422602" cy="568953"/>
            </a:xfrm>
            <a:prstGeom prst="rect">
              <a:avLst/>
            </a:prstGeom>
            <a:noFill/>
          </p:spPr>
          <p:txBody>
            <a:bodyPr wrap="square" rtlCol="0">
              <a:spAutoFit/>
            </a:bodyPr>
            <a:lstStyle/>
            <a:p>
              <a:r>
                <a:rPr lang="en-US" altLang="zh-CN" dirty="0" smtClean="0"/>
                <a:t>X</a:t>
              </a:r>
              <a:endParaRPr lang="zh-CN" altLang="en-US" dirty="0"/>
            </a:p>
          </p:txBody>
        </p:sp>
        <p:sp>
          <p:nvSpPr>
            <p:cNvPr id="36" name="文本框 10"/>
            <p:cNvSpPr txBox="1"/>
            <p:nvPr/>
          </p:nvSpPr>
          <p:spPr>
            <a:xfrm>
              <a:off x="9873440" y="3477889"/>
              <a:ext cx="422602" cy="56895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smtClean="0"/>
                <a:t>X</a:t>
              </a:r>
              <a:endParaRPr lang="zh-CN" altLang="en-US" dirty="0"/>
            </a:p>
          </p:txBody>
        </p:sp>
        <p:sp>
          <p:nvSpPr>
            <p:cNvPr id="37" name="文本框 10"/>
            <p:cNvSpPr txBox="1"/>
            <p:nvPr/>
          </p:nvSpPr>
          <p:spPr>
            <a:xfrm>
              <a:off x="9678286" y="3446348"/>
              <a:ext cx="422602" cy="56895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smtClean="0"/>
                <a:t>X</a:t>
              </a:r>
              <a:endParaRPr lang="zh-CN" altLang="en-US" dirty="0"/>
            </a:p>
          </p:txBody>
        </p:sp>
        <p:sp>
          <p:nvSpPr>
            <p:cNvPr id="38" name="文本框 37"/>
            <p:cNvSpPr txBox="1"/>
            <p:nvPr/>
          </p:nvSpPr>
          <p:spPr>
            <a:xfrm>
              <a:off x="8432081" y="4538345"/>
              <a:ext cx="422602" cy="568953"/>
            </a:xfrm>
            <a:prstGeom prst="rect">
              <a:avLst/>
            </a:prstGeom>
            <a:noFill/>
          </p:spPr>
          <p:txBody>
            <a:bodyPr wrap="square" rtlCol="0">
              <a:spAutoFit/>
            </a:bodyPr>
            <a:lstStyle/>
            <a:p>
              <a:r>
                <a:rPr lang="en-US" altLang="zh-CN" dirty="0" smtClean="0"/>
                <a:t>X</a:t>
              </a:r>
              <a:endParaRPr lang="zh-CN" altLang="en-US" dirty="0"/>
            </a:p>
          </p:txBody>
        </p:sp>
        <p:sp>
          <p:nvSpPr>
            <p:cNvPr id="39" name="文本框 38"/>
            <p:cNvSpPr txBox="1"/>
            <p:nvPr/>
          </p:nvSpPr>
          <p:spPr>
            <a:xfrm>
              <a:off x="8751528" y="4400421"/>
              <a:ext cx="422602" cy="568953"/>
            </a:xfrm>
            <a:prstGeom prst="rect">
              <a:avLst/>
            </a:prstGeom>
            <a:noFill/>
          </p:spPr>
          <p:txBody>
            <a:bodyPr wrap="square" rtlCol="0">
              <a:spAutoFit/>
            </a:bodyPr>
            <a:lstStyle/>
            <a:p>
              <a:r>
                <a:rPr lang="en-US" altLang="zh-CN" dirty="0" smtClean="0"/>
                <a:t>X</a:t>
              </a:r>
              <a:endParaRPr lang="zh-CN" altLang="en-US" dirty="0"/>
            </a:p>
          </p:txBody>
        </p:sp>
        <p:sp>
          <p:nvSpPr>
            <p:cNvPr id="40" name="文本框 39"/>
            <p:cNvSpPr txBox="1"/>
            <p:nvPr/>
          </p:nvSpPr>
          <p:spPr>
            <a:xfrm>
              <a:off x="8310078" y="4737187"/>
              <a:ext cx="422602" cy="568953"/>
            </a:xfrm>
            <a:prstGeom prst="rect">
              <a:avLst/>
            </a:prstGeom>
            <a:noFill/>
          </p:spPr>
          <p:txBody>
            <a:bodyPr wrap="square" rtlCol="0">
              <a:spAutoFit/>
            </a:bodyPr>
            <a:lstStyle/>
            <a:p>
              <a:r>
                <a:rPr lang="en-US" altLang="zh-CN" dirty="0" smtClean="0"/>
                <a:t>X</a:t>
              </a:r>
              <a:endParaRPr lang="zh-CN" altLang="en-US" dirty="0"/>
            </a:p>
          </p:txBody>
        </p:sp>
        <p:sp>
          <p:nvSpPr>
            <p:cNvPr id="41" name="文本框 40"/>
            <p:cNvSpPr txBox="1"/>
            <p:nvPr/>
          </p:nvSpPr>
          <p:spPr>
            <a:xfrm>
              <a:off x="8582170" y="4644936"/>
              <a:ext cx="422602" cy="369332"/>
            </a:xfrm>
            <a:prstGeom prst="rect">
              <a:avLst/>
            </a:prstGeom>
            <a:noFill/>
          </p:spPr>
          <p:txBody>
            <a:bodyPr wrap="square" rtlCol="0">
              <a:spAutoFit/>
            </a:bodyPr>
            <a:lstStyle/>
            <a:p>
              <a:r>
                <a:rPr lang="en-US" altLang="zh-CN" dirty="0" smtClean="0">
                  <a:solidFill>
                    <a:schemeClr val="bg2"/>
                  </a:solidFill>
                </a:rPr>
                <a:t>X</a:t>
              </a:r>
              <a:endParaRPr lang="zh-CN" altLang="en-US" dirty="0">
                <a:solidFill>
                  <a:schemeClr val="bg2"/>
                </a:solidFill>
              </a:endParaRPr>
            </a:p>
          </p:txBody>
        </p:sp>
        <p:sp>
          <p:nvSpPr>
            <p:cNvPr id="42" name="文本框 41"/>
            <p:cNvSpPr txBox="1"/>
            <p:nvPr/>
          </p:nvSpPr>
          <p:spPr>
            <a:xfrm>
              <a:off x="9630456" y="3236641"/>
              <a:ext cx="422602" cy="568953"/>
            </a:xfrm>
            <a:prstGeom prst="rect">
              <a:avLst/>
            </a:prstGeom>
            <a:noFill/>
          </p:spPr>
          <p:txBody>
            <a:bodyPr wrap="square" rtlCol="0">
              <a:spAutoFit/>
            </a:bodyPr>
            <a:lstStyle/>
            <a:p>
              <a:r>
                <a:rPr lang="en-US" altLang="zh-CN" dirty="0" smtClean="0"/>
                <a:t>X</a:t>
              </a:r>
              <a:endParaRPr lang="zh-CN" altLang="en-US" dirty="0"/>
            </a:p>
          </p:txBody>
        </p:sp>
        <p:sp>
          <p:nvSpPr>
            <p:cNvPr id="43" name="文本框 42"/>
            <p:cNvSpPr txBox="1"/>
            <p:nvPr/>
          </p:nvSpPr>
          <p:spPr>
            <a:xfrm>
              <a:off x="9506666" y="4012060"/>
              <a:ext cx="422602" cy="568953"/>
            </a:xfrm>
            <a:prstGeom prst="rect">
              <a:avLst/>
            </a:prstGeom>
            <a:noFill/>
          </p:spPr>
          <p:txBody>
            <a:bodyPr wrap="square" rtlCol="0">
              <a:spAutoFit/>
            </a:bodyPr>
            <a:lstStyle/>
            <a:p>
              <a:r>
                <a:rPr lang="en-US" altLang="zh-CN" dirty="0" smtClean="0"/>
                <a:t>X</a:t>
              </a:r>
              <a:endParaRPr lang="zh-CN" altLang="en-US" dirty="0"/>
            </a:p>
          </p:txBody>
        </p:sp>
        <p:sp>
          <p:nvSpPr>
            <p:cNvPr id="44" name="文本框 43"/>
            <p:cNvSpPr txBox="1"/>
            <p:nvPr/>
          </p:nvSpPr>
          <p:spPr>
            <a:xfrm>
              <a:off x="9634494" y="2827943"/>
              <a:ext cx="422602" cy="568953"/>
            </a:xfrm>
            <a:prstGeom prst="rect">
              <a:avLst/>
            </a:prstGeom>
            <a:noFill/>
          </p:spPr>
          <p:txBody>
            <a:bodyPr wrap="square" rtlCol="0">
              <a:spAutoFit/>
            </a:bodyPr>
            <a:lstStyle/>
            <a:p>
              <a:r>
                <a:rPr lang="en-US" altLang="zh-CN" dirty="0" smtClean="0"/>
                <a:t>X</a:t>
              </a:r>
              <a:endParaRPr lang="zh-CN" altLang="en-US" dirty="0"/>
            </a:p>
          </p:txBody>
        </p:sp>
        <p:sp>
          <p:nvSpPr>
            <p:cNvPr id="45" name="文本框 44"/>
            <p:cNvSpPr txBox="1"/>
            <p:nvPr/>
          </p:nvSpPr>
          <p:spPr>
            <a:xfrm>
              <a:off x="10257924" y="3403056"/>
              <a:ext cx="422602" cy="568953"/>
            </a:xfrm>
            <a:prstGeom prst="rect">
              <a:avLst/>
            </a:prstGeom>
            <a:noFill/>
          </p:spPr>
          <p:txBody>
            <a:bodyPr wrap="square" rtlCol="0">
              <a:spAutoFit/>
            </a:bodyPr>
            <a:lstStyle/>
            <a:p>
              <a:r>
                <a:rPr lang="en-US" altLang="zh-CN" dirty="0" smtClean="0"/>
                <a:t>X</a:t>
              </a:r>
              <a:endParaRPr lang="zh-CN" altLang="en-US" dirty="0"/>
            </a:p>
          </p:txBody>
        </p:sp>
        <p:sp>
          <p:nvSpPr>
            <p:cNvPr id="46" name="文本框 45"/>
            <p:cNvSpPr txBox="1"/>
            <p:nvPr/>
          </p:nvSpPr>
          <p:spPr>
            <a:xfrm>
              <a:off x="8809338" y="3363311"/>
              <a:ext cx="422602" cy="568953"/>
            </a:xfrm>
            <a:prstGeom prst="rect">
              <a:avLst/>
            </a:prstGeom>
            <a:noFill/>
          </p:spPr>
          <p:txBody>
            <a:bodyPr wrap="square" rtlCol="0">
              <a:spAutoFit/>
            </a:bodyPr>
            <a:lstStyle/>
            <a:p>
              <a:r>
                <a:rPr lang="en-US" altLang="zh-CN" dirty="0" smtClean="0"/>
                <a:t>X</a:t>
              </a:r>
              <a:endParaRPr lang="zh-CN" altLang="en-US" dirty="0"/>
            </a:p>
          </p:txBody>
        </p:sp>
        <p:sp>
          <p:nvSpPr>
            <p:cNvPr id="47" name="文本框 46"/>
            <p:cNvSpPr txBox="1"/>
            <p:nvPr/>
          </p:nvSpPr>
          <p:spPr>
            <a:xfrm>
              <a:off x="9145903" y="3500399"/>
              <a:ext cx="422602" cy="568953"/>
            </a:xfrm>
            <a:prstGeom prst="rect">
              <a:avLst/>
            </a:prstGeom>
            <a:noFill/>
          </p:spPr>
          <p:txBody>
            <a:bodyPr wrap="square" rtlCol="0">
              <a:spAutoFit/>
            </a:bodyPr>
            <a:lstStyle/>
            <a:p>
              <a:r>
                <a:rPr lang="en-US" altLang="zh-CN" dirty="0" smtClean="0"/>
                <a:t>X</a:t>
              </a:r>
              <a:endParaRPr lang="zh-CN" altLang="en-US" dirty="0"/>
            </a:p>
          </p:txBody>
        </p:sp>
        <p:sp>
          <p:nvSpPr>
            <p:cNvPr id="48" name="文本框 47"/>
            <p:cNvSpPr txBox="1"/>
            <p:nvPr/>
          </p:nvSpPr>
          <p:spPr>
            <a:xfrm>
              <a:off x="9283434" y="4717764"/>
              <a:ext cx="422602" cy="568953"/>
            </a:xfrm>
            <a:prstGeom prst="rect">
              <a:avLst/>
            </a:prstGeom>
            <a:noFill/>
          </p:spPr>
          <p:txBody>
            <a:bodyPr wrap="square" rtlCol="0">
              <a:spAutoFit/>
            </a:bodyPr>
            <a:lstStyle/>
            <a:p>
              <a:r>
                <a:rPr lang="en-US" altLang="zh-CN" dirty="0" smtClean="0"/>
                <a:t>X</a:t>
              </a:r>
              <a:endParaRPr lang="zh-CN" altLang="en-US" dirty="0"/>
            </a:p>
          </p:txBody>
        </p:sp>
        <p:sp>
          <p:nvSpPr>
            <p:cNvPr id="49" name="文本框 23"/>
            <p:cNvSpPr txBox="1"/>
            <p:nvPr/>
          </p:nvSpPr>
          <p:spPr>
            <a:xfrm>
              <a:off x="8658029" y="3542388"/>
              <a:ext cx="42260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b="1" dirty="0" smtClean="0"/>
                <a:t>X</a:t>
              </a:r>
              <a:endParaRPr lang="zh-CN" altLang="en-US" b="1" dirty="0"/>
            </a:p>
          </p:txBody>
        </p:sp>
        <p:sp>
          <p:nvSpPr>
            <p:cNvPr id="50" name="文本框 23"/>
            <p:cNvSpPr txBox="1"/>
            <p:nvPr/>
          </p:nvSpPr>
          <p:spPr>
            <a:xfrm>
              <a:off x="8339595" y="3784755"/>
              <a:ext cx="422602" cy="56895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smtClean="0"/>
                <a:t>X</a:t>
              </a:r>
              <a:endParaRPr lang="zh-CN" altLang="en-US" dirty="0"/>
            </a:p>
          </p:txBody>
        </p:sp>
        <p:sp>
          <p:nvSpPr>
            <p:cNvPr id="51" name="文本框 50"/>
            <p:cNvSpPr txBox="1"/>
            <p:nvPr/>
          </p:nvSpPr>
          <p:spPr>
            <a:xfrm>
              <a:off x="9193194" y="3300629"/>
              <a:ext cx="422602" cy="568953"/>
            </a:xfrm>
            <a:prstGeom prst="rect">
              <a:avLst/>
            </a:prstGeom>
            <a:noFill/>
          </p:spPr>
          <p:txBody>
            <a:bodyPr wrap="square" rtlCol="0">
              <a:spAutoFit/>
            </a:bodyPr>
            <a:lstStyle/>
            <a:p>
              <a:r>
                <a:rPr lang="en-US" altLang="zh-CN" dirty="0" smtClean="0"/>
                <a:t>X</a:t>
              </a:r>
              <a:endParaRPr lang="zh-CN" altLang="en-US" dirty="0"/>
            </a:p>
          </p:txBody>
        </p:sp>
        <p:sp>
          <p:nvSpPr>
            <p:cNvPr id="52" name="文本框 51"/>
            <p:cNvSpPr txBox="1"/>
            <p:nvPr/>
          </p:nvSpPr>
          <p:spPr>
            <a:xfrm>
              <a:off x="10045530" y="2510296"/>
              <a:ext cx="422602" cy="568953"/>
            </a:xfrm>
            <a:prstGeom prst="rect">
              <a:avLst/>
            </a:prstGeom>
            <a:noFill/>
          </p:spPr>
          <p:txBody>
            <a:bodyPr wrap="square" rtlCol="0">
              <a:spAutoFit/>
            </a:bodyPr>
            <a:lstStyle/>
            <a:p>
              <a:r>
                <a:rPr lang="en-US" altLang="zh-CN" dirty="0" smtClean="0"/>
                <a:t>X</a:t>
              </a:r>
              <a:endParaRPr lang="zh-CN" altLang="en-US" dirty="0"/>
            </a:p>
          </p:txBody>
        </p:sp>
        <p:sp>
          <p:nvSpPr>
            <p:cNvPr id="53" name="文本框 52"/>
            <p:cNvSpPr txBox="1"/>
            <p:nvPr/>
          </p:nvSpPr>
          <p:spPr>
            <a:xfrm>
              <a:off x="9619400" y="4217148"/>
              <a:ext cx="422602" cy="568953"/>
            </a:xfrm>
            <a:prstGeom prst="rect">
              <a:avLst/>
            </a:prstGeom>
            <a:noFill/>
          </p:spPr>
          <p:txBody>
            <a:bodyPr wrap="square" rtlCol="0">
              <a:spAutoFit/>
            </a:bodyPr>
            <a:lstStyle/>
            <a:p>
              <a:r>
                <a:rPr lang="en-US" altLang="zh-CN" dirty="0" smtClean="0"/>
                <a:t>X</a:t>
              </a:r>
              <a:endParaRPr lang="zh-CN" altLang="en-US" dirty="0"/>
            </a:p>
          </p:txBody>
        </p:sp>
        <p:sp>
          <p:nvSpPr>
            <p:cNvPr id="54" name="文本框 53"/>
            <p:cNvSpPr txBox="1"/>
            <p:nvPr/>
          </p:nvSpPr>
          <p:spPr>
            <a:xfrm>
              <a:off x="9666502" y="3988539"/>
              <a:ext cx="422602" cy="568953"/>
            </a:xfrm>
            <a:prstGeom prst="rect">
              <a:avLst/>
            </a:prstGeom>
            <a:noFill/>
          </p:spPr>
          <p:txBody>
            <a:bodyPr wrap="square" rtlCol="0">
              <a:spAutoFit/>
            </a:bodyPr>
            <a:lstStyle/>
            <a:p>
              <a:r>
                <a:rPr lang="en-US" altLang="zh-CN" dirty="0" smtClean="0"/>
                <a:t>X</a:t>
              </a:r>
              <a:endParaRPr lang="zh-CN" altLang="en-US" dirty="0"/>
            </a:p>
          </p:txBody>
        </p:sp>
        <p:sp>
          <p:nvSpPr>
            <p:cNvPr id="55" name="文本框 44"/>
            <p:cNvSpPr txBox="1"/>
            <p:nvPr/>
          </p:nvSpPr>
          <p:spPr>
            <a:xfrm>
              <a:off x="10373832" y="2856377"/>
              <a:ext cx="422602" cy="56895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dirty="0" smtClean="0"/>
                <a:t>X</a:t>
              </a:r>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10059386" y="2597771"/>
                  <a:ext cx="2104964" cy="864083"/>
                </a:xfrm>
                <a:prstGeom prst="rect">
                  <a:avLst/>
                </a:prstGeom>
                <a:noFill/>
              </p:spPr>
              <p:txBody>
                <a:bodyPr wrap="square" rtlCol="0">
                  <a:spAutoFit/>
                </a:bodyPr>
                <a:lstStyle/>
                <a:p>
                  <a:r>
                    <a:rPr lang="en-US" altLang="zh-CN" sz="2400" b="1" dirty="0" smtClean="0">
                      <a:solidFill>
                        <a:schemeClr val="accent1">
                          <a:lumMod val="75000"/>
                        </a:schemeClr>
                      </a:solidFill>
                    </a:rPr>
                    <a:t>High CS</a:t>
                  </a:r>
                </a:p>
                <a:p>
                  <a:r>
                    <a:rPr lang="en-US" altLang="zh-CN" sz="2400" b="1" dirty="0" smtClean="0">
                      <a:solidFill>
                        <a:schemeClr val="accent1">
                          <a:lumMod val="75000"/>
                        </a:schemeClr>
                      </a:solidFill>
                    </a:rPr>
                    <a:t>High </a:t>
                  </a:r>
                  <a14:m>
                    <m:oMath xmlns:m="http://schemas.openxmlformats.org/officeDocument/2006/math">
                      <m:sSub>
                        <m:sSubPr>
                          <m:ctrlPr>
                            <a:rPr lang="en-US" altLang="zh-CN" sz="2400" b="1" i="1">
                              <a:solidFill>
                                <a:schemeClr val="accent1">
                                  <a:lumMod val="75000"/>
                                </a:schemeClr>
                              </a:solidFill>
                              <a:latin typeface="Cambria Math" panose="02040503050406030204" pitchFamily="18" charset="0"/>
                            </a:rPr>
                          </m:ctrlPr>
                        </m:sSubPr>
                        <m:e>
                          <m:r>
                            <a:rPr lang="zh-CN" altLang="en-US" sz="2400" b="1" i="1">
                              <a:solidFill>
                                <a:schemeClr val="accent1">
                                  <a:lumMod val="75000"/>
                                </a:schemeClr>
                              </a:solidFill>
                              <a:latin typeface="Cambria Math" panose="02040503050406030204" pitchFamily="18" charset="0"/>
                            </a:rPr>
                            <m:t>𝝋</m:t>
                          </m:r>
                        </m:e>
                        <m:sub>
                          <m:r>
                            <a:rPr lang="en-US" altLang="zh-CN" sz="2400" b="1" i="1">
                              <a:solidFill>
                                <a:schemeClr val="accent1">
                                  <a:lumMod val="75000"/>
                                </a:schemeClr>
                              </a:solidFill>
                              <a:latin typeface="Cambria Math" panose="02040503050406030204" pitchFamily="18" charset="0"/>
                            </a:rPr>
                            <m:t>𝒑𝒅</m:t>
                          </m:r>
                        </m:sub>
                      </m:sSub>
                    </m:oMath>
                  </a14:m>
                  <a:endParaRPr lang="zh-CN" altLang="en-US" sz="2400" b="1" dirty="0">
                    <a:solidFill>
                      <a:schemeClr val="accent1">
                        <a:lumMod val="75000"/>
                      </a:schemeClr>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0059386" y="2597771"/>
                  <a:ext cx="2104964" cy="864083"/>
                </a:xfrm>
                <a:prstGeom prst="rect">
                  <a:avLst/>
                </a:prstGeom>
                <a:blipFill rotWithShape="0">
                  <a:blip r:embed="rId5"/>
                  <a:stretch>
                    <a:fillRect l="-4348" t="-5634" b="-119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10103638" y="4219868"/>
                  <a:ext cx="2104964" cy="864083"/>
                </a:xfrm>
                <a:prstGeom prst="rect">
                  <a:avLst/>
                </a:prstGeom>
                <a:noFill/>
              </p:spPr>
              <p:txBody>
                <a:bodyPr wrap="square" rtlCol="0">
                  <a:spAutoFit/>
                </a:bodyPr>
                <a:lstStyle/>
                <a:p>
                  <a:r>
                    <a:rPr lang="en-US" altLang="zh-CN" sz="2400" b="1" dirty="0" smtClean="0">
                      <a:solidFill>
                        <a:schemeClr val="accent1">
                          <a:lumMod val="75000"/>
                        </a:schemeClr>
                      </a:solidFill>
                    </a:rPr>
                    <a:t>Low CS</a:t>
                  </a:r>
                </a:p>
                <a:p>
                  <a:r>
                    <a:rPr lang="en-US" altLang="zh-CN" sz="2400" b="1" dirty="0" smtClean="0">
                      <a:solidFill>
                        <a:schemeClr val="accent1">
                          <a:lumMod val="75000"/>
                        </a:schemeClr>
                      </a:solidFill>
                    </a:rPr>
                    <a:t>High</a:t>
                  </a:r>
                  <a14:m>
                    <m:oMath xmlns:m="http://schemas.openxmlformats.org/officeDocument/2006/math">
                      <m:r>
                        <a:rPr lang="en-US" altLang="zh-CN" sz="2400" b="1" i="0" smtClean="0">
                          <a:solidFill>
                            <a:schemeClr val="accent1">
                              <a:lumMod val="75000"/>
                            </a:schemeClr>
                          </a:solidFill>
                          <a:latin typeface="Cambria Math" panose="02040503050406030204" pitchFamily="18" charset="0"/>
                        </a:rPr>
                        <m:t> </m:t>
                      </m:r>
                      <m:sSub>
                        <m:sSubPr>
                          <m:ctrlPr>
                            <a:rPr lang="en-US" altLang="zh-CN" sz="2400" b="1" i="1" smtClean="0">
                              <a:solidFill>
                                <a:schemeClr val="accent1">
                                  <a:lumMod val="75000"/>
                                </a:schemeClr>
                              </a:solidFill>
                              <a:latin typeface="Cambria Math" panose="02040503050406030204" pitchFamily="18" charset="0"/>
                            </a:rPr>
                          </m:ctrlPr>
                        </m:sSubPr>
                        <m:e>
                          <m:r>
                            <a:rPr lang="zh-CN" altLang="en-US" sz="2400" b="1" i="1">
                              <a:solidFill>
                                <a:schemeClr val="accent1">
                                  <a:lumMod val="75000"/>
                                </a:schemeClr>
                              </a:solidFill>
                              <a:latin typeface="Cambria Math" panose="02040503050406030204" pitchFamily="18" charset="0"/>
                            </a:rPr>
                            <m:t>𝝋</m:t>
                          </m:r>
                        </m:e>
                        <m:sub>
                          <m:r>
                            <a:rPr lang="en-US" altLang="zh-CN" sz="2400" b="1" i="1" smtClean="0">
                              <a:solidFill>
                                <a:schemeClr val="accent1">
                                  <a:lumMod val="75000"/>
                                </a:schemeClr>
                              </a:solidFill>
                              <a:latin typeface="Cambria Math" panose="02040503050406030204" pitchFamily="18" charset="0"/>
                            </a:rPr>
                            <m:t>𝒑𝒅</m:t>
                          </m:r>
                        </m:sub>
                      </m:sSub>
                    </m:oMath>
                  </a14:m>
                  <a:endParaRPr lang="zh-CN" altLang="en-US" sz="2400" b="1" dirty="0">
                    <a:solidFill>
                      <a:schemeClr val="accent1">
                        <a:lumMod val="75000"/>
                      </a:schemeClr>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10103638" y="4219868"/>
                  <a:ext cx="2104964" cy="864083"/>
                </a:xfrm>
                <a:prstGeom prst="rect">
                  <a:avLst/>
                </a:prstGeom>
                <a:blipFill rotWithShape="0">
                  <a:blip r:embed="rId6"/>
                  <a:stretch>
                    <a:fillRect l="-4335" t="-5634" b="-119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8214144" y="2582943"/>
                  <a:ext cx="2104964" cy="864083"/>
                </a:xfrm>
                <a:prstGeom prst="rect">
                  <a:avLst/>
                </a:prstGeom>
                <a:noFill/>
              </p:spPr>
              <p:txBody>
                <a:bodyPr wrap="square" rtlCol="0">
                  <a:spAutoFit/>
                </a:bodyPr>
                <a:lstStyle/>
                <a:p>
                  <a:r>
                    <a:rPr lang="en-US" altLang="zh-CN" sz="2400" b="1" dirty="0" smtClean="0">
                      <a:solidFill>
                        <a:schemeClr val="accent1">
                          <a:lumMod val="75000"/>
                        </a:schemeClr>
                      </a:solidFill>
                    </a:rPr>
                    <a:t>High CS</a:t>
                  </a:r>
                </a:p>
                <a:p>
                  <a:r>
                    <a:rPr lang="en-US" altLang="zh-CN" sz="2400" b="1" dirty="0" smtClean="0">
                      <a:solidFill>
                        <a:schemeClr val="accent1">
                          <a:lumMod val="75000"/>
                        </a:schemeClr>
                      </a:solidFill>
                    </a:rPr>
                    <a:t>Low </a:t>
                  </a:r>
                  <a14:m>
                    <m:oMath xmlns:m="http://schemas.openxmlformats.org/officeDocument/2006/math">
                      <m:sSub>
                        <m:sSubPr>
                          <m:ctrlPr>
                            <a:rPr lang="en-US" altLang="zh-CN" sz="2400" b="1" i="1">
                              <a:solidFill>
                                <a:schemeClr val="accent1">
                                  <a:lumMod val="75000"/>
                                </a:schemeClr>
                              </a:solidFill>
                              <a:latin typeface="Cambria Math" panose="02040503050406030204" pitchFamily="18" charset="0"/>
                            </a:rPr>
                          </m:ctrlPr>
                        </m:sSubPr>
                        <m:e>
                          <m:r>
                            <a:rPr lang="zh-CN" altLang="en-US" sz="2400" b="1" i="1">
                              <a:solidFill>
                                <a:schemeClr val="accent1">
                                  <a:lumMod val="75000"/>
                                </a:schemeClr>
                              </a:solidFill>
                              <a:latin typeface="Cambria Math" panose="02040503050406030204" pitchFamily="18" charset="0"/>
                            </a:rPr>
                            <m:t>𝝋</m:t>
                          </m:r>
                        </m:e>
                        <m:sub>
                          <m:r>
                            <a:rPr lang="en-US" altLang="zh-CN" sz="2400" b="1" i="1">
                              <a:solidFill>
                                <a:schemeClr val="accent1">
                                  <a:lumMod val="75000"/>
                                </a:schemeClr>
                              </a:solidFill>
                              <a:latin typeface="Cambria Math" panose="02040503050406030204" pitchFamily="18" charset="0"/>
                            </a:rPr>
                            <m:t>𝒑𝒅</m:t>
                          </m:r>
                        </m:sub>
                      </m:sSub>
                    </m:oMath>
                  </a14:m>
                  <a:endParaRPr lang="zh-CN" altLang="en-US" sz="2400" b="1" dirty="0">
                    <a:solidFill>
                      <a:schemeClr val="accent1">
                        <a:lumMod val="75000"/>
                      </a:schemeClr>
                    </a:solidFill>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8214144" y="2582943"/>
                  <a:ext cx="2104964" cy="864083"/>
                </a:xfrm>
                <a:prstGeom prst="rect">
                  <a:avLst/>
                </a:prstGeom>
                <a:blipFill rotWithShape="0">
                  <a:blip r:embed="rId7"/>
                  <a:stretch>
                    <a:fillRect l="-4335" t="-5674" b="-127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8297098" y="4090534"/>
                  <a:ext cx="2104964" cy="864083"/>
                </a:xfrm>
                <a:prstGeom prst="rect">
                  <a:avLst/>
                </a:prstGeom>
                <a:noFill/>
              </p:spPr>
              <p:txBody>
                <a:bodyPr wrap="square" rtlCol="0">
                  <a:spAutoFit/>
                </a:bodyPr>
                <a:lstStyle/>
                <a:p>
                  <a:r>
                    <a:rPr lang="en-US" altLang="zh-CN" sz="2400" b="1" dirty="0" smtClean="0">
                      <a:solidFill>
                        <a:schemeClr val="accent1">
                          <a:lumMod val="75000"/>
                        </a:schemeClr>
                      </a:solidFill>
                    </a:rPr>
                    <a:t>Low CS</a:t>
                  </a:r>
                </a:p>
                <a:p>
                  <a:r>
                    <a:rPr lang="en-US" altLang="zh-CN" sz="2400" b="1" dirty="0" smtClean="0">
                      <a:solidFill>
                        <a:schemeClr val="accent1">
                          <a:lumMod val="75000"/>
                        </a:schemeClr>
                      </a:solidFill>
                    </a:rPr>
                    <a:t>Low </a:t>
                  </a:r>
                  <a14:m>
                    <m:oMath xmlns:m="http://schemas.openxmlformats.org/officeDocument/2006/math">
                      <m:sSub>
                        <m:sSubPr>
                          <m:ctrlPr>
                            <a:rPr lang="en-US" altLang="zh-CN" sz="2400" b="1" i="1">
                              <a:solidFill>
                                <a:schemeClr val="accent1">
                                  <a:lumMod val="75000"/>
                                </a:schemeClr>
                              </a:solidFill>
                              <a:latin typeface="Cambria Math" panose="02040503050406030204" pitchFamily="18" charset="0"/>
                            </a:rPr>
                          </m:ctrlPr>
                        </m:sSubPr>
                        <m:e>
                          <m:r>
                            <a:rPr lang="zh-CN" altLang="en-US" sz="2400" b="1" i="1">
                              <a:solidFill>
                                <a:schemeClr val="accent1">
                                  <a:lumMod val="75000"/>
                                </a:schemeClr>
                              </a:solidFill>
                              <a:latin typeface="Cambria Math" panose="02040503050406030204" pitchFamily="18" charset="0"/>
                            </a:rPr>
                            <m:t>𝝋</m:t>
                          </m:r>
                        </m:e>
                        <m:sub>
                          <m:r>
                            <a:rPr lang="en-US" altLang="zh-CN" sz="2400" b="1" i="1">
                              <a:solidFill>
                                <a:schemeClr val="accent1">
                                  <a:lumMod val="75000"/>
                                </a:schemeClr>
                              </a:solidFill>
                              <a:latin typeface="Cambria Math" panose="02040503050406030204" pitchFamily="18" charset="0"/>
                            </a:rPr>
                            <m:t>𝒑𝒅</m:t>
                          </m:r>
                        </m:sub>
                      </m:sSub>
                    </m:oMath>
                  </a14:m>
                  <a:endParaRPr lang="zh-CN" altLang="en-US" sz="2400" b="1" dirty="0">
                    <a:solidFill>
                      <a:schemeClr val="accent1">
                        <a:lumMod val="75000"/>
                      </a:schemeClr>
                    </a:solidFill>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8297098" y="4090534"/>
                  <a:ext cx="2104964" cy="864083"/>
                </a:xfrm>
                <a:prstGeom prst="rect">
                  <a:avLst/>
                </a:prstGeom>
                <a:blipFill rotWithShape="0">
                  <a:blip r:embed="rId8"/>
                  <a:stretch>
                    <a:fillRect l="-4348" t="-5634" b="-11972"/>
                  </a:stretch>
                </a:blipFill>
              </p:spPr>
              <p:txBody>
                <a:bodyPr/>
                <a:lstStyle/>
                <a:p>
                  <a:r>
                    <a:rPr lang="zh-CN" altLang="en-US">
                      <a:noFill/>
                    </a:rPr>
                    <a:t> </a:t>
                  </a:r>
                </a:p>
              </p:txBody>
            </p:sp>
          </mc:Fallback>
        </mc:AlternateContent>
      </p:grpSp>
      <p:grpSp>
        <p:nvGrpSpPr>
          <p:cNvPr id="176" name="组合 175"/>
          <p:cNvGrpSpPr/>
          <p:nvPr/>
        </p:nvGrpSpPr>
        <p:grpSpPr>
          <a:xfrm>
            <a:off x="-111968" y="1289580"/>
            <a:ext cx="5003696" cy="4716413"/>
            <a:chOff x="2831140" y="1563743"/>
            <a:chExt cx="5374661" cy="4789704"/>
          </a:xfrm>
        </p:grpSpPr>
        <p:grpSp>
          <p:nvGrpSpPr>
            <p:cNvPr id="177" name="组合 176"/>
            <p:cNvGrpSpPr/>
            <p:nvPr/>
          </p:nvGrpSpPr>
          <p:grpSpPr>
            <a:xfrm>
              <a:off x="3438514" y="1563743"/>
              <a:ext cx="4767287" cy="4564412"/>
              <a:chOff x="6844996" y="916930"/>
              <a:chExt cx="5751137" cy="5270761"/>
            </a:xfrm>
          </p:grpSpPr>
          <p:grpSp>
            <p:nvGrpSpPr>
              <p:cNvPr id="180" name="组合 179"/>
              <p:cNvGrpSpPr/>
              <p:nvPr/>
            </p:nvGrpSpPr>
            <p:grpSpPr>
              <a:xfrm>
                <a:off x="7166130" y="1524000"/>
                <a:ext cx="4575420" cy="4009700"/>
                <a:chOff x="1532586" y="-157902"/>
                <a:chExt cx="2774004" cy="2254052"/>
              </a:xfrm>
            </p:grpSpPr>
            <p:cxnSp>
              <p:nvCxnSpPr>
                <p:cNvPr id="201" name="直接箭头连接符 200"/>
                <p:cNvCxnSpPr/>
                <p:nvPr/>
              </p:nvCxnSpPr>
              <p:spPr>
                <a:xfrm>
                  <a:off x="1532586" y="2086377"/>
                  <a:ext cx="2774004" cy="97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p:nvPr/>
              </p:nvCxnSpPr>
              <p:spPr>
                <a:xfrm flipH="1" flipV="1">
                  <a:off x="1541168" y="-157902"/>
                  <a:ext cx="17177" cy="22442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81" name="文本框 180"/>
              <p:cNvSpPr txBox="1"/>
              <p:nvPr/>
            </p:nvSpPr>
            <p:spPr>
              <a:xfrm>
                <a:off x="6844996" y="916930"/>
                <a:ext cx="1402175" cy="613578"/>
              </a:xfrm>
              <a:prstGeom prst="rect">
                <a:avLst/>
              </a:prstGeom>
              <a:noFill/>
            </p:spPr>
            <p:txBody>
              <a:bodyPr wrap="square" rtlCol="0">
                <a:spAutoFit/>
              </a:bodyPr>
              <a:lstStyle/>
              <a:p>
                <a:r>
                  <a:rPr lang="en-US" altLang="zh-CN" sz="2800" dirty="0" err="1" smtClean="0"/>
                  <a:t>CS</a:t>
                </a:r>
                <a:r>
                  <a:rPr lang="en-US" altLang="zh-CN" sz="1400" dirty="0" err="1" smtClean="0"/>
                  <a:t>d</a:t>
                </a:r>
                <a:endParaRPr lang="zh-CN" altLang="en-US" sz="2800" dirty="0"/>
              </a:p>
            </p:txBody>
          </p:sp>
          <p:sp>
            <p:nvSpPr>
              <p:cNvPr id="182" name="文本框 181"/>
              <p:cNvSpPr txBox="1"/>
              <p:nvPr/>
            </p:nvSpPr>
            <p:spPr>
              <a:xfrm>
                <a:off x="11215381" y="5574113"/>
                <a:ext cx="1380752" cy="613578"/>
              </a:xfrm>
              <a:prstGeom prst="rect">
                <a:avLst/>
              </a:prstGeom>
              <a:noFill/>
            </p:spPr>
            <p:txBody>
              <a:bodyPr wrap="square" rtlCol="0">
                <a:spAutoFit/>
              </a:bodyPr>
              <a:lstStyle/>
              <a:p>
                <a:r>
                  <a:rPr lang="el-GR" altLang="zh-CN" sz="2800" dirty="0" smtClean="0"/>
                  <a:t>Φ</a:t>
                </a:r>
                <a:r>
                  <a:rPr lang="en-US" altLang="zh-CN" sz="2800" dirty="0" smtClean="0"/>
                  <a:t>p</a:t>
                </a:r>
                <a:endParaRPr lang="zh-CN" altLang="en-US" sz="2800" dirty="0"/>
              </a:p>
            </p:txBody>
          </p:sp>
          <p:sp>
            <p:nvSpPr>
              <p:cNvPr id="183" name="文本框 182"/>
              <p:cNvSpPr txBox="1"/>
              <p:nvPr/>
            </p:nvSpPr>
            <p:spPr>
              <a:xfrm>
                <a:off x="7167427" y="5016027"/>
                <a:ext cx="509817" cy="656999"/>
              </a:xfrm>
              <a:prstGeom prst="rect">
                <a:avLst/>
              </a:prstGeom>
              <a:noFill/>
            </p:spPr>
            <p:txBody>
              <a:bodyPr wrap="square" rtlCol="0">
                <a:spAutoFit/>
              </a:bodyPr>
              <a:lstStyle/>
              <a:p>
                <a:r>
                  <a:rPr lang="en-US" altLang="zh-CN" dirty="0" smtClean="0"/>
                  <a:t>X</a:t>
                </a:r>
                <a:endParaRPr lang="zh-CN" altLang="en-US" dirty="0"/>
              </a:p>
            </p:txBody>
          </p:sp>
          <p:sp>
            <p:nvSpPr>
              <p:cNvPr id="184" name="文本框 183"/>
              <p:cNvSpPr txBox="1"/>
              <p:nvPr/>
            </p:nvSpPr>
            <p:spPr>
              <a:xfrm>
                <a:off x="8389725" y="4008854"/>
                <a:ext cx="509816" cy="656999"/>
              </a:xfrm>
              <a:prstGeom prst="rect">
                <a:avLst/>
              </a:prstGeom>
              <a:noFill/>
            </p:spPr>
            <p:txBody>
              <a:bodyPr wrap="square" rtlCol="0">
                <a:spAutoFit/>
              </a:bodyPr>
              <a:lstStyle/>
              <a:p>
                <a:r>
                  <a:rPr lang="en-US" altLang="zh-CN" dirty="0" smtClean="0"/>
                  <a:t>X</a:t>
                </a:r>
                <a:endParaRPr lang="zh-CN" altLang="en-US" dirty="0"/>
              </a:p>
            </p:txBody>
          </p:sp>
          <p:sp>
            <p:nvSpPr>
              <p:cNvPr id="185" name="文本框 184"/>
              <p:cNvSpPr txBox="1"/>
              <p:nvPr/>
            </p:nvSpPr>
            <p:spPr>
              <a:xfrm>
                <a:off x="8274267" y="3673911"/>
                <a:ext cx="509816" cy="656999"/>
              </a:xfrm>
              <a:prstGeom prst="rect">
                <a:avLst/>
              </a:prstGeom>
              <a:noFill/>
            </p:spPr>
            <p:txBody>
              <a:bodyPr wrap="square" rtlCol="0">
                <a:spAutoFit/>
              </a:bodyPr>
              <a:lstStyle/>
              <a:p>
                <a:r>
                  <a:rPr lang="en-US" altLang="zh-CN" dirty="0" smtClean="0"/>
                  <a:t>X</a:t>
                </a:r>
                <a:endParaRPr lang="zh-CN" altLang="en-US" dirty="0"/>
              </a:p>
            </p:txBody>
          </p:sp>
          <p:sp>
            <p:nvSpPr>
              <p:cNvPr id="187" name="文本框 186"/>
              <p:cNvSpPr txBox="1"/>
              <p:nvPr/>
            </p:nvSpPr>
            <p:spPr>
              <a:xfrm>
                <a:off x="7378563" y="4623826"/>
                <a:ext cx="509816" cy="656999"/>
              </a:xfrm>
              <a:prstGeom prst="rect">
                <a:avLst/>
              </a:prstGeom>
              <a:noFill/>
            </p:spPr>
            <p:txBody>
              <a:bodyPr wrap="square" rtlCol="0">
                <a:spAutoFit/>
              </a:bodyPr>
              <a:lstStyle/>
              <a:p>
                <a:r>
                  <a:rPr lang="en-US" altLang="zh-CN" dirty="0" smtClean="0"/>
                  <a:t>X</a:t>
                </a:r>
                <a:endParaRPr lang="zh-CN" altLang="en-US" dirty="0"/>
              </a:p>
            </p:txBody>
          </p:sp>
          <p:sp>
            <p:nvSpPr>
              <p:cNvPr id="188" name="文本框 187"/>
              <p:cNvSpPr txBox="1"/>
              <p:nvPr/>
            </p:nvSpPr>
            <p:spPr>
              <a:xfrm>
                <a:off x="7104172" y="4775466"/>
                <a:ext cx="509816" cy="656999"/>
              </a:xfrm>
              <a:prstGeom prst="rect">
                <a:avLst/>
              </a:prstGeom>
              <a:noFill/>
            </p:spPr>
            <p:txBody>
              <a:bodyPr wrap="square" rtlCol="0">
                <a:spAutoFit/>
              </a:bodyPr>
              <a:lstStyle/>
              <a:p>
                <a:r>
                  <a:rPr lang="en-US" altLang="zh-CN" dirty="0" smtClean="0"/>
                  <a:t>X</a:t>
                </a:r>
                <a:endParaRPr lang="zh-CN" altLang="en-US" dirty="0"/>
              </a:p>
            </p:txBody>
          </p:sp>
          <p:sp>
            <p:nvSpPr>
              <p:cNvPr id="189" name="文本框 188"/>
              <p:cNvSpPr txBox="1"/>
              <p:nvPr/>
            </p:nvSpPr>
            <p:spPr>
              <a:xfrm>
                <a:off x="7472246" y="4930495"/>
                <a:ext cx="509816" cy="656997"/>
              </a:xfrm>
              <a:prstGeom prst="rect">
                <a:avLst/>
              </a:prstGeom>
              <a:noFill/>
            </p:spPr>
            <p:txBody>
              <a:bodyPr wrap="square" rtlCol="0">
                <a:spAutoFit/>
              </a:bodyPr>
              <a:lstStyle/>
              <a:p>
                <a:r>
                  <a:rPr lang="en-US" altLang="zh-CN" dirty="0" smtClean="0"/>
                  <a:t>X</a:t>
                </a:r>
                <a:endParaRPr lang="zh-CN" altLang="en-US" dirty="0"/>
              </a:p>
            </p:txBody>
          </p:sp>
          <p:sp>
            <p:nvSpPr>
              <p:cNvPr id="190" name="文本框 189"/>
              <p:cNvSpPr txBox="1"/>
              <p:nvPr/>
            </p:nvSpPr>
            <p:spPr>
              <a:xfrm>
                <a:off x="9038206" y="2657535"/>
                <a:ext cx="509817" cy="656999"/>
              </a:xfrm>
              <a:prstGeom prst="rect">
                <a:avLst/>
              </a:prstGeom>
              <a:noFill/>
            </p:spPr>
            <p:txBody>
              <a:bodyPr wrap="square" rtlCol="0">
                <a:spAutoFit/>
              </a:bodyPr>
              <a:lstStyle/>
              <a:p>
                <a:r>
                  <a:rPr lang="en-US" altLang="zh-CN" dirty="0" smtClean="0"/>
                  <a:t>X</a:t>
                </a:r>
                <a:endParaRPr lang="zh-CN" altLang="en-US" dirty="0"/>
              </a:p>
            </p:txBody>
          </p:sp>
          <p:sp>
            <p:nvSpPr>
              <p:cNvPr id="196" name="文本框 195"/>
              <p:cNvSpPr txBox="1"/>
              <p:nvPr/>
            </p:nvSpPr>
            <p:spPr>
              <a:xfrm>
                <a:off x="8915285" y="2991832"/>
                <a:ext cx="509817" cy="656999"/>
              </a:xfrm>
              <a:prstGeom prst="rect">
                <a:avLst/>
              </a:prstGeom>
              <a:noFill/>
            </p:spPr>
            <p:txBody>
              <a:bodyPr wrap="square" rtlCol="0">
                <a:spAutoFit/>
              </a:bodyPr>
              <a:lstStyle/>
              <a:p>
                <a:r>
                  <a:rPr lang="en-US" altLang="zh-CN" dirty="0" smtClean="0"/>
                  <a:t>X</a:t>
                </a:r>
                <a:endParaRPr lang="zh-CN" altLang="en-US" dirty="0"/>
              </a:p>
            </p:txBody>
          </p:sp>
          <p:sp>
            <p:nvSpPr>
              <p:cNvPr id="197" name="文本框 196"/>
              <p:cNvSpPr txBox="1"/>
              <p:nvPr/>
            </p:nvSpPr>
            <p:spPr>
              <a:xfrm>
                <a:off x="7798259" y="4128964"/>
                <a:ext cx="509817" cy="656999"/>
              </a:xfrm>
              <a:prstGeom prst="rect">
                <a:avLst/>
              </a:prstGeom>
              <a:noFill/>
            </p:spPr>
            <p:txBody>
              <a:bodyPr wrap="square" rtlCol="0">
                <a:spAutoFit/>
              </a:bodyPr>
              <a:lstStyle/>
              <a:p>
                <a:r>
                  <a:rPr lang="en-US" altLang="zh-CN" dirty="0" smtClean="0"/>
                  <a:t>X</a:t>
                </a:r>
                <a:endParaRPr lang="zh-CN" altLang="en-US" dirty="0"/>
              </a:p>
            </p:txBody>
          </p:sp>
          <p:sp>
            <p:nvSpPr>
              <p:cNvPr id="198" name="文本框 197"/>
              <p:cNvSpPr txBox="1"/>
              <p:nvPr/>
            </p:nvSpPr>
            <p:spPr>
              <a:xfrm>
                <a:off x="7515415" y="4448471"/>
                <a:ext cx="613744" cy="369332"/>
              </a:xfrm>
              <a:prstGeom prst="rect">
                <a:avLst/>
              </a:prstGeom>
              <a:noFill/>
            </p:spPr>
            <p:txBody>
              <a:bodyPr wrap="square" rtlCol="0">
                <a:spAutoFit/>
              </a:bodyPr>
              <a:lstStyle/>
              <a:p>
                <a:r>
                  <a:rPr lang="en-US" altLang="zh-CN" dirty="0" smtClean="0"/>
                  <a:t>X</a:t>
                </a:r>
                <a:endParaRPr lang="zh-CN" altLang="en-US" dirty="0"/>
              </a:p>
            </p:txBody>
          </p:sp>
        </p:grpSp>
        <mc:AlternateContent xmlns:mc="http://schemas.openxmlformats.org/markup-compatibility/2006" xmlns:a14="http://schemas.microsoft.com/office/drawing/2010/main">
          <mc:Choice Requires="a14">
            <p:sp>
              <p:nvSpPr>
                <p:cNvPr id="178" name="矩形 177"/>
                <p:cNvSpPr/>
                <p:nvPr/>
              </p:nvSpPr>
              <p:spPr>
                <a:xfrm>
                  <a:off x="2831140" y="5837728"/>
                  <a:ext cx="4785360" cy="5157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smtClean="0">
                                <a:latin typeface="Cambria Math" panose="02040503050406030204" pitchFamily="18" charset="0"/>
                              </a:rPr>
                            </m:ctrlPr>
                          </m:dPr>
                          <m:e>
                            <m:r>
                              <a:rPr lang="zh-CN" altLang="en-US" sz="2400" i="1">
                                <a:latin typeface="Cambria Math" panose="02040503050406030204" pitchFamily="18" charset="0"/>
                              </a:rPr>
                              <m:t>𝛷</m:t>
                            </m:r>
                            <m:r>
                              <a:rPr lang="zh-CN" altLang="en-US" sz="2400" i="1" smtClean="0">
                                <a:latin typeface="Cambria Math" panose="02040503050406030204" pitchFamily="18" charset="0"/>
                              </a:rPr>
                              <m:t>𝑝</m:t>
                            </m:r>
                            <m:r>
                              <a:rPr lang="zh-CN" altLang="en-US" sz="2400" i="0">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𝜑</m:t>
                                </m:r>
                              </m:e>
                              <m:sub>
                                <m:r>
                                  <a:rPr lang="zh-CN" altLang="en-US" sz="2400" i="1">
                                    <a:latin typeface="Cambria Math" panose="02040503050406030204" pitchFamily="18" charset="0"/>
                                  </a:rPr>
                                  <m:t>𝑝𝑑</m:t>
                                </m:r>
                                <m:r>
                                  <a:rPr lang="zh-CN" altLang="en-US" sz="2400">
                                    <a:latin typeface="Cambria Math" panose="02040503050406030204" pitchFamily="18" charset="0"/>
                                  </a:rPr>
                                  <m:t>1</m:t>
                                </m:r>
                              </m:sub>
                            </m:sSub>
                            <m:r>
                              <a:rPr lang="zh-CN" altLang="en-US" sz="2400" i="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𝜑</m:t>
                                </m:r>
                              </m:e>
                              <m:sub>
                                <m:r>
                                  <a:rPr lang="zh-CN" altLang="en-US" sz="2400" i="1">
                                    <a:latin typeface="Cambria Math" panose="02040503050406030204" pitchFamily="18" charset="0"/>
                                  </a:rPr>
                                  <m:t>𝑝𝑑</m:t>
                                </m:r>
                                <m:r>
                                  <a:rPr lang="en-US" altLang="zh-CN" sz="2400" b="0" i="0" smtClean="0">
                                    <a:latin typeface="Cambria Math" panose="02040503050406030204" pitchFamily="18" charset="0"/>
                                  </a:rPr>
                                  <m:t>2</m:t>
                                </m:r>
                              </m:sub>
                            </m:sSub>
                            <m:r>
                              <a:rPr lang="zh-CN" altLang="en-US" sz="2400">
                                <a:latin typeface="Cambria Math" panose="02040503050406030204" pitchFamily="18" charset="0"/>
                              </a:rPr>
                              <m:t>,</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𝜑</m:t>
                                </m:r>
                              </m:e>
                              <m:sub>
                                <m:r>
                                  <a:rPr lang="zh-CN" altLang="en-US" sz="2400" i="1">
                                    <a:latin typeface="Cambria Math" panose="02040503050406030204" pitchFamily="18" charset="0"/>
                                  </a:rPr>
                                  <m:t>𝑝𝑑</m:t>
                                </m:r>
                                <m:r>
                                  <m:rPr>
                                    <m:sty m:val="p"/>
                                  </m:rPr>
                                  <a:rPr lang="en-US" altLang="zh-CN" sz="2400" b="0" i="0" smtClean="0">
                                    <a:latin typeface="Cambria Math" panose="02040503050406030204" pitchFamily="18" charset="0"/>
                                  </a:rPr>
                                  <m:t>n</m:t>
                                </m:r>
                              </m:sub>
                            </m:sSub>
                          </m:e>
                        </m:d>
                      </m:oMath>
                    </m:oMathPara>
                  </a14:m>
                  <a:endParaRPr lang="zh-CN" altLang="en-US" sz="2400" dirty="0"/>
                </a:p>
              </p:txBody>
            </p:sp>
          </mc:Choice>
          <mc:Fallback xmlns="">
            <p:sp>
              <p:nvSpPr>
                <p:cNvPr id="178" name="矩形 177"/>
                <p:cNvSpPr>
                  <a:spLocks noRot="1" noChangeAspect="1" noMove="1" noResize="1" noEditPoints="1" noAdjustHandles="1" noChangeArrowheads="1" noChangeShapeType="1" noTextEdit="1"/>
                </p:cNvSpPr>
                <p:nvPr/>
              </p:nvSpPr>
              <p:spPr>
                <a:xfrm>
                  <a:off x="2831140" y="5837728"/>
                  <a:ext cx="4785360" cy="515719"/>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9" name="文本框 178"/>
                <p:cNvSpPr txBox="1"/>
                <p:nvPr/>
              </p:nvSpPr>
              <p:spPr>
                <a:xfrm rot="10800000">
                  <a:off x="3030520" y="2150459"/>
                  <a:ext cx="769441" cy="3672466"/>
                </a:xfrm>
                <a:prstGeom prst="rect">
                  <a:avLst/>
                </a:prstGeom>
                <a:noFill/>
              </p:spPr>
              <p:txBody>
                <a:bodyPr vert="eaVert"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𝐶𝑆</m:t>
                            </m:r>
                          </m:e>
                          <m:sub>
                            <m:r>
                              <a:rPr lang="en-US" altLang="zh-CN" sz="2000" i="1" dirty="0">
                                <a:latin typeface="Cambria Math" panose="02040503050406030204" pitchFamily="18" charset="0"/>
                              </a:rPr>
                              <m:t>𝑑</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𝐶𝑆</m:t>
                            </m:r>
                          </m:e>
                          <m:sub>
                            <m:r>
                              <a:rPr lang="en-US" altLang="zh-CN" sz="2000" i="1" dirty="0">
                                <a:latin typeface="Cambria Math" panose="02040503050406030204" pitchFamily="18" charset="0"/>
                              </a:rPr>
                              <m:t>𝑑𝑑</m:t>
                            </m:r>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𝐶𝑆</m:t>
                            </m:r>
                          </m:e>
                          <m:sub>
                            <m:r>
                              <a:rPr lang="en-US" altLang="zh-CN" sz="2000" i="1" dirty="0">
                                <a:latin typeface="Cambria Math" panose="02040503050406030204" pitchFamily="18" charset="0"/>
                              </a:rPr>
                              <m:t>𝑑𝑑</m:t>
                            </m:r>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𝐶𝑆</m:t>
                            </m:r>
                          </m:e>
                          <m:sub>
                            <m:r>
                              <a:rPr lang="en-US" altLang="zh-CN" sz="2000" i="1" dirty="0">
                                <a:latin typeface="Cambria Math" panose="02040503050406030204" pitchFamily="18" charset="0"/>
                              </a:rPr>
                              <m:t>𝑑𝑑𝑛</m:t>
                            </m:r>
                          </m:sub>
                        </m:sSub>
                        <m:r>
                          <a:rPr lang="en-US" altLang="zh-CN" sz="2000" i="1" dirty="0">
                            <a:latin typeface="Cambria Math" panose="02040503050406030204" pitchFamily="18" charset="0"/>
                          </a:rPr>
                          <m:t>}</m:t>
                        </m:r>
                      </m:oMath>
                    </m:oMathPara>
                  </a14:m>
                  <a:endParaRPr lang="en-US" altLang="zh-CN" sz="2000" dirty="0"/>
                </a:p>
                <a:p>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rot="10800000">
                  <a:off x="3030520" y="2150459"/>
                  <a:ext cx="769441" cy="3672466"/>
                </a:xfrm>
                <a:prstGeom prst="rect">
                  <a:avLst/>
                </a:prstGeom>
                <a:blipFill rotWithShape="0">
                  <a:blip r:embed="rId10"/>
                  <a:stretch>
                    <a:fillRect/>
                  </a:stretch>
                </a:blipFill>
              </p:spPr>
              <p:txBody>
                <a:bodyPr/>
                <a:lstStyle/>
                <a:p>
                  <a:r>
                    <a:rPr lang="zh-CN" altLang="en-US">
                      <a:noFill/>
                    </a:rPr>
                    <a:t> </a:t>
                  </a:r>
                </a:p>
              </p:txBody>
            </p:sp>
          </mc:Fallback>
        </mc:AlternateContent>
      </p:grpSp>
      <p:cxnSp>
        <p:nvCxnSpPr>
          <p:cNvPr id="207" name="直接连接符 206"/>
          <p:cNvCxnSpPr/>
          <p:nvPr/>
        </p:nvCxnSpPr>
        <p:spPr>
          <a:xfrm flipV="1">
            <a:off x="734096" y="2164080"/>
            <a:ext cx="2108323" cy="3030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962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7782" t="6132" r="8041" b="2257"/>
          <a:stretch/>
        </p:blipFill>
        <p:spPr>
          <a:xfrm>
            <a:off x="3240339" y="803254"/>
            <a:ext cx="7372481" cy="6054746"/>
          </a:xfrm>
          <a:prstGeom prst="rect">
            <a:avLst/>
          </a:prstGeom>
        </p:spPr>
      </p:pic>
      <p:sp>
        <p:nvSpPr>
          <p:cNvPr id="2" name="标题 2"/>
          <p:cNvSpPr txBox="1">
            <a:spLocks/>
          </p:cNvSpPr>
          <p:nvPr/>
        </p:nvSpPr>
        <p:spPr>
          <a:xfrm>
            <a:off x="0" y="0"/>
            <a:ext cx="10058400" cy="670560"/>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smtClean="0">
                <a:latin typeface="Times New Roman" panose="02020603050405020304" pitchFamily="18" charset="0"/>
                <a:cs typeface="Times New Roman" panose="02020603050405020304" pitchFamily="18" charset="0"/>
              </a:rPr>
              <a:t>Drug-Protein relationship</a:t>
            </a:r>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83920" y="589895"/>
            <a:ext cx="2118360" cy="5570756"/>
          </a:xfrm>
          <a:prstGeom prst="rect">
            <a:avLst/>
          </a:prstGeom>
          <a:noFill/>
        </p:spPr>
        <p:txBody>
          <a:bodyPr wrap="square" rtlCol="0">
            <a:spAutoFit/>
          </a:bodyPr>
          <a:lstStyle/>
          <a:p>
            <a:endParaRPr lang="en-US" altLang="zh-CN" sz="2400" dirty="0" smtClean="0"/>
          </a:p>
          <a:p>
            <a:endParaRPr lang="en-US" altLang="zh-CN" sz="2400" dirty="0" smtClean="0"/>
          </a:p>
          <a:p>
            <a:r>
              <a:rPr lang="en-US" altLang="zh-CN" sz="2800" dirty="0" err="1" smtClean="0">
                <a:latin typeface="Times New Roman" panose="02020603050405020304" pitchFamily="18" charset="0"/>
                <a:cs typeface="Times New Roman" panose="02020603050405020304" pitchFamily="18" charset="0"/>
              </a:rPr>
              <a:t>Tiotixene</a:t>
            </a:r>
            <a:r>
              <a:rPr lang="en-US" altLang="zh-CN" sz="2800" dirty="0">
                <a:latin typeface="Times New Roman" panose="02020603050405020304" pitchFamily="18" charset="0"/>
                <a:cs typeface="Times New Roman" panose="02020603050405020304" pitchFamily="18" charset="0"/>
              </a:rPr>
              <a:t>	</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pPr latinLnBrk="1"/>
            <a:r>
              <a:rPr lang="en-US" altLang="zh-CN" sz="2800" dirty="0" err="1">
                <a:latin typeface="Times New Roman" panose="02020603050405020304" pitchFamily="18" charset="0"/>
                <a:cs typeface="Times New Roman" panose="02020603050405020304" pitchFamily="18" charset="0"/>
              </a:rPr>
              <a:t>Itraconazole</a:t>
            </a:r>
            <a:endParaRPr lang="en-US" altLang="zh-CN" sz="2800" dirty="0">
              <a:latin typeface="Times New Roman" panose="02020603050405020304" pitchFamily="18" charset="0"/>
              <a:cs typeface="Times New Roman" panose="02020603050405020304" pitchFamily="18" charset="0"/>
            </a:endParaRPr>
          </a:p>
          <a:p>
            <a:endParaRPr lang="zh-CN" altLang="en-US" sz="2800" dirty="0">
              <a:latin typeface="Times New Roman" panose="02020603050405020304" pitchFamily="18" charset="0"/>
              <a:cs typeface="Times New Roman" panose="02020603050405020304" pitchFamily="18" charset="0"/>
            </a:endParaRPr>
          </a:p>
          <a:p>
            <a:r>
              <a:rPr lang="en-US" altLang="zh-CN" sz="2800" dirty="0" err="1" smtClean="0">
                <a:latin typeface="Times New Roman" panose="02020603050405020304" pitchFamily="18" charset="0"/>
                <a:cs typeface="Times New Roman" panose="02020603050405020304" pitchFamily="18" charset="0"/>
              </a:rPr>
              <a:t>Bromazepam</a:t>
            </a:r>
            <a:endParaRPr lang="zh-CN" altLang="en-US" sz="2800" dirty="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pPr latinLnBrk="1"/>
            <a:r>
              <a:rPr lang="en-US" altLang="zh-CN" sz="2800" dirty="0" err="1">
                <a:latin typeface="Times New Roman" panose="02020603050405020304" pitchFamily="18" charset="0"/>
                <a:cs typeface="Times New Roman" panose="02020603050405020304" pitchFamily="18" charset="0"/>
              </a:rPr>
              <a:t>Decitabine</a:t>
            </a:r>
            <a:endParaRPr lang="en-US" altLang="zh-CN" sz="2800" dirty="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err="1" smtClean="0">
                <a:latin typeface="Times New Roman" panose="02020603050405020304" pitchFamily="18" charset="0"/>
                <a:cs typeface="Times New Roman" panose="02020603050405020304" pitchFamily="18" charset="0"/>
              </a:rPr>
              <a:t>Diminazene</a:t>
            </a:r>
            <a:endParaRPr lang="en-US" altLang="zh-CN" sz="2800" dirty="0" smtClean="0">
              <a:latin typeface="Times New Roman" panose="02020603050405020304" pitchFamily="18" charset="0"/>
              <a:cs typeface="Times New Roman" panose="02020603050405020304" pitchFamily="18" charset="0"/>
            </a:endParaRPr>
          </a:p>
          <a:p>
            <a:endParaRPr lang="en-US" altLang="zh-CN" sz="2800" dirty="0" smtClean="0">
              <a:latin typeface="Times New Roman" panose="02020603050405020304" pitchFamily="18" charset="0"/>
              <a:cs typeface="Times New Roman" panose="02020603050405020304" pitchFamily="18" charset="0"/>
            </a:endParaRPr>
          </a:p>
          <a:p>
            <a:r>
              <a:rPr lang="en-US" altLang="zh-CN" sz="2800" dirty="0" err="1">
                <a:latin typeface="Times New Roman" panose="02020603050405020304" pitchFamily="18" charset="0"/>
                <a:cs typeface="Times New Roman" panose="02020603050405020304" pitchFamily="18" charset="0"/>
              </a:rPr>
              <a:t>Ara</a:t>
            </a:r>
            <a:r>
              <a:rPr lang="en-US" altLang="zh-CN" sz="2800" dirty="0">
                <a:latin typeface="Times New Roman" panose="02020603050405020304" pitchFamily="18" charset="0"/>
                <a:cs typeface="Times New Roman" panose="02020603050405020304" pitchFamily="18" charset="0"/>
              </a:rPr>
              <a:t>-Furan-G</a:t>
            </a:r>
          </a:p>
        </p:txBody>
      </p:sp>
      <p:sp>
        <p:nvSpPr>
          <p:cNvPr id="5" name="文本框 4"/>
          <p:cNvSpPr txBox="1"/>
          <p:nvPr/>
        </p:nvSpPr>
        <p:spPr>
          <a:xfrm>
            <a:off x="3886200" y="452735"/>
            <a:ext cx="608076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Protein-Protein Interaction Network similarity</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727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052671" y="0"/>
            <a:ext cx="5177402" cy="4234913"/>
            <a:chOff x="3796636" y="2419364"/>
            <a:chExt cx="5177402" cy="4234913"/>
          </a:xfrm>
        </p:grpSpPr>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7567" t="3939" r="6692" b="5229"/>
            <a:stretch/>
          </p:blipFill>
          <p:spPr>
            <a:xfrm>
              <a:off x="5438358" y="2419364"/>
              <a:ext cx="3535680" cy="2804160"/>
            </a:xfrm>
            <a:prstGeom prst="rect">
              <a:avLst/>
            </a:prstGeom>
          </p:spPr>
        </p:pic>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7567" t="3939" r="6692" b="5229"/>
            <a:stretch/>
          </p:blipFill>
          <p:spPr>
            <a:xfrm>
              <a:off x="5218136" y="2627047"/>
              <a:ext cx="3535680" cy="2804160"/>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7567" t="3939" r="6692" b="5229"/>
            <a:stretch/>
          </p:blipFill>
          <p:spPr>
            <a:xfrm>
              <a:off x="4985653" y="2845052"/>
              <a:ext cx="3535680" cy="2804160"/>
            </a:xfrm>
            <a:prstGeom prst="rect">
              <a:avLst/>
            </a:prstGeom>
          </p:spPr>
        </p:pic>
        <p:pic>
          <p:nvPicPr>
            <p:cNvPr id="20" name="图片 19"/>
            <p:cNvPicPr>
              <a:picLocks noChangeAspect="1"/>
            </p:cNvPicPr>
            <p:nvPr/>
          </p:nvPicPr>
          <p:blipFill rotWithShape="1">
            <a:blip r:embed="rId3">
              <a:extLst>
                <a:ext uri="{28A0092B-C50C-407E-A947-70E740481C1C}">
                  <a14:useLocalDpi xmlns:a14="http://schemas.microsoft.com/office/drawing/2010/main" val="0"/>
                </a:ext>
              </a:extLst>
            </a:blip>
            <a:srcRect l="7567" t="3939" r="6692" b="5229"/>
            <a:stretch/>
          </p:blipFill>
          <p:spPr>
            <a:xfrm>
              <a:off x="4718788" y="3079801"/>
              <a:ext cx="3535680" cy="2804160"/>
            </a:xfrm>
            <a:prstGeom prst="rect">
              <a:avLst/>
            </a:prstGeom>
          </p:spPr>
        </p:pic>
        <p:pic>
          <p:nvPicPr>
            <p:cNvPr id="22" name="图片 21"/>
            <p:cNvPicPr>
              <a:picLocks noChangeAspect="1"/>
            </p:cNvPicPr>
            <p:nvPr/>
          </p:nvPicPr>
          <p:blipFill rotWithShape="1">
            <a:blip r:embed="rId3">
              <a:extLst>
                <a:ext uri="{28A0092B-C50C-407E-A947-70E740481C1C}">
                  <a14:useLocalDpi xmlns:a14="http://schemas.microsoft.com/office/drawing/2010/main" val="0"/>
                </a:ext>
              </a:extLst>
            </a:blip>
            <a:srcRect l="7567" t="3939" r="6692" b="5229"/>
            <a:stretch/>
          </p:blipFill>
          <p:spPr>
            <a:xfrm>
              <a:off x="4465748" y="3245350"/>
              <a:ext cx="3535680" cy="2804160"/>
            </a:xfrm>
            <a:prstGeom prst="rect">
              <a:avLst/>
            </a:prstGeom>
          </p:spPr>
        </p:pic>
        <p:pic>
          <p:nvPicPr>
            <p:cNvPr id="25" name="图片 24"/>
            <p:cNvPicPr>
              <a:picLocks noChangeAspect="1"/>
            </p:cNvPicPr>
            <p:nvPr/>
          </p:nvPicPr>
          <p:blipFill rotWithShape="1">
            <a:blip r:embed="rId3">
              <a:extLst>
                <a:ext uri="{28A0092B-C50C-407E-A947-70E740481C1C}">
                  <a14:useLocalDpi xmlns:a14="http://schemas.microsoft.com/office/drawing/2010/main" val="0"/>
                </a:ext>
              </a:extLst>
            </a:blip>
            <a:srcRect l="7567" t="3939" r="6692" b="5229"/>
            <a:stretch/>
          </p:blipFill>
          <p:spPr>
            <a:xfrm>
              <a:off x="4253588" y="3425248"/>
              <a:ext cx="3535680" cy="2804160"/>
            </a:xfrm>
            <a:prstGeom prst="rect">
              <a:avLst/>
            </a:prstGeom>
          </p:spPr>
        </p:pic>
        <p:pic>
          <p:nvPicPr>
            <p:cNvPr id="21" name="图片 20"/>
            <p:cNvPicPr>
              <a:picLocks noChangeAspect="1"/>
            </p:cNvPicPr>
            <p:nvPr/>
          </p:nvPicPr>
          <p:blipFill rotWithShape="1">
            <a:blip r:embed="rId3">
              <a:extLst>
                <a:ext uri="{28A0092B-C50C-407E-A947-70E740481C1C}">
                  <a14:useLocalDpi xmlns:a14="http://schemas.microsoft.com/office/drawing/2010/main" val="0"/>
                </a:ext>
              </a:extLst>
            </a:blip>
            <a:srcRect l="7567" t="3939" r="6692" b="5229"/>
            <a:stretch/>
          </p:blipFill>
          <p:spPr>
            <a:xfrm>
              <a:off x="4084520" y="3648720"/>
              <a:ext cx="3535680" cy="2804160"/>
            </a:xfrm>
            <a:prstGeom prst="rect">
              <a:avLst/>
            </a:prstGeom>
          </p:spPr>
        </p:pic>
        <p:pic>
          <p:nvPicPr>
            <p:cNvPr id="23" name="图片 22"/>
            <p:cNvPicPr>
              <a:picLocks noChangeAspect="1"/>
            </p:cNvPicPr>
            <p:nvPr/>
          </p:nvPicPr>
          <p:blipFill rotWithShape="1">
            <a:blip r:embed="rId3">
              <a:extLst>
                <a:ext uri="{28A0092B-C50C-407E-A947-70E740481C1C}">
                  <a14:useLocalDpi xmlns:a14="http://schemas.microsoft.com/office/drawing/2010/main" val="0"/>
                </a:ext>
              </a:extLst>
            </a:blip>
            <a:srcRect l="7567" t="3939" r="6692" b="5229"/>
            <a:stretch/>
          </p:blipFill>
          <p:spPr>
            <a:xfrm>
              <a:off x="3796636" y="3850117"/>
              <a:ext cx="3535680" cy="2804160"/>
            </a:xfrm>
            <a:prstGeom prst="rect">
              <a:avLst/>
            </a:prstGeom>
          </p:spPr>
        </p:pic>
      </p:grpSp>
      <p:sp>
        <p:nvSpPr>
          <p:cNvPr id="2" name="标题 1"/>
          <p:cNvSpPr>
            <a:spLocks noGrp="1"/>
          </p:cNvSpPr>
          <p:nvPr>
            <p:ph type="title" idx="4294967295"/>
          </p:nvPr>
        </p:nvSpPr>
        <p:spPr>
          <a:xfrm>
            <a:off x="0" y="28575"/>
            <a:ext cx="10575925" cy="814388"/>
          </a:xfrm>
        </p:spPr>
        <p:txBody>
          <a:bodyPr>
            <a:normAutofit/>
          </a:bodyPr>
          <a:lstStyle/>
          <a:p>
            <a:r>
              <a:rPr lang="en-US" altLang="zh-CN" dirty="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artition</a:t>
            </a:r>
            <a:endParaRPr lang="en-US" altLang="zh-CN"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706311" y="6418810"/>
            <a:ext cx="3553966" cy="400110"/>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Drug target interaction</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Known</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6578019" y="6400885"/>
            <a:ext cx="3884214" cy="400110"/>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Drug target interaction</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Unknown</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grpSp>
        <p:nvGrpSpPr>
          <p:cNvPr id="5" name="组合 4"/>
          <p:cNvGrpSpPr/>
          <p:nvPr/>
        </p:nvGrpSpPr>
        <p:grpSpPr>
          <a:xfrm>
            <a:off x="1549194" y="256635"/>
            <a:ext cx="5574459" cy="3385075"/>
            <a:chOff x="1049150" y="951268"/>
            <a:chExt cx="5558906" cy="4501520"/>
          </a:xfrm>
        </p:grpSpPr>
        <p:grpSp>
          <p:nvGrpSpPr>
            <p:cNvPr id="4" name="组合 3"/>
            <p:cNvGrpSpPr/>
            <p:nvPr/>
          </p:nvGrpSpPr>
          <p:grpSpPr>
            <a:xfrm>
              <a:off x="2176606" y="951268"/>
              <a:ext cx="4431450" cy="3592111"/>
              <a:chOff x="1799368" y="1721381"/>
              <a:chExt cx="4431450" cy="3592111"/>
            </a:xfrm>
          </p:grpSpPr>
          <p:grpSp>
            <p:nvGrpSpPr>
              <p:cNvPr id="3" name="组合 2"/>
              <p:cNvGrpSpPr/>
              <p:nvPr/>
            </p:nvGrpSpPr>
            <p:grpSpPr>
              <a:xfrm>
                <a:off x="2274279" y="1721381"/>
                <a:ext cx="3956539" cy="3145682"/>
                <a:chOff x="2274279" y="1721381"/>
                <a:chExt cx="3956539" cy="3145682"/>
              </a:xfrm>
            </p:grpSpPr>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7865" t="3225" r="6845" b="4877"/>
                <a:stretch/>
              </p:blipFill>
              <p:spPr>
                <a:xfrm>
                  <a:off x="2679898" y="1721381"/>
                  <a:ext cx="3550920" cy="2773680"/>
                </a:xfrm>
                <a:prstGeom prst="rect">
                  <a:avLst/>
                </a:prstGeom>
              </p:spPr>
            </p:pic>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l="7865" t="3225" r="6845" b="4877"/>
                <a:stretch/>
              </p:blipFill>
              <p:spPr>
                <a:xfrm>
                  <a:off x="2518265" y="1900391"/>
                  <a:ext cx="3550920" cy="2773680"/>
                </a:xfrm>
                <a:prstGeom prst="rect">
                  <a:avLst/>
                </a:prstGeom>
              </p:spPr>
            </p:pic>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l="7865" t="3225" r="6845" b="4877"/>
                <a:stretch/>
              </p:blipFill>
              <p:spPr>
                <a:xfrm>
                  <a:off x="2274279" y="2093383"/>
                  <a:ext cx="3550920" cy="2773680"/>
                </a:xfrm>
                <a:prstGeom prst="rect">
                  <a:avLst/>
                </a:prstGeom>
              </p:spPr>
            </p:pic>
          </p:grpSp>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7865" t="3225" r="6845" b="4877"/>
              <a:stretch/>
            </p:blipFill>
            <p:spPr>
              <a:xfrm>
                <a:off x="1984574" y="2340417"/>
                <a:ext cx="3550920" cy="2773680"/>
              </a:xfrm>
              <a:prstGeom prst="rect">
                <a:avLst/>
              </a:prstGeom>
            </p:spPr>
          </p:pic>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l="7865" t="3225" r="6845" b="4877"/>
              <a:stretch/>
            </p:blipFill>
            <p:spPr>
              <a:xfrm>
                <a:off x="1799368" y="2539812"/>
                <a:ext cx="3550920" cy="2773680"/>
              </a:xfrm>
              <a:prstGeom prst="rect">
                <a:avLst/>
              </a:prstGeom>
            </p:spPr>
          </p:pic>
        </p:grpSp>
        <p:pic>
          <p:nvPicPr>
            <p:cNvPr id="14" name="图片 13"/>
            <p:cNvPicPr>
              <a:picLocks noChangeAspect="1"/>
            </p:cNvPicPr>
            <p:nvPr/>
          </p:nvPicPr>
          <p:blipFill rotWithShape="1">
            <a:blip r:embed="rId4">
              <a:extLst>
                <a:ext uri="{28A0092B-C50C-407E-A947-70E740481C1C}">
                  <a14:useLocalDpi xmlns:a14="http://schemas.microsoft.com/office/drawing/2010/main" val="0"/>
                </a:ext>
              </a:extLst>
            </a:blip>
            <a:srcRect l="7865" t="3225" r="6845" b="4877"/>
            <a:stretch/>
          </p:blipFill>
          <p:spPr>
            <a:xfrm>
              <a:off x="1895752" y="1989805"/>
              <a:ext cx="3550920" cy="2773680"/>
            </a:xfrm>
            <a:prstGeom prst="rect">
              <a:avLst/>
            </a:prstGeom>
          </p:spPr>
        </p:pic>
        <p:pic>
          <p:nvPicPr>
            <p:cNvPr id="15" name="图片 14"/>
            <p:cNvPicPr>
              <a:picLocks noChangeAspect="1"/>
            </p:cNvPicPr>
            <p:nvPr/>
          </p:nvPicPr>
          <p:blipFill rotWithShape="1">
            <a:blip r:embed="rId4">
              <a:extLst>
                <a:ext uri="{28A0092B-C50C-407E-A947-70E740481C1C}">
                  <a14:useLocalDpi xmlns:a14="http://schemas.microsoft.com/office/drawing/2010/main" val="0"/>
                </a:ext>
              </a:extLst>
            </a:blip>
            <a:srcRect l="7865" t="3225" r="6845" b="4877"/>
            <a:stretch/>
          </p:blipFill>
          <p:spPr>
            <a:xfrm>
              <a:off x="1527096" y="2332979"/>
              <a:ext cx="3550920" cy="2773680"/>
            </a:xfrm>
            <a:prstGeom prst="rect">
              <a:avLst/>
            </a:prstGeom>
          </p:spPr>
        </p:pic>
        <p:pic>
          <p:nvPicPr>
            <p:cNvPr id="16" name="图片 15"/>
            <p:cNvPicPr>
              <a:picLocks noChangeAspect="1"/>
            </p:cNvPicPr>
            <p:nvPr/>
          </p:nvPicPr>
          <p:blipFill rotWithShape="1">
            <a:blip r:embed="rId4">
              <a:extLst>
                <a:ext uri="{28A0092B-C50C-407E-A947-70E740481C1C}">
                  <a14:useLocalDpi xmlns:a14="http://schemas.microsoft.com/office/drawing/2010/main" val="0"/>
                </a:ext>
              </a:extLst>
            </a:blip>
            <a:srcRect l="7865" t="3225" r="6845" b="4877"/>
            <a:stretch/>
          </p:blipFill>
          <p:spPr>
            <a:xfrm>
              <a:off x="1049150" y="2679108"/>
              <a:ext cx="3550920" cy="2773680"/>
            </a:xfrm>
            <a:prstGeom prst="rect">
              <a:avLst/>
            </a:prstGeom>
          </p:spPr>
        </p:pic>
      </p:grpSp>
      <p:pic>
        <p:nvPicPr>
          <p:cNvPr id="81" name="图片 80"/>
          <p:cNvPicPr>
            <a:picLocks noChangeAspect="1"/>
          </p:cNvPicPr>
          <p:nvPr/>
        </p:nvPicPr>
        <p:blipFill rotWithShape="1">
          <a:blip r:embed="rId5">
            <a:extLst>
              <a:ext uri="{28A0092B-C50C-407E-A947-70E740481C1C}">
                <a14:useLocalDpi xmlns:a14="http://schemas.microsoft.com/office/drawing/2010/main" val="0"/>
              </a:ext>
            </a:extLst>
          </a:blip>
          <a:srcRect l="5671" t="3551" r="2397" b="6970"/>
          <a:stretch/>
        </p:blipFill>
        <p:spPr>
          <a:xfrm>
            <a:off x="308769" y="1226953"/>
            <a:ext cx="4836338" cy="4918588"/>
          </a:xfrm>
          <a:prstGeom prst="rect">
            <a:avLst/>
          </a:prstGeom>
          <a:effectLst/>
        </p:spPr>
      </p:pic>
      <p:pic>
        <p:nvPicPr>
          <p:cNvPr id="82" name="图片 81"/>
          <p:cNvPicPr>
            <a:picLocks noChangeAspect="1"/>
          </p:cNvPicPr>
          <p:nvPr/>
        </p:nvPicPr>
        <p:blipFill rotWithShape="1">
          <a:blip r:embed="rId6">
            <a:extLst>
              <a:ext uri="{28A0092B-C50C-407E-A947-70E740481C1C}">
                <a14:useLocalDpi xmlns:a14="http://schemas.microsoft.com/office/drawing/2010/main" val="0"/>
              </a:ext>
            </a:extLst>
          </a:blip>
          <a:srcRect l="6170" t="4248" r="2973" b="6927"/>
          <a:stretch/>
        </p:blipFill>
        <p:spPr>
          <a:xfrm>
            <a:off x="5814348" y="1311904"/>
            <a:ext cx="4921723" cy="4894547"/>
          </a:xfrm>
          <a:prstGeom prst="rect">
            <a:avLst/>
          </a:prstGeom>
          <a:effectLst/>
        </p:spPr>
      </p:pic>
      <p:sp>
        <p:nvSpPr>
          <p:cNvPr id="27" name="文本框 26"/>
          <p:cNvSpPr txBox="1"/>
          <p:nvPr/>
        </p:nvSpPr>
        <p:spPr>
          <a:xfrm>
            <a:off x="1102261" y="6074423"/>
            <a:ext cx="3553966"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Drug Protein Closeness</a:t>
            </a:r>
            <a:endParaRPr lang="zh-CN" altLang="en-US" sz="2400"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6908267" y="6048160"/>
            <a:ext cx="3553966"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Drug Protein Closeness</a:t>
            </a:r>
            <a:endParaRPr lang="zh-CN" altLang="en-US" sz="2400" dirty="0">
              <a:latin typeface="Times New Roman" panose="02020603050405020304" pitchFamily="18" charset="0"/>
              <a:cs typeface="Times New Roman" panose="02020603050405020304" pitchFamily="18" charset="0"/>
            </a:endParaRPr>
          </a:p>
        </p:txBody>
      </p:sp>
      <p:sp>
        <p:nvSpPr>
          <p:cNvPr id="31" name="文本框 30"/>
          <p:cNvSpPr txBox="1"/>
          <p:nvPr/>
        </p:nvSpPr>
        <p:spPr>
          <a:xfrm rot="16200000">
            <a:off x="-1581380" y="3233765"/>
            <a:ext cx="3553966"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Drug Chemical Similarity</a:t>
            </a:r>
            <a:endParaRPr lang="zh-CN" altLang="en-US" sz="2400" dirty="0">
              <a:latin typeface="Times New Roman" panose="02020603050405020304" pitchFamily="18" charset="0"/>
              <a:cs typeface="Times New Roman" panose="02020603050405020304" pitchFamily="18" charset="0"/>
            </a:endParaRPr>
          </a:p>
        </p:txBody>
      </p:sp>
      <p:sp>
        <p:nvSpPr>
          <p:cNvPr id="32" name="文本框 31"/>
          <p:cNvSpPr txBox="1"/>
          <p:nvPr/>
        </p:nvSpPr>
        <p:spPr>
          <a:xfrm rot="16200000">
            <a:off x="3743053" y="3362194"/>
            <a:ext cx="3810828"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Drug Chemical Similarity</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471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1"/>
            <a:ext cx="10058400" cy="79248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zh-CN" altLang="en-US" dirty="0"/>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0233" t="6682" r="7328" b="-2128"/>
          <a:stretch/>
        </p:blipFill>
        <p:spPr>
          <a:xfrm>
            <a:off x="6233160" y="1434662"/>
            <a:ext cx="5715000" cy="4646098"/>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8704" t="6223" r="6099" b="4870"/>
          <a:stretch/>
        </p:blipFill>
        <p:spPr>
          <a:xfrm>
            <a:off x="609599" y="1418896"/>
            <a:ext cx="5623561" cy="4341823"/>
          </a:xfrm>
          <a:prstGeom prst="rect">
            <a:avLst/>
          </a:prstGeom>
        </p:spPr>
      </p:pic>
      <p:sp>
        <p:nvSpPr>
          <p:cNvPr id="6" name="标题 1"/>
          <p:cNvSpPr txBox="1">
            <a:spLocks/>
          </p:cNvSpPr>
          <p:nvPr/>
        </p:nvSpPr>
        <p:spPr>
          <a:xfrm>
            <a:off x="0" y="28350"/>
            <a:ext cx="10576560" cy="81532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4400" dirty="0" smtClean="0">
                <a:latin typeface="Times New Roman" panose="02020603050405020304" pitchFamily="18" charset="0"/>
                <a:cs typeface="Times New Roman" panose="02020603050405020304" pitchFamily="18" charset="0"/>
              </a:rPr>
              <a:t>Partition</a:t>
            </a:r>
            <a:endParaRPr lang="en-US" altLang="zh-CN" sz="4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977462" y="843676"/>
            <a:ext cx="4619297" cy="523220"/>
          </a:xfrm>
          <a:prstGeom prst="rect">
            <a:avLst/>
          </a:prstGeom>
          <a:noFill/>
        </p:spPr>
        <p:txBody>
          <a:bodyPr wrap="square" rtlCol="0">
            <a:spAutoFit/>
          </a:bodyPr>
          <a:lstStyle/>
          <a:p>
            <a:pPr algn="ctr"/>
            <a:r>
              <a:rPr lang="en-US" altLang="zh-CN" sz="2800" dirty="0" smtClean="0">
                <a:latin typeface="Times New Roman" panose="02020603050405020304" pitchFamily="18" charset="0"/>
                <a:cs typeface="Times New Roman" panose="02020603050405020304" pitchFamily="18" charset="0"/>
              </a:rPr>
              <a:t>PPI Network partition</a:t>
            </a:r>
            <a:endParaRPr lang="zh-CN" altLang="en-US" sz="28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574221" y="822687"/>
            <a:ext cx="4619297" cy="523220"/>
          </a:xfrm>
          <a:prstGeom prst="rect">
            <a:avLst/>
          </a:prstGeom>
          <a:noFill/>
        </p:spPr>
        <p:txBody>
          <a:bodyPr wrap="square" rtlCol="0">
            <a:spAutoFit/>
          </a:bodyPr>
          <a:lstStyle/>
          <a:p>
            <a:pPr algn="ctr"/>
            <a:r>
              <a:rPr lang="en-US" altLang="zh-CN" sz="2800" dirty="0" smtClean="0">
                <a:latin typeface="Times New Roman" panose="02020603050405020304" pitchFamily="18" charset="0"/>
                <a:cs typeface="Times New Roman" panose="02020603050405020304" pitchFamily="18" charset="0"/>
              </a:rPr>
              <a:t>Protein Sequence partition</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864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640081"/>
            <a:ext cx="10058400" cy="79248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smtClean="0">
                <a:solidFill>
                  <a:schemeClr val="tx1"/>
                </a:solidFill>
                <a:latin typeface="Times New Roman" panose="02020603050405020304" pitchFamily="18" charset="0"/>
                <a:cs typeface="Times New Roman" panose="02020603050405020304" pitchFamily="18" charset="0"/>
              </a:rPr>
              <a:t>Bayes Factor </a:t>
            </a:r>
            <a:endParaRPr lang="en-US" altLang="zh-CN" sz="2800" dirty="0" smtClean="0">
              <a:solidFill>
                <a:schemeClr val="tx1"/>
              </a:solidFill>
              <a:latin typeface="Times New Roman" panose="02020603050405020304" pitchFamily="18" charset="0"/>
              <a:cs typeface="Times New Roman" panose="02020603050405020304" pitchFamily="18" charset="0"/>
            </a:endParaRPr>
          </a:p>
          <a:p>
            <a:endParaRPr lang="zh-CN" altLang="en-US" dirty="0"/>
          </a:p>
        </p:txBody>
      </p:sp>
      <p:sp>
        <p:nvSpPr>
          <p:cNvPr id="3" name="文本框 2"/>
          <p:cNvSpPr txBox="1"/>
          <p:nvPr/>
        </p:nvSpPr>
        <p:spPr>
          <a:xfrm>
            <a:off x="152079" y="1005431"/>
            <a:ext cx="1033272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Bayes factor</a:t>
            </a:r>
            <a:r>
              <a:rPr lang="zh-CN" altLang="en-US" sz="3200" dirty="0" smtClean="0"/>
              <a:t>：</a:t>
            </a:r>
            <a:endParaRPr lang="zh-CN" altLang="en-US" sz="3200" dirty="0"/>
          </a:p>
        </p:txBody>
      </p:sp>
      <p:sp>
        <p:nvSpPr>
          <p:cNvPr id="4" name="文本框 3"/>
          <p:cNvSpPr txBox="1"/>
          <p:nvPr/>
        </p:nvSpPr>
        <p:spPr>
          <a:xfrm>
            <a:off x="196970" y="6359747"/>
            <a:ext cx="3553966" cy="400110"/>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Drug target interaction</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Known</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54" name="文本框 53"/>
          <p:cNvSpPr txBox="1"/>
          <p:nvPr/>
        </p:nvSpPr>
        <p:spPr>
          <a:xfrm>
            <a:off x="8210172" y="6359860"/>
            <a:ext cx="3884214" cy="400110"/>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Drug target interaction</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Unknown</a:t>
            </a:r>
            <a:r>
              <a:rPr lang="zh-CN" altLang="en-US" sz="200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grpSp>
        <p:nvGrpSpPr>
          <p:cNvPr id="103" name="组合 102"/>
          <p:cNvGrpSpPr/>
          <p:nvPr/>
        </p:nvGrpSpPr>
        <p:grpSpPr>
          <a:xfrm>
            <a:off x="8527487" y="2773090"/>
            <a:ext cx="3827907" cy="3708441"/>
            <a:chOff x="8437544" y="1907267"/>
            <a:chExt cx="3827907" cy="3708441"/>
          </a:xfrm>
        </p:grpSpPr>
        <p:grpSp>
          <p:nvGrpSpPr>
            <p:cNvPr id="29" name="组合 28"/>
            <p:cNvGrpSpPr/>
            <p:nvPr/>
          </p:nvGrpSpPr>
          <p:grpSpPr>
            <a:xfrm>
              <a:off x="8437544" y="1907267"/>
              <a:ext cx="3827907" cy="3708441"/>
              <a:chOff x="6844996" y="916930"/>
              <a:chExt cx="5751137" cy="5358781"/>
            </a:xfrm>
          </p:grpSpPr>
          <p:grpSp>
            <p:nvGrpSpPr>
              <p:cNvPr id="30" name="组合 29"/>
              <p:cNvGrpSpPr/>
              <p:nvPr/>
            </p:nvGrpSpPr>
            <p:grpSpPr>
              <a:xfrm>
                <a:off x="7166130" y="1524000"/>
                <a:ext cx="4575420" cy="4009700"/>
                <a:chOff x="1532586" y="-157902"/>
                <a:chExt cx="2774004" cy="2254052"/>
              </a:xfrm>
            </p:grpSpPr>
            <p:cxnSp>
              <p:nvCxnSpPr>
                <p:cNvPr id="51" name="直接箭头连接符 50"/>
                <p:cNvCxnSpPr/>
                <p:nvPr/>
              </p:nvCxnSpPr>
              <p:spPr>
                <a:xfrm>
                  <a:off x="1532586" y="2086377"/>
                  <a:ext cx="2774004" cy="97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flipV="1">
                  <a:off x="1541168" y="-157902"/>
                  <a:ext cx="17177" cy="22442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6844996" y="916930"/>
                <a:ext cx="1402176" cy="701598"/>
              </a:xfrm>
              <a:prstGeom prst="rect">
                <a:avLst/>
              </a:prstGeom>
              <a:noFill/>
            </p:spPr>
            <p:txBody>
              <a:bodyPr wrap="square" rtlCol="0">
                <a:spAutoFit/>
              </a:bodyPr>
              <a:lstStyle/>
              <a:p>
                <a:r>
                  <a:rPr lang="en-US" altLang="zh-CN" sz="2800" dirty="0" smtClean="0"/>
                  <a:t>CS</a:t>
                </a:r>
                <a:endParaRPr lang="zh-CN" altLang="en-US" sz="2800" dirty="0"/>
              </a:p>
            </p:txBody>
          </p:sp>
          <p:sp>
            <p:nvSpPr>
              <p:cNvPr id="32" name="文本框 31"/>
              <p:cNvSpPr txBox="1"/>
              <p:nvPr/>
            </p:nvSpPr>
            <p:spPr>
              <a:xfrm>
                <a:off x="11215382" y="5574113"/>
                <a:ext cx="1380751" cy="701598"/>
              </a:xfrm>
              <a:prstGeom prst="rect">
                <a:avLst/>
              </a:prstGeom>
              <a:noFill/>
            </p:spPr>
            <p:txBody>
              <a:bodyPr wrap="square" rtlCol="0">
                <a:spAutoFit/>
              </a:bodyPr>
              <a:lstStyle/>
              <a:p>
                <a:r>
                  <a:rPr lang="el-GR" altLang="zh-CN" sz="2800" dirty="0" smtClean="0"/>
                  <a:t>Φ</a:t>
                </a:r>
                <a:r>
                  <a:rPr lang="en-US" altLang="zh-CN" sz="2800" dirty="0" smtClean="0"/>
                  <a:t>p</a:t>
                </a:r>
                <a:endParaRPr lang="zh-CN" altLang="en-US" sz="2800" dirty="0"/>
              </a:p>
            </p:txBody>
          </p:sp>
          <p:sp>
            <p:nvSpPr>
              <p:cNvPr id="33" name="文本框 32"/>
              <p:cNvSpPr txBox="1"/>
              <p:nvPr/>
            </p:nvSpPr>
            <p:spPr>
              <a:xfrm>
                <a:off x="7443960" y="3212284"/>
                <a:ext cx="509816" cy="656999"/>
              </a:xfrm>
              <a:prstGeom prst="rect">
                <a:avLst/>
              </a:prstGeom>
              <a:noFill/>
            </p:spPr>
            <p:txBody>
              <a:bodyPr wrap="square" rtlCol="0">
                <a:spAutoFit/>
              </a:bodyPr>
              <a:lstStyle/>
              <a:p>
                <a:r>
                  <a:rPr lang="en-US" altLang="zh-CN" dirty="0" smtClean="0"/>
                  <a:t>X</a:t>
                </a:r>
                <a:endParaRPr lang="zh-CN" altLang="en-US" dirty="0"/>
              </a:p>
            </p:txBody>
          </p:sp>
          <p:sp>
            <p:nvSpPr>
              <p:cNvPr id="34" name="文本框 33"/>
              <p:cNvSpPr txBox="1"/>
              <p:nvPr/>
            </p:nvSpPr>
            <p:spPr>
              <a:xfrm>
                <a:off x="8389725" y="4008854"/>
                <a:ext cx="509816" cy="656999"/>
              </a:xfrm>
              <a:prstGeom prst="rect">
                <a:avLst/>
              </a:prstGeom>
              <a:noFill/>
            </p:spPr>
            <p:txBody>
              <a:bodyPr wrap="square" rtlCol="0">
                <a:spAutoFit/>
              </a:bodyPr>
              <a:lstStyle/>
              <a:p>
                <a:r>
                  <a:rPr lang="en-US" altLang="zh-CN" dirty="0" smtClean="0"/>
                  <a:t>X</a:t>
                </a:r>
                <a:endParaRPr lang="zh-CN" altLang="en-US" dirty="0"/>
              </a:p>
            </p:txBody>
          </p:sp>
          <p:sp>
            <p:nvSpPr>
              <p:cNvPr id="35" name="文本框 34"/>
              <p:cNvSpPr txBox="1"/>
              <p:nvPr/>
            </p:nvSpPr>
            <p:spPr>
              <a:xfrm>
                <a:off x="8207795" y="4003789"/>
                <a:ext cx="509816" cy="656998"/>
              </a:xfrm>
              <a:prstGeom prst="rect">
                <a:avLst/>
              </a:prstGeom>
              <a:noFill/>
            </p:spPr>
            <p:txBody>
              <a:bodyPr wrap="square" rtlCol="0">
                <a:spAutoFit/>
              </a:bodyPr>
              <a:lstStyle/>
              <a:p>
                <a:r>
                  <a:rPr lang="en-US" altLang="zh-CN" dirty="0" smtClean="0"/>
                  <a:t>X</a:t>
                </a:r>
                <a:endParaRPr lang="zh-CN" altLang="en-US" dirty="0"/>
              </a:p>
            </p:txBody>
          </p:sp>
          <p:sp>
            <p:nvSpPr>
              <p:cNvPr id="36" name="文本框 35"/>
              <p:cNvSpPr txBox="1"/>
              <p:nvPr/>
            </p:nvSpPr>
            <p:spPr>
              <a:xfrm>
                <a:off x="7955636" y="5187817"/>
                <a:ext cx="509816" cy="656997"/>
              </a:xfrm>
              <a:prstGeom prst="rect">
                <a:avLst/>
              </a:prstGeom>
              <a:noFill/>
            </p:spPr>
            <p:txBody>
              <a:bodyPr wrap="square" rtlCol="0">
                <a:spAutoFit/>
              </a:bodyPr>
              <a:lstStyle/>
              <a:p>
                <a:r>
                  <a:rPr lang="en-US" altLang="zh-CN" dirty="0" smtClean="0"/>
                  <a:t>X</a:t>
                </a:r>
                <a:endParaRPr lang="zh-CN" altLang="en-US" dirty="0"/>
              </a:p>
            </p:txBody>
          </p:sp>
          <p:sp>
            <p:nvSpPr>
              <p:cNvPr id="37" name="文本框 36"/>
              <p:cNvSpPr txBox="1"/>
              <p:nvPr/>
            </p:nvSpPr>
            <p:spPr>
              <a:xfrm>
                <a:off x="7122038" y="4409367"/>
                <a:ext cx="509816" cy="656999"/>
              </a:xfrm>
              <a:prstGeom prst="rect">
                <a:avLst/>
              </a:prstGeom>
              <a:noFill/>
            </p:spPr>
            <p:txBody>
              <a:bodyPr wrap="square" rtlCol="0">
                <a:spAutoFit/>
              </a:bodyPr>
              <a:lstStyle/>
              <a:p>
                <a:r>
                  <a:rPr lang="en-US" altLang="zh-CN" dirty="0" smtClean="0"/>
                  <a:t>X</a:t>
                </a:r>
                <a:endParaRPr lang="zh-CN" altLang="en-US" dirty="0"/>
              </a:p>
            </p:txBody>
          </p:sp>
          <p:sp>
            <p:nvSpPr>
              <p:cNvPr id="38" name="文本框 37"/>
              <p:cNvSpPr txBox="1"/>
              <p:nvPr/>
            </p:nvSpPr>
            <p:spPr>
              <a:xfrm>
                <a:off x="7104172" y="4775466"/>
                <a:ext cx="509816" cy="656999"/>
              </a:xfrm>
              <a:prstGeom prst="rect">
                <a:avLst/>
              </a:prstGeom>
              <a:noFill/>
            </p:spPr>
            <p:txBody>
              <a:bodyPr wrap="square" rtlCol="0">
                <a:spAutoFit/>
              </a:bodyPr>
              <a:lstStyle/>
              <a:p>
                <a:r>
                  <a:rPr lang="en-US" altLang="zh-CN" dirty="0" smtClean="0"/>
                  <a:t>X</a:t>
                </a:r>
                <a:endParaRPr lang="zh-CN" altLang="en-US" dirty="0"/>
              </a:p>
            </p:txBody>
          </p:sp>
          <p:sp>
            <p:nvSpPr>
              <p:cNvPr id="39" name="文本框 38"/>
              <p:cNvSpPr txBox="1"/>
              <p:nvPr/>
            </p:nvSpPr>
            <p:spPr>
              <a:xfrm>
                <a:off x="7552029" y="5054419"/>
                <a:ext cx="509816" cy="656997"/>
              </a:xfrm>
              <a:prstGeom prst="rect">
                <a:avLst/>
              </a:prstGeom>
              <a:noFill/>
            </p:spPr>
            <p:txBody>
              <a:bodyPr wrap="square" rtlCol="0">
                <a:spAutoFit/>
              </a:bodyPr>
              <a:lstStyle/>
              <a:p>
                <a:r>
                  <a:rPr lang="en-US" altLang="zh-CN" dirty="0" smtClean="0"/>
                  <a:t>X</a:t>
                </a:r>
                <a:endParaRPr lang="zh-CN" altLang="en-US" dirty="0"/>
              </a:p>
            </p:txBody>
          </p:sp>
          <p:sp>
            <p:nvSpPr>
              <p:cNvPr id="40" name="文本框 39"/>
              <p:cNvSpPr txBox="1"/>
              <p:nvPr/>
            </p:nvSpPr>
            <p:spPr>
              <a:xfrm>
                <a:off x="7179049" y="3582709"/>
                <a:ext cx="509816" cy="656998"/>
              </a:xfrm>
              <a:prstGeom prst="rect">
                <a:avLst/>
              </a:prstGeom>
              <a:noFill/>
            </p:spPr>
            <p:txBody>
              <a:bodyPr wrap="square" rtlCol="0">
                <a:spAutoFit/>
              </a:bodyPr>
              <a:lstStyle/>
              <a:p>
                <a:r>
                  <a:rPr lang="en-US" altLang="zh-CN" dirty="0" smtClean="0"/>
                  <a:t>X</a:t>
                </a:r>
                <a:endParaRPr lang="zh-CN" altLang="en-US" dirty="0"/>
              </a:p>
            </p:txBody>
          </p:sp>
          <p:cxnSp>
            <p:nvCxnSpPr>
              <p:cNvPr id="41" name="直接连接符 40"/>
              <p:cNvCxnSpPr/>
              <p:nvPr/>
            </p:nvCxnSpPr>
            <p:spPr>
              <a:xfrm>
                <a:off x="6903719" y="4409367"/>
                <a:ext cx="367727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255941" y="1522154"/>
                <a:ext cx="48926" cy="436751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7256572" y="4927867"/>
                <a:ext cx="509817" cy="656999"/>
              </a:xfrm>
              <a:prstGeom prst="rect">
                <a:avLst/>
              </a:prstGeom>
              <a:noFill/>
            </p:spPr>
            <p:txBody>
              <a:bodyPr wrap="square" rtlCol="0">
                <a:spAutoFit/>
              </a:bodyPr>
              <a:lstStyle/>
              <a:p>
                <a:r>
                  <a:rPr lang="en-US" altLang="zh-CN" dirty="0" smtClean="0"/>
                  <a:t>X</a:t>
                </a:r>
                <a:endParaRPr lang="zh-CN" altLang="en-US" dirty="0"/>
              </a:p>
            </p:txBody>
          </p:sp>
          <p:sp>
            <p:nvSpPr>
              <p:cNvPr id="44" name="文本框 43"/>
              <p:cNvSpPr txBox="1"/>
              <p:nvPr/>
            </p:nvSpPr>
            <p:spPr>
              <a:xfrm>
                <a:off x="7272022" y="3837053"/>
                <a:ext cx="509817" cy="656998"/>
              </a:xfrm>
              <a:prstGeom prst="rect">
                <a:avLst/>
              </a:prstGeom>
              <a:noFill/>
            </p:spPr>
            <p:txBody>
              <a:bodyPr wrap="square" rtlCol="0">
                <a:spAutoFit/>
              </a:bodyPr>
              <a:lstStyle/>
              <a:p>
                <a:r>
                  <a:rPr lang="en-US" altLang="zh-CN" dirty="0" smtClean="0"/>
                  <a:t>X</a:t>
                </a:r>
                <a:endParaRPr lang="zh-CN" altLang="en-US" dirty="0"/>
              </a:p>
            </p:txBody>
          </p:sp>
          <p:sp>
            <p:nvSpPr>
              <p:cNvPr id="45" name="文本框 44"/>
              <p:cNvSpPr txBox="1"/>
              <p:nvPr/>
            </p:nvSpPr>
            <p:spPr>
              <a:xfrm>
                <a:off x="7926568" y="3589743"/>
                <a:ext cx="509817" cy="656998"/>
              </a:xfrm>
              <a:prstGeom prst="rect">
                <a:avLst/>
              </a:prstGeom>
              <a:noFill/>
            </p:spPr>
            <p:txBody>
              <a:bodyPr wrap="square" rtlCol="0">
                <a:spAutoFit/>
              </a:bodyPr>
              <a:lstStyle/>
              <a:p>
                <a:r>
                  <a:rPr lang="en-US" altLang="zh-CN" dirty="0" smtClean="0"/>
                  <a:t>X</a:t>
                </a:r>
                <a:endParaRPr lang="zh-CN" altLang="en-US" dirty="0"/>
              </a:p>
            </p:txBody>
          </p:sp>
          <p:sp>
            <p:nvSpPr>
              <p:cNvPr id="46" name="文本框 45"/>
              <p:cNvSpPr txBox="1"/>
              <p:nvPr/>
            </p:nvSpPr>
            <p:spPr>
              <a:xfrm>
                <a:off x="8389723" y="4854177"/>
                <a:ext cx="509817" cy="656998"/>
              </a:xfrm>
              <a:prstGeom prst="rect">
                <a:avLst/>
              </a:prstGeom>
              <a:noFill/>
            </p:spPr>
            <p:txBody>
              <a:bodyPr wrap="square" rtlCol="0">
                <a:spAutoFit/>
              </a:bodyPr>
              <a:lstStyle/>
              <a:p>
                <a:r>
                  <a:rPr lang="en-US" altLang="zh-CN" dirty="0" smtClean="0"/>
                  <a:t>X</a:t>
                </a:r>
                <a:endParaRPr lang="zh-CN" altLang="en-US" dirty="0"/>
              </a:p>
            </p:txBody>
          </p:sp>
          <p:sp>
            <p:nvSpPr>
              <p:cNvPr id="47" name="文本框 46"/>
              <p:cNvSpPr txBox="1"/>
              <p:nvPr/>
            </p:nvSpPr>
            <p:spPr>
              <a:xfrm>
                <a:off x="7798259" y="4128964"/>
                <a:ext cx="509817" cy="656999"/>
              </a:xfrm>
              <a:prstGeom prst="rect">
                <a:avLst/>
              </a:prstGeom>
              <a:noFill/>
            </p:spPr>
            <p:txBody>
              <a:bodyPr wrap="square" rtlCol="0">
                <a:spAutoFit/>
              </a:bodyPr>
              <a:lstStyle/>
              <a:p>
                <a:r>
                  <a:rPr lang="en-US" altLang="zh-CN" dirty="0" smtClean="0"/>
                  <a:t>X</a:t>
                </a:r>
                <a:endParaRPr lang="zh-CN" altLang="en-US" dirty="0"/>
              </a:p>
            </p:txBody>
          </p:sp>
          <p:sp>
            <p:nvSpPr>
              <p:cNvPr id="48" name="文本框 47"/>
              <p:cNvSpPr txBox="1"/>
              <p:nvPr/>
            </p:nvSpPr>
            <p:spPr>
              <a:xfrm>
                <a:off x="7239211" y="4144316"/>
                <a:ext cx="613744" cy="369332"/>
              </a:xfrm>
              <a:prstGeom prst="rect">
                <a:avLst/>
              </a:prstGeom>
              <a:noFill/>
            </p:spPr>
            <p:txBody>
              <a:bodyPr wrap="square" rtlCol="0">
                <a:spAutoFit/>
              </a:bodyPr>
              <a:lstStyle/>
              <a:p>
                <a:r>
                  <a:rPr lang="en-US" altLang="zh-CN" dirty="0" smtClean="0"/>
                  <a:t>X</a:t>
                </a:r>
                <a:endParaRPr lang="zh-CN" altLang="en-US" dirty="0"/>
              </a:p>
            </p:txBody>
          </p:sp>
          <p:sp>
            <p:nvSpPr>
              <p:cNvPr id="49" name="文本框 48"/>
              <p:cNvSpPr txBox="1"/>
              <p:nvPr/>
            </p:nvSpPr>
            <p:spPr>
              <a:xfrm>
                <a:off x="8579067" y="4453627"/>
                <a:ext cx="509817" cy="656999"/>
              </a:xfrm>
              <a:prstGeom prst="rect">
                <a:avLst/>
              </a:prstGeom>
              <a:noFill/>
            </p:spPr>
            <p:txBody>
              <a:bodyPr wrap="square" rtlCol="0">
                <a:spAutoFit/>
              </a:bodyPr>
              <a:lstStyle/>
              <a:p>
                <a:r>
                  <a:rPr lang="en-US" altLang="zh-CN" dirty="0" smtClean="0"/>
                  <a:t>X</a:t>
                </a:r>
                <a:endParaRPr lang="zh-CN" altLang="en-US" dirty="0"/>
              </a:p>
            </p:txBody>
          </p:sp>
          <p:sp>
            <p:nvSpPr>
              <p:cNvPr id="50" name="文本框 49"/>
              <p:cNvSpPr txBox="1"/>
              <p:nvPr/>
            </p:nvSpPr>
            <p:spPr>
              <a:xfrm>
                <a:off x="8265278" y="5139042"/>
                <a:ext cx="509817" cy="656999"/>
              </a:xfrm>
              <a:prstGeom prst="rect">
                <a:avLst/>
              </a:prstGeom>
              <a:noFill/>
            </p:spPr>
            <p:txBody>
              <a:bodyPr wrap="square" rtlCol="0">
                <a:spAutoFit/>
              </a:bodyPr>
              <a:lstStyle/>
              <a:p>
                <a:r>
                  <a:rPr lang="en-US" altLang="zh-CN" dirty="0" smtClean="0"/>
                  <a:t>X</a:t>
                </a:r>
                <a:endParaRPr lang="zh-CN" altLang="en-US" dirty="0"/>
              </a:p>
            </p:txBody>
          </p:sp>
        </p:grpSp>
        <p:sp>
          <p:nvSpPr>
            <p:cNvPr id="66" name="矩形 65"/>
            <p:cNvSpPr/>
            <p:nvPr/>
          </p:nvSpPr>
          <p:spPr>
            <a:xfrm>
              <a:off x="9890970" y="4477418"/>
              <a:ext cx="712054" cy="523220"/>
            </a:xfrm>
            <a:prstGeom prst="rect">
              <a:avLst/>
            </a:prstGeom>
          </p:spPr>
          <p:txBody>
            <a:bodyPr wrap="none">
              <a:spAutoFit/>
            </a:bodyPr>
            <a:lstStyle/>
            <a:p>
              <a:r>
                <a:rPr lang="en-US" altLang="zh-CN" sz="2800" b="1" dirty="0" smtClean="0">
                  <a:solidFill>
                    <a:schemeClr val="accent5"/>
                  </a:solidFill>
                  <a:effectLst>
                    <a:outerShdw blurRad="38100" dist="38100" dir="2700000" algn="tl">
                      <a:srgbClr val="000000">
                        <a:alpha val="43137"/>
                      </a:srgbClr>
                    </a:outerShdw>
                  </a:effectLst>
                </a:rPr>
                <a:t>P</a:t>
              </a:r>
              <a:r>
                <a:rPr lang="en-US" altLang="zh-CN" sz="2400" b="1" baseline="-25000" dirty="0">
                  <a:solidFill>
                    <a:schemeClr val="accent5"/>
                  </a:solidFill>
                  <a:effectLst>
                    <a:outerShdw blurRad="38100" dist="38100" dir="2700000" algn="tl">
                      <a:srgbClr val="000000">
                        <a:alpha val="43137"/>
                      </a:srgbClr>
                    </a:outerShdw>
                  </a:effectLst>
                </a:rPr>
                <a:t>4</a:t>
              </a:r>
              <a:r>
                <a:rPr lang="en-US" altLang="zh-CN" sz="2400" b="1" baseline="30000" dirty="0" smtClean="0">
                  <a:solidFill>
                    <a:schemeClr val="accent5"/>
                  </a:solidFill>
                  <a:effectLst>
                    <a:outerShdw blurRad="38100" dist="38100" dir="2700000" algn="tl">
                      <a:srgbClr val="000000">
                        <a:alpha val="43137"/>
                      </a:srgbClr>
                    </a:outerShdw>
                  </a:effectLst>
                </a:rPr>
                <a:t>(0)</a:t>
              </a:r>
              <a:endParaRPr lang="zh-CN" altLang="en-US" sz="2400" dirty="0"/>
            </a:p>
          </p:txBody>
        </p:sp>
        <p:sp>
          <p:nvSpPr>
            <p:cNvPr id="67" name="矩形 66"/>
            <p:cNvSpPr/>
            <p:nvPr/>
          </p:nvSpPr>
          <p:spPr>
            <a:xfrm>
              <a:off x="9706309" y="2948138"/>
              <a:ext cx="712054" cy="523220"/>
            </a:xfrm>
            <a:prstGeom prst="rect">
              <a:avLst/>
            </a:prstGeom>
          </p:spPr>
          <p:txBody>
            <a:bodyPr wrap="none">
              <a:spAutoFit/>
            </a:bodyPr>
            <a:lstStyle/>
            <a:p>
              <a:r>
                <a:rPr lang="en-US" altLang="zh-CN" sz="2800" b="1" dirty="0" smtClean="0">
                  <a:solidFill>
                    <a:schemeClr val="accent5"/>
                  </a:solidFill>
                  <a:effectLst>
                    <a:outerShdw blurRad="38100" dist="38100" dir="2700000" algn="tl">
                      <a:srgbClr val="000000">
                        <a:alpha val="43137"/>
                      </a:srgbClr>
                    </a:outerShdw>
                  </a:effectLst>
                </a:rPr>
                <a:t>P</a:t>
              </a:r>
              <a:r>
                <a:rPr lang="en-US" altLang="zh-CN" sz="2400" b="1" baseline="-25000" dirty="0">
                  <a:solidFill>
                    <a:schemeClr val="accent5"/>
                  </a:solidFill>
                  <a:effectLst>
                    <a:outerShdw blurRad="38100" dist="38100" dir="2700000" algn="tl">
                      <a:srgbClr val="000000">
                        <a:alpha val="43137"/>
                      </a:srgbClr>
                    </a:outerShdw>
                  </a:effectLst>
                </a:rPr>
                <a:t>3</a:t>
              </a:r>
              <a:r>
                <a:rPr lang="en-US" altLang="zh-CN" sz="2400" b="1" baseline="30000" dirty="0" smtClean="0">
                  <a:solidFill>
                    <a:schemeClr val="accent5"/>
                  </a:solidFill>
                  <a:effectLst>
                    <a:outerShdw blurRad="38100" dist="38100" dir="2700000" algn="tl">
                      <a:srgbClr val="000000">
                        <a:alpha val="43137"/>
                      </a:srgbClr>
                    </a:outerShdw>
                  </a:effectLst>
                </a:rPr>
                <a:t>(0)</a:t>
              </a:r>
              <a:endParaRPr lang="zh-CN" altLang="en-US" sz="2400" dirty="0"/>
            </a:p>
          </p:txBody>
        </p:sp>
        <p:sp>
          <p:nvSpPr>
            <p:cNvPr id="68" name="矩形 67"/>
            <p:cNvSpPr/>
            <p:nvPr/>
          </p:nvSpPr>
          <p:spPr>
            <a:xfrm>
              <a:off x="8651288" y="2891640"/>
              <a:ext cx="712054" cy="523220"/>
            </a:xfrm>
            <a:prstGeom prst="rect">
              <a:avLst/>
            </a:prstGeom>
          </p:spPr>
          <p:txBody>
            <a:bodyPr wrap="none">
              <a:spAutoFit/>
            </a:bodyPr>
            <a:lstStyle/>
            <a:p>
              <a:r>
                <a:rPr lang="en-US" altLang="zh-CN" sz="2800" b="1" dirty="0" smtClean="0">
                  <a:solidFill>
                    <a:schemeClr val="accent5"/>
                  </a:solidFill>
                  <a:effectLst>
                    <a:outerShdw blurRad="38100" dist="38100" dir="2700000" algn="tl">
                      <a:srgbClr val="000000">
                        <a:alpha val="43137"/>
                      </a:srgbClr>
                    </a:outerShdw>
                  </a:effectLst>
                </a:rPr>
                <a:t>P</a:t>
              </a:r>
              <a:r>
                <a:rPr lang="en-US" altLang="zh-CN" sz="2400" b="1" baseline="-25000" dirty="0">
                  <a:solidFill>
                    <a:schemeClr val="accent5"/>
                  </a:solidFill>
                  <a:effectLst>
                    <a:outerShdw blurRad="38100" dist="38100" dir="2700000" algn="tl">
                      <a:srgbClr val="000000">
                        <a:alpha val="43137"/>
                      </a:srgbClr>
                    </a:outerShdw>
                  </a:effectLst>
                </a:rPr>
                <a:t>2</a:t>
              </a:r>
              <a:r>
                <a:rPr lang="en-US" altLang="zh-CN" sz="2400" b="1" baseline="30000" dirty="0" smtClean="0">
                  <a:solidFill>
                    <a:schemeClr val="accent5"/>
                  </a:solidFill>
                  <a:effectLst>
                    <a:outerShdw blurRad="38100" dist="38100" dir="2700000" algn="tl">
                      <a:srgbClr val="000000">
                        <a:alpha val="43137"/>
                      </a:srgbClr>
                    </a:outerShdw>
                  </a:effectLst>
                </a:rPr>
                <a:t>(0)</a:t>
              </a:r>
              <a:endParaRPr lang="zh-CN" altLang="en-US" sz="2400" dirty="0"/>
            </a:p>
          </p:txBody>
        </p:sp>
        <p:sp>
          <p:nvSpPr>
            <p:cNvPr id="69" name="矩形 68"/>
            <p:cNvSpPr/>
            <p:nvPr/>
          </p:nvSpPr>
          <p:spPr>
            <a:xfrm>
              <a:off x="8710904" y="4368312"/>
              <a:ext cx="712054" cy="523220"/>
            </a:xfrm>
            <a:prstGeom prst="rect">
              <a:avLst/>
            </a:prstGeom>
          </p:spPr>
          <p:txBody>
            <a:bodyPr wrap="none">
              <a:spAutoFit/>
            </a:bodyPr>
            <a:lstStyle/>
            <a:p>
              <a:r>
                <a:rPr lang="en-US" altLang="zh-CN" sz="2800" b="1" dirty="0" smtClean="0">
                  <a:solidFill>
                    <a:schemeClr val="accent5"/>
                  </a:solidFill>
                  <a:effectLst>
                    <a:outerShdw blurRad="38100" dist="38100" dir="2700000" algn="tl">
                      <a:srgbClr val="000000">
                        <a:alpha val="43137"/>
                      </a:srgbClr>
                    </a:outerShdw>
                  </a:effectLst>
                </a:rPr>
                <a:t>P</a:t>
              </a:r>
              <a:r>
                <a:rPr lang="en-US" altLang="zh-CN" sz="2400" b="1" baseline="-25000" dirty="0" smtClean="0">
                  <a:solidFill>
                    <a:schemeClr val="accent5"/>
                  </a:solidFill>
                  <a:effectLst>
                    <a:outerShdw blurRad="38100" dist="38100" dir="2700000" algn="tl">
                      <a:srgbClr val="000000">
                        <a:alpha val="43137"/>
                      </a:srgbClr>
                    </a:outerShdw>
                  </a:effectLst>
                </a:rPr>
                <a:t>1</a:t>
              </a:r>
              <a:r>
                <a:rPr lang="en-US" altLang="zh-CN" sz="2400" b="1" baseline="30000" dirty="0" smtClean="0">
                  <a:solidFill>
                    <a:schemeClr val="accent5"/>
                  </a:solidFill>
                  <a:effectLst>
                    <a:outerShdw blurRad="38100" dist="38100" dir="2700000" algn="tl">
                      <a:srgbClr val="000000">
                        <a:alpha val="43137"/>
                      </a:srgbClr>
                    </a:outerShdw>
                  </a:effectLst>
                </a:rPr>
                <a:t>(0)</a:t>
              </a:r>
              <a:endParaRPr lang="zh-CN" altLang="en-US" sz="2400" dirty="0"/>
            </a:p>
          </p:txBody>
        </p:sp>
      </p:grpSp>
      <p:grpSp>
        <p:nvGrpSpPr>
          <p:cNvPr id="102" name="组合 101"/>
          <p:cNvGrpSpPr/>
          <p:nvPr/>
        </p:nvGrpSpPr>
        <p:grpSpPr>
          <a:xfrm>
            <a:off x="58884" y="2697251"/>
            <a:ext cx="3827907" cy="3733537"/>
            <a:chOff x="12573" y="1882171"/>
            <a:chExt cx="3827907" cy="3733537"/>
          </a:xfrm>
        </p:grpSpPr>
        <p:grpSp>
          <p:nvGrpSpPr>
            <p:cNvPr id="5" name="组合 4"/>
            <p:cNvGrpSpPr/>
            <p:nvPr/>
          </p:nvGrpSpPr>
          <p:grpSpPr>
            <a:xfrm>
              <a:off x="12573" y="1882171"/>
              <a:ext cx="3827907" cy="3733537"/>
              <a:chOff x="6844996" y="916930"/>
              <a:chExt cx="5751137" cy="5358781"/>
            </a:xfrm>
          </p:grpSpPr>
          <p:grpSp>
            <p:nvGrpSpPr>
              <p:cNvPr id="6" name="组合 5"/>
              <p:cNvGrpSpPr/>
              <p:nvPr/>
            </p:nvGrpSpPr>
            <p:grpSpPr>
              <a:xfrm>
                <a:off x="7166130" y="1524000"/>
                <a:ext cx="4575420" cy="4009700"/>
                <a:chOff x="1532586" y="-157902"/>
                <a:chExt cx="2774004" cy="2254052"/>
              </a:xfrm>
            </p:grpSpPr>
            <p:cxnSp>
              <p:nvCxnSpPr>
                <p:cNvPr id="27" name="直接箭头连接符 26"/>
                <p:cNvCxnSpPr/>
                <p:nvPr/>
              </p:nvCxnSpPr>
              <p:spPr>
                <a:xfrm>
                  <a:off x="1532586" y="2086377"/>
                  <a:ext cx="2774004" cy="97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flipV="1">
                  <a:off x="1541168" y="-157902"/>
                  <a:ext cx="17177" cy="22442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6844996" y="916930"/>
                <a:ext cx="1402176" cy="701598"/>
              </a:xfrm>
              <a:prstGeom prst="rect">
                <a:avLst/>
              </a:prstGeom>
              <a:noFill/>
            </p:spPr>
            <p:txBody>
              <a:bodyPr wrap="square" rtlCol="0">
                <a:spAutoFit/>
              </a:bodyPr>
              <a:lstStyle/>
              <a:p>
                <a:r>
                  <a:rPr lang="en-US" altLang="zh-CN" sz="2800" dirty="0" smtClean="0"/>
                  <a:t>CS</a:t>
                </a:r>
                <a:endParaRPr lang="zh-CN" altLang="en-US" sz="2800" dirty="0"/>
              </a:p>
            </p:txBody>
          </p:sp>
          <p:sp>
            <p:nvSpPr>
              <p:cNvPr id="8" name="文本框 7"/>
              <p:cNvSpPr txBox="1"/>
              <p:nvPr/>
            </p:nvSpPr>
            <p:spPr>
              <a:xfrm>
                <a:off x="11215382" y="5574113"/>
                <a:ext cx="1380751" cy="701598"/>
              </a:xfrm>
              <a:prstGeom prst="rect">
                <a:avLst/>
              </a:prstGeom>
              <a:noFill/>
            </p:spPr>
            <p:txBody>
              <a:bodyPr wrap="square" rtlCol="0">
                <a:spAutoFit/>
              </a:bodyPr>
              <a:lstStyle/>
              <a:p>
                <a:r>
                  <a:rPr lang="el-GR" altLang="zh-CN" sz="2800" dirty="0" smtClean="0"/>
                  <a:t>Φ</a:t>
                </a:r>
                <a:r>
                  <a:rPr lang="en-US" altLang="zh-CN" sz="2800" dirty="0" smtClean="0"/>
                  <a:t>p</a:t>
                </a:r>
                <a:endParaRPr lang="zh-CN" altLang="en-US" sz="2800" dirty="0"/>
              </a:p>
            </p:txBody>
          </p:sp>
          <p:sp>
            <p:nvSpPr>
              <p:cNvPr id="9" name="文本框 8"/>
              <p:cNvSpPr txBox="1"/>
              <p:nvPr/>
            </p:nvSpPr>
            <p:spPr>
              <a:xfrm>
                <a:off x="7443960" y="3212284"/>
                <a:ext cx="509816" cy="656999"/>
              </a:xfrm>
              <a:prstGeom prst="rect">
                <a:avLst/>
              </a:prstGeom>
              <a:noFill/>
            </p:spPr>
            <p:txBody>
              <a:bodyPr wrap="square" rtlCol="0">
                <a:spAutoFit/>
              </a:bodyPr>
              <a:lstStyle/>
              <a:p>
                <a:r>
                  <a:rPr lang="en-US" altLang="zh-CN" dirty="0" smtClean="0"/>
                  <a:t>X</a:t>
                </a:r>
                <a:endParaRPr lang="zh-CN" altLang="en-US" dirty="0"/>
              </a:p>
            </p:txBody>
          </p:sp>
          <p:sp>
            <p:nvSpPr>
              <p:cNvPr id="10" name="文本框 9"/>
              <p:cNvSpPr txBox="1"/>
              <p:nvPr/>
            </p:nvSpPr>
            <p:spPr>
              <a:xfrm>
                <a:off x="8389725" y="4008854"/>
                <a:ext cx="509816" cy="656999"/>
              </a:xfrm>
              <a:prstGeom prst="rect">
                <a:avLst/>
              </a:prstGeom>
              <a:noFill/>
            </p:spPr>
            <p:txBody>
              <a:bodyPr wrap="square" rtlCol="0">
                <a:spAutoFit/>
              </a:bodyPr>
              <a:lstStyle/>
              <a:p>
                <a:r>
                  <a:rPr lang="en-US" altLang="zh-CN" dirty="0" smtClean="0"/>
                  <a:t>X</a:t>
                </a:r>
                <a:endParaRPr lang="zh-CN" altLang="en-US" dirty="0"/>
              </a:p>
            </p:txBody>
          </p:sp>
          <p:sp>
            <p:nvSpPr>
              <p:cNvPr id="11" name="文本框 10"/>
              <p:cNvSpPr txBox="1"/>
              <p:nvPr/>
            </p:nvSpPr>
            <p:spPr>
              <a:xfrm>
                <a:off x="8274267" y="3673911"/>
                <a:ext cx="509816" cy="656999"/>
              </a:xfrm>
              <a:prstGeom prst="rect">
                <a:avLst/>
              </a:prstGeom>
              <a:noFill/>
            </p:spPr>
            <p:txBody>
              <a:bodyPr wrap="square" rtlCol="0">
                <a:spAutoFit/>
              </a:bodyPr>
              <a:lstStyle/>
              <a:p>
                <a:r>
                  <a:rPr lang="en-US" altLang="zh-CN" dirty="0" smtClean="0"/>
                  <a:t>X</a:t>
                </a:r>
                <a:endParaRPr lang="zh-CN" altLang="en-US" dirty="0"/>
              </a:p>
            </p:txBody>
          </p:sp>
          <p:sp>
            <p:nvSpPr>
              <p:cNvPr id="12" name="文本框 11"/>
              <p:cNvSpPr txBox="1"/>
              <p:nvPr/>
            </p:nvSpPr>
            <p:spPr>
              <a:xfrm>
                <a:off x="7955636" y="5187817"/>
                <a:ext cx="509816" cy="656997"/>
              </a:xfrm>
              <a:prstGeom prst="rect">
                <a:avLst/>
              </a:prstGeom>
              <a:noFill/>
            </p:spPr>
            <p:txBody>
              <a:bodyPr wrap="square" rtlCol="0">
                <a:spAutoFit/>
              </a:bodyPr>
              <a:lstStyle/>
              <a:p>
                <a:r>
                  <a:rPr lang="en-US" altLang="zh-CN" dirty="0" smtClean="0"/>
                  <a:t>X</a:t>
                </a:r>
                <a:endParaRPr lang="zh-CN" altLang="en-US" dirty="0"/>
              </a:p>
            </p:txBody>
          </p:sp>
          <p:sp>
            <p:nvSpPr>
              <p:cNvPr id="13" name="文本框 12"/>
              <p:cNvSpPr txBox="1"/>
              <p:nvPr/>
            </p:nvSpPr>
            <p:spPr>
              <a:xfrm>
                <a:off x="7122038" y="4409367"/>
                <a:ext cx="509816" cy="656999"/>
              </a:xfrm>
              <a:prstGeom prst="rect">
                <a:avLst/>
              </a:prstGeom>
              <a:noFill/>
            </p:spPr>
            <p:txBody>
              <a:bodyPr wrap="square" rtlCol="0">
                <a:spAutoFit/>
              </a:bodyPr>
              <a:lstStyle/>
              <a:p>
                <a:r>
                  <a:rPr lang="en-US" altLang="zh-CN" dirty="0" smtClean="0"/>
                  <a:t>X</a:t>
                </a:r>
                <a:endParaRPr lang="zh-CN" altLang="en-US" dirty="0"/>
              </a:p>
            </p:txBody>
          </p:sp>
          <p:sp>
            <p:nvSpPr>
              <p:cNvPr id="14" name="文本框 13"/>
              <p:cNvSpPr txBox="1"/>
              <p:nvPr/>
            </p:nvSpPr>
            <p:spPr>
              <a:xfrm>
                <a:off x="7104172" y="4775466"/>
                <a:ext cx="509816" cy="656999"/>
              </a:xfrm>
              <a:prstGeom prst="rect">
                <a:avLst/>
              </a:prstGeom>
              <a:noFill/>
            </p:spPr>
            <p:txBody>
              <a:bodyPr wrap="square" rtlCol="0">
                <a:spAutoFit/>
              </a:bodyPr>
              <a:lstStyle/>
              <a:p>
                <a:r>
                  <a:rPr lang="en-US" altLang="zh-CN" dirty="0" smtClean="0"/>
                  <a:t>X</a:t>
                </a:r>
                <a:endParaRPr lang="zh-CN" altLang="en-US" dirty="0"/>
              </a:p>
            </p:txBody>
          </p:sp>
          <p:sp>
            <p:nvSpPr>
              <p:cNvPr id="15" name="文本框 14"/>
              <p:cNvSpPr txBox="1"/>
              <p:nvPr/>
            </p:nvSpPr>
            <p:spPr>
              <a:xfrm>
                <a:off x="7552029" y="5054419"/>
                <a:ext cx="509816" cy="656997"/>
              </a:xfrm>
              <a:prstGeom prst="rect">
                <a:avLst/>
              </a:prstGeom>
              <a:noFill/>
            </p:spPr>
            <p:txBody>
              <a:bodyPr wrap="square" rtlCol="0">
                <a:spAutoFit/>
              </a:bodyPr>
              <a:lstStyle/>
              <a:p>
                <a:r>
                  <a:rPr lang="en-US" altLang="zh-CN" dirty="0" smtClean="0"/>
                  <a:t>X</a:t>
                </a:r>
                <a:endParaRPr lang="zh-CN" altLang="en-US" dirty="0"/>
              </a:p>
            </p:txBody>
          </p:sp>
          <p:sp>
            <p:nvSpPr>
              <p:cNvPr id="16" name="文本框 15"/>
              <p:cNvSpPr txBox="1"/>
              <p:nvPr/>
            </p:nvSpPr>
            <p:spPr>
              <a:xfrm>
                <a:off x="8276289" y="3275689"/>
                <a:ext cx="509816" cy="656999"/>
              </a:xfrm>
              <a:prstGeom prst="rect">
                <a:avLst/>
              </a:prstGeom>
              <a:noFill/>
            </p:spPr>
            <p:txBody>
              <a:bodyPr wrap="square" rtlCol="0">
                <a:spAutoFit/>
              </a:bodyPr>
              <a:lstStyle/>
              <a:p>
                <a:r>
                  <a:rPr lang="en-US" altLang="zh-CN" dirty="0" smtClean="0"/>
                  <a:t>X</a:t>
                </a:r>
                <a:endParaRPr lang="zh-CN" altLang="en-US" dirty="0"/>
              </a:p>
            </p:txBody>
          </p:sp>
          <p:cxnSp>
            <p:nvCxnSpPr>
              <p:cNvPr id="17" name="直接连接符 16"/>
              <p:cNvCxnSpPr/>
              <p:nvPr/>
            </p:nvCxnSpPr>
            <p:spPr>
              <a:xfrm>
                <a:off x="6903719" y="4409367"/>
                <a:ext cx="367727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255941" y="1522154"/>
                <a:ext cx="48926" cy="436751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256572" y="4927867"/>
                <a:ext cx="509817" cy="656999"/>
              </a:xfrm>
              <a:prstGeom prst="rect">
                <a:avLst/>
              </a:prstGeom>
              <a:noFill/>
            </p:spPr>
            <p:txBody>
              <a:bodyPr wrap="square" rtlCol="0">
                <a:spAutoFit/>
              </a:bodyPr>
              <a:lstStyle/>
              <a:p>
                <a:r>
                  <a:rPr lang="en-US" altLang="zh-CN" dirty="0" smtClean="0"/>
                  <a:t>X</a:t>
                </a:r>
                <a:endParaRPr lang="zh-CN" altLang="en-US" dirty="0"/>
              </a:p>
            </p:txBody>
          </p:sp>
          <p:sp>
            <p:nvSpPr>
              <p:cNvPr id="20" name="文本框 19"/>
              <p:cNvSpPr txBox="1"/>
              <p:nvPr/>
            </p:nvSpPr>
            <p:spPr>
              <a:xfrm>
                <a:off x="9263689" y="3658068"/>
                <a:ext cx="509817" cy="656999"/>
              </a:xfrm>
              <a:prstGeom prst="rect">
                <a:avLst/>
              </a:prstGeom>
              <a:noFill/>
            </p:spPr>
            <p:txBody>
              <a:bodyPr wrap="square" rtlCol="0">
                <a:spAutoFit/>
              </a:bodyPr>
              <a:lstStyle/>
              <a:p>
                <a:r>
                  <a:rPr lang="en-US" altLang="zh-CN" dirty="0" smtClean="0"/>
                  <a:t>X</a:t>
                </a:r>
                <a:endParaRPr lang="zh-CN" altLang="en-US" dirty="0"/>
              </a:p>
            </p:txBody>
          </p:sp>
          <p:sp>
            <p:nvSpPr>
              <p:cNvPr id="21" name="文本框 20"/>
              <p:cNvSpPr txBox="1"/>
              <p:nvPr/>
            </p:nvSpPr>
            <p:spPr>
              <a:xfrm>
                <a:off x="8842375" y="3964281"/>
                <a:ext cx="509817" cy="656999"/>
              </a:xfrm>
              <a:prstGeom prst="rect">
                <a:avLst/>
              </a:prstGeom>
              <a:noFill/>
            </p:spPr>
            <p:txBody>
              <a:bodyPr wrap="square" rtlCol="0">
                <a:spAutoFit/>
              </a:bodyPr>
              <a:lstStyle/>
              <a:p>
                <a:r>
                  <a:rPr lang="en-US" altLang="zh-CN" dirty="0" smtClean="0"/>
                  <a:t>X</a:t>
                </a:r>
                <a:endParaRPr lang="zh-CN" altLang="en-US" dirty="0"/>
              </a:p>
            </p:txBody>
          </p:sp>
          <p:sp>
            <p:nvSpPr>
              <p:cNvPr id="22" name="文本框 21"/>
              <p:cNvSpPr txBox="1"/>
              <p:nvPr/>
            </p:nvSpPr>
            <p:spPr>
              <a:xfrm>
                <a:off x="8548472" y="3950073"/>
                <a:ext cx="509817" cy="656999"/>
              </a:xfrm>
              <a:prstGeom prst="rect">
                <a:avLst/>
              </a:prstGeom>
              <a:noFill/>
            </p:spPr>
            <p:txBody>
              <a:bodyPr wrap="square" rtlCol="0">
                <a:spAutoFit/>
              </a:bodyPr>
              <a:lstStyle/>
              <a:p>
                <a:r>
                  <a:rPr lang="en-US" altLang="zh-CN" dirty="0" smtClean="0"/>
                  <a:t>X</a:t>
                </a:r>
                <a:endParaRPr lang="zh-CN" altLang="en-US" dirty="0"/>
              </a:p>
            </p:txBody>
          </p:sp>
          <p:sp>
            <p:nvSpPr>
              <p:cNvPr id="23" name="文本框 22"/>
              <p:cNvSpPr txBox="1"/>
              <p:nvPr/>
            </p:nvSpPr>
            <p:spPr>
              <a:xfrm>
                <a:off x="7798259" y="4128964"/>
                <a:ext cx="509817" cy="656999"/>
              </a:xfrm>
              <a:prstGeom prst="rect">
                <a:avLst/>
              </a:prstGeom>
              <a:noFill/>
            </p:spPr>
            <p:txBody>
              <a:bodyPr wrap="square" rtlCol="0">
                <a:spAutoFit/>
              </a:bodyPr>
              <a:lstStyle/>
              <a:p>
                <a:r>
                  <a:rPr lang="en-US" altLang="zh-CN" dirty="0" smtClean="0"/>
                  <a:t>X</a:t>
                </a:r>
                <a:endParaRPr lang="zh-CN" altLang="en-US" dirty="0"/>
              </a:p>
            </p:txBody>
          </p:sp>
          <p:sp>
            <p:nvSpPr>
              <p:cNvPr id="24" name="文本框 23"/>
              <p:cNvSpPr txBox="1"/>
              <p:nvPr/>
            </p:nvSpPr>
            <p:spPr>
              <a:xfrm>
                <a:off x="7239211" y="4144316"/>
                <a:ext cx="613744" cy="369332"/>
              </a:xfrm>
              <a:prstGeom prst="rect">
                <a:avLst/>
              </a:prstGeom>
              <a:noFill/>
            </p:spPr>
            <p:txBody>
              <a:bodyPr wrap="square" rtlCol="0">
                <a:spAutoFit/>
              </a:bodyPr>
              <a:lstStyle/>
              <a:p>
                <a:r>
                  <a:rPr lang="en-US" altLang="zh-CN" dirty="0" smtClean="0"/>
                  <a:t>X</a:t>
                </a:r>
                <a:endParaRPr lang="zh-CN" altLang="en-US" dirty="0"/>
              </a:p>
            </p:txBody>
          </p:sp>
          <p:sp>
            <p:nvSpPr>
              <p:cNvPr id="25" name="文本框 24"/>
              <p:cNvSpPr txBox="1"/>
              <p:nvPr/>
            </p:nvSpPr>
            <p:spPr>
              <a:xfrm>
                <a:off x="8579067" y="4453627"/>
                <a:ext cx="509817" cy="656999"/>
              </a:xfrm>
              <a:prstGeom prst="rect">
                <a:avLst/>
              </a:prstGeom>
              <a:noFill/>
            </p:spPr>
            <p:txBody>
              <a:bodyPr wrap="square" rtlCol="0">
                <a:spAutoFit/>
              </a:bodyPr>
              <a:lstStyle/>
              <a:p>
                <a:r>
                  <a:rPr lang="en-US" altLang="zh-CN" dirty="0" smtClean="0"/>
                  <a:t>X</a:t>
                </a:r>
                <a:endParaRPr lang="zh-CN" altLang="en-US" dirty="0"/>
              </a:p>
            </p:txBody>
          </p:sp>
          <p:sp>
            <p:nvSpPr>
              <p:cNvPr id="26" name="文本框 25"/>
              <p:cNvSpPr txBox="1"/>
              <p:nvPr/>
            </p:nvSpPr>
            <p:spPr>
              <a:xfrm>
                <a:off x="8265278" y="5139042"/>
                <a:ext cx="509817" cy="656999"/>
              </a:xfrm>
              <a:prstGeom prst="rect">
                <a:avLst/>
              </a:prstGeom>
              <a:noFill/>
            </p:spPr>
            <p:txBody>
              <a:bodyPr wrap="square" rtlCol="0">
                <a:spAutoFit/>
              </a:bodyPr>
              <a:lstStyle/>
              <a:p>
                <a:r>
                  <a:rPr lang="en-US" altLang="zh-CN" dirty="0" smtClean="0"/>
                  <a:t>X</a:t>
                </a:r>
                <a:endParaRPr lang="zh-CN" altLang="en-US" dirty="0"/>
              </a:p>
            </p:txBody>
          </p:sp>
        </p:grpSp>
        <p:sp>
          <p:nvSpPr>
            <p:cNvPr id="58" name="矩形 57"/>
            <p:cNvSpPr/>
            <p:nvPr/>
          </p:nvSpPr>
          <p:spPr>
            <a:xfrm>
              <a:off x="312702" y="4341308"/>
              <a:ext cx="729687" cy="523220"/>
            </a:xfrm>
            <a:prstGeom prst="rect">
              <a:avLst/>
            </a:prstGeom>
          </p:spPr>
          <p:txBody>
            <a:bodyPr wrap="none">
              <a:spAutoFit/>
            </a:bodyPr>
            <a:lstStyle/>
            <a:p>
              <a:r>
                <a:rPr lang="en-US" altLang="zh-CN" sz="2800" b="1" dirty="0">
                  <a:solidFill>
                    <a:schemeClr val="accent5"/>
                  </a:solidFill>
                  <a:effectLst>
                    <a:outerShdw blurRad="38100" dist="38100" dir="2700000" algn="tl">
                      <a:srgbClr val="000000">
                        <a:alpha val="43137"/>
                      </a:srgbClr>
                    </a:outerShdw>
                  </a:effectLst>
                </a:rPr>
                <a:t>P</a:t>
              </a:r>
              <a:r>
                <a:rPr lang="en-US" altLang="zh-CN" sz="2400" b="1" baseline="-25000" dirty="0">
                  <a:solidFill>
                    <a:schemeClr val="accent5"/>
                  </a:solidFill>
                  <a:effectLst>
                    <a:outerShdw blurRad="38100" dist="38100" dir="2700000" algn="tl">
                      <a:srgbClr val="000000">
                        <a:alpha val="43137"/>
                      </a:srgbClr>
                    </a:outerShdw>
                  </a:effectLst>
                </a:rPr>
                <a:t>1</a:t>
              </a:r>
              <a:r>
                <a:rPr lang="en-US" altLang="zh-CN" sz="2400" b="1" baseline="30000" dirty="0">
                  <a:solidFill>
                    <a:schemeClr val="accent5"/>
                  </a:solidFill>
                  <a:effectLst>
                    <a:outerShdw blurRad="38100" dist="38100" dir="2700000" algn="tl">
                      <a:srgbClr val="000000">
                        <a:alpha val="43137"/>
                      </a:srgbClr>
                    </a:outerShdw>
                  </a:effectLst>
                </a:rPr>
                <a:t>(1)</a:t>
              </a:r>
              <a:endParaRPr lang="zh-CN" altLang="en-US" sz="2400" dirty="0"/>
            </a:p>
          </p:txBody>
        </p:sp>
        <p:sp>
          <p:nvSpPr>
            <p:cNvPr id="63" name="矩形 62"/>
            <p:cNvSpPr/>
            <p:nvPr/>
          </p:nvSpPr>
          <p:spPr>
            <a:xfrm>
              <a:off x="1198567" y="3081582"/>
              <a:ext cx="712054" cy="523220"/>
            </a:xfrm>
            <a:prstGeom prst="rect">
              <a:avLst/>
            </a:prstGeom>
          </p:spPr>
          <p:txBody>
            <a:bodyPr wrap="none">
              <a:spAutoFit/>
            </a:bodyPr>
            <a:lstStyle/>
            <a:p>
              <a:r>
                <a:rPr lang="en-US" altLang="zh-CN" sz="2800" b="1" dirty="0" smtClean="0">
                  <a:solidFill>
                    <a:schemeClr val="accent5"/>
                  </a:solidFill>
                  <a:effectLst>
                    <a:outerShdw blurRad="38100" dist="38100" dir="2700000" algn="tl">
                      <a:srgbClr val="000000">
                        <a:alpha val="43137"/>
                      </a:srgbClr>
                    </a:outerShdw>
                  </a:effectLst>
                </a:rPr>
                <a:t>P</a:t>
              </a:r>
              <a:r>
                <a:rPr lang="en-US" altLang="zh-CN" sz="2400" b="1" baseline="-25000" dirty="0">
                  <a:solidFill>
                    <a:schemeClr val="accent5"/>
                  </a:solidFill>
                  <a:effectLst>
                    <a:outerShdw blurRad="38100" dist="38100" dir="2700000" algn="tl">
                      <a:srgbClr val="000000">
                        <a:alpha val="43137"/>
                      </a:srgbClr>
                    </a:outerShdw>
                  </a:effectLst>
                </a:rPr>
                <a:t>3</a:t>
              </a:r>
              <a:r>
                <a:rPr lang="en-US" altLang="zh-CN" sz="2400" b="1" baseline="30000" dirty="0" smtClean="0">
                  <a:solidFill>
                    <a:schemeClr val="accent5"/>
                  </a:solidFill>
                  <a:effectLst>
                    <a:outerShdw blurRad="38100" dist="38100" dir="2700000" algn="tl">
                      <a:srgbClr val="000000">
                        <a:alpha val="43137"/>
                      </a:srgbClr>
                    </a:outerShdw>
                  </a:effectLst>
                </a:rPr>
                <a:t>(1</a:t>
              </a:r>
              <a:r>
                <a:rPr lang="en-US" altLang="zh-CN" sz="2400" b="1" baseline="30000" dirty="0">
                  <a:solidFill>
                    <a:schemeClr val="accent5"/>
                  </a:solidFill>
                  <a:effectLst>
                    <a:outerShdw blurRad="38100" dist="38100" dir="2700000" algn="tl">
                      <a:srgbClr val="000000">
                        <a:alpha val="43137"/>
                      </a:srgbClr>
                    </a:outerShdw>
                  </a:effectLst>
                </a:rPr>
                <a:t>)</a:t>
              </a:r>
              <a:endParaRPr lang="zh-CN" altLang="en-US" sz="2400" dirty="0"/>
            </a:p>
          </p:txBody>
        </p:sp>
        <p:sp>
          <p:nvSpPr>
            <p:cNvPr id="64" name="矩形 63"/>
            <p:cNvSpPr/>
            <p:nvPr/>
          </p:nvSpPr>
          <p:spPr>
            <a:xfrm>
              <a:off x="1228403" y="4509627"/>
              <a:ext cx="712054" cy="523220"/>
            </a:xfrm>
            <a:prstGeom prst="rect">
              <a:avLst/>
            </a:prstGeom>
          </p:spPr>
          <p:txBody>
            <a:bodyPr wrap="none">
              <a:spAutoFit/>
            </a:bodyPr>
            <a:lstStyle/>
            <a:p>
              <a:r>
                <a:rPr lang="en-US" altLang="zh-CN" sz="2800" b="1" dirty="0" smtClean="0">
                  <a:solidFill>
                    <a:schemeClr val="accent5"/>
                  </a:solidFill>
                  <a:effectLst>
                    <a:outerShdw blurRad="38100" dist="38100" dir="2700000" algn="tl">
                      <a:srgbClr val="000000">
                        <a:alpha val="43137"/>
                      </a:srgbClr>
                    </a:outerShdw>
                  </a:effectLst>
                </a:rPr>
                <a:t>P</a:t>
              </a:r>
              <a:r>
                <a:rPr lang="en-US" altLang="zh-CN" sz="2400" b="1" baseline="-25000" dirty="0" smtClean="0">
                  <a:solidFill>
                    <a:schemeClr val="accent5"/>
                  </a:solidFill>
                  <a:effectLst>
                    <a:outerShdw blurRad="38100" dist="38100" dir="2700000" algn="tl">
                      <a:srgbClr val="000000">
                        <a:alpha val="43137"/>
                      </a:srgbClr>
                    </a:outerShdw>
                  </a:effectLst>
                </a:rPr>
                <a:t>4</a:t>
              </a:r>
              <a:r>
                <a:rPr lang="en-US" altLang="zh-CN" sz="2400" b="1" baseline="30000" dirty="0" smtClean="0">
                  <a:solidFill>
                    <a:schemeClr val="accent5"/>
                  </a:solidFill>
                  <a:effectLst>
                    <a:outerShdw blurRad="38100" dist="38100" dir="2700000" algn="tl">
                      <a:srgbClr val="000000">
                        <a:alpha val="43137"/>
                      </a:srgbClr>
                    </a:outerShdw>
                  </a:effectLst>
                </a:rPr>
                <a:t>(1</a:t>
              </a:r>
              <a:r>
                <a:rPr lang="en-US" altLang="zh-CN" sz="2400" b="1" baseline="30000" dirty="0">
                  <a:solidFill>
                    <a:schemeClr val="accent5"/>
                  </a:solidFill>
                  <a:effectLst>
                    <a:outerShdw blurRad="38100" dist="38100" dir="2700000" algn="tl">
                      <a:srgbClr val="000000">
                        <a:alpha val="43137"/>
                      </a:srgbClr>
                    </a:outerShdw>
                  </a:effectLst>
                </a:rPr>
                <a:t>)</a:t>
              </a:r>
              <a:endParaRPr lang="zh-CN" altLang="en-US" sz="2400" dirty="0"/>
            </a:p>
          </p:txBody>
        </p:sp>
        <p:sp>
          <p:nvSpPr>
            <p:cNvPr id="65" name="矩形 64"/>
            <p:cNvSpPr/>
            <p:nvPr/>
          </p:nvSpPr>
          <p:spPr>
            <a:xfrm>
              <a:off x="251677" y="3050340"/>
              <a:ext cx="712054" cy="523220"/>
            </a:xfrm>
            <a:prstGeom prst="rect">
              <a:avLst/>
            </a:prstGeom>
          </p:spPr>
          <p:txBody>
            <a:bodyPr wrap="none">
              <a:spAutoFit/>
            </a:bodyPr>
            <a:lstStyle/>
            <a:p>
              <a:r>
                <a:rPr lang="en-US" altLang="zh-CN" sz="2800" b="1" dirty="0" smtClean="0">
                  <a:solidFill>
                    <a:schemeClr val="accent5"/>
                  </a:solidFill>
                  <a:effectLst>
                    <a:outerShdw blurRad="38100" dist="38100" dir="2700000" algn="tl">
                      <a:srgbClr val="000000">
                        <a:alpha val="43137"/>
                      </a:srgbClr>
                    </a:outerShdw>
                  </a:effectLst>
                </a:rPr>
                <a:t>P</a:t>
              </a:r>
              <a:r>
                <a:rPr lang="en-US" altLang="zh-CN" sz="2400" b="1" baseline="-25000" dirty="0" smtClean="0">
                  <a:solidFill>
                    <a:schemeClr val="accent5"/>
                  </a:solidFill>
                  <a:effectLst>
                    <a:outerShdw blurRad="38100" dist="38100" dir="2700000" algn="tl">
                      <a:srgbClr val="000000">
                        <a:alpha val="43137"/>
                      </a:srgbClr>
                    </a:outerShdw>
                  </a:effectLst>
                </a:rPr>
                <a:t>2</a:t>
              </a:r>
              <a:r>
                <a:rPr lang="en-US" altLang="zh-CN" sz="2400" b="1" baseline="30000" dirty="0" smtClean="0">
                  <a:solidFill>
                    <a:schemeClr val="accent5"/>
                  </a:solidFill>
                  <a:effectLst>
                    <a:outerShdw blurRad="38100" dist="38100" dir="2700000" algn="tl">
                      <a:srgbClr val="000000">
                        <a:alpha val="43137"/>
                      </a:srgbClr>
                    </a:outerShdw>
                  </a:effectLst>
                </a:rPr>
                <a:t>(1</a:t>
              </a:r>
              <a:r>
                <a:rPr lang="en-US" altLang="zh-CN" sz="2400" b="1" baseline="30000" dirty="0">
                  <a:solidFill>
                    <a:schemeClr val="accent5"/>
                  </a:solidFill>
                  <a:effectLst>
                    <a:outerShdw blurRad="38100" dist="38100" dir="2700000" algn="tl">
                      <a:srgbClr val="000000">
                        <a:alpha val="43137"/>
                      </a:srgbClr>
                    </a:outerShdw>
                  </a:effectLst>
                </a:rPr>
                <a:t>)</a:t>
              </a:r>
              <a:endParaRPr lang="zh-CN" altLang="en-US" sz="2400" dirty="0"/>
            </a:p>
          </p:txBody>
        </p:sp>
        <p:sp>
          <p:nvSpPr>
            <p:cNvPr id="70" name="文本框 69"/>
            <p:cNvSpPr txBox="1"/>
            <p:nvPr/>
          </p:nvSpPr>
          <p:spPr>
            <a:xfrm>
              <a:off x="1350607" y="3842902"/>
              <a:ext cx="339330" cy="457740"/>
            </a:xfrm>
            <a:prstGeom prst="rect">
              <a:avLst/>
            </a:prstGeom>
            <a:noFill/>
          </p:spPr>
          <p:txBody>
            <a:bodyPr wrap="square" rtlCol="0">
              <a:spAutoFit/>
            </a:bodyPr>
            <a:lstStyle/>
            <a:p>
              <a:r>
                <a:rPr lang="en-US" altLang="zh-CN" dirty="0" smtClean="0"/>
                <a:t>X</a:t>
              </a:r>
              <a:endParaRPr lang="zh-CN" altLang="en-US" dirty="0"/>
            </a:p>
          </p:txBody>
        </p:sp>
        <p:sp>
          <p:nvSpPr>
            <p:cNvPr id="71" name="文本框 70"/>
            <p:cNvSpPr txBox="1"/>
            <p:nvPr/>
          </p:nvSpPr>
          <p:spPr>
            <a:xfrm>
              <a:off x="1094727" y="3193646"/>
              <a:ext cx="339330" cy="457740"/>
            </a:xfrm>
            <a:prstGeom prst="rect">
              <a:avLst/>
            </a:prstGeom>
            <a:noFill/>
          </p:spPr>
          <p:txBody>
            <a:bodyPr wrap="square" rtlCol="0">
              <a:spAutoFit/>
            </a:bodyPr>
            <a:lstStyle/>
            <a:p>
              <a:r>
                <a:rPr lang="en-US" altLang="zh-CN" dirty="0" smtClean="0"/>
                <a:t>X</a:t>
              </a:r>
              <a:endParaRPr lang="zh-CN" altLang="en-US" dirty="0"/>
            </a:p>
          </p:txBody>
        </p:sp>
      </p:grpSp>
      <p:grpSp>
        <p:nvGrpSpPr>
          <p:cNvPr id="62" name="组合 61"/>
          <p:cNvGrpSpPr/>
          <p:nvPr/>
        </p:nvGrpSpPr>
        <p:grpSpPr>
          <a:xfrm>
            <a:off x="4234840" y="2803761"/>
            <a:ext cx="3827907" cy="3708441"/>
            <a:chOff x="4125096" y="1989222"/>
            <a:chExt cx="3827907" cy="3708441"/>
          </a:xfrm>
        </p:grpSpPr>
        <p:grpSp>
          <p:nvGrpSpPr>
            <p:cNvPr id="72" name="组合 71"/>
            <p:cNvGrpSpPr/>
            <p:nvPr/>
          </p:nvGrpSpPr>
          <p:grpSpPr>
            <a:xfrm>
              <a:off x="4125096" y="1989222"/>
              <a:ext cx="3827907" cy="3708441"/>
              <a:chOff x="6844996" y="916930"/>
              <a:chExt cx="5751137" cy="5358781"/>
            </a:xfrm>
          </p:grpSpPr>
          <p:grpSp>
            <p:nvGrpSpPr>
              <p:cNvPr id="73" name="组合 72"/>
              <p:cNvGrpSpPr/>
              <p:nvPr/>
            </p:nvGrpSpPr>
            <p:grpSpPr>
              <a:xfrm>
                <a:off x="7166130" y="1524000"/>
                <a:ext cx="4575420" cy="4009700"/>
                <a:chOff x="1532586" y="-157902"/>
                <a:chExt cx="2774004" cy="2254052"/>
              </a:xfrm>
            </p:grpSpPr>
            <p:cxnSp>
              <p:nvCxnSpPr>
                <p:cNvPr id="94" name="直接箭头连接符 93"/>
                <p:cNvCxnSpPr/>
                <p:nvPr/>
              </p:nvCxnSpPr>
              <p:spPr>
                <a:xfrm>
                  <a:off x="1532586" y="2086377"/>
                  <a:ext cx="2774004" cy="9773"/>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95" name="直接箭头连接符 94"/>
                <p:cNvCxnSpPr/>
                <p:nvPr/>
              </p:nvCxnSpPr>
              <p:spPr>
                <a:xfrm flipH="1" flipV="1">
                  <a:off x="1541168" y="-157902"/>
                  <a:ext cx="17177" cy="2244279"/>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grpSp>
          <p:sp>
            <p:nvSpPr>
              <p:cNvPr id="74" name="文本框 73"/>
              <p:cNvSpPr txBox="1"/>
              <p:nvPr/>
            </p:nvSpPr>
            <p:spPr>
              <a:xfrm>
                <a:off x="6844996" y="916930"/>
                <a:ext cx="1402176" cy="701598"/>
              </a:xfrm>
              <a:prstGeom prst="rect">
                <a:avLst/>
              </a:prstGeom>
              <a:noFill/>
            </p:spPr>
            <p:txBody>
              <a:bodyPr wrap="square" rtlCol="0">
                <a:spAutoFit/>
              </a:bodyPr>
              <a:lstStyle/>
              <a:p>
                <a:r>
                  <a:rPr lang="en-US" altLang="zh-CN" sz="2800" dirty="0" smtClean="0"/>
                  <a:t>CS</a:t>
                </a:r>
                <a:endParaRPr lang="zh-CN" altLang="en-US" sz="2800" dirty="0"/>
              </a:p>
            </p:txBody>
          </p:sp>
          <p:sp>
            <p:nvSpPr>
              <p:cNvPr id="75" name="文本框 74"/>
              <p:cNvSpPr txBox="1"/>
              <p:nvPr/>
            </p:nvSpPr>
            <p:spPr>
              <a:xfrm>
                <a:off x="11215382" y="5574113"/>
                <a:ext cx="1380751" cy="701598"/>
              </a:xfrm>
              <a:prstGeom prst="rect">
                <a:avLst/>
              </a:prstGeom>
              <a:noFill/>
            </p:spPr>
            <p:txBody>
              <a:bodyPr wrap="square" rtlCol="0">
                <a:spAutoFit/>
              </a:bodyPr>
              <a:lstStyle/>
              <a:p>
                <a:r>
                  <a:rPr lang="el-GR" altLang="zh-CN" sz="2800" dirty="0" smtClean="0"/>
                  <a:t>Φ</a:t>
                </a:r>
                <a:r>
                  <a:rPr lang="en-US" altLang="zh-CN" sz="2800" dirty="0" smtClean="0"/>
                  <a:t>p</a:t>
                </a:r>
                <a:endParaRPr lang="zh-CN" altLang="en-US" sz="2800" dirty="0"/>
              </a:p>
            </p:txBody>
          </p:sp>
          <p:sp>
            <p:nvSpPr>
              <p:cNvPr id="76" name="文本框 75"/>
              <p:cNvSpPr txBox="1"/>
              <p:nvPr/>
            </p:nvSpPr>
            <p:spPr>
              <a:xfrm>
                <a:off x="8637450" y="3781823"/>
                <a:ext cx="509816" cy="656998"/>
              </a:xfrm>
              <a:prstGeom prst="rect">
                <a:avLst/>
              </a:prstGeom>
              <a:noFill/>
            </p:spPr>
            <p:txBody>
              <a:bodyPr wrap="square" rtlCol="0">
                <a:spAutoFit/>
              </a:bodyPr>
              <a:lstStyle/>
              <a:p>
                <a:r>
                  <a:rPr lang="en-US" altLang="zh-CN" dirty="0" smtClean="0"/>
                  <a:t>X</a:t>
                </a:r>
                <a:endParaRPr lang="zh-CN" altLang="en-US" dirty="0"/>
              </a:p>
            </p:txBody>
          </p:sp>
          <p:sp>
            <p:nvSpPr>
              <p:cNvPr id="77" name="文本框 76"/>
              <p:cNvSpPr txBox="1"/>
              <p:nvPr/>
            </p:nvSpPr>
            <p:spPr>
              <a:xfrm>
                <a:off x="8389725" y="4008854"/>
                <a:ext cx="509816" cy="656999"/>
              </a:xfrm>
              <a:prstGeom prst="rect">
                <a:avLst/>
              </a:prstGeom>
              <a:noFill/>
            </p:spPr>
            <p:txBody>
              <a:bodyPr wrap="square" rtlCol="0">
                <a:spAutoFit/>
              </a:bodyPr>
              <a:lstStyle/>
              <a:p>
                <a:r>
                  <a:rPr lang="en-US" altLang="zh-CN" dirty="0" smtClean="0"/>
                  <a:t>X</a:t>
                </a:r>
                <a:endParaRPr lang="zh-CN" altLang="en-US" dirty="0"/>
              </a:p>
            </p:txBody>
          </p:sp>
          <p:sp>
            <p:nvSpPr>
              <p:cNvPr id="78" name="文本框 77"/>
              <p:cNvSpPr txBox="1"/>
              <p:nvPr/>
            </p:nvSpPr>
            <p:spPr>
              <a:xfrm>
                <a:off x="8207795" y="4003789"/>
                <a:ext cx="509816" cy="656998"/>
              </a:xfrm>
              <a:prstGeom prst="rect">
                <a:avLst/>
              </a:prstGeom>
              <a:noFill/>
            </p:spPr>
            <p:txBody>
              <a:bodyPr wrap="square" rtlCol="0">
                <a:spAutoFit/>
              </a:bodyPr>
              <a:lstStyle/>
              <a:p>
                <a:r>
                  <a:rPr lang="en-US" altLang="zh-CN" dirty="0" smtClean="0"/>
                  <a:t>X</a:t>
                </a:r>
                <a:endParaRPr lang="zh-CN" altLang="en-US" dirty="0"/>
              </a:p>
            </p:txBody>
          </p:sp>
          <p:sp>
            <p:nvSpPr>
              <p:cNvPr id="79" name="文本框 78"/>
              <p:cNvSpPr txBox="1"/>
              <p:nvPr/>
            </p:nvSpPr>
            <p:spPr>
              <a:xfrm>
                <a:off x="7955636" y="5187817"/>
                <a:ext cx="509816" cy="656997"/>
              </a:xfrm>
              <a:prstGeom prst="rect">
                <a:avLst/>
              </a:prstGeom>
              <a:noFill/>
            </p:spPr>
            <p:txBody>
              <a:bodyPr wrap="square" rtlCol="0">
                <a:spAutoFit/>
              </a:bodyPr>
              <a:lstStyle/>
              <a:p>
                <a:r>
                  <a:rPr lang="en-US" altLang="zh-CN" dirty="0" smtClean="0"/>
                  <a:t>X</a:t>
                </a:r>
                <a:endParaRPr lang="zh-CN" altLang="en-US" dirty="0"/>
              </a:p>
            </p:txBody>
          </p:sp>
          <p:sp>
            <p:nvSpPr>
              <p:cNvPr id="80" name="文本框 79"/>
              <p:cNvSpPr txBox="1"/>
              <p:nvPr/>
            </p:nvSpPr>
            <p:spPr>
              <a:xfrm>
                <a:off x="7122038" y="4409367"/>
                <a:ext cx="509816" cy="656999"/>
              </a:xfrm>
              <a:prstGeom prst="rect">
                <a:avLst/>
              </a:prstGeom>
              <a:noFill/>
            </p:spPr>
            <p:txBody>
              <a:bodyPr wrap="square" rtlCol="0">
                <a:spAutoFit/>
              </a:bodyPr>
              <a:lstStyle/>
              <a:p>
                <a:r>
                  <a:rPr lang="en-US" altLang="zh-CN" dirty="0" smtClean="0"/>
                  <a:t>X</a:t>
                </a:r>
                <a:endParaRPr lang="zh-CN" altLang="en-US" dirty="0"/>
              </a:p>
            </p:txBody>
          </p:sp>
          <p:sp>
            <p:nvSpPr>
              <p:cNvPr id="81" name="文本框 80"/>
              <p:cNvSpPr txBox="1"/>
              <p:nvPr/>
            </p:nvSpPr>
            <p:spPr>
              <a:xfrm>
                <a:off x="7104172" y="4775466"/>
                <a:ext cx="509816" cy="656999"/>
              </a:xfrm>
              <a:prstGeom prst="rect">
                <a:avLst/>
              </a:prstGeom>
              <a:noFill/>
            </p:spPr>
            <p:txBody>
              <a:bodyPr wrap="square" rtlCol="0">
                <a:spAutoFit/>
              </a:bodyPr>
              <a:lstStyle/>
              <a:p>
                <a:r>
                  <a:rPr lang="en-US" altLang="zh-CN" dirty="0" smtClean="0"/>
                  <a:t>X</a:t>
                </a:r>
                <a:endParaRPr lang="zh-CN" altLang="en-US" dirty="0"/>
              </a:p>
            </p:txBody>
          </p:sp>
          <p:sp>
            <p:nvSpPr>
              <p:cNvPr id="82" name="文本框 81"/>
              <p:cNvSpPr txBox="1"/>
              <p:nvPr/>
            </p:nvSpPr>
            <p:spPr>
              <a:xfrm>
                <a:off x="9017916" y="3710445"/>
                <a:ext cx="509816" cy="656997"/>
              </a:xfrm>
              <a:prstGeom prst="rect">
                <a:avLst/>
              </a:prstGeom>
              <a:noFill/>
            </p:spPr>
            <p:txBody>
              <a:bodyPr wrap="square" rtlCol="0">
                <a:spAutoFit/>
              </a:bodyPr>
              <a:lstStyle/>
              <a:p>
                <a:r>
                  <a:rPr lang="en-US" altLang="zh-CN" dirty="0" smtClean="0"/>
                  <a:t>X</a:t>
                </a:r>
                <a:endParaRPr lang="zh-CN" altLang="en-US" dirty="0"/>
              </a:p>
            </p:txBody>
          </p:sp>
          <p:sp>
            <p:nvSpPr>
              <p:cNvPr id="83" name="文本框 82"/>
              <p:cNvSpPr txBox="1"/>
              <p:nvPr/>
            </p:nvSpPr>
            <p:spPr>
              <a:xfrm>
                <a:off x="7179049" y="3582709"/>
                <a:ext cx="509816" cy="656998"/>
              </a:xfrm>
              <a:prstGeom prst="rect">
                <a:avLst/>
              </a:prstGeom>
              <a:noFill/>
            </p:spPr>
            <p:txBody>
              <a:bodyPr wrap="square" rtlCol="0">
                <a:spAutoFit/>
              </a:bodyPr>
              <a:lstStyle/>
              <a:p>
                <a:r>
                  <a:rPr lang="en-US" altLang="zh-CN" dirty="0" smtClean="0"/>
                  <a:t>X</a:t>
                </a:r>
                <a:endParaRPr lang="zh-CN" altLang="en-US" dirty="0"/>
              </a:p>
            </p:txBody>
          </p:sp>
          <p:cxnSp>
            <p:nvCxnSpPr>
              <p:cNvPr id="84" name="直接连接符 83"/>
              <p:cNvCxnSpPr/>
              <p:nvPr/>
            </p:nvCxnSpPr>
            <p:spPr>
              <a:xfrm>
                <a:off x="6903719" y="4409367"/>
                <a:ext cx="367727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8255941" y="1522154"/>
                <a:ext cx="48926" cy="436751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7256572" y="4927867"/>
                <a:ext cx="509817" cy="656999"/>
              </a:xfrm>
              <a:prstGeom prst="rect">
                <a:avLst/>
              </a:prstGeom>
              <a:noFill/>
            </p:spPr>
            <p:txBody>
              <a:bodyPr wrap="square" rtlCol="0">
                <a:spAutoFit/>
              </a:bodyPr>
              <a:lstStyle/>
              <a:p>
                <a:r>
                  <a:rPr lang="en-US" altLang="zh-CN" dirty="0" smtClean="0"/>
                  <a:t>X</a:t>
                </a:r>
                <a:endParaRPr lang="zh-CN" altLang="en-US" dirty="0"/>
              </a:p>
            </p:txBody>
          </p:sp>
          <p:sp>
            <p:nvSpPr>
              <p:cNvPr id="87" name="文本框 86"/>
              <p:cNvSpPr txBox="1"/>
              <p:nvPr/>
            </p:nvSpPr>
            <p:spPr>
              <a:xfrm>
                <a:off x="8348644" y="3197356"/>
                <a:ext cx="509817" cy="656998"/>
              </a:xfrm>
              <a:prstGeom prst="rect">
                <a:avLst/>
              </a:prstGeom>
              <a:noFill/>
            </p:spPr>
            <p:txBody>
              <a:bodyPr wrap="square" rtlCol="0">
                <a:spAutoFit/>
              </a:bodyPr>
              <a:lstStyle/>
              <a:p>
                <a:r>
                  <a:rPr lang="en-US" altLang="zh-CN" dirty="0" smtClean="0"/>
                  <a:t>X</a:t>
                </a:r>
                <a:endParaRPr lang="zh-CN" altLang="en-US" dirty="0"/>
              </a:p>
            </p:txBody>
          </p:sp>
          <p:sp>
            <p:nvSpPr>
              <p:cNvPr id="88" name="文本框 87"/>
              <p:cNvSpPr txBox="1"/>
              <p:nvPr/>
            </p:nvSpPr>
            <p:spPr>
              <a:xfrm>
                <a:off x="7926568" y="3589743"/>
                <a:ext cx="509817" cy="656998"/>
              </a:xfrm>
              <a:prstGeom prst="rect">
                <a:avLst/>
              </a:prstGeom>
              <a:noFill/>
            </p:spPr>
            <p:txBody>
              <a:bodyPr wrap="square" rtlCol="0">
                <a:spAutoFit/>
              </a:bodyPr>
              <a:lstStyle/>
              <a:p>
                <a:r>
                  <a:rPr lang="en-US" altLang="zh-CN" dirty="0" smtClean="0"/>
                  <a:t>X</a:t>
                </a:r>
                <a:endParaRPr lang="zh-CN" altLang="en-US" dirty="0"/>
              </a:p>
            </p:txBody>
          </p:sp>
          <p:sp>
            <p:nvSpPr>
              <p:cNvPr id="89" name="文本框 88"/>
              <p:cNvSpPr txBox="1"/>
              <p:nvPr/>
            </p:nvSpPr>
            <p:spPr>
              <a:xfrm>
                <a:off x="8389723" y="4854177"/>
                <a:ext cx="509817" cy="656998"/>
              </a:xfrm>
              <a:prstGeom prst="rect">
                <a:avLst/>
              </a:prstGeom>
              <a:noFill/>
            </p:spPr>
            <p:txBody>
              <a:bodyPr wrap="square" rtlCol="0">
                <a:spAutoFit/>
              </a:bodyPr>
              <a:lstStyle/>
              <a:p>
                <a:r>
                  <a:rPr lang="en-US" altLang="zh-CN" dirty="0" smtClean="0"/>
                  <a:t>X</a:t>
                </a:r>
                <a:endParaRPr lang="zh-CN" altLang="en-US" dirty="0"/>
              </a:p>
            </p:txBody>
          </p:sp>
          <p:sp>
            <p:nvSpPr>
              <p:cNvPr id="90" name="文本框 89"/>
              <p:cNvSpPr txBox="1"/>
              <p:nvPr/>
            </p:nvSpPr>
            <p:spPr>
              <a:xfrm>
                <a:off x="7798259" y="4128964"/>
                <a:ext cx="509817" cy="656999"/>
              </a:xfrm>
              <a:prstGeom prst="rect">
                <a:avLst/>
              </a:prstGeom>
              <a:noFill/>
            </p:spPr>
            <p:txBody>
              <a:bodyPr wrap="square" rtlCol="0">
                <a:spAutoFit/>
              </a:bodyPr>
              <a:lstStyle/>
              <a:p>
                <a:r>
                  <a:rPr lang="en-US" altLang="zh-CN" dirty="0" smtClean="0"/>
                  <a:t>X</a:t>
                </a:r>
                <a:endParaRPr lang="zh-CN" altLang="en-US" dirty="0"/>
              </a:p>
            </p:txBody>
          </p:sp>
          <p:sp>
            <p:nvSpPr>
              <p:cNvPr id="91" name="文本框 90"/>
              <p:cNvSpPr txBox="1"/>
              <p:nvPr/>
            </p:nvSpPr>
            <p:spPr>
              <a:xfrm>
                <a:off x="7239211" y="4144316"/>
                <a:ext cx="613744" cy="369332"/>
              </a:xfrm>
              <a:prstGeom prst="rect">
                <a:avLst/>
              </a:prstGeom>
              <a:noFill/>
            </p:spPr>
            <p:txBody>
              <a:bodyPr wrap="square" rtlCol="0">
                <a:spAutoFit/>
              </a:bodyPr>
              <a:lstStyle/>
              <a:p>
                <a:r>
                  <a:rPr lang="en-US" altLang="zh-CN" dirty="0" smtClean="0"/>
                  <a:t>X</a:t>
                </a:r>
                <a:endParaRPr lang="zh-CN" altLang="en-US" dirty="0"/>
              </a:p>
            </p:txBody>
          </p:sp>
          <p:sp>
            <p:nvSpPr>
              <p:cNvPr id="92" name="文本框 91"/>
              <p:cNvSpPr txBox="1"/>
              <p:nvPr/>
            </p:nvSpPr>
            <p:spPr>
              <a:xfrm>
                <a:off x="8579067" y="4453627"/>
                <a:ext cx="509817" cy="656999"/>
              </a:xfrm>
              <a:prstGeom prst="rect">
                <a:avLst/>
              </a:prstGeom>
              <a:noFill/>
            </p:spPr>
            <p:txBody>
              <a:bodyPr wrap="square" rtlCol="0">
                <a:spAutoFit/>
              </a:bodyPr>
              <a:lstStyle/>
              <a:p>
                <a:r>
                  <a:rPr lang="en-US" altLang="zh-CN" dirty="0" smtClean="0"/>
                  <a:t>X</a:t>
                </a:r>
                <a:endParaRPr lang="zh-CN" altLang="en-US" dirty="0"/>
              </a:p>
            </p:txBody>
          </p:sp>
          <p:sp>
            <p:nvSpPr>
              <p:cNvPr id="93" name="文本框 92"/>
              <p:cNvSpPr txBox="1"/>
              <p:nvPr/>
            </p:nvSpPr>
            <p:spPr>
              <a:xfrm>
                <a:off x="8218112" y="3508470"/>
                <a:ext cx="509817" cy="656998"/>
              </a:xfrm>
              <a:prstGeom prst="rect">
                <a:avLst/>
              </a:prstGeom>
              <a:noFill/>
            </p:spPr>
            <p:txBody>
              <a:bodyPr wrap="square" rtlCol="0">
                <a:spAutoFit/>
              </a:bodyPr>
              <a:lstStyle/>
              <a:p>
                <a:r>
                  <a:rPr lang="en-US" altLang="zh-CN" dirty="0" smtClean="0"/>
                  <a:t>X</a:t>
                </a:r>
                <a:endParaRPr lang="zh-CN" altLang="en-US" dirty="0"/>
              </a:p>
            </p:txBody>
          </p:sp>
        </p:grpSp>
        <p:sp>
          <p:nvSpPr>
            <p:cNvPr id="96" name="文本框 95"/>
            <p:cNvSpPr txBox="1"/>
            <p:nvPr/>
          </p:nvSpPr>
          <p:spPr>
            <a:xfrm>
              <a:off x="5433335" y="4181532"/>
              <a:ext cx="339329" cy="454662"/>
            </a:xfrm>
            <a:prstGeom prst="rect">
              <a:avLst/>
            </a:prstGeom>
            <a:noFill/>
          </p:spPr>
          <p:txBody>
            <a:bodyPr wrap="square" rtlCol="0">
              <a:spAutoFit/>
            </a:bodyPr>
            <a:lstStyle/>
            <a:p>
              <a:r>
                <a:rPr lang="en-US" altLang="zh-CN" dirty="0" smtClean="0"/>
                <a:t>X</a:t>
              </a:r>
              <a:endParaRPr lang="zh-CN" altLang="en-US" dirty="0"/>
            </a:p>
          </p:txBody>
        </p:sp>
        <p:sp>
          <p:nvSpPr>
            <p:cNvPr id="97" name="文本框 96"/>
            <p:cNvSpPr txBox="1"/>
            <p:nvPr/>
          </p:nvSpPr>
          <p:spPr>
            <a:xfrm>
              <a:off x="4536531" y="4944807"/>
              <a:ext cx="339329" cy="454662"/>
            </a:xfrm>
            <a:prstGeom prst="rect">
              <a:avLst/>
            </a:prstGeom>
            <a:noFill/>
          </p:spPr>
          <p:txBody>
            <a:bodyPr wrap="square" rtlCol="0">
              <a:spAutoFit/>
            </a:bodyPr>
            <a:lstStyle/>
            <a:p>
              <a:r>
                <a:rPr lang="en-US" altLang="zh-CN" dirty="0" smtClean="0"/>
                <a:t>X</a:t>
              </a:r>
              <a:endParaRPr lang="zh-CN" altLang="en-US" dirty="0"/>
            </a:p>
          </p:txBody>
        </p:sp>
        <p:sp>
          <p:nvSpPr>
            <p:cNvPr id="98" name="矩形 97"/>
            <p:cNvSpPr/>
            <p:nvPr/>
          </p:nvSpPr>
          <p:spPr>
            <a:xfrm>
              <a:off x="4522280" y="4516017"/>
              <a:ext cx="481222" cy="523220"/>
            </a:xfrm>
            <a:prstGeom prst="rect">
              <a:avLst/>
            </a:prstGeom>
          </p:spPr>
          <p:txBody>
            <a:bodyPr wrap="none">
              <a:spAutoFit/>
            </a:bodyPr>
            <a:lstStyle/>
            <a:p>
              <a:r>
                <a:rPr lang="en-US" altLang="zh-CN" sz="2800" b="1" dirty="0" smtClean="0">
                  <a:solidFill>
                    <a:schemeClr val="accent5"/>
                  </a:solidFill>
                  <a:effectLst>
                    <a:outerShdw blurRad="38100" dist="38100" dir="2700000" algn="tl">
                      <a:srgbClr val="000000">
                        <a:alpha val="43137"/>
                      </a:srgbClr>
                    </a:outerShdw>
                  </a:effectLst>
                </a:rPr>
                <a:t>n</a:t>
              </a:r>
              <a:r>
                <a:rPr lang="en-US" altLang="zh-CN" sz="1600" b="1" dirty="0">
                  <a:solidFill>
                    <a:schemeClr val="accent5"/>
                  </a:solidFill>
                  <a:effectLst>
                    <a:outerShdw blurRad="38100" dist="38100" dir="2700000" algn="tl">
                      <a:srgbClr val="000000">
                        <a:alpha val="43137"/>
                      </a:srgbClr>
                    </a:outerShdw>
                  </a:effectLst>
                </a:rPr>
                <a:t>1</a:t>
              </a:r>
              <a:endParaRPr lang="zh-CN" altLang="en-US" sz="2400" dirty="0"/>
            </a:p>
          </p:txBody>
        </p:sp>
        <p:sp>
          <p:nvSpPr>
            <p:cNvPr id="99" name="矩形 98"/>
            <p:cNvSpPr/>
            <p:nvPr/>
          </p:nvSpPr>
          <p:spPr>
            <a:xfrm>
              <a:off x="4476693" y="3384161"/>
              <a:ext cx="481222" cy="523220"/>
            </a:xfrm>
            <a:prstGeom prst="rect">
              <a:avLst/>
            </a:prstGeom>
          </p:spPr>
          <p:txBody>
            <a:bodyPr wrap="none">
              <a:spAutoFit/>
            </a:bodyPr>
            <a:lstStyle/>
            <a:p>
              <a:r>
                <a:rPr lang="en-US" altLang="zh-CN" sz="2800" b="1" dirty="0" smtClean="0">
                  <a:solidFill>
                    <a:schemeClr val="accent5"/>
                  </a:solidFill>
                  <a:effectLst>
                    <a:outerShdw blurRad="38100" dist="38100" dir="2700000" algn="tl">
                      <a:srgbClr val="000000">
                        <a:alpha val="43137"/>
                      </a:srgbClr>
                    </a:outerShdw>
                  </a:effectLst>
                </a:rPr>
                <a:t>n</a:t>
              </a:r>
              <a:r>
                <a:rPr lang="en-US" altLang="zh-CN" sz="1600" b="1" dirty="0">
                  <a:solidFill>
                    <a:schemeClr val="accent5"/>
                  </a:solidFill>
                  <a:effectLst>
                    <a:outerShdw blurRad="38100" dist="38100" dir="2700000" algn="tl">
                      <a:srgbClr val="000000">
                        <a:alpha val="43137"/>
                      </a:srgbClr>
                    </a:outerShdw>
                  </a:effectLst>
                </a:rPr>
                <a:t>2</a:t>
              </a:r>
              <a:endParaRPr lang="zh-CN" altLang="en-US" sz="2400" dirty="0"/>
            </a:p>
          </p:txBody>
        </p:sp>
        <p:sp>
          <p:nvSpPr>
            <p:cNvPr id="100" name="矩形 99"/>
            <p:cNvSpPr/>
            <p:nvPr/>
          </p:nvSpPr>
          <p:spPr>
            <a:xfrm>
              <a:off x="5496368" y="3388131"/>
              <a:ext cx="481222" cy="523220"/>
            </a:xfrm>
            <a:prstGeom prst="rect">
              <a:avLst/>
            </a:prstGeom>
          </p:spPr>
          <p:txBody>
            <a:bodyPr wrap="none">
              <a:spAutoFit/>
            </a:bodyPr>
            <a:lstStyle/>
            <a:p>
              <a:r>
                <a:rPr lang="en-US" altLang="zh-CN" sz="2800" b="1" dirty="0" smtClean="0">
                  <a:solidFill>
                    <a:schemeClr val="accent5"/>
                  </a:solidFill>
                  <a:effectLst>
                    <a:outerShdw blurRad="38100" dist="38100" dir="2700000" algn="tl">
                      <a:srgbClr val="000000">
                        <a:alpha val="43137"/>
                      </a:srgbClr>
                    </a:outerShdw>
                  </a:effectLst>
                </a:rPr>
                <a:t>n</a:t>
              </a:r>
              <a:r>
                <a:rPr lang="en-US" altLang="zh-CN" sz="1600" b="1" dirty="0">
                  <a:solidFill>
                    <a:schemeClr val="accent5"/>
                  </a:solidFill>
                  <a:effectLst>
                    <a:outerShdw blurRad="38100" dist="38100" dir="2700000" algn="tl">
                      <a:srgbClr val="000000">
                        <a:alpha val="43137"/>
                      </a:srgbClr>
                    </a:outerShdw>
                  </a:effectLst>
                </a:rPr>
                <a:t>3</a:t>
              </a:r>
              <a:endParaRPr lang="zh-CN" altLang="en-US" sz="2400" dirty="0"/>
            </a:p>
          </p:txBody>
        </p:sp>
        <p:sp>
          <p:nvSpPr>
            <p:cNvPr id="101" name="矩形 100"/>
            <p:cNvSpPr/>
            <p:nvPr/>
          </p:nvSpPr>
          <p:spPr>
            <a:xfrm>
              <a:off x="5512716" y="4560524"/>
              <a:ext cx="481222" cy="523220"/>
            </a:xfrm>
            <a:prstGeom prst="rect">
              <a:avLst/>
            </a:prstGeom>
          </p:spPr>
          <p:txBody>
            <a:bodyPr wrap="none">
              <a:spAutoFit/>
            </a:bodyPr>
            <a:lstStyle/>
            <a:p>
              <a:r>
                <a:rPr lang="en-US" altLang="zh-CN" sz="2800" b="1" dirty="0" smtClean="0">
                  <a:solidFill>
                    <a:schemeClr val="accent5"/>
                  </a:solidFill>
                  <a:effectLst>
                    <a:outerShdw blurRad="38100" dist="38100" dir="2700000" algn="tl">
                      <a:srgbClr val="000000">
                        <a:alpha val="43137"/>
                      </a:srgbClr>
                    </a:outerShdw>
                  </a:effectLst>
                </a:rPr>
                <a:t>n</a:t>
              </a:r>
              <a:r>
                <a:rPr lang="en-US" altLang="zh-CN" sz="1600" b="1" dirty="0">
                  <a:solidFill>
                    <a:schemeClr val="accent5"/>
                  </a:solidFill>
                  <a:effectLst>
                    <a:outerShdw blurRad="38100" dist="38100" dir="2700000" algn="tl">
                      <a:srgbClr val="000000">
                        <a:alpha val="43137"/>
                      </a:srgbClr>
                    </a:outerShdw>
                  </a:effectLst>
                </a:rPr>
                <a:t>4</a:t>
              </a:r>
              <a:endParaRPr lang="zh-CN" altLang="en-US" sz="2400" dirty="0"/>
            </a:p>
          </p:txBody>
        </p:sp>
      </p:grpSp>
      <p:sp>
        <p:nvSpPr>
          <p:cNvPr id="104" name="矩形 103"/>
          <p:cNvSpPr/>
          <p:nvPr/>
        </p:nvSpPr>
        <p:spPr>
          <a:xfrm>
            <a:off x="3339958" y="3906647"/>
            <a:ext cx="831314" cy="923330"/>
          </a:xfrm>
          <a:prstGeom prst="rect">
            <a:avLst/>
          </a:prstGeom>
          <a:noFill/>
        </p:spPr>
        <p:txBody>
          <a:bodyPr wrap="square" lIns="91440" tIns="45720" rIns="91440" bIns="45720">
            <a:spAutoFit/>
          </a:bodyPr>
          <a:lstStyle/>
          <a:p>
            <a:pPr algn="ctr"/>
            <a:r>
              <a:rPr lang="en-US" altLang="zh-CN" sz="5400" b="1" cap="none" spc="0" dirty="0" smtClean="0">
                <a:ln w="12700">
                  <a:solidFill>
                    <a:srgbClr val="FF0000"/>
                  </a:solidFill>
                  <a:prstDash val="solid"/>
                </a:ln>
                <a:noFill/>
                <a:effectLst/>
              </a:rPr>
              <a:t>?</a:t>
            </a:r>
            <a:endParaRPr lang="zh-CN" altLang="en-US" sz="5400" b="1" cap="none" spc="0" dirty="0">
              <a:ln w="12700">
                <a:solidFill>
                  <a:srgbClr val="FF0000"/>
                </a:solidFill>
                <a:prstDash val="solid"/>
              </a:ln>
              <a:noFill/>
              <a:effectLst/>
            </a:endParaRPr>
          </a:p>
        </p:txBody>
      </p:sp>
      <p:sp>
        <p:nvSpPr>
          <p:cNvPr id="106" name="矩形 105"/>
          <p:cNvSpPr/>
          <p:nvPr/>
        </p:nvSpPr>
        <p:spPr>
          <a:xfrm>
            <a:off x="7216660" y="3841487"/>
            <a:ext cx="831314" cy="923330"/>
          </a:xfrm>
          <a:prstGeom prst="rect">
            <a:avLst/>
          </a:prstGeom>
          <a:noFill/>
        </p:spPr>
        <p:txBody>
          <a:bodyPr wrap="square" lIns="91440" tIns="45720" rIns="91440" bIns="45720">
            <a:spAutoFit/>
          </a:bodyPr>
          <a:lstStyle/>
          <a:p>
            <a:pPr algn="ctr"/>
            <a:r>
              <a:rPr lang="en-US" altLang="zh-CN" sz="5400" b="1" cap="none" spc="0" dirty="0" smtClean="0">
                <a:ln w="12700">
                  <a:solidFill>
                    <a:srgbClr val="FF0000"/>
                  </a:solidFill>
                  <a:prstDash val="solid"/>
                </a:ln>
                <a:noFill/>
                <a:effectLst/>
              </a:rPr>
              <a:t>?</a:t>
            </a:r>
            <a:endParaRPr lang="zh-CN" altLang="en-US" sz="5400" b="1" cap="none" spc="0" dirty="0">
              <a:ln w="12700">
                <a:solidFill>
                  <a:srgbClr val="FF0000"/>
                </a:solidFill>
                <a:prstDash val="solid"/>
              </a:ln>
              <a:noFill/>
              <a:effectLst/>
            </a:endParaRPr>
          </a:p>
        </p:txBody>
      </p:sp>
      <p:sp>
        <p:nvSpPr>
          <p:cNvPr id="105" name="左箭头标注 104"/>
          <p:cNvSpPr/>
          <p:nvPr/>
        </p:nvSpPr>
        <p:spPr>
          <a:xfrm>
            <a:off x="2892269" y="3622609"/>
            <a:ext cx="1313863" cy="1520272"/>
          </a:xfrm>
          <a:prstGeom prst="lef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右箭头标注 107"/>
          <p:cNvSpPr/>
          <p:nvPr/>
        </p:nvSpPr>
        <p:spPr>
          <a:xfrm>
            <a:off x="7171730" y="3530044"/>
            <a:ext cx="1313863" cy="1520272"/>
          </a:xfrm>
          <a:prstGeom prst="right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7" name="对象 106"/>
          <p:cNvGraphicFramePr>
            <a:graphicFrameLocks noChangeAspect="1"/>
          </p:cNvGraphicFramePr>
          <p:nvPr>
            <p:extLst>
              <p:ext uri="{D42A27DB-BD31-4B8C-83A1-F6EECF244321}">
                <p14:modId xmlns:p14="http://schemas.microsoft.com/office/powerpoint/2010/main" val="788649623"/>
              </p:ext>
            </p:extLst>
          </p:nvPr>
        </p:nvGraphicFramePr>
        <p:xfrm>
          <a:off x="7729698" y="851537"/>
          <a:ext cx="3749039" cy="944880"/>
        </p:xfrm>
        <a:graphic>
          <a:graphicData uri="http://schemas.openxmlformats.org/presentationml/2006/ole">
            <mc:AlternateContent xmlns:mc="http://schemas.openxmlformats.org/markup-compatibility/2006">
              <mc:Choice xmlns:v="urn:schemas-microsoft-com:vml" Requires="v">
                <p:oleObj spid="_x0000_s3415" name="Equation" r:id="rId4" imgW="1333500" imgH="457200" progId="Equation.DSMT4">
                  <p:embed/>
                </p:oleObj>
              </mc:Choice>
              <mc:Fallback>
                <p:oleObj name="Equation" r:id="rId4" imgW="13335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9698" y="851537"/>
                        <a:ext cx="3749039" cy="944880"/>
                      </a:xfrm>
                      <a:prstGeom prst="rect">
                        <a:avLst/>
                      </a:prstGeom>
                      <a:noFill/>
                    </p:spPr>
                  </p:pic>
                </p:oleObj>
              </mc:Fallback>
            </mc:AlternateContent>
          </a:graphicData>
        </a:graphic>
      </p:graphicFrame>
      <p:graphicFrame>
        <p:nvGraphicFramePr>
          <p:cNvPr id="109" name="对象 108"/>
          <p:cNvGraphicFramePr>
            <a:graphicFrameLocks noChangeAspect="1"/>
          </p:cNvGraphicFramePr>
          <p:nvPr>
            <p:extLst>
              <p:ext uri="{D42A27DB-BD31-4B8C-83A1-F6EECF244321}">
                <p14:modId xmlns:p14="http://schemas.microsoft.com/office/powerpoint/2010/main" val="4160057950"/>
              </p:ext>
            </p:extLst>
          </p:nvPr>
        </p:nvGraphicFramePr>
        <p:xfrm>
          <a:off x="2728959" y="530306"/>
          <a:ext cx="4620059" cy="1590070"/>
        </p:xfrm>
        <a:graphic>
          <a:graphicData uri="http://schemas.openxmlformats.org/presentationml/2006/ole">
            <mc:AlternateContent xmlns:mc="http://schemas.openxmlformats.org/markup-compatibility/2006">
              <mc:Choice xmlns:v="urn:schemas-microsoft-com:vml" Requires="v">
                <p:oleObj spid="_x0000_s3416" name="Equation" r:id="rId6" imgW="1600200" imgH="838080" progId="Equation.DSMT4">
                  <p:embed/>
                </p:oleObj>
              </mc:Choice>
              <mc:Fallback>
                <p:oleObj name="Equation" r:id="rId6" imgW="1600200" imgH="838080" progId="Equation.DSMT4">
                  <p:embed/>
                  <p:pic>
                    <p:nvPicPr>
                      <p:cNvPr id="0" name=""/>
                      <p:cNvPicPr>
                        <a:picLocks noChangeAspect="1" noChangeArrowheads="1"/>
                      </p:cNvPicPr>
                      <p:nvPr/>
                    </p:nvPicPr>
                    <p:blipFill>
                      <a:blip r:embed="rId7"/>
                      <a:srcRect/>
                      <a:stretch>
                        <a:fillRect/>
                      </a:stretch>
                    </p:blipFill>
                    <p:spPr bwMode="auto">
                      <a:xfrm>
                        <a:off x="2728959" y="530306"/>
                        <a:ext cx="4620059" cy="1590070"/>
                      </a:xfrm>
                      <a:prstGeom prst="rect">
                        <a:avLst/>
                      </a:prstGeom>
                      <a:noFill/>
                    </p:spPr>
                  </p:pic>
                </p:oleObj>
              </mc:Fallback>
            </mc:AlternateContent>
          </a:graphicData>
        </a:graphic>
      </p:graphicFrame>
      <p:sp>
        <p:nvSpPr>
          <p:cNvPr id="55" name="矩形 54"/>
          <p:cNvSpPr/>
          <p:nvPr/>
        </p:nvSpPr>
        <p:spPr>
          <a:xfrm>
            <a:off x="216984" y="1993834"/>
            <a:ext cx="4259411" cy="584775"/>
          </a:xfrm>
          <a:prstGeom prst="rect">
            <a:avLst/>
          </a:prstGeom>
        </p:spPr>
        <p:txBody>
          <a:bodyPr wrap="square">
            <a:spAutoFit/>
          </a:bodyPr>
          <a:lstStyle/>
          <a:p>
            <a:r>
              <a:rPr lang="en-US" altLang="zh-CN" sz="3200" dirty="0">
                <a:latin typeface="Times New Roman" panose="02020603050405020304" pitchFamily="18" charset="0"/>
                <a:cs typeface="Times New Roman" panose="02020603050405020304" pitchFamily="18" charset="0"/>
              </a:rPr>
              <a:t>multinomial distribution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85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713323"/>
            <a:ext cx="10058400" cy="993557"/>
          </a:xfrm>
        </p:spPr>
        <p:txBody>
          <a:bodyPr/>
          <a:lstStyle/>
          <a:p>
            <a:r>
              <a:rPr lang="en-US" altLang="zh-CN" dirty="0" smtClean="0">
                <a:latin typeface="Times New Roman" panose="02020603050405020304" pitchFamily="18" charset="0"/>
                <a:cs typeface="Times New Roman" panose="02020603050405020304" pitchFamily="18" charset="0"/>
              </a:rPr>
              <a:t>Outlines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Data source</a:t>
            </a:r>
          </a:p>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Method of prediction</a:t>
            </a:r>
          </a:p>
          <a:p>
            <a:pPr marL="0" indent="0">
              <a:buNone/>
            </a:pPr>
            <a:r>
              <a:rPr lang="en-US" altLang="zh-CN" sz="3200" dirty="0" smtClean="0">
                <a:latin typeface="Times New Roman" panose="02020603050405020304" pitchFamily="18" charset="0"/>
                <a:cs typeface="Times New Roman" panose="02020603050405020304" pitchFamily="18" charset="0"/>
              </a:rPr>
              <a:t>Results</a:t>
            </a:r>
          </a:p>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866470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5909" t="-1653" r="5799"/>
          <a:stretch/>
        </p:blipFill>
        <p:spPr>
          <a:xfrm>
            <a:off x="6006661" y="757232"/>
            <a:ext cx="5760116" cy="5623560"/>
          </a:xfrm>
          <a:prstGeom prst="rect">
            <a:avLst/>
          </a:prstGeom>
        </p:spPr>
      </p:pic>
      <p:sp>
        <p:nvSpPr>
          <p:cNvPr id="5" name="标题 1"/>
          <p:cNvSpPr txBox="1">
            <a:spLocks/>
          </p:cNvSpPr>
          <p:nvPr/>
        </p:nvSpPr>
        <p:spPr>
          <a:xfrm>
            <a:off x="0" y="28350"/>
            <a:ext cx="10576560" cy="81532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smtClean="0">
                <a:latin typeface="Times New Roman" panose="02020603050405020304" pitchFamily="18" charset="0"/>
                <a:cs typeface="Times New Roman" panose="02020603050405020304" pitchFamily="18" charset="0"/>
              </a:rPr>
              <a:t>Partition</a:t>
            </a:r>
            <a:r>
              <a:rPr lang="en-US" altLang="zh-CN" dirty="0" smtClean="0"/>
              <a:t> </a:t>
            </a:r>
            <a:endParaRPr lang="en-US" altLang="zh-CN" dirty="0"/>
          </a:p>
        </p:txBody>
      </p:sp>
      <p:pic>
        <p:nvPicPr>
          <p:cNvPr id="2" name="图片 1"/>
          <p:cNvPicPr>
            <a:picLocks noChangeAspect="1"/>
          </p:cNvPicPr>
          <p:nvPr/>
        </p:nvPicPr>
        <p:blipFill rotWithShape="1">
          <a:blip r:embed="rId4">
            <a:extLst>
              <a:ext uri="{28A0092B-C50C-407E-A947-70E740481C1C}">
                <a14:useLocalDpi xmlns:a14="http://schemas.microsoft.com/office/drawing/2010/main" val="0"/>
              </a:ext>
            </a:extLst>
          </a:blip>
          <a:srcRect l="6325" r="7308"/>
          <a:stretch/>
        </p:blipFill>
        <p:spPr>
          <a:xfrm>
            <a:off x="268014" y="843676"/>
            <a:ext cx="5738647" cy="5537116"/>
          </a:xfrm>
          <a:prstGeom prst="rect">
            <a:avLst/>
          </a:prstGeom>
        </p:spPr>
      </p:pic>
    </p:spTree>
    <p:extLst>
      <p:ext uri="{BB962C8B-B14F-4D97-AF65-F5344CB8AC3E}">
        <p14:creationId xmlns:p14="http://schemas.microsoft.com/office/powerpoint/2010/main" val="469584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0" y="0"/>
            <a:ext cx="10058400" cy="111547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smtClean="0">
                <a:latin typeface="Times New Roman" panose="02020603050405020304" pitchFamily="18" charset="0"/>
                <a:cs typeface="Times New Roman" panose="02020603050405020304" pitchFamily="18" charset="0"/>
              </a:rPr>
              <a:t>5-Fold Cross-validation</a:t>
            </a:r>
            <a:endParaRPr lang="zh-CN" altLang="en-US" dirty="0">
              <a:latin typeface="Times New Roman" panose="02020603050405020304" pitchFamily="18" charset="0"/>
              <a:cs typeface="Times New Roman" panose="02020603050405020304" pitchFamily="18" charset="0"/>
            </a:endParaRPr>
          </a:p>
        </p:txBody>
      </p:sp>
      <p:grpSp>
        <p:nvGrpSpPr>
          <p:cNvPr id="5" name="组合 4"/>
          <p:cNvGrpSpPr/>
          <p:nvPr/>
        </p:nvGrpSpPr>
        <p:grpSpPr>
          <a:xfrm>
            <a:off x="616766" y="749313"/>
            <a:ext cx="10979488" cy="5990895"/>
            <a:chOff x="505503" y="487680"/>
            <a:chExt cx="11186159" cy="637032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503" y="487680"/>
              <a:ext cx="11186159" cy="6370320"/>
            </a:xfrm>
            <a:prstGeom prst="rect">
              <a:avLst/>
            </a:prstGeom>
          </p:spPr>
        </p:pic>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2875" t="52183" r="78541" b="11767"/>
            <a:stretch/>
          </p:blipFill>
          <p:spPr>
            <a:xfrm>
              <a:off x="6659880" y="2697480"/>
              <a:ext cx="1584960" cy="31089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1950720" y="4053840"/>
              <a:ext cx="868680" cy="2026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2865120" y="2697480"/>
              <a:ext cx="3688080" cy="1356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819400" y="5806440"/>
              <a:ext cx="3840480" cy="2743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flipV="1">
            <a:off x="5960707" y="3116544"/>
            <a:ext cx="615553" cy="1062471"/>
          </a:xfrm>
          <a:prstGeom prst="rect">
            <a:avLst/>
          </a:prstGeom>
          <a:noFill/>
        </p:spPr>
        <p:txBody>
          <a:bodyPr vert="eaVert" wrap="square" rtlCol="0">
            <a:spAutoFit/>
          </a:bodyPr>
          <a:lstStyle/>
          <a:p>
            <a:r>
              <a:rPr lang="en-US" altLang="zh-CN" sz="2800" dirty="0" smtClean="0"/>
              <a:t>AUC</a:t>
            </a:r>
            <a:endParaRPr lang="zh-CN" altLang="en-US" sz="2800" dirty="0"/>
          </a:p>
        </p:txBody>
      </p:sp>
    </p:spTree>
    <p:extLst>
      <p:ext uri="{BB962C8B-B14F-4D97-AF65-F5344CB8AC3E}">
        <p14:creationId xmlns:p14="http://schemas.microsoft.com/office/powerpoint/2010/main" val="1580280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p:cNvSpPr txBox="1">
            <a:spLocks/>
          </p:cNvSpPr>
          <p:nvPr/>
        </p:nvSpPr>
        <p:spPr>
          <a:xfrm>
            <a:off x="0" y="0"/>
            <a:ext cx="10058400" cy="71628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smtClean="0">
                <a:latin typeface="Times New Roman" panose="02020603050405020304" pitchFamily="18" charset="0"/>
                <a:cs typeface="Times New Roman" panose="02020603050405020304" pitchFamily="18" charset="0"/>
              </a:rPr>
              <a:t>Drug-Protein relationship(Protein family</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158240" y="716280"/>
            <a:ext cx="9555480" cy="5943600"/>
            <a:chOff x="418264" y="0"/>
            <a:chExt cx="8150266" cy="616203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264" y="0"/>
              <a:ext cx="4014532" cy="3081015"/>
            </a:xfrm>
            <a:prstGeom prst="rect">
              <a:avLst/>
            </a:prstGeom>
            <a:ln w="57150">
              <a:solidFill>
                <a:schemeClr val="accent1"/>
              </a:solidFill>
            </a:ln>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64" y="3081015"/>
              <a:ext cx="4014532" cy="3081015"/>
            </a:xfrm>
            <a:prstGeom prst="rect">
              <a:avLst/>
            </a:prstGeom>
            <a:ln w="57150">
              <a:solidFill>
                <a:schemeClr val="accent6"/>
              </a:solidFill>
            </a:ln>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21182" y="0"/>
              <a:ext cx="4047348" cy="3030646"/>
            </a:xfrm>
            <a:prstGeom prst="rect">
              <a:avLst/>
            </a:prstGeom>
            <a:ln w="57150">
              <a:solidFill>
                <a:schemeClr val="accent2"/>
              </a:solidFill>
            </a:ln>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1182" y="3081015"/>
              <a:ext cx="4047348" cy="3081015"/>
            </a:xfrm>
            <a:prstGeom prst="rect">
              <a:avLst/>
            </a:prstGeom>
            <a:ln w="57150">
              <a:solidFill>
                <a:schemeClr val="tx2">
                  <a:lumMod val="10000"/>
                </a:schemeClr>
              </a:solidFill>
            </a:ln>
          </p:spPr>
        </p:pic>
      </p:grpSp>
      <p:sp>
        <p:nvSpPr>
          <p:cNvPr id="8" name="文本框 7"/>
          <p:cNvSpPr txBox="1"/>
          <p:nvPr/>
        </p:nvSpPr>
        <p:spPr>
          <a:xfrm>
            <a:off x="10302240" y="173474"/>
            <a:ext cx="2087880"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(Yamanishi,2010)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447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32068"/>
            <a:ext cx="10058400" cy="993557"/>
          </a:xfrm>
        </p:spPr>
        <p:txBody>
          <a:bodyPr/>
          <a:lstStyle/>
          <a:p>
            <a:r>
              <a:rPr lang="en-US" altLang="zh-CN" dirty="0" smtClean="0">
                <a:latin typeface="Times New Roman" panose="02020603050405020304" pitchFamily="18" charset="0"/>
                <a:cs typeface="Times New Roman" panose="02020603050405020304" pitchFamily="18" charset="0"/>
              </a:rPr>
              <a:t>Outlines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Data source</a:t>
            </a:r>
          </a:p>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Method of prediction</a:t>
            </a:r>
          </a:p>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Validation and comparison</a:t>
            </a:r>
          </a:p>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Results</a:t>
            </a:r>
          </a:p>
          <a:p>
            <a:pPr marL="0" indent="0">
              <a:buNone/>
            </a:pPr>
            <a:r>
              <a:rPr lang="en-US" altLang="zh-CN" sz="3200" dirty="0" smtClean="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219606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23763"/>
            <a:ext cx="10058400" cy="993557"/>
          </a:xfrm>
        </p:spPr>
        <p:txBody>
          <a:bodyPr/>
          <a:lstStyle/>
          <a:p>
            <a:r>
              <a:rPr lang="en-US" altLang="zh-CN" dirty="0" smtClean="0">
                <a:latin typeface="Times New Roman" panose="02020603050405020304" pitchFamily="18" charset="0"/>
                <a:cs typeface="Times New Roman" panose="02020603050405020304" pitchFamily="18" charset="0"/>
              </a:rPr>
              <a:t>Outlines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sz="3200" dirty="0" smtClean="0">
                <a:latin typeface="Times New Roman" panose="02020603050405020304" pitchFamily="18" charset="0"/>
                <a:cs typeface="Times New Roman" panose="02020603050405020304" pitchFamily="18" charset="0"/>
              </a:rPr>
              <a:t>Data source</a:t>
            </a:r>
          </a:p>
          <a:p>
            <a:pPr marL="0" indent="0">
              <a:buNone/>
            </a:pPr>
            <a:r>
              <a:rPr lang="en-US" altLang="zh-CN" sz="3200" dirty="0" smtClean="0">
                <a:latin typeface="Times New Roman" panose="02020603050405020304" pitchFamily="18" charset="0"/>
                <a:cs typeface="Times New Roman" panose="02020603050405020304" pitchFamily="18" charset="0"/>
              </a:rPr>
              <a:t>Method of prediction</a:t>
            </a:r>
          </a:p>
          <a:p>
            <a:pPr marL="0" indent="0">
              <a:buNone/>
            </a:pPr>
            <a:r>
              <a:rPr lang="en-US" altLang="zh-CN" sz="3200" dirty="0" smtClean="0">
                <a:latin typeface="Times New Roman" panose="02020603050405020304" pitchFamily="18" charset="0"/>
                <a:cs typeface="Times New Roman" panose="02020603050405020304" pitchFamily="18" charset="0"/>
              </a:rPr>
              <a:t>Results</a:t>
            </a:r>
          </a:p>
          <a:p>
            <a:pPr marL="0" indent="0">
              <a:buNone/>
            </a:pPr>
            <a:r>
              <a:rPr lang="en-US" altLang="zh-CN" sz="3200" dirty="0" smtClean="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1642167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distribution"/>
          <p:cNvPicPr>
            <a:picLocks noChangeAspect="1" noChangeArrowheads="1"/>
          </p:cNvPicPr>
          <p:nvPr/>
        </p:nvPicPr>
        <p:blipFill>
          <a:blip r:embed="rId3">
            <a:extLst>
              <a:ext uri="{28A0092B-C50C-407E-A947-70E740481C1C}">
                <a14:useLocalDpi xmlns:a14="http://schemas.microsoft.com/office/drawing/2010/main" val="0"/>
              </a:ext>
            </a:extLst>
          </a:blip>
          <a:srcRect l="10001" t="5357" r="6667" b="7143"/>
          <a:stretch>
            <a:fillRect/>
          </a:stretch>
        </p:blipFill>
        <p:spPr bwMode="auto">
          <a:xfrm>
            <a:off x="1097280" y="1466171"/>
            <a:ext cx="10700107" cy="487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0" y="152400"/>
            <a:ext cx="7101840" cy="769441"/>
          </a:xfrm>
          <a:prstGeom prst="rect">
            <a:avLst/>
          </a:prstGeom>
          <a:noFill/>
        </p:spPr>
        <p:txBody>
          <a:bodyPr wrap="square" rtlCol="0">
            <a:spAutoFit/>
          </a:bodyPr>
          <a:lstStyle/>
          <a:p>
            <a:r>
              <a:rPr lang="en-US" altLang="zh-CN" sz="4400" dirty="0" smtClean="0">
                <a:latin typeface="Times New Roman" panose="02020603050405020304" pitchFamily="18" charset="0"/>
                <a:cs typeface="Times New Roman" panose="02020603050405020304" pitchFamily="18" charset="0"/>
              </a:rPr>
              <a:t>The P-value of </a:t>
            </a:r>
            <a:r>
              <a:rPr lang="en-US" altLang="zh-CN" sz="4400" dirty="0">
                <a:latin typeface="Times New Roman" panose="02020603050405020304" pitchFamily="18" charset="0"/>
                <a:cs typeface="Times New Roman" panose="02020603050405020304" pitchFamily="18" charset="0"/>
              </a:rPr>
              <a:t>B</a:t>
            </a:r>
            <a:r>
              <a:rPr lang="en-US" altLang="zh-CN" sz="4400" dirty="0" smtClean="0">
                <a:latin typeface="Times New Roman" panose="02020603050405020304" pitchFamily="18" charset="0"/>
                <a:cs typeface="Times New Roman" panose="02020603050405020304" pitchFamily="18" charset="0"/>
              </a:rPr>
              <a:t>ayes factor</a:t>
            </a:r>
            <a:endParaRPr lang="zh-CN" altLang="en-US" sz="44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553625" y="985838"/>
            <a:ext cx="11243762"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Null distribution</a:t>
            </a:r>
            <a:r>
              <a:rPr lang="zh-CN" altLang="en-US" sz="3200" dirty="0" smtClean="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4494090" y="6232748"/>
            <a:ext cx="3611880"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Bayes</a:t>
            </a:r>
            <a:r>
              <a:rPr lang="zh-CN" altLang="en-US" sz="3200" dirty="0" smtClean="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F</a:t>
            </a:r>
            <a:r>
              <a:rPr lang="en-US" altLang="zh-CN" sz="3200" dirty="0" smtClean="0">
                <a:latin typeface="Times New Roman" panose="02020603050405020304" pitchFamily="18" charset="0"/>
                <a:cs typeface="Times New Roman" panose="02020603050405020304" pitchFamily="18" charset="0"/>
              </a:rPr>
              <a:t>actor</a:t>
            </a:r>
          </a:p>
        </p:txBody>
      </p:sp>
      <p:sp>
        <p:nvSpPr>
          <p:cNvPr id="6" name="文本框 5"/>
          <p:cNvSpPr txBox="1"/>
          <p:nvPr/>
        </p:nvSpPr>
        <p:spPr>
          <a:xfrm flipV="1">
            <a:off x="420172" y="2804160"/>
            <a:ext cx="677108" cy="2026920"/>
          </a:xfrm>
          <a:prstGeom prst="rect">
            <a:avLst/>
          </a:prstGeom>
          <a:noFill/>
        </p:spPr>
        <p:txBody>
          <a:bodyPr vert="eaVert" wrap="square" rtlCol="0">
            <a:spAutoFit/>
          </a:bodyPr>
          <a:lstStyle/>
          <a:p>
            <a:r>
              <a:rPr lang="en-US" altLang="zh-CN" sz="3200" dirty="0" smtClean="0">
                <a:latin typeface="Times New Roman" panose="02020603050405020304" pitchFamily="18" charset="0"/>
                <a:cs typeface="Times New Roman" panose="02020603050405020304" pitchFamily="18" charset="0"/>
              </a:rPr>
              <a:t>Frequency</a:t>
            </a:r>
            <a:endParaRPr lang="zh-CN" altLang="en-US" sz="3200" dirty="0">
              <a:latin typeface="Times New Roman" panose="02020603050405020304" pitchFamily="18" charset="0"/>
              <a:cs typeface="Times New Roman" panose="02020603050405020304" pitchFamily="18" charset="0"/>
            </a:endParaRPr>
          </a:p>
        </p:txBody>
      </p:sp>
      <p:sp>
        <p:nvSpPr>
          <p:cNvPr id="15" name="任意多边形 14"/>
          <p:cNvSpPr/>
          <p:nvPr/>
        </p:nvSpPr>
        <p:spPr>
          <a:xfrm>
            <a:off x="7498080" y="5623560"/>
            <a:ext cx="1097280" cy="472440"/>
          </a:xfrm>
          <a:custGeom>
            <a:avLst/>
            <a:gdLst>
              <a:gd name="connsiteX0" fmla="*/ 0 w 1097280"/>
              <a:gd name="connsiteY0" fmla="*/ 0 h 472440"/>
              <a:gd name="connsiteX1" fmla="*/ 0 w 1097280"/>
              <a:gd name="connsiteY1" fmla="*/ 0 h 472440"/>
              <a:gd name="connsiteX2" fmla="*/ 30480 w 1097280"/>
              <a:gd name="connsiteY2" fmla="*/ 304800 h 472440"/>
              <a:gd name="connsiteX3" fmla="*/ 45720 w 1097280"/>
              <a:gd name="connsiteY3" fmla="*/ 441960 h 472440"/>
              <a:gd name="connsiteX4" fmla="*/ 121920 w 1097280"/>
              <a:gd name="connsiteY4" fmla="*/ 457200 h 472440"/>
              <a:gd name="connsiteX5" fmla="*/ 594360 w 1097280"/>
              <a:gd name="connsiteY5" fmla="*/ 472440 h 472440"/>
              <a:gd name="connsiteX6" fmla="*/ 1005840 w 1097280"/>
              <a:gd name="connsiteY6" fmla="*/ 441960 h 472440"/>
              <a:gd name="connsiteX7" fmla="*/ 1097280 w 1097280"/>
              <a:gd name="connsiteY7" fmla="*/ 426720 h 472440"/>
              <a:gd name="connsiteX8" fmla="*/ 792480 w 1097280"/>
              <a:gd name="connsiteY8" fmla="*/ 381000 h 472440"/>
              <a:gd name="connsiteX9" fmla="*/ 670560 w 1097280"/>
              <a:gd name="connsiteY9" fmla="*/ 365760 h 472440"/>
              <a:gd name="connsiteX10" fmla="*/ 533400 w 1097280"/>
              <a:gd name="connsiteY10" fmla="*/ 320040 h 472440"/>
              <a:gd name="connsiteX11" fmla="*/ 487680 w 1097280"/>
              <a:gd name="connsiteY11" fmla="*/ 304800 h 472440"/>
              <a:gd name="connsiteX12" fmla="*/ 441960 w 1097280"/>
              <a:gd name="connsiteY12" fmla="*/ 289560 h 472440"/>
              <a:gd name="connsiteX13" fmla="*/ 350520 w 1097280"/>
              <a:gd name="connsiteY13" fmla="*/ 243840 h 472440"/>
              <a:gd name="connsiteX14" fmla="*/ 167640 w 1097280"/>
              <a:gd name="connsiteY14" fmla="*/ 182880 h 472440"/>
              <a:gd name="connsiteX15" fmla="*/ 121920 w 1097280"/>
              <a:gd name="connsiteY15" fmla="*/ 167640 h 472440"/>
              <a:gd name="connsiteX16" fmla="*/ 30480 w 1097280"/>
              <a:gd name="connsiteY16" fmla="*/ 121920 h 472440"/>
              <a:gd name="connsiteX17" fmla="*/ 0 w 1097280"/>
              <a:gd name="connsiteY17" fmla="*/ 121920 h 472440"/>
              <a:gd name="connsiteX18" fmla="*/ 45720 w 1097280"/>
              <a:gd name="connsiteY18" fmla="*/ 76200 h 47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7280" h="472440">
                <a:moveTo>
                  <a:pt x="0" y="0"/>
                </a:moveTo>
                <a:lnTo>
                  <a:pt x="0" y="0"/>
                </a:lnTo>
                <a:cubicBezTo>
                  <a:pt x="37345" y="336106"/>
                  <a:pt x="-8330" y="-83295"/>
                  <a:pt x="30480" y="304800"/>
                </a:cubicBezTo>
                <a:cubicBezTo>
                  <a:pt x="35057" y="350573"/>
                  <a:pt x="22052" y="402514"/>
                  <a:pt x="45720" y="441960"/>
                </a:cubicBezTo>
                <a:cubicBezTo>
                  <a:pt x="59047" y="464172"/>
                  <a:pt x="96057" y="455763"/>
                  <a:pt x="121920" y="457200"/>
                </a:cubicBezTo>
                <a:cubicBezTo>
                  <a:pt x="279239" y="465940"/>
                  <a:pt x="436880" y="467360"/>
                  <a:pt x="594360" y="472440"/>
                </a:cubicBezTo>
                <a:cubicBezTo>
                  <a:pt x="751745" y="463182"/>
                  <a:pt x="857452" y="460508"/>
                  <a:pt x="1005840" y="441960"/>
                </a:cubicBezTo>
                <a:cubicBezTo>
                  <a:pt x="1036502" y="438127"/>
                  <a:pt x="1066800" y="431800"/>
                  <a:pt x="1097280" y="426720"/>
                </a:cubicBezTo>
                <a:cubicBezTo>
                  <a:pt x="977460" y="346840"/>
                  <a:pt x="1079856" y="403990"/>
                  <a:pt x="792480" y="381000"/>
                </a:cubicBezTo>
                <a:cubicBezTo>
                  <a:pt x="751654" y="377734"/>
                  <a:pt x="711200" y="370840"/>
                  <a:pt x="670560" y="365760"/>
                </a:cubicBezTo>
                <a:lnTo>
                  <a:pt x="533400" y="320040"/>
                </a:lnTo>
                <a:lnTo>
                  <a:pt x="487680" y="304800"/>
                </a:lnTo>
                <a:cubicBezTo>
                  <a:pt x="472440" y="299720"/>
                  <a:pt x="456328" y="296744"/>
                  <a:pt x="441960" y="289560"/>
                </a:cubicBezTo>
                <a:cubicBezTo>
                  <a:pt x="411480" y="274320"/>
                  <a:pt x="382160" y="256496"/>
                  <a:pt x="350520" y="243840"/>
                </a:cubicBezTo>
                <a:lnTo>
                  <a:pt x="167640" y="182880"/>
                </a:lnTo>
                <a:cubicBezTo>
                  <a:pt x="152400" y="177800"/>
                  <a:pt x="135286" y="176551"/>
                  <a:pt x="121920" y="167640"/>
                </a:cubicBezTo>
                <a:cubicBezTo>
                  <a:pt x="83388" y="141952"/>
                  <a:pt x="75549" y="130934"/>
                  <a:pt x="30480" y="121920"/>
                </a:cubicBezTo>
                <a:cubicBezTo>
                  <a:pt x="20517" y="119927"/>
                  <a:pt x="10160" y="121920"/>
                  <a:pt x="0" y="121920"/>
                </a:cubicBezTo>
                <a:lnTo>
                  <a:pt x="45720" y="76200"/>
                </a:lnTo>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flipV="1">
            <a:off x="7498080" y="6162615"/>
            <a:ext cx="0" cy="292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610701" y="6162615"/>
            <a:ext cx="239268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P-value</a:t>
            </a:r>
            <a:endParaRPr lang="zh-CN" altLang="en-US" sz="2400" dirty="0">
              <a:latin typeface="Times New Roman" panose="02020603050405020304" pitchFamily="18" charset="0"/>
              <a:cs typeface="Times New Roman" panose="02020603050405020304" pitchFamily="18" charset="0"/>
            </a:endParaRPr>
          </a:p>
        </p:txBody>
      </p:sp>
      <p:cxnSp>
        <p:nvCxnSpPr>
          <p:cNvPr id="8" name="直接连接符 7"/>
          <p:cNvCxnSpPr/>
          <p:nvPr/>
        </p:nvCxnSpPr>
        <p:spPr>
          <a:xfrm flipV="1">
            <a:off x="7498080" y="1743015"/>
            <a:ext cx="0" cy="4352985"/>
          </a:xfrm>
          <a:prstGeom prst="line">
            <a:avLst/>
          </a:prstGeom>
          <a:ln w="38100">
            <a:solidFill>
              <a:srgbClr val="92D050"/>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5293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06363"/>
            <a:ext cx="10058400" cy="749300"/>
          </a:xfrm>
        </p:spPr>
        <p:txBody>
          <a:bodyPr>
            <a:normAutofit/>
          </a:bodyPr>
          <a:lstStyle/>
          <a:p>
            <a:r>
              <a:rPr lang="en-US" altLang="zh-CN" dirty="0" smtClean="0">
                <a:latin typeface="Times New Roman" panose="02020603050405020304" pitchFamily="18" charset="0"/>
                <a:cs typeface="Times New Roman" panose="02020603050405020304" pitchFamily="18" charset="0"/>
              </a:rPr>
              <a:t>Rank Drug-Protein relationship</a:t>
            </a:r>
            <a:endParaRPr lang="zh-CN" altLang="en-US" dirty="0">
              <a:latin typeface="Times New Roman" panose="02020603050405020304" pitchFamily="18" charset="0"/>
              <a:cs typeface="Times New Roman" panose="02020603050405020304" pitchFamily="18" charset="0"/>
            </a:endParaRPr>
          </a:p>
        </p:txBody>
      </p:sp>
      <p:graphicFrame>
        <p:nvGraphicFramePr>
          <p:cNvPr id="6" name="内容占位符 5"/>
          <p:cNvGraphicFramePr>
            <a:graphicFrameLocks noGrp="1"/>
          </p:cNvGraphicFramePr>
          <p:nvPr>
            <p:ph idx="4294967295"/>
            <p:extLst>
              <p:ext uri="{D42A27DB-BD31-4B8C-83A1-F6EECF244321}">
                <p14:modId xmlns:p14="http://schemas.microsoft.com/office/powerpoint/2010/main" val="3408641379"/>
              </p:ext>
            </p:extLst>
          </p:nvPr>
        </p:nvGraphicFramePr>
        <p:xfrm>
          <a:off x="198120" y="1020502"/>
          <a:ext cx="8641080" cy="5062900"/>
        </p:xfrm>
        <a:graphic>
          <a:graphicData uri="http://schemas.openxmlformats.org/drawingml/2006/table">
            <a:tbl>
              <a:tblPr firstRow="1" bandRow="1">
                <a:tableStyleId>{5C22544A-7EE6-4342-B048-85BDC9FD1C3A}</a:tableStyleId>
              </a:tblPr>
              <a:tblGrid>
                <a:gridCol w="2160270"/>
                <a:gridCol w="2657323"/>
                <a:gridCol w="1816156"/>
                <a:gridCol w="2007331"/>
              </a:tblGrid>
              <a:tr h="516348">
                <a:tc>
                  <a:txBody>
                    <a:bodyPr/>
                    <a:lstStyle/>
                    <a:p>
                      <a:r>
                        <a:rPr lang="en-US" altLang="zh-CN" dirty="0" smtClean="0"/>
                        <a:t>Drug CID</a:t>
                      </a:r>
                      <a:endParaRPr lang="zh-CN" altLang="en-US" dirty="0"/>
                    </a:p>
                  </a:txBody>
                  <a:tcPr/>
                </a:tc>
                <a:tc>
                  <a:txBody>
                    <a:bodyPr/>
                    <a:lstStyle/>
                    <a:p>
                      <a:r>
                        <a:rPr lang="en-US" altLang="zh-CN" dirty="0" smtClean="0"/>
                        <a:t>Protein</a:t>
                      </a:r>
                      <a:r>
                        <a:rPr lang="en-US" altLang="zh-CN" baseline="0" dirty="0" smtClean="0"/>
                        <a:t> </a:t>
                      </a:r>
                      <a:r>
                        <a:rPr lang="en-US" altLang="zh-CN" baseline="0" dirty="0" err="1" smtClean="0"/>
                        <a:t>Uniprot</a:t>
                      </a:r>
                      <a:r>
                        <a:rPr lang="en-US" altLang="zh-CN" baseline="0" dirty="0" smtClean="0"/>
                        <a:t> ID</a:t>
                      </a:r>
                      <a:endParaRPr lang="zh-CN" altLang="en-US" dirty="0"/>
                    </a:p>
                  </a:txBody>
                  <a:tcPr/>
                </a:tc>
                <a:tc>
                  <a:txBody>
                    <a:bodyPr/>
                    <a:lstStyle/>
                    <a:p>
                      <a:r>
                        <a:rPr lang="en-US" altLang="zh-CN" dirty="0" smtClean="0"/>
                        <a:t>Bayes Factor</a:t>
                      </a:r>
                      <a:endParaRPr lang="zh-CN" altLang="en-US" dirty="0"/>
                    </a:p>
                  </a:txBody>
                  <a:tcPr/>
                </a:tc>
                <a:tc>
                  <a:txBody>
                    <a:bodyPr/>
                    <a:lstStyle/>
                    <a:p>
                      <a:r>
                        <a:rPr lang="en-US" altLang="zh-CN" dirty="0" smtClean="0"/>
                        <a:t>P-value</a:t>
                      </a:r>
                      <a:endParaRPr lang="zh-CN" altLang="en-US" dirty="0"/>
                    </a:p>
                  </a:txBody>
                  <a:tcPr/>
                </a:tc>
              </a:tr>
              <a:tr h="431159">
                <a:tc>
                  <a:txBody>
                    <a:bodyPr/>
                    <a:lstStyle/>
                    <a:p>
                      <a:r>
                        <a:rPr lang="en-US" altLang="zh-CN" dirty="0" smtClean="0"/>
                        <a:t>1667</a:t>
                      </a:r>
                      <a:endParaRPr lang="zh-CN" altLang="en-US" dirty="0"/>
                    </a:p>
                  </a:txBody>
                  <a:tcPr/>
                </a:tc>
                <a:tc>
                  <a:txBody>
                    <a:bodyPr/>
                    <a:lstStyle/>
                    <a:p>
                      <a:r>
                        <a:rPr lang="en-US" altLang="zh-CN" dirty="0" smtClean="0"/>
                        <a:t>NQO1_HUMAN</a:t>
                      </a:r>
                      <a:endParaRPr lang="zh-CN" altLang="en-US" dirty="0"/>
                    </a:p>
                  </a:txBody>
                  <a:tcPr/>
                </a:tc>
                <a:tc>
                  <a:txBody>
                    <a:bodyPr/>
                    <a:lstStyle/>
                    <a:p>
                      <a:r>
                        <a:rPr lang="en-US" altLang="zh-CN" dirty="0" smtClean="0"/>
                        <a:t>44.9124</a:t>
                      </a:r>
                      <a:endParaRPr lang="zh-CN" altLang="en-US" dirty="0"/>
                    </a:p>
                  </a:txBody>
                  <a:tcPr/>
                </a:tc>
                <a:tc>
                  <a:txBody>
                    <a:bodyPr/>
                    <a:lstStyle/>
                    <a:p>
                      <a:r>
                        <a:rPr lang="en-US" altLang="zh-CN" dirty="0" smtClean="0"/>
                        <a:t>6.4E-5</a:t>
                      </a:r>
                      <a:endParaRPr lang="zh-CN" altLang="en-US" dirty="0"/>
                    </a:p>
                  </a:txBody>
                  <a:tcPr/>
                </a:tc>
              </a:tr>
              <a:tr h="431159">
                <a:tc>
                  <a:txBody>
                    <a:bodyPr/>
                    <a:lstStyle/>
                    <a:p>
                      <a:r>
                        <a:rPr lang="en-US" altLang="zh-CN" dirty="0" smtClean="0"/>
                        <a:t>1396</a:t>
                      </a:r>
                      <a:endParaRPr lang="zh-CN" altLang="en-US" dirty="0"/>
                    </a:p>
                  </a:txBody>
                  <a:tcPr/>
                </a:tc>
                <a:tc>
                  <a:txBody>
                    <a:bodyPr/>
                    <a:lstStyle/>
                    <a:p>
                      <a:r>
                        <a:rPr lang="en-US" altLang="zh-CN" dirty="0" smtClean="0"/>
                        <a:t>PGH2_HUMAN</a:t>
                      </a:r>
                      <a:endParaRPr lang="zh-CN" altLang="en-US" dirty="0"/>
                    </a:p>
                  </a:txBody>
                  <a:tcPr/>
                </a:tc>
                <a:tc>
                  <a:txBody>
                    <a:bodyPr/>
                    <a:lstStyle/>
                    <a:p>
                      <a:r>
                        <a:rPr lang="en-US" altLang="zh-CN" dirty="0" smtClean="0"/>
                        <a:t>41.1594</a:t>
                      </a:r>
                      <a:endParaRPr lang="zh-CN" altLang="en-US" dirty="0"/>
                    </a:p>
                  </a:txBody>
                  <a:tcPr/>
                </a:tc>
                <a:tc>
                  <a:txBody>
                    <a:bodyPr/>
                    <a:lstStyle/>
                    <a:p>
                      <a:r>
                        <a:rPr lang="en-US" altLang="zh-CN" dirty="0" smtClean="0"/>
                        <a:t>5.8E-4</a:t>
                      </a:r>
                      <a:endParaRPr lang="zh-CN" altLang="en-US" dirty="0"/>
                    </a:p>
                  </a:txBody>
                  <a:tcPr/>
                </a:tc>
              </a:tr>
              <a:tr h="274126">
                <a:tc>
                  <a:txBody>
                    <a:bodyPr/>
                    <a:lstStyle/>
                    <a:p>
                      <a:r>
                        <a:rPr lang="en-US" altLang="zh-CN" dirty="0" smtClean="0"/>
                        <a:t>7419</a:t>
                      </a:r>
                      <a:endParaRPr lang="zh-CN" altLang="en-US" dirty="0"/>
                    </a:p>
                  </a:txBody>
                  <a:tcPr/>
                </a:tc>
                <a:tc>
                  <a:txBody>
                    <a:bodyPr/>
                    <a:lstStyle/>
                    <a:p>
                      <a:r>
                        <a:rPr lang="en-US" altLang="zh-CN" dirty="0" smtClean="0"/>
                        <a:t>OAT_HUMAN</a:t>
                      </a:r>
                      <a:endParaRPr lang="zh-CN" altLang="en-US" dirty="0"/>
                    </a:p>
                  </a:txBody>
                  <a:tcPr/>
                </a:tc>
                <a:tc>
                  <a:txBody>
                    <a:bodyPr/>
                    <a:lstStyle/>
                    <a:p>
                      <a:r>
                        <a:rPr lang="en-US" altLang="zh-CN" dirty="0" smtClean="0"/>
                        <a:t>40.2720</a:t>
                      </a:r>
                      <a:endParaRPr lang="zh-CN" altLang="en-US" dirty="0"/>
                    </a:p>
                  </a:txBody>
                  <a:tcPr/>
                </a:tc>
                <a:tc>
                  <a:txBody>
                    <a:bodyPr/>
                    <a:lstStyle/>
                    <a:p>
                      <a:r>
                        <a:rPr lang="en-US" altLang="zh-CN" dirty="0" smtClean="0"/>
                        <a:t>6.3E-4</a:t>
                      </a:r>
                      <a:endParaRPr lang="zh-CN" altLang="en-US" dirty="0"/>
                    </a:p>
                  </a:txBody>
                  <a:tcPr/>
                </a:tc>
              </a:tr>
              <a:tr h="431159">
                <a:tc>
                  <a:txBody>
                    <a:bodyPr/>
                    <a:lstStyle/>
                    <a:p>
                      <a:r>
                        <a:rPr lang="en-US" altLang="zh-CN" dirty="0" smtClean="0"/>
                        <a:t>764</a:t>
                      </a:r>
                      <a:endParaRPr lang="zh-CN" altLang="en-US" dirty="0"/>
                    </a:p>
                  </a:txBody>
                  <a:tcPr/>
                </a:tc>
                <a:tc>
                  <a:txBody>
                    <a:bodyPr/>
                    <a:lstStyle/>
                    <a:p>
                      <a:r>
                        <a:rPr lang="en-US" altLang="zh-CN" dirty="0" smtClean="0"/>
                        <a:t>PNPH_HUMAN</a:t>
                      </a:r>
                      <a:endParaRPr lang="zh-CN" altLang="en-US" dirty="0"/>
                    </a:p>
                  </a:txBody>
                  <a:tcPr/>
                </a:tc>
                <a:tc>
                  <a:txBody>
                    <a:bodyPr/>
                    <a:lstStyle/>
                    <a:p>
                      <a:r>
                        <a:rPr lang="en-US" altLang="zh-CN" dirty="0" smtClean="0"/>
                        <a:t>39.3489</a:t>
                      </a:r>
                      <a:endParaRPr lang="zh-CN" altLang="en-US" dirty="0"/>
                    </a:p>
                  </a:txBody>
                  <a:tcPr/>
                </a:tc>
                <a:tc>
                  <a:txBody>
                    <a:bodyPr/>
                    <a:lstStyle/>
                    <a:p>
                      <a:r>
                        <a:rPr lang="en-US" altLang="zh-CN" dirty="0" smtClean="0"/>
                        <a:t>7.6E-4</a:t>
                      </a:r>
                      <a:endParaRPr lang="zh-CN" altLang="en-US" dirty="0"/>
                    </a:p>
                  </a:txBody>
                  <a:tcPr/>
                </a:tc>
              </a:tr>
              <a:tr h="274126">
                <a:tc>
                  <a:txBody>
                    <a:bodyPr/>
                    <a:lstStyle/>
                    <a:p>
                      <a:r>
                        <a:rPr lang="en-US" altLang="zh-CN" dirty="0" smtClean="0"/>
                        <a:t>…</a:t>
                      </a:r>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r h="431159">
                <a:tc>
                  <a:txBody>
                    <a:bodyPr/>
                    <a:lstStyle/>
                    <a:p>
                      <a:r>
                        <a:rPr lang="en-US" altLang="zh-CN" dirty="0" smtClean="0"/>
                        <a:t>56959</a:t>
                      </a:r>
                      <a:endParaRPr lang="zh-CN" altLang="en-US" dirty="0"/>
                    </a:p>
                  </a:txBody>
                  <a:tcPr/>
                </a:tc>
                <a:tc>
                  <a:txBody>
                    <a:bodyPr/>
                    <a:lstStyle/>
                    <a:p>
                      <a:r>
                        <a:rPr lang="en-US" altLang="zh-CN" dirty="0" smtClean="0"/>
                        <a:t>SCN5A_HUMAN</a:t>
                      </a:r>
                      <a:endParaRPr lang="zh-CN" altLang="en-US" dirty="0"/>
                    </a:p>
                  </a:txBody>
                  <a:tcPr/>
                </a:tc>
                <a:tc>
                  <a:txBody>
                    <a:bodyPr/>
                    <a:lstStyle/>
                    <a:p>
                      <a:r>
                        <a:rPr lang="en-US" altLang="zh-CN" dirty="0" smtClean="0"/>
                        <a:t>0.0084</a:t>
                      </a:r>
                      <a:endParaRPr lang="zh-CN" altLang="en-US" dirty="0"/>
                    </a:p>
                  </a:txBody>
                  <a:tcPr/>
                </a:tc>
                <a:tc>
                  <a:txBody>
                    <a:bodyPr/>
                    <a:lstStyle/>
                    <a:p>
                      <a:r>
                        <a:rPr lang="en-US" altLang="zh-CN" dirty="0" smtClean="0"/>
                        <a:t>0.0028</a:t>
                      </a:r>
                      <a:endParaRPr lang="zh-CN" altLang="en-US" dirty="0"/>
                    </a:p>
                  </a:txBody>
                  <a:tcPr/>
                </a:tc>
              </a:tr>
              <a:tr h="431159">
                <a:tc>
                  <a:txBody>
                    <a:bodyPr/>
                    <a:lstStyle/>
                    <a:p>
                      <a:r>
                        <a:rPr lang="en-US" altLang="zh-CN" dirty="0" smtClean="0"/>
                        <a:t>56959</a:t>
                      </a:r>
                      <a:endParaRPr lang="zh-CN" altLang="en-US" dirty="0"/>
                    </a:p>
                  </a:txBody>
                  <a:tcPr/>
                </a:tc>
                <a:tc>
                  <a:txBody>
                    <a:bodyPr/>
                    <a:lstStyle/>
                    <a:p>
                      <a:r>
                        <a:rPr lang="en-US" altLang="zh-CN" dirty="0" smtClean="0"/>
                        <a:t>SCN9A_HUMAN</a:t>
                      </a:r>
                      <a:endParaRPr lang="zh-CN" altLang="en-US" dirty="0"/>
                    </a:p>
                  </a:txBody>
                  <a:tcPr/>
                </a:tc>
                <a:tc>
                  <a:txBody>
                    <a:bodyPr/>
                    <a:lstStyle/>
                    <a:p>
                      <a:r>
                        <a:rPr lang="en-US" altLang="zh-CN" dirty="0" smtClean="0"/>
                        <a:t>0.0061</a:t>
                      </a:r>
                      <a:endParaRPr lang="zh-CN" altLang="en-US" dirty="0"/>
                    </a:p>
                  </a:txBody>
                  <a:tcPr/>
                </a:tc>
                <a:tc>
                  <a:txBody>
                    <a:bodyPr/>
                    <a:lstStyle/>
                    <a:p>
                      <a:r>
                        <a:rPr lang="en-US" altLang="zh-CN" dirty="0" smtClean="0"/>
                        <a:t>0.0064</a:t>
                      </a:r>
                      <a:endParaRPr lang="zh-CN" altLang="en-US" dirty="0"/>
                    </a:p>
                  </a:txBody>
                  <a:tcPr/>
                </a:tc>
              </a:tr>
              <a:tr h="431159">
                <a:tc>
                  <a:txBody>
                    <a:bodyPr/>
                    <a:lstStyle/>
                    <a:p>
                      <a:r>
                        <a:rPr lang="en-US" altLang="zh-CN" dirty="0" smtClean="0"/>
                        <a:t>446241</a:t>
                      </a:r>
                      <a:endParaRPr lang="zh-CN" altLang="en-US" dirty="0"/>
                    </a:p>
                  </a:txBody>
                  <a:tcPr/>
                </a:tc>
                <a:tc>
                  <a:txBody>
                    <a:bodyPr/>
                    <a:lstStyle/>
                    <a:p>
                      <a:r>
                        <a:rPr lang="en-US" altLang="zh-CN" dirty="0" smtClean="0"/>
                        <a:t>CAH2_HUMAN</a:t>
                      </a:r>
                      <a:endParaRPr lang="zh-CN" altLang="en-US" dirty="0"/>
                    </a:p>
                  </a:txBody>
                  <a:tcPr/>
                </a:tc>
                <a:tc>
                  <a:txBody>
                    <a:bodyPr/>
                    <a:lstStyle/>
                    <a:p>
                      <a:r>
                        <a:rPr lang="en-US" altLang="zh-CN" dirty="0" smtClean="0"/>
                        <a:t>0.0059</a:t>
                      </a:r>
                      <a:endParaRPr lang="zh-CN" altLang="en-US" dirty="0"/>
                    </a:p>
                  </a:txBody>
                  <a:tcPr/>
                </a:tc>
                <a:tc>
                  <a:txBody>
                    <a:bodyPr/>
                    <a:lstStyle/>
                    <a:p>
                      <a:r>
                        <a:rPr lang="en-US" altLang="zh-CN" dirty="0" smtClean="0"/>
                        <a:t>0.0098</a:t>
                      </a:r>
                      <a:endParaRPr lang="zh-CN" altLang="en-US" dirty="0"/>
                    </a:p>
                  </a:txBody>
                  <a:tcPr/>
                </a:tc>
              </a:tr>
              <a:tr h="431159">
                <a:tc>
                  <a:txBody>
                    <a:bodyPr/>
                    <a:lstStyle/>
                    <a:p>
                      <a:r>
                        <a:rPr lang="en-US" altLang="zh-CN" dirty="0" smtClean="0"/>
                        <a:t>6883</a:t>
                      </a:r>
                      <a:endParaRPr lang="zh-CN" altLang="en-US" dirty="0"/>
                    </a:p>
                  </a:txBody>
                  <a:tcPr/>
                </a:tc>
                <a:tc>
                  <a:txBody>
                    <a:bodyPr/>
                    <a:lstStyle/>
                    <a:p>
                      <a:r>
                        <a:rPr lang="en-US" altLang="zh-CN" dirty="0" smtClean="0"/>
                        <a:t>CADM2_HUMAN</a:t>
                      </a:r>
                      <a:endParaRPr lang="zh-CN" altLang="en-US" dirty="0"/>
                    </a:p>
                  </a:txBody>
                  <a:tcPr/>
                </a:tc>
                <a:tc>
                  <a:txBody>
                    <a:bodyPr/>
                    <a:lstStyle/>
                    <a:p>
                      <a:r>
                        <a:rPr lang="en-US" altLang="zh-CN" dirty="0" smtClean="0"/>
                        <a:t>-0.0012</a:t>
                      </a:r>
                      <a:endParaRPr lang="zh-CN" altLang="en-US" dirty="0"/>
                    </a:p>
                  </a:txBody>
                  <a:tcPr/>
                </a:tc>
                <a:tc>
                  <a:txBody>
                    <a:bodyPr/>
                    <a:lstStyle/>
                    <a:p>
                      <a:r>
                        <a:rPr lang="en-US" altLang="zh-CN" dirty="0" smtClean="0"/>
                        <a:t>0.01</a:t>
                      </a:r>
                      <a:endParaRPr lang="zh-CN" altLang="en-US" dirty="0"/>
                    </a:p>
                  </a:txBody>
                  <a:tcPr/>
                </a:tc>
              </a:tr>
              <a:tr h="431159">
                <a:tc>
                  <a:txBody>
                    <a:bodyPr/>
                    <a:lstStyle/>
                    <a:p>
                      <a:r>
                        <a:rPr lang="en-US" altLang="zh-CN" dirty="0" smtClean="0"/>
                        <a:t>4189</a:t>
                      </a:r>
                      <a:endParaRPr lang="zh-CN" altLang="en-US" dirty="0"/>
                    </a:p>
                  </a:txBody>
                  <a:tcPr/>
                </a:tc>
                <a:tc>
                  <a:txBody>
                    <a:bodyPr/>
                    <a:lstStyle/>
                    <a:p>
                      <a:r>
                        <a:rPr lang="en-US" altLang="zh-CN" dirty="0" smtClean="0"/>
                        <a:t>SPTN2_HUMAN</a:t>
                      </a:r>
                      <a:endParaRPr lang="zh-CN" altLang="en-US" dirty="0"/>
                    </a:p>
                  </a:txBody>
                  <a:tcPr/>
                </a:tc>
                <a:tc>
                  <a:txBody>
                    <a:bodyPr/>
                    <a:lstStyle/>
                    <a:p>
                      <a:pPr algn="l"/>
                      <a:r>
                        <a:rPr lang="en-US" altLang="zh-CN" dirty="0" smtClean="0"/>
                        <a:t>-0.0012</a:t>
                      </a:r>
                      <a:endParaRPr lang="zh-CN" altLang="en-US" dirty="0"/>
                    </a:p>
                  </a:txBody>
                  <a:tcPr/>
                </a:tc>
                <a:tc>
                  <a:txBody>
                    <a:bodyPr/>
                    <a:lstStyle/>
                    <a:p>
                      <a:pPr algn="l"/>
                      <a:r>
                        <a:rPr lang="en-US" altLang="zh-CN" dirty="0" smtClean="0"/>
                        <a:t>0.012</a:t>
                      </a:r>
                      <a:endParaRPr lang="zh-CN" altLang="en-US" dirty="0"/>
                    </a:p>
                  </a:txBody>
                  <a:tcPr/>
                </a:tc>
              </a:tr>
              <a:tr h="274126">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bl>
          </a:graphicData>
        </a:graphic>
      </p:graphicFrame>
      <p:cxnSp>
        <p:nvCxnSpPr>
          <p:cNvPr id="8" name="直接连接符 7"/>
          <p:cNvCxnSpPr/>
          <p:nvPr/>
        </p:nvCxnSpPr>
        <p:spPr>
          <a:xfrm>
            <a:off x="198120" y="4434840"/>
            <a:ext cx="94335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839200" y="2414419"/>
            <a:ext cx="321564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Drug-target interaction</a:t>
            </a:r>
            <a:endParaRPr lang="zh-CN" altLang="en-US" sz="24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839200" y="5147226"/>
            <a:ext cx="326898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Drug-target interaction</a:t>
            </a:r>
            <a:endParaRPr lang="zh-CN" altLang="en-US" sz="24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8839200" y="3896239"/>
            <a:ext cx="326898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Cutoff (P-value)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40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右箭头 51"/>
          <p:cNvSpPr/>
          <p:nvPr/>
        </p:nvSpPr>
        <p:spPr>
          <a:xfrm>
            <a:off x="8976359" y="1593360"/>
            <a:ext cx="640080" cy="57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圆角矩形 52"/>
          <p:cNvSpPr/>
          <p:nvPr/>
        </p:nvSpPr>
        <p:spPr>
          <a:xfrm>
            <a:off x="9616439" y="1281056"/>
            <a:ext cx="2453640" cy="1195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cs typeface="Times New Roman" panose="02020603050405020304" pitchFamily="18" charset="0"/>
              </a:rPr>
              <a:t>Bayes Factor</a:t>
            </a:r>
            <a:endParaRPr lang="zh-CN" altLang="en-US" sz="3600" dirty="0">
              <a:latin typeface="Times New Roman" panose="02020603050405020304" pitchFamily="18" charset="0"/>
              <a:cs typeface="Times New Roman" panose="02020603050405020304" pitchFamily="18" charset="0"/>
            </a:endParaRPr>
          </a:p>
        </p:txBody>
      </p:sp>
      <p:sp>
        <p:nvSpPr>
          <p:cNvPr id="55" name="圆角矩形 54"/>
          <p:cNvSpPr/>
          <p:nvPr/>
        </p:nvSpPr>
        <p:spPr>
          <a:xfrm>
            <a:off x="6662425" y="1281056"/>
            <a:ext cx="2285999" cy="1195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smtClean="0"/>
              <a:t>  </a:t>
            </a:r>
            <a:r>
              <a:rPr lang="en-US" altLang="zh-CN" sz="3600" dirty="0" smtClean="0">
                <a:latin typeface="Times New Roman" panose="02020603050405020304" pitchFamily="18" charset="0"/>
                <a:cs typeface="Times New Roman" panose="02020603050405020304" pitchFamily="18" charset="0"/>
              </a:rPr>
              <a:t>Partition</a:t>
            </a:r>
            <a:endParaRPr lang="zh-CN" altLang="en-US" sz="3600" dirty="0">
              <a:latin typeface="Times New Roman" panose="02020603050405020304" pitchFamily="18" charset="0"/>
              <a:cs typeface="Times New Roman" panose="02020603050405020304" pitchFamily="18" charset="0"/>
            </a:endParaRPr>
          </a:p>
        </p:txBody>
      </p:sp>
      <p:sp>
        <p:nvSpPr>
          <p:cNvPr id="56" name="标题 1"/>
          <p:cNvSpPr txBox="1">
            <a:spLocks/>
          </p:cNvSpPr>
          <p:nvPr/>
        </p:nvSpPr>
        <p:spPr>
          <a:xfrm>
            <a:off x="0" y="106363"/>
            <a:ext cx="10058400" cy="749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latin typeface="Times New Roman" panose="02020603050405020304" pitchFamily="18" charset="0"/>
                <a:cs typeface="Times New Roman" panose="02020603050405020304" pitchFamily="18" charset="0"/>
              </a:rPr>
              <a:t>Procedure</a:t>
            </a:r>
            <a:endParaRPr lang="zh-CN" altLang="en-US" dirty="0">
              <a:latin typeface="Times New Roman" panose="02020603050405020304" pitchFamily="18" charset="0"/>
              <a:cs typeface="Times New Roman" panose="02020603050405020304" pitchFamily="18" charset="0"/>
            </a:endParaRPr>
          </a:p>
        </p:txBody>
      </p:sp>
      <p:sp>
        <p:nvSpPr>
          <p:cNvPr id="57" name="圆角矩形 56"/>
          <p:cNvSpPr/>
          <p:nvPr/>
        </p:nvSpPr>
        <p:spPr>
          <a:xfrm>
            <a:off x="3711790" y="1256461"/>
            <a:ext cx="2278377" cy="1195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Times New Roman" panose="02020603050405020304" pitchFamily="18" charset="0"/>
                <a:cs typeface="Times New Roman" panose="02020603050405020304" pitchFamily="18" charset="0"/>
              </a:rPr>
              <a:t>Drug-Protein Closeness</a:t>
            </a:r>
            <a:endParaRPr lang="zh-CN" altLang="en-US" sz="2800" dirty="0">
              <a:latin typeface="Times New Roman" panose="02020603050405020304" pitchFamily="18" charset="0"/>
              <a:cs typeface="Times New Roman" panose="02020603050405020304" pitchFamily="18" charset="0"/>
            </a:endParaRPr>
          </a:p>
        </p:txBody>
      </p:sp>
      <p:sp>
        <p:nvSpPr>
          <p:cNvPr id="58" name="右箭头 57"/>
          <p:cNvSpPr/>
          <p:nvPr/>
        </p:nvSpPr>
        <p:spPr>
          <a:xfrm>
            <a:off x="5998634" y="1568765"/>
            <a:ext cx="655324" cy="57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91438" y="1281057"/>
            <a:ext cx="2880361" cy="1195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Drug similarity</a:t>
            </a:r>
          </a:p>
          <a:p>
            <a:r>
              <a:rPr lang="en-US" altLang="zh-CN" sz="2800" dirty="0" smtClean="0">
                <a:latin typeface="Times New Roman" panose="02020603050405020304" pitchFamily="18" charset="0"/>
                <a:cs typeface="Times New Roman" panose="02020603050405020304" pitchFamily="18" charset="0"/>
              </a:rPr>
              <a:t>Protein similarity</a:t>
            </a:r>
            <a:endParaRPr lang="zh-CN" altLang="en-US" sz="2800" dirty="0">
              <a:latin typeface="Times New Roman" panose="02020603050405020304" pitchFamily="18" charset="0"/>
              <a:cs typeface="Times New Roman" panose="02020603050405020304" pitchFamily="18" charset="0"/>
            </a:endParaRPr>
          </a:p>
        </p:txBody>
      </p:sp>
      <p:sp>
        <p:nvSpPr>
          <p:cNvPr id="9" name="右箭头 8"/>
          <p:cNvSpPr/>
          <p:nvPr/>
        </p:nvSpPr>
        <p:spPr>
          <a:xfrm>
            <a:off x="2979421" y="1568767"/>
            <a:ext cx="732370" cy="57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5400000">
            <a:off x="9932430" y="3101826"/>
            <a:ext cx="1821658" cy="57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9616439" y="4297985"/>
            <a:ext cx="2453640" cy="1195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cs typeface="Times New Roman" panose="02020603050405020304" pitchFamily="18" charset="0"/>
              </a:rPr>
              <a:t>P-value</a:t>
            </a:r>
            <a:endParaRPr lang="zh-CN" altLang="en-US" sz="3600" dirty="0">
              <a:latin typeface="Times New Roman" panose="02020603050405020304" pitchFamily="18" charset="0"/>
              <a:cs typeface="Times New Roman" panose="02020603050405020304" pitchFamily="18" charset="0"/>
            </a:endParaRPr>
          </a:p>
        </p:txBody>
      </p:sp>
      <p:sp>
        <p:nvSpPr>
          <p:cNvPr id="12" name="圆角矩形 11"/>
          <p:cNvSpPr/>
          <p:nvPr/>
        </p:nvSpPr>
        <p:spPr>
          <a:xfrm>
            <a:off x="6607387" y="4297984"/>
            <a:ext cx="2368973" cy="1195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Times New Roman" panose="02020603050405020304" pitchFamily="18" charset="0"/>
                <a:cs typeface="Times New Roman" panose="02020603050405020304" pitchFamily="18" charset="0"/>
              </a:rPr>
              <a:t>Integration of multi-information</a:t>
            </a:r>
            <a:endParaRPr lang="zh-CN" altLang="en-US" sz="2800" dirty="0">
              <a:latin typeface="Times New Roman" panose="02020603050405020304" pitchFamily="18" charset="0"/>
              <a:cs typeface="Times New Roman" panose="02020603050405020304" pitchFamily="18" charset="0"/>
            </a:endParaRPr>
          </a:p>
        </p:txBody>
      </p:sp>
      <p:sp>
        <p:nvSpPr>
          <p:cNvPr id="13" name="右箭头 12"/>
          <p:cNvSpPr/>
          <p:nvPr/>
        </p:nvSpPr>
        <p:spPr>
          <a:xfrm rot="10800000">
            <a:off x="8976359" y="4613867"/>
            <a:ext cx="640080" cy="57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0800000">
            <a:off x="3121572" y="4621674"/>
            <a:ext cx="476762" cy="57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3598335" y="4297983"/>
            <a:ext cx="2368973" cy="1195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Times New Roman" panose="02020603050405020304" pitchFamily="18" charset="0"/>
                <a:cs typeface="Times New Roman" panose="02020603050405020304" pitchFamily="18" charset="0"/>
              </a:rPr>
              <a:t>Screening drugs</a:t>
            </a:r>
            <a:endParaRPr lang="zh-CN" altLang="en-US" sz="3600" dirty="0">
              <a:latin typeface="Times New Roman" panose="02020603050405020304" pitchFamily="18" charset="0"/>
              <a:cs typeface="Times New Roman" panose="02020603050405020304" pitchFamily="18" charset="0"/>
            </a:endParaRPr>
          </a:p>
        </p:txBody>
      </p:sp>
      <p:sp>
        <p:nvSpPr>
          <p:cNvPr id="16" name="圆角矩形 15"/>
          <p:cNvSpPr/>
          <p:nvPr/>
        </p:nvSpPr>
        <p:spPr>
          <a:xfrm>
            <a:off x="91438" y="4297982"/>
            <a:ext cx="3030132" cy="1195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smtClean="0">
                <a:latin typeface="Times New Roman" panose="02020603050405020304" pitchFamily="18" charset="0"/>
                <a:cs typeface="Times New Roman" panose="02020603050405020304" pitchFamily="18" charset="0"/>
              </a:rPr>
              <a:t>Potential drug-target interactions</a:t>
            </a:r>
            <a:endParaRPr lang="zh-CN" altLang="en-US" sz="2800" dirty="0">
              <a:latin typeface="Times New Roman" panose="02020603050405020304" pitchFamily="18" charset="0"/>
              <a:cs typeface="Times New Roman" panose="02020603050405020304" pitchFamily="18" charset="0"/>
            </a:endParaRPr>
          </a:p>
        </p:txBody>
      </p:sp>
      <p:sp>
        <p:nvSpPr>
          <p:cNvPr id="17" name="右箭头 16"/>
          <p:cNvSpPr/>
          <p:nvPr/>
        </p:nvSpPr>
        <p:spPr>
          <a:xfrm rot="10800000">
            <a:off x="5958837" y="4610286"/>
            <a:ext cx="640080" cy="57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0" y="3584877"/>
            <a:ext cx="121920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28600" y="2871770"/>
            <a:ext cx="2750820" cy="584775"/>
          </a:xfrm>
          <a:prstGeom prst="rect">
            <a:avLst/>
          </a:prstGeom>
          <a:noFill/>
        </p:spPr>
        <p:txBody>
          <a:bodyPr wrap="square" rtlCol="0">
            <a:spAutoFit/>
          </a:bodyPr>
          <a:lstStyle/>
          <a:p>
            <a:r>
              <a:rPr lang="en-US" altLang="zh-CN" sz="32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Finished Tasks</a:t>
            </a:r>
            <a:endParaRPr lang="zh-CN" alt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1" name="文本框 20"/>
          <p:cNvSpPr txBox="1"/>
          <p:nvPr/>
        </p:nvSpPr>
        <p:spPr>
          <a:xfrm>
            <a:off x="228600" y="3676861"/>
            <a:ext cx="2750820" cy="584775"/>
          </a:xfrm>
          <a:prstGeom prst="rect">
            <a:avLst/>
          </a:prstGeom>
          <a:noFill/>
        </p:spPr>
        <p:txBody>
          <a:bodyPr wrap="square" rtlCol="0">
            <a:spAutoFit/>
          </a:bodyPr>
          <a:lstStyle/>
          <a:p>
            <a:r>
              <a:rPr lang="en-US" altLang="zh-CN" sz="3200" dirty="0" smtClean="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Further Tasks</a:t>
            </a:r>
            <a:endParaRPr lang="zh-CN" alt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8" name="右大括号 17"/>
          <p:cNvSpPr/>
          <p:nvPr/>
        </p:nvSpPr>
        <p:spPr>
          <a:xfrm rot="5400000">
            <a:off x="2766289" y="2983436"/>
            <a:ext cx="646386" cy="57387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p:cNvSpPr txBox="1"/>
          <p:nvPr/>
        </p:nvSpPr>
        <p:spPr>
          <a:xfrm>
            <a:off x="2199053" y="6150128"/>
            <a:ext cx="1845033" cy="523220"/>
          </a:xfrm>
          <a:prstGeom prst="rect">
            <a:avLst/>
          </a:prstGeom>
          <a:noFill/>
        </p:spPr>
        <p:txBody>
          <a:bodyPr wrap="square" rtlCol="0">
            <a:spAutoFit/>
          </a:bodyPr>
          <a:lstStyle/>
          <a:p>
            <a:r>
              <a:rPr lang="en-US" altLang="zh-CN" sz="2800" dirty="0" smtClean="0"/>
              <a:t>Application</a:t>
            </a:r>
            <a:endParaRPr lang="zh-CN" altLang="en-US" sz="2800" dirty="0"/>
          </a:p>
        </p:txBody>
      </p:sp>
    </p:spTree>
    <p:extLst>
      <p:ext uri="{BB962C8B-B14F-4D97-AF65-F5344CB8AC3E}">
        <p14:creationId xmlns:p14="http://schemas.microsoft.com/office/powerpoint/2010/main" val="144144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8720" y="1737360"/>
            <a:ext cx="10058400" cy="990600"/>
          </a:xfrm>
        </p:spPr>
        <p:txBody>
          <a:bodyPr/>
          <a:lstStyle/>
          <a:p>
            <a:r>
              <a:rPr lang="en-US" altLang="zh-CN" dirty="0" smtClean="0"/>
              <a:t>Thank you for your listening!</a:t>
            </a:r>
            <a:endParaRPr lang="zh-CN" altLang="en-US" dirty="0"/>
          </a:p>
        </p:txBody>
      </p:sp>
      <p:sp>
        <p:nvSpPr>
          <p:cNvPr id="3" name="文本框 2"/>
          <p:cNvSpPr txBox="1"/>
          <p:nvPr/>
        </p:nvSpPr>
        <p:spPr>
          <a:xfrm>
            <a:off x="7528560" y="3855720"/>
            <a:ext cx="3002280" cy="523220"/>
          </a:xfrm>
          <a:prstGeom prst="rect">
            <a:avLst/>
          </a:prstGeom>
          <a:noFill/>
        </p:spPr>
        <p:txBody>
          <a:bodyPr wrap="square" rtlCol="0">
            <a:spAutoFit/>
          </a:bodyPr>
          <a:lstStyle/>
          <a:p>
            <a:r>
              <a:rPr lang="en-US" altLang="zh-CN" sz="2800" dirty="0" smtClean="0"/>
              <a:t>WANG Xin</a:t>
            </a:r>
            <a:endParaRPr lang="zh-CN" altLang="en-US" sz="2800" dirty="0"/>
          </a:p>
        </p:txBody>
      </p:sp>
    </p:spTree>
    <p:extLst>
      <p:ext uri="{BB962C8B-B14F-4D97-AF65-F5344CB8AC3E}">
        <p14:creationId xmlns:p14="http://schemas.microsoft.com/office/powerpoint/2010/main" val="1312619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84723"/>
            <a:ext cx="10058400" cy="993557"/>
          </a:xfrm>
        </p:spPr>
        <p:txBody>
          <a:bodyPr/>
          <a:lstStyle/>
          <a:p>
            <a:r>
              <a:rPr lang="en-US" altLang="zh-CN" dirty="0" smtClean="0">
                <a:latin typeface="Times New Roman" panose="02020603050405020304" pitchFamily="18" charset="0"/>
                <a:cs typeface="Times New Roman" panose="02020603050405020304" pitchFamily="18" charset="0"/>
              </a:rPr>
              <a:t>Outlines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sz="3200" dirty="0" smtClean="0">
                <a:latin typeface="Times New Roman" panose="02020603050405020304" pitchFamily="18" charset="0"/>
                <a:cs typeface="Times New Roman" panose="02020603050405020304" pitchFamily="18" charset="0"/>
              </a:rPr>
              <a:t>Data source</a:t>
            </a:r>
          </a:p>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Method of prediction</a:t>
            </a:r>
          </a:p>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Results</a:t>
            </a:r>
          </a:p>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2508183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31838" y="261938"/>
            <a:ext cx="11460162" cy="5818187"/>
          </a:xfrm>
        </p:spPr>
        <p:txBody>
          <a:bodyPr>
            <a:normAutofit/>
          </a:bodyPr>
          <a:lstStyle/>
          <a:p>
            <a:pPr marL="0" indent="0">
              <a:buNone/>
            </a:pPr>
            <a:r>
              <a:rPr lang="en-US" altLang="zh-CN" sz="4100" dirty="0" smtClean="0">
                <a:latin typeface="Times New Roman" panose="02020603050405020304" pitchFamily="18" charset="0"/>
                <a:cs typeface="Times New Roman" panose="02020603050405020304" pitchFamily="18" charset="0"/>
              </a:rPr>
              <a:t>Drug similarity</a:t>
            </a:r>
            <a:r>
              <a:rPr lang="zh-CN" altLang="en-US" sz="4100" dirty="0" smtClean="0">
                <a:latin typeface="Times New Roman" panose="02020603050405020304" pitchFamily="18" charset="0"/>
                <a:cs typeface="Times New Roman" panose="02020603050405020304" pitchFamily="18" charset="0"/>
              </a:rPr>
              <a:t>：</a:t>
            </a:r>
            <a:endParaRPr lang="en-US" altLang="zh-CN" sz="4100" dirty="0" smtClean="0">
              <a:latin typeface="Times New Roman" panose="02020603050405020304" pitchFamily="18" charset="0"/>
              <a:cs typeface="Times New Roman" panose="02020603050405020304" pitchFamily="18" charset="0"/>
            </a:endParaRPr>
          </a:p>
          <a:p>
            <a:pPr marL="0" indent="0">
              <a:buNone/>
            </a:pPr>
            <a:r>
              <a:rPr lang="en-US" altLang="zh-CN" sz="2800" dirty="0" smtClean="0">
                <a:latin typeface="Times New Roman" panose="02020603050405020304" pitchFamily="18" charset="0"/>
                <a:cs typeface="Times New Roman" panose="02020603050405020304" pitchFamily="18" charset="0"/>
              </a:rPr>
              <a:t>3133 drugs were extracted from the </a:t>
            </a:r>
            <a:r>
              <a:rPr lang="en-US" altLang="zh-CN" sz="2800" dirty="0" err="1" smtClean="0">
                <a:solidFill>
                  <a:schemeClr val="accent1">
                    <a:lumMod val="75000"/>
                  </a:schemeClr>
                </a:solidFill>
                <a:latin typeface="Times New Roman" panose="02020603050405020304" pitchFamily="18" charset="0"/>
                <a:cs typeface="Times New Roman" panose="02020603050405020304" pitchFamily="18" charset="0"/>
              </a:rPr>
              <a:t>DrugBank</a:t>
            </a:r>
            <a:r>
              <a:rPr lang="en-US" altLang="zh-CN" sz="2800" dirty="0" smtClean="0">
                <a:solidFill>
                  <a:schemeClr val="accent1">
                    <a:lumMod val="75000"/>
                  </a:schemeClr>
                </a:solidFill>
                <a:latin typeface="Times New Roman" panose="02020603050405020304" pitchFamily="18" charset="0"/>
                <a:cs typeface="Times New Roman" panose="02020603050405020304" pitchFamily="18" charset="0"/>
              </a:rPr>
              <a:t> database</a:t>
            </a:r>
            <a:r>
              <a:rPr lang="en-US" altLang="zh-CN" sz="2800" dirty="0" smtClean="0">
                <a:latin typeface="Times New Roman" panose="02020603050405020304" pitchFamily="18" charset="0"/>
                <a:cs typeface="Times New Roman" panose="02020603050405020304" pitchFamily="18" charset="0"/>
              </a:rPr>
              <a:t>, and corresponding to known drug-target interactions were also obtained from </a:t>
            </a:r>
            <a:r>
              <a:rPr lang="en-US" altLang="zh-CN" sz="2800" dirty="0" err="1" smtClean="0">
                <a:solidFill>
                  <a:schemeClr val="accent1">
                    <a:lumMod val="75000"/>
                  </a:schemeClr>
                </a:solidFill>
                <a:latin typeface="Times New Roman" panose="02020603050405020304" pitchFamily="18" charset="0"/>
                <a:cs typeface="Times New Roman" panose="02020603050405020304" pitchFamily="18" charset="0"/>
              </a:rPr>
              <a:t>DrugBank</a:t>
            </a:r>
            <a:r>
              <a:rPr lang="en-US" altLang="zh-CN" sz="2800" dirty="0" smtClean="0">
                <a:solidFill>
                  <a:schemeClr val="accent1">
                    <a:lumMod val="75000"/>
                  </a:schemeClr>
                </a:solidFill>
                <a:latin typeface="Times New Roman" panose="02020603050405020304" pitchFamily="18" charset="0"/>
                <a:cs typeface="Times New Roman" panose="02020603050405020304" pitchFamily="18" charset="0"/>
              </a:rPr>
              <a:t> database.</a:t>
            </a:r>
          </a:p>
          <a:p>
            <a:pPr marL="0" indent="0">
              <a:buNone/>
            </a:pPr>
            <a:endParaRPr lang="en-US" altLang="zh-CN" sz="3200" dirty="0" smtClean="0"/>
          </a:p>
          <a:p>
            <a:pPr marL="0" indent="0">
              <a:buNone/>
            </a:pPr>
            <a:endParaRPr lang="en-US" altLang="zh-CN" sz="3200" dirty="0"/>
          </a:p>
          <a:p>
            <a:pPr marL="0" indent="0">
              <a:buNone/>
            </a:pPr>
            <a:endParaRPr lang="en-US" altLang="zh-CN" sz="3200" dirty="0" smtClean="0"/>
          </a:p>
          <a:p>
            <a:pPr marL="0" indent="0">
              <a:buNone/>
            </a:pPr>
            <a:endParaRPr lang="en-US" altLang="zh-CN" sz="3200" dirty="0"/>
          </a:p>
          <a:p>
            <a:pPr marL="0" indent="0">
              <a:buNone/>
            </a:pPr>
            <a:endParaRPr lang="en-US" altLang="zh-CN" sz="3200" dirty="0" smtClean="0"/>
          </a:p>
          <a:p>
            <a:pPr marL="0" indent="0">
              <a:buNone/>
            </a:pPr>
            <a:endParaRPr lang="en-US" altLang="zh-CN" sz="3200" dirty="0" smtClean="0"/>
          </a:p>
          <a:p>
            <a:pPr marL="0" indent="0">
              <a:buNone/>
            </a:pPr>
            <a:endParaRPr lang="en-US" altLang="zh-CN" sz="3300" dirty="0" smtClean="0">
              <a:solidFill>
                <a:schemeClr val="tx1"/>
              </a:solidFill>
            </a:endParaRPr>
          </a:p>
          <a:p>
            <a:pPr marL="0" indent="0">
              <a:buNone/>
            </a:pPr>
            <a:endParaRPr lang="en-US" altLang="zh-CN" sz="3300" dirty="0">
              <a:solidFill>
                <a:schemeClr val="tx1"/>
              </a:solidFill>
            </a:endParaRPr>
          </a:p>
          <a:p>
            <a:pPr marL="0" indent="0">
              <a:buNone/>
            </a:pPr>
            <a:endParaRPr lang="en-US" altLang="zh-CN" sz="3300" dirty="0" smtClean="0">
              <a:solidFill>
                <a:schemeClr val="tx1"/>
              </a:solidFill>
            </a:endParaRPr>
          </a:p>
          <a:p>
            <a:pPr marL="0" indent="0">
              <a:buNone/>
            </a:pPr>
            <a:endParaRPr lang="en-US" altLang="zh-CN" sz="3300" dirty="0">
              <a:solidFill>
                <a:schemeClr val="tx1"/>
              </a:solidFill>
            </a:endParaRPr>
          </a:p>
          <a:p>
            <a:pPr marL="0" indent="0">
              <a:buNone/>
            </a:pPr>
            <a:endParaRPr lang="en-US" altLang="zh-CN" sz="3300" dirty="0" smtClean="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8464314"/>
              </p:ext>
            </p:extLst>
          </p:nvPr>
        </p:nvGraphicFramePr>
        <p:xfrm>
          <a:off x="944880" y="2301240"/>
          <a:ext cx="10043160" cy="4125250"/>
        </p:xfrm>
        <a:graphic>
          <a:graphicData uri="http://schemas.openxmlformats.org/drawingml/2006/table">
            <a:tbl>
              <a:tblPr firstRow="1" bandRow="1">
                <a:tableStyleId>{793D81CF-94F2-401A-BA57-92F5A7B2D0C5}</a:tableStyleId>
              </a:tblPr>
              <a:tblGrid>
                <a:gridCol w="3229312"/>
                <a:gridCol w="4424157"/>
                <a:gridCol w="2389691"/>
              </a:tblGrid>
              <a:tr h="283436">
                <a:tc>
                  <a:txBody>
                    <a:bodyPr/>
                    <a:lstStyle/>
                    <a:p>
                      <a:r>
                        <a:rPr lang="en-US" altLang="zh-CN" sz="2400" dirty="0" smtClean="0">
                          <a:latin typeface="Times New Roman" panose="02020603050405020304" pitchFamily="18" charset="0"/>
                          <a:cs typeface="Times New Roman" panose="02020603050405020304" pitchFamily="18" charset="0"/>
                        </a:rPr>
                        <a:t>Fingerprint</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cs typeface="Times New Roman" panose="02020603050405020304" pitchFamily="18" charset="0"/>
                        </a:rPr>
                        <a:t>Method</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cs typeface="Times New Roman" panose="02020603050405020304" pitchFamily="18" charset="0"/>
                        </a:rPr>
                        <a:t>Value range</a:t>
                      </a:r>
                      <a:endParaRPr lang="zh-CN" altLang="en-US" sz="2400" dirty="0">
                        <a:latin typeface="Times New Roman" panose="02020603050405020304" pitchFamily="18" charset="0"/>
                        <a:cs typeface="Times New Roman" panose="02020603050405020304" pitchFamily="18" charset="0"/>
                      </a:endParaRPr>
                    </a:p>
                  </a:txBody>
                  <a:tcPr/>
                </a:tc>
              </a:tr>
              <a:tr h="469742">
                <a:tc>
                  <a:txBody>
                    <a:bodyPr/>
                    <a:lstStyle/>
                    <a:p>
                      <a:endParaRPr lang="zh-CN" altLang="en-US" sz="2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ln w="0"/>
                          <a:effectLst/>
                          <a:latin typeface="Times New Roman" panose="02020603050405020304" pitchFamily="18" charset="0"/>
                          <a:cs typeface="Times New Roman" panose="02020603050405020304" pitchFamily="18" charset="0"/>
                        </a:rPr>
                        <a:t>Tanimoto</a:t>
                      </a:r>
                      <a:r>
                        <a:rPr lang="en-US" altLang="zh-CN" sz="2000" dirty="0" smtClean="0">
                          <a:ln w="0"/>
                          <a:effectLst/>
                          <a:latin typeface="Times New Roman" panose="02020603050405020304" pitchFamily="18" charset="0"/>
                          <a:cs typeface="Times New Roman" panose="02020603050405020304" pitchFamily="18" charset="0"/>
                        </a:rPr>
                        <a:t> coefficient</a:t>
                      </a:r>
                      <a:endParaRPr lang="zh-CN" altLang="en-US" sz="2000" dirty="0" smtClean="0">
                        <a:effectLst/>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anose="02020603050405020304" pitchFamily="18" charset="0"/>
                          <a:cs typeface="Times New Roman" panose="02020603050405020304" pitchFamily="18" charset="0"/>
                        </a:rPr>
                        <a:t>0-100</a:t>
                      </a:r>
                      <a:endParaRPr lang="zh-CN" altLang="en-US" sz="2000" dirty="0" smtClean="0">
                        <a:latin typeface="Times New Roman" panose="02020603050405020304" pitchFamily="18" charset="0"/>
                        <a:cs typeface="Times New Roman" panose="02020603050405020304" pitchFamily="18" charset="0"/>
                      </a:endParaRPr>
                    </a:p>
                  </a:txBody>
                  <a:tcPr/>
                </a:tc>
              </a:tr>
              <a:tr h="671041">
                <a:tc>
                  <a:txBody>
                    <a:bodyPr/>
                    <a:lstStyle/>
                    <a:p>
                      <a:r>
                        <a:rPr lang="en-US" altLang="zh-CN" sz="2400" dirty="0" smtClean="0">
                          <a:latin typeface="Times New Roman" panose="02020603050405020304" pitchFamily="18" charset="0"/>
                          <a:cs typeface="Times New Roman" panose="02020603050405020304" pitchFamily="18" charset="0"/>
                        </a:rPr>
                        <a:t>Estate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The eccentric connectivity index</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t>0-1</a:t>
                      </a:r>
                      <a:endParaRPr lang="zh-CN" altLang="en-US" sz="2000" dirty="0"/>
                    </a:p>
                  </a:txBody>
                  <a:tcPr/>
                </a:tc>
              </a:tr>
              <a:tr h="671041">
                <a:tc>
                  <a:txBody>
                    <a:bodyPr/>
                    <a:lstStyle/>
                    <a:p>
                      <a:r>
                        <a:rPr lang="en-US" altLang="zh-CN" sz="2400" dirty="0" smtClean="0">
                          <a:latin typeface="Times New Roman" panose="02020603050405020304" pitchFamily="18" charset="0"/>
                          <a:cs typeface="Times New Roman" panose="02020603050405020304" pitchFamily="18" charset="0"/>
                        </a:rPr>
                        <a:t>Hybridization</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The number of hydrogen bond donors</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t>0-1</a:t>
                      </a:r>
                      <a:endParaRPr lang="zh-CN" altLang="en-US" sz="2000" dirty="0"/>
                    </a:p>
                  </a:txBody>
                  <a:tcPr/>
                </a:tc>
              </a:tr>
              <a:tr h="928113">
                <a:tc>
                  <a:txBody>
                    <a:bodyPr/>
                    <a:lstStyle/>
                    <a:p>
                      <a:r>
                        <a:rPr lang="en-US" altLang="zh-CN" sz="2400" dirty="0" smtClean="0">
                          <a:latin typeface="Times New Roman" panose="02020603050405020304" pitchFamily="18" charset="0"/>
                          <a:cs typeface="Times New Roman" panose="02020603050405020304" pitchFamily="18" charset="0"/>
                        </a:rPr>
                        <a:t>KR</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4860 bit ﬁngerprint deﬁned by </a:t>
                      </a:r>
                      <a:r>
                        <a:rPr lang="en-US" altLang="zh-CN" sz="2000" dirty="0" err="1" smtClean="0">
                          <a:latin typeface="Times New Roman" panose="02020603050405020304" pitchFamily="18" charset="0"/>
                          <a:cs typeface="Times New Roman" panose="02020603050405020304" pitchFamily="18" charset="0"/>
                        </a:rPr>
                        <a:t>Klekota</a:t>
                      </a:r>
                      <a:r>
                        <a:rPr lang="en-US" altLang="zh-CN" sz="2000" dirty="0" smtClean="0">
                          <a:latin typeface="Times New Roman" panose="02020603050405020304" pitchFamily="18" charset="0"/>
                          <a:cs typeface="Times New Roman" panose="02020603050405020304" pitchFamily="18" charset="0"/>
                        </a:rPr>
                        <a:t> and Roth</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t>0-1</a:t>
                      </a:r>
                      <a:endParaRPr lang="zh-CN" altLang="en-US" sz="2000" dirty="0"/>
                    </a:p>
                  </a:txBody>
                  <a:tcPr/>
                </a:tc>
              </a:tr>
              <a:tr h="928113">
                <a:tc>
                  <a:txBody>
                    <a:bodyPr/>
                    <a:lstStyle/>
                    <a:p>
                      <a:r>
                        <a:rPr lang="en-US" altLang="zh-CN" sz="2400" dirty="0" smtClean="0">
                          <a:latin typeface="Times New Roman" panose="02020603050405020304" pitchFamily="18" charset="0"/>
                          <a:cs typeface="Times New Roman" panose="02020603050405020304" pitchFamily="18" charset="0"/>
                        </a:rPr>
                        <a:t>MACCS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latin typeface="Times New Roman" panose="02020603050405020304" pitchFamily="18" charset="0"/>
                          <a:cs typeface="Times New Roman" panose="02020603050405020304" pitchFamily="18" charset="0"/>
                        </a:rPr>
                        <a:t>The popular 166 bit MACCS keys described by MDL</a:t>
                      </a:r>
                      <a:endParaRPr lang="zh-CN" altLang="en-US" sz="2000" dirty="0">
                        <a:latin typeface="Times New Roman" panose="02020603050405020304" pitchFamily="18" charset="0"/>
                        <a:cs typeface="Times New Roman" panose="02020603050405020304" pitchFamily="18" charset="0"/>
                      </a:endParaRPr>
                    </a:p>
                  </a:txBody>
                  <a:tcPr/>
                </a:tc>
                <a:tc>
                  <a:txBody>
                    <a:bodyPr/>
                    <a:lstStyle/>
                    <a:p>
                      <a:r>
                        <a:rPr lang="en-US" altLang="zh-CN" sz="2000" dirty="0" smtClean="0"/>
                        <a:t>0-1</a:t>
                      </a:r>
                      <a:endParaRPr lang="zh-CN" altLang="en-US" sz="2000" dirty="0"/>
                    </a:p>
                  </a:txBody>
                  <a:tcPr/>
                </a:tc>
              </a:tr>
            </a:tbl>
          </a:graphicData>
        </a:graphic>
      </p:graphicFrame>
      <p:sp>
        <p:nvSpPr>
          <p:cNvPr id="4" name="文本框 3"/>
          <p:cNvSpPr txBox="1"/>
          <p:nvPr/>
        </p:nvSpPr>
        <p:spPr>
          <a:xfrm>
            <a:off x="960120" y="2801699"/>
            <a:ext cx="1508760" cy="461665"/>
          </a:xfrm>
          <a:prstGeom prst="rect">
            <a:avLst/>
          </a:prstGeom>
          <a:noFill/>
        </p:spPr>
        <p:txBody>
          <a:bodyPr wrap="square" rtlCol="0">
            <a:spAutoFit/>
          </a:bodyPr>
          <a:lstStyle/>
          <a:p>
            <a:r>
              <a:rPr lang="en-US" altLang="zh-CN" sz="2400" dirty="0"/>
              <a:t>PubChem</a:t>
            </a:r>
            <a:endParaRPr lang="zh-CN" altLang="en-US" sz="2400" dirty="0"/>
          </a:p>
        </p:txBody>
      </p:sp>
    </p:spTree>
    <p:extLst>
      <p:ext uri="{BB962C8B-B14F-4D97-AF65-F5344CB8AC3E}">
        <p14:creationId xmlns:p14="http://schemas.microsoft.com/office/powerpoint/2010/main" val="1645606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198438"/>
            <a:ext cx="10058400" cy="5273675"/>
          </a:xfrm>
        </p:spPr>
        <p:txBody>
          <a:bodyPr>
            <a:normAutofit/>
          </a:bodyPr>
          <a:lstStyle/>
          <a:p>
            <a:pPr marL="0" indent="0">
              <a:buNone/>
            </a:pPr>
            <a:r>
              <a:rPr lang="en-US" altLang="zh-CN" sz="3200" dirty="0" smtClean="0">
                <a:solidFill>
                  <a:schemeClr val="tx1"/>
                </a:solidFill>
                <a:latin typeface="Times New Roman" panose="02020603050405020304" pitchFamily="18" charset="0"/>
                <a:cs typeface="Times New Roman" panose="02020603050405020304" pitchFamily="18" charset="0"/>
              </a:rPr>
              <a:t>   Protein Structural and  Functional Similarities</a:t>
            </a:r>
          </a:p>
          <a:p>
            <a:endParaRPr lang="zh-CN" altLang="en-US" sz="3200" dirty="0"/>
          </a:p>
        </p:txBody>
      </p:sp>
      <p:graphicFrame>
        <p:nvGraphicFramePr>
          <p:cNvPr id="4" name="表格 3"/>
          <p:cNvGraphicFramePr>
            <a:graphicFrameLocks noGrp="1"/>
          </p:cNvGraphicFramePr>
          <p:nvPr>
            <p:extLst>
              <p:ext uri="{D42A27DB-BD31-4B8C-83A1-F6EECF244321}">
                <p14:modId xmlns:p14="http://schemas.microsoft.com/office/powerpoint/2010/main" val="1831919573"/>
              </p:ext>
            </p:extLst>
          </p:nvPr>
        </p:nvGraphicFramePr>
        <p:xfrm>
          <a:off x="243840" y="768031"/>
          <a:ext cx="11643360" cy="5327968"/>
        </p:xfrm>
        <a:graphic>
          <a:graphicData uri="http://schemas.openxmlformats.org/drawingml/2006/table">
            <a:tbl>
              <a:tblPr firstRow="1" bandRow="1">
                <a:tableStyleId>{8EC20E35-A176-4012-BC5E-935CFFF8708E}</a:tableStyleId>
              </a:tblPr>
              <a:tblGrid>
                <a:gridCol w="2910840"/>
                <a:gridCol w="2910840"/>
                <a:gridCol w="2910840"/>
                <a:gridCol w="2910840"/>
              </a:tblGrid>
              <a:tr h="867681">
                <a:tc>
                  <a:txBody>
                    <a:bodyPr/>
                    <a:lstStyle/>
                    <a:p>
                      <a:r>
                        <a:rPr lang="en-US" altLang="zh-CN" sz="2400" dirty="0" smtClean="0">
                          <a:latin typeface="Times New Roman" panose="02020603050405020304" pitchFamily="18" charset="0"/>
                          <a:cs typeface="Times New Roman" panose="02020603050405020304" pitchFamily="18" charset="0"/>
                        </a:rPr>
                        <a:t>Protein</a:t>
                      </a:r>
                      <a:r>
                        <a:rPr lang="en-US" altLang="zh-CN" sz="2400" baseline="0" dirty="0" smtClean="0">
                          <a:latin typeface="Times New Roman" panose="02020603050405020304" pitchFamily="18" charset="0"/>
                          <a:cs typeface="Times New Roman" panose="02020603050405020304" pitchFamily="18" charset="0"/>
                        </a:rPr>
                        <a:t> level</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baseline="0" dirty="0" smtClean="0">
                          <a:latin typeface="Times New Roman" panose="02020603050405020304" pitchFamily="18" charset="0"/>
                          <a:cs typeface="Times New Roman" panose="02020603050405020304" pitchFamily="18" charset="0"/>
                        </a:rPr>
                        <a:t>Protein set(mapped </a:t>
                      </a:r>
                      <a:r>
                        <a:rPr lang="en-US" altLang="zh-CN" sz="2400" baseline="0" dirty="0" err="1" smtClean="0">
                          <a:latin typeface="Times New Roman" panose="02020603050405020304" pitchFamily="18" charset="0"/>
                          <a:cs typeface="Times New Roman" panose="02020603050405020304" pitchFamily="18" charset="0"/>
                        </a:rPr>
                        <a:t>Uniprot</a:t>
                      </a:r>
                      <a:r>
                        <a:rPr lang="en-US" altLang="zh-CN" sz="2400" baseline="0" dirty="0" smtClean="0">
                          <a:latin typeface="Times New Roman" panose="02020603050405020304" pitchFamily="18" charset="0"/>
                          <a:cs typeface="Times New Roman" panose="02020603050405020304" pitchFamily="18" charset="0"/>
                        </a:rPr>
                        <a:t> database)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cs typeface="Times New Roman" panose="02020603050405020304" pitchFamily="18" charset="0"/>
                        </a:rPr>
                        <a:t>Source</a:t>
                      </a:r>
                      <a:r>
                        <a:rPr lang="en-US" altLang="zh-CN" sz="2400" baseline="0" dirty="0" smtClean="0">
                          <a:latin typeface="Times New Roman" panose="02020603050405020304" pitchFamily="18" charset="0"/>
                          <a:cs typeface="Times New Roman" panose="02020603050405020304" pitchFamily="18" charset="0"/>
                        </a:rPr>
                        <a:t> database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cs typeface="Times New Roman" panose="02020603050405020304" pitchFamily="18" charset="0"/>
                        </a:rPr>
                        <a:t>Computational method</a:t>
                      </a:r>
                      <a:endParaRPr lang="zh-CN" altLang="en-US" sz="2400" dirty="0">
                        <a:latin typeface="Times New Roman" panose="02020603050405020304" pitchFamily="18" charset="0"/>
                        <a:cs typeface="Times New Roman" panose="02020603050405020304" pitchFamily="18" charset="0"/>
                      </a:endParaRPr>
                    </a:p>
                  </a:txBody>
                  <a:tcPr/>
                </a:tc>
              </a:tr>
              <a:tr h="674863">
                <a:tc>
                  <a:txBody>
                    <a:bodyPr/>
                    <a:lstStyle/>
                    <a:p>
                      <a:r>
                        <a:rPr lang="en-US" altLang="zh-CN" sz="2400" dirty="0" smtClean="0">
                          <a:latin typeface="Times New Roman" panose="02020603050405020304" pitchFamily="18" charset="0"/>
                          <a:cs typeface="Times New Roman" panose="02020603050405020304" pitchFamily="18" charset="0"/>
                        </a:rPr>
                        <a:t>Protein Domain</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cs typeface="Times New Roman" panose="02020603050405020304" pitchFamily="18" charset="0"/>
                        </a:rPr>
                        <a:t>18835</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err="1" smtClean="0">
                          <a:latin typeface="Times New Roman" panose="02020603050405020304" pitchFamily="18" charset="0"/>
                          <a:cs typeface="Times New Roman" panose="02020603050405020304" pitchFamily="18" charset="0"/>
                        </a:rPr>
                        <a:t>Pfam</a:t>
                      </a:r>
                      <a:r>
                        <a:rPr lang="en-US" altLang="zh-CN" sz="2400" dirty="0" smtClean="0">
                          <a:latin typeface="Times New Roman" panose="02020603050405020304" pitchFamily="18" charset="0"/>
                          <a:cs typeface="Times New Roman" panose="02020603050405020304" pitchFamily="18" charset="0"/>
                        </a:rPr>
                        <a:t> database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the cosine of angle between protein</a:t>
                      </a:r>
                      <a:r>
                        <a:rPr lang="en-US" altLang="zh-CN" sz="18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vectors</a:t>
                      </a:r>
                      <a:endParaRPr lang="zh-CN" altLang="en-US" sz="2400" dirty="0">
                        <a:latin typeface="Times New Roman" panose="02020603050405020304" pitchFamily="18" charset="0"/>
                        <a:cs typeface="Times New Roman" panose="02020603050405020304" pitchFamily="18" charset="0"/>
                      </a:endParaRPr>
                    </a:p>
                  </a:txBody>
                  <a:tcPr/>
                </a:tc>
              </a:tr>
              <a:tr h="674863">
                <a:tc>
                  <a:txBody>
                    <a:bodyPr/>
                    <a:lstStyle/>
                    <a:p>
                      <a:r>
                        <a:rPr lang="en-US" altLang="zh-CN" sz="2400" dirty="0" smtClean="0">
                          <a:latin typeface="Times New Roman" panose="02020603050405020304" pitchFamily="18" charset="0"/>
                          <a:cs typeface="Times New Roman" panose="02020603050405020304" pitchFamily="18" charset="0"/>
                        </a:rPr>
                        <a:t>Protein Sequence</a:t>
                      </a:r>
                    </a:p>
                  </a:txBody>
                  <a:tcPr/>
                </a:tc>
                <a:tc>
                  <a:txBody>
                    <a:bodyPr/>
                    <a:lstStyle/>
                    <a:p>
                      <a:r>
                        <a:rPr lang="en-US" altLang="zh-CN" sz="2400" dirty="0" smtClean="0">
                          <a:latin typeface="Times New Roman" panose="02020603050405020304" pitchFamily="18" charset="0"/>
                          <a:cs typeface="Times New Roman" panose="02020603050405020304" pitchFamily="18" charset="0"/>
                        </a:rPr>
                        <a:t>20281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err="1" smtClean="0">
                          <a:latin typeface="Times New Roman" panose="02020603050405020304" pitchFamily="18" charset="0"/>
                          <a:cs typeface="Times New Roman" panose="02020603050405020304" pitchFamily="18" charset="0"/>
                        </a:rPr>
                        <a:t>Uniprot</a:t>
                      </a:r>
                      <a:r>
                        <a:rPr lang="en-US" altLang="zh-CN" sz="2400" baseline="0" dirty="0" smtClean="0">
                          <a:latin typeface="Times New Roman" panose="02020603050405020304" pitchFamily="18" charset="0"/>
                          <a:cs typeface="Times New Roman" panose="02020603050405020304" pitchFamily="18" charset="0"/>
                        </a:rPr>
                        <a:t> database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1800" dirty="0" smtClean="0">
                          <a:latin typeface="Times New Roman" panose="02020603050405020304" pitchFamily="18" charset="0"/>
                          <a:cs typeface="Times New Roman" panose="02020603050405020304" pitchFamily="18" charset="0"/>
                        </a:rPr>
                        <a:t>Smith-Waterman algorithm in SSEARCH</a:t>
                      </a:r>
                      <a:endParaRPr lang="zh-CN" altLang="en-US" sz="1800" dirty="0">
                        <a:latin typeface="Times New Roman" panose="02020603050405020304" pitchFamily="18" charset="0"/>
                        <a:cs typeface="Times New Roman" panose="02020603050405020304" pitchFamily="18" charset="0"/>
                      </a:endParaRPr>
                    </a:p>
                  </a:txBody>
                  <a:tcPr/>
                </a:tc>
              </a:tr>
              <a:tr h="1060498">
                <a:tc>
                  <a:txBody>
                    <a:bodyPr/>
                    <a:lstStyle/>
                    <a:p>
                      <a:r>
                        <a:rPr lang="en-US" altLang="zh-CN" sz="2400" dirty="0" smtClean="0">
                          <a:latin typeface="Times New Roman" panose="02020603050405020304" pitchFamily="18" charset="0"/>
                          <a:cs typeface="Times New Roman" panose="02020603050405020304" pitchFamily="18" charset="0"/>
                        </a:rPr>
                        <a:t>Protein Pathway</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cs typeface="Times New Roman" panose="02020603050405020304" pitchFamily="18" charset="0"/>
                        </a:rPr>
                        <a:t>5323</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cs typeface="Times New Roman" panose="02020603050405020304" pitchFamily="18" charset="0"/>
                        </a:rPr>
                        <a:t>KEGG</a:t>
                      </a:r>
                      <a:r>
                        <a:rPr lang="en-US" altLang="zh-CN" sz="2400" baseline="0" dirty="0" smtClean="0">
                          <a:latin typeface="Times New Roman" panose="02020603050405020304" pitchFamily="18" charset="0"/>
                          <a:cs typeface="Times New Roman" panose="02020603050405020304" pitchFamily="18" charset="0"/>
                        </a:rPr>
                        <a:t> database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the cosine of angle between protein</a:t>
                      </a:r>
                      <a:r>
                        <a:rPr lang="en-US" altLang="zh-CN" sz="18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altLang="zh-CN" sz="1800" kern="1200" dirty="0" smtClean="0">
                          <a:solidFill>
                            <a:schemeClr val="dk1"/>
                          </a:solidFill>
                          <a:effectLst/>
                          <a:latin typeface="Times New Roman" panose="02020603050405020304" pitchFamily="18" charset="0"/>
                          <a:ea typeface="+mn-ea"/>
                          <a:cs typeface="Times New Roman" panose="02020603050405020304" pitchFamily="18" charset="0"/>
                        </a:rPr>
                        <a:t>vectors</a:t>
                      </a:r>
                      <a:endParaRPr lang="zh-CN" altLang="en-US" sz="1800" dirty="0" smtClean="0">
                        <a:latin typeface="Times New Roman" panose="02020603050405020304" pitchFamily="18" charset="0"/>
                        <a:cs typeface="Times New Roman" panose="02020603050405020304" pitchFamily="18" charset="0"/>
                      </a:endParaRPr>
                    </a:p>
                    <a:p>
                      <a:endParaRPr lang="en-US" altLang="zh-CN" sz="2400" baseline="0" dirty="0" smtClean="0">
                        <a:latin typeface="Times New Roman" panose="02020603050405020304" pitchFamily="18" charset="0"/>
                        <a:cs typeface="Times New Roman" panose="02020603050405020304" pitchFamily="18" charset="0"/>
                      </a:endParaRPr>
                    </a:p>
                  </a:txBody>
                  <a:tcPr/>
                </a:tc>
              </a:tr>
              <a:tr h="1105982">
                <a:tc>
                  <a:txBody>
                    <a:bodyPr/>
                    <a:lstStyle/>
                    <a:p>
                      <a:r>
                        <a:rPr lang="en-US" altLang="zh-CN" sz="2400" dirty="0" smtClean="0">
                          <a:latin typeface="Times New Roman" panose="02020603050405020304" pitchFamily="18" charset="0"/>
                          <a:cs typeface="Times New Roman" panose="02020603050405020304" pitchFamily="18" charset="0"/>
                        </a:rPr>
                        <a:t>Protein-Protein Interaction Network</a:t>
                      </a:r>
                      <a:r>
                        <a:rPr lang="en-US" altLang="zh-CN" sz="2400" baseline="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cs typeface="Times New Roman" panose="02020603050405020304" pitchFamily="18" charset="0"/>
                        </a:rPr>
                        <a:t>8643</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cs typeface="Times New Roman" panose="02020603050405020304" pitchFamily="18" charset="0"/>
                        </a:rPr>
                        <a:t>STRING database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1800" dirty="0" smtClean="0">
                          <a:latin typeface="Times New Roman" panose="02020603050405020304" pitchFamily="18" charset="0"/>
                          <a:cs typeface="Times New Roman" panose="02020603050405020304" pitchFamily="18" charset="0"/>
                        </a:rPr>
                        <a:t>Diffusion kernel of PPI network</a:t>
                      </a:r>
                      <a:endParaRPr lang="zh-CN" altLang="en-US" sz="1800" dirty="0">
                        <a:latin typeface="Times New Roman" panose="02020603050405020304" pitchFamily="18" charset="0"/>
                        <a:cs typeface="Times New Roman" panose="02020603050405020304" pitchFamily="18" charset="0"/>
                      </a:endParaRPr>
                    </a:p>
                  </a:txBody>
                  <a:tcPr/>
                </a:tc>
              </a:tr>
              <a:tr h="944081">
                <a:tc>
                  <a:txBody>
                    <a:bodyPr/>
                    <a:lstStyle/>
                    <a:p>
                      <a:r>
                        <a:rPr lang="en-US" altLang="zh-CN" sz="2400" dirty="0" smtClean="0">
                          <a:latin typeface="Times New Roman" panose="02020603050405020304" pitchFamily="18" charset="0"/>
                          <a:cs typeface="Times New Roman" panose="02020603050405020304" pitchFamily="18" charset="0"/>
                        </a:rPr>
                        <a:t>GO-based</a:t>
                      </a:r>
                      <a:r>
                        <a:rPr lang="en-US" altLang="zh-CN" sz="2400" baseline="0" dirty="0" smtClean="0">
                          <a:latin typeface="Times New Roman" panose="02020603050405020304" pitchFamily="18" charset="0"/>
                          <a:cs typeface="Times New Roman" panose="02020603050405020304" pitchFamily="18" charset="0"/>
                        </a:rPr>
                        <a:t> Annotations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cs typeface="Times New Roman" panose="02020603050405020304" pitchFamily="18" charset="0"/>
                        </a:rPr>
                        <a:t>13979</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smtClean="0">
                          <a:latin typeface="Times New Roman" panose="02020603050405020304" pitchFamily="18" charset="0"/>
                          <a:cs typeface="Times New Roman" panose="02020603050405020304" pitchFamily="18" charset="0"/>
                        </a:rPr>
                        <a:t>GO database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1800" dirty="0" smtClean="0">
                          <a:latin typeface="Times New Roman" panose="02020603050405020304" pitchFamily="18" charset="0"/>
                          <a:cs typeface="Times New Roman" panose="02020603050405020304" pitchFamily="18" charset="0"/>
                        </a:rPr>
                        <a:t>Semantic</a:t>
                      </a:r>
                      <a:r>
                        <a:rPr lang="en-US" altLang="zh-CN" sz="1800" baseline="0" dirty="0" smtClean="0">
                          <a:latin typeface="Times New Roman" panose="02020603050405020304" pitchFamily="18" charset="0"/>
                          <a:cs typeface="Times New Roman" panose="02020603050405020304" pitchFamily="18" charset="0"/>
                        </a:rPr>
                        <a:t> similarity method of </a:t>
                      </a:r>
                      <a:r>
                        <a:rPr lang="en-US" altLang="zh-CN" sz="1800" baseline="0" dirty="0" err="1" smtClean="0">
                          <a:latin typeface="Times New Roman" panose="02020603050405020304" pitchFamily="18" charset="0"/>
                          <a:cs typeface="Times New Roman" panose="02020603050405020304" pitchFamily="18" charset="0"/>
                        </a:rPr>
                        <a:t>Resnik</a:t>
                      </a:r>
                      <a:endParaRPr lang="zh-CN" altLang="en-US" sz="1800" dirty="0">
                        <a:latin typeface="Times New Roman" panose="02020603050405020304" pitchFamily="18" charset="0"/>
                        <a:cs typeface="Times New Roman" panose="02020603050405020304" pitchFamily="18" charset="0"/>
                      </a:endParaRPr>
                    </a:p>
                  </a:txBody>
                  <a:tcPr/>
                </a:tc>
              </a:tr>
            </a:tbl>
          </a:graphicData>
        </a:graphic>
      </p:graphicFrame>
      <p:sp>
        <p:nvSpPr>
          <p:cNvPr id="2" name="文本框 1"/>
          <p:cNvSpPr txBox="1"/>
          <p:nvPr/>
        </p:nvSpPr>
        <p:spPr>
          <a:xfrm>
            <a:off x="252248" y="6096000"/>
            <a:ext cx="11680672"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(Integrating Multiple Genomic Data to Predict Disease-Causing </a:t>
            </a:r>
            <a:r>
              <a:rPr lang="en-US" altLang="zh-CN" dirty="0" err="1" smtClean="0">
                <a:latin typeface="Times New Roman" panose="02020603050405020304" pitchFamily="18" charset="0"/>
                <a:cs typeface="Times New Roman" panose="02020603050405020304" pitchFamily="18" charset="0"/>
              </a:rPr>
              <a:t>Nonsnonymous</a:t>
            </a:r>
            <a:r>
              <a:rPr lang="en-US" altLang="zh-CN" dirty="0" smtClean="0">
                <a:latin typeface="Times New Roman" panose="02020603050405020304" pitchFamily="18" charset="0"/>
                <a:cs typeface="Times New Roman" panose="02020603050405020304" pitchFamily="18" charset="0"/>
              </a:rPr>
              <a:t> Single </a:t>
            </a:r>
            <a:r>
              <a:rPr lang="en-US" altLang="zh-CN" dirty="0" err="1" smtClean="0">
                <a:latin typeface="Times New Roman" panose="02020603050405020304" pitchFamily="18" charset="0"/>
                <a:cs typeface="Times New Roman" panose="02020603050405020304" pitchFamily="18" charset="0"/>
              </a:rPr>
              <a:t>Nucleootide</a:t>
            </a:r>
            <a:r>
              <a:rPr lang="en-US" altLang="zh-CN" dirty="0" smtClean="0">
                <a:latin typeface="Times New Roman" panose="02020603050405020304" pitchFamily="18" charset="0"/>
                <a:cs typeface="Times New Roman" panose="02020603050405020304" pitchFamily="18" charset="0"/>
              </a:rPr>
              <a:t> Variants in </a:t>
            </a:r>
            <a:r>
              <a:rPr lang="en-US" altLang="zh-CN" dirty="0" err="1" smtClean="0">
                <a:latin typeface="Times New Roman" panose="02020603050405020304" pitchFamily="18" charset="0"/>
                <a:cs typeface="Times New Roman" panose="02020603050405020304" pitchFamily="18" charset="0"/>
              </a:rPr>
              <a:t>Exome</a:t>
            </a:r>
            <a:r>
              <a:rPr lang="en-US" altLang="zh-CN" dirty="0" smtClean="0">
                <a:latin typeface="Times New Roman" panose="02020603050405020304" pitchFamily="18" charset="0"/>
                <a:cs typeface="Times New Roman" panose="02020603050405020304" pitchFamily="18" charset="0"/>
              </a:rPr>
              <a:t> Sequencing Studies, Wu J, et.al,2014)</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66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
            <a:ext cx="10058400" cy="571964"/>
          </a:xfrm>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Protein similarity</a:t>
            </a:r>
            <a:endParaRPr lang="zh-CN" altLang="en-US" dirty="0">
              <a:latin typeface="Times New Roman" panose="02020603050405020304" pitchFamily="18" charset="0"/>
              <a:cs typeface="Times New Roman" panose="02020603050405020304" pitchFamily="18" charset="0"/>
            </a:endParaRPr>
          </a:p>
        </p:txBody>
      </p:sp>
      <p:sp>
        <p:nvSpPr>
          <p:cNvPr id="3" name="文本占位符 2"/>
          <p:cNvSpPr>
            <a:spLocks noGrp="1"/>
          </p:cNvSpPr>
          <p:nvPr>
            <p:ph type="body" idx="4294967295"/>
          </p:nvPr>
        </p:nvSpPr>
        <p:spPr>
          <a:xfrm>
            <a:off x="699780" y="368282"/>
            <a:ext cx="4938713" cy="736600"/>
          </a:xfrm>
        </p:spPr>
        <p:txBody>
          <a:bodyPr>
            <a:normAutofit/>
          </a:bodyPr>
          <a:lstStyle/>
          <a:p>
            <a:pPr marL="0" indent="0">
              <a:buNone/>
            </a:pPr>
            <a:r>
              <a:rPr lang="en-US" altLang="zh-CN" sz="2800" cap="none" dirty="0" smtClean="0">
                <a:solidFill>
                  <a:schemeClr val="tx1"/>
                </a:solidFill>
                <a:latin typeface="Times New Roman" panose="02020603050405020304" pitchFamily="18" charset="0"/>
                <a:cs typeface="Times New Roman" panose="02020603050405020304" pitchFamily="18" charset="0"/>
              </a:rPr>
              <a:t> Protein Sequence Similarity</a:t>
            </a:r>
            <a:endParaRPr lang="zh-CN" altLang="en-US" sz="2800" cap="none" dirty="0">
              <a:solidFill>
                <a:schemeClr val="tx1"/>
              </a:solidFill>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sz="quarter" idx="4294967295"/>
          </p:nvPr>
        </p:nvSpPr>
        <p:spPr>
          <a:xfrm>
            <a:off x="6247787" y="368282"/>
            <a:ext cx="4937125" cy="538162"/>
          </a:xfrm>
        </p:spPr>
        <p:txBody>
          <a:bodyPr>
            <a:normAutofit/>
          </a:bodyPr>
          <a:lstStyle/>
          <a:p>
            <a:pPr marL="0" indent="0">
              <a:buNone/>
            </a:pPr>
            <a:r>
              <a:rPr lang="en-US" altLang="zh-CN" sz="2800" cap="none" dirty="0" smtClean="0">
                <a:solidFill>
                  <a:schemeClr val="tx1"/>
                </a:solidFill>
                <a:latin typeface="Times New Roman" panose="02020603050405020304" pitchFamily="18" charset="0"/>
                <a:cs typeface="Times New Roman" panose="02020603050405020304" pitchFamily="18" charset="0"/>
              </a:rPr>
              <a:t>Protein </a:t>
            </a:r>
            <a:r>
              <a:rPr lang="en-US" altLang="zh-CN" dirty="0" smtClean="0">
                <a:latin typeface="Times New Roman" panose="02020603050405020304" pitchFamily="18" charset="0"/>
                <a:cs typeface="Times New Roman" panose="02020603050405020304" pitchFamily="18" charset="0"/>
              </a:rPr>
              <a:t>PPI Network</a:t>
            </a:r>
            <a:r>
              <a:rPr lang="en-US" altLang="zh-CN" sz="2800" cap="none" dirty="0" smtClean="0">
                <a:solidFill>
                  <a:schemeClr val="tx1"/>
                </a:solidFill>
                <a:latin typeface="Times New Roman" panose="02020603050405020304" pitchFamily="18" charset="0"/>
                <a:cs typeface="Times New Roman" panose="02020603050405020304" pitchFamily="18" charset="0"/>
              </a:rPr>
              <a:t> Similarity</a:t>
            </a:r>
            <a:endParaRPr lang="zh-CN" altLang="en-US" sz="2800" cap="none" dirty="0">
              <a:solidFill>
                <a:schemeClr val="tx1"/>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8105" t="6815" r="8882" b="5004"/>
          <a:stretch/>
        </p:blipFill>
        <p:spPr>
          <a:xfrm>
            <a:off x="804353" y="777240"/>
            <a:ext cx="4224847" cy="2786281"/>
          </a:xfrm>
          <a:prstGeom prst="rect">
            <a:avLst/>
          </a:prstGeom>
        </p:spPr>
      </p:pic>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l="10261" t="6767" r="8991" b="6984"/>
          <a:stretch/>
        </p:blipFill>
        <p:spPr>
          <a:xfrm>
            <a:off x="6247787" y="777240"/>
            <a:ext cx="4237333" cy="2786281"/>
          </a:xfrm>
          <a:prstGeom prst="rect">
            <a:avLst/>
          </a:prstGeom>
        </p:spPr>
      </p:pic>
      <p:pic>
        <p:nvPicPr>
          <p:cNvPr id="9" name="图片 8"/>
          <p:cNvPicPr>
            <a:picLocks noChangeAspect="1"/>
          </p:cNvPicPr>
          <p:nvPr/>
        </p:nvPicPr>
        <p:blipFill rotWithShape="1">
          <a:blip r:embed="rId5">
            <a:extLst>
              <a:ext uri="{28A0092B-C50C-407E-A947-70E740481C1C}">
                <a14:useLocalDpi xmlns:a14="http://schemas.microsoft.com/office/drawing/2010/main" val="0"/>
              </a:ext>
            </a:extLst>
          </a:blip>
          <a:srcRect l="9495" t="6185" r="9008" b="6185"/>
          <a:stretch/>
        </p:blipFill>
        <p:spPr>
          <a:xfrm>
            <a:off x="906801" y="3915076"/>
            <a:ext cx="4122399" cy="2899721"/>
          </a:xfrm>
          <a:prstGeom prst="rect">
            <a:avLst/>
          </a:prstGeom>
        </p:spPr>
      </p:pic>
      <p:pic>
        <p:nvPicPr>
          <p:cNvPr id="13" name="图片 12"/>
          <p:cNvPicPr>
            <a:picLocks noChangeAspect="1"/>
          </p:cNvPicPr>
          <p:nvPr/>
        </p:nvPicPr>
        <p:blipFill rotWithShape="1">
          <a:blip r:embed="rId6">
            <a:extLst>
              <a:ext uri="{28A0092B-C50C-407E-A947-70E740481C1C}">
                <a14:useLocalDpi xmlns:a14="http://schemas.microsoft.com/office/drawing/2010/main" val="0"/>
              </a:ext>
            </a:extLst>
          </a:blip>
          <a:srcRect l="8356" t="5804" r="8991" b="6186"/>
          <a:stretch/>
        </p:blipFill>
        <p:spPr>
          <a:xfrm>
            <a:off x="6247787" y="3929276"/>
            <a:ext cx="4237333" cy="2885521"/>
          </a:xfrm>
          <a:prstGeom prst="rect">
            <a:avLst/>
          </a:prstGeom>
        </p:spPr>
      </p:pic>
      <p:sp>
        <p:nvSpPr>
          <p:cNvPr id="15" name="矩形 14"/>
          <p:cNvSpPr/>
          <p:nvPr/>
        </p:nvSpPr>
        <p:spPr>
          <a:xfrm>
            <a:off x="9022080" y="1430485"/>
            <a:ext cx="441960" cy="3352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878580" y="1231488"/>
            <a:ext cx="441960" cy="3352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954780" y="4365981"/>
            <a:ext cx="441960" cy="3352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212580" y="4509600"/>
            <a:ext cx="441960" cy="3352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占位符 4"/>
          <p:cNvSpPr txBox="1">
            <a:spLocks/>
          </p:cNvSpPr>
          <p:nvPr/>
        </p:nvSpPr>
        <p:spPr>
          <a:xfrm>
            <a:off x="6127115" y="3568042"/>
            <a:ext cx="5288280" cy="73628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2800" dirty="0" smtClean="0">
                <a:solidFill>
                  <a:schemeClr val="tx1"/>
                </a:solidFill>
              </a:rPr>
              <a:t>  </a:t>
            </a:r>
            <a:r>
              <a:rPr lang="en-US" altLang="zh-CN" sz="2800" dirty="0" smtClean="0">
                <a:solidFill>
                  <a:schemeClr val="tx1"/>
                </a:solidFill>
                <a:latin typeface="Times New Roman" panose="02020603050405020304" pitchFamily="18" charset="0"/>
                <a:cs typeface="Times New Roman" panose="02020603050405020304" pitchFamily="18" charset="0"/>
              </a:rPr>
              <a:t>Protein Pathway Similarity</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1" name="文本占位符 2"/>
          <p:cNvSpPr txBox="1">
            <a:spLocks/>
          </p:cNvSpPr>
          <p:nvPr/>
        </p:nvSpPr>
        <p:spPr>
          <a:xfrm>
            <a:off x="982759" y="3563521"/>
            <a:ext cx="4937760" cy="439720"/>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2800" dirty="0" smtClean="0">
                <a:solidFill>
                  <a:schemeClr val="tx1"/>
                </a:solidFill>
                <a:latin typeface="Times New Roman" panose="02020603050405020304" pitchFamily="18" charset="0"/>
                <a:cs typeface="Times New Roman" panose="02020603050405020304" pitchFamily="18" charset="0"/>
              </a:rPr>
              <a:t>Protein GO Similarity</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606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713323"/>
            <a:ext cx="10058400" cy="993557"/>
          </a:xfrm>
        </p:spPr>
        <p:txBody>
          <a:bodyPr/>
          <a:lstStyle/>
          <a:p>
            <a:r>
              <a:rPr lang="en-US" altLang="zh-CN" dirty="0" smtClean="0">
                <a:latin typeface="Times New Roman" panose="02020603050405020304" pitchFamily="18" charset="0"/>
                <a:cs typeface="Times New Roman" panose="02020603050405020304" pitchFamily="18" charset="0"/>
              </a:rPr>
              <a:t>Outlines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Data source</a:t>
            </a:r>
          </a:p>
          <a:p>
            <a:pPr marL="0" indent="0">
              <a:buNone/>
            </a:pPr>
            <a:r>
              <a:rPr lang="en-US" altLang="zh-CN" sz="3200" dirty="0" smtClean="0">
                <a:solidFill>
                  <a:schemeClr val="tx1"/>
                </a:solidFill>
                <a:latin typeface="Times New Roman" panose="02020603050405020304" pitchFamily="18" charset="0"/>
                <a:cs typeface="Times New Roman" panose="02020603050405020304" pitchFamily="18" charset="0"/>
              </a:rPr>
              <a:t>Method of prediction</a:t>
            </a:r>
          </a:p>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Results</a:t>
            </a:r>
          </a:p>
          <a:p>
            <a:pPr marL="0" indent="0">
              <a:buNone/>
            </a:pPr>
            <a:r>
              <a:rPr lang="en-US" altLang="zh-CN" sz="3200" dirty="0" smtClean="0">
                <a:solidFill>
                  <a:schemeClr val="bg2"/>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1870250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1"/>
            <a:ext cx="9234488" cy="809852"/>
          </a:xfrm>
        </p:spPr>
        <p:txBody>
          <a:bodyPr>
            <a:normAutofit/>
          </a:bodyPr>
          <a:lstStyle/>
          <a:p>
            <a:r>
              <a:rPr lang="en-US" altLang="zh-CN" dirty="0" smtClean="0">
                <a:latin typeface="Times New Roman" panose="02020603050405020304" pitchFamily="18" charset="0"/>
                <a:cs typeface="Times New Roman" panose="02020603050405020304" pitchFamily="18" charset="0"/>
              </a:rPr>
              <a:t>Drug-Protein Network</a:t>
            </a:r>
            <a:endParaRPr lang="zh-CN" altLang="en-US" dirty="0">
              <a:latin typeface="Times New Roman" panose="02020603050405020304" pitchFamily="18" charset="0"/>
              <a:cs typeface="Times New Roman" panose="02020603050405020304" pitchFamily="18" charset="0"/>
            </a:endParaRPr>
          </a:p>
        </p:txBody>
      </p:sp>
      <p:grpSp>
        <p:nvGrpSpPr>
          <p:cNvPr id="6" name="组合 5"/>
          <p:cNvGrpSpPr/>
          <p:nvPr/>
        </p:nvGrpSpPr>
        <p:grpSpPr>
          <a:xfrm>
            <a:off x="1112520" y="4005911"/>
            <a:ext cx="9485716" cy="2608249"/>
            <a:chOff x="350520" y="1490829"/>
            <a:chExt cx="12202681" cy="4422290"/>
          </a:xfrm>
        </p:grpSpPr>
        <p:grpSp>
          <p:nvGrpSpPr>
            <p:cNvPr id="71" name="组合 70"/>
            <p:cNvGrpSpPr/>
            <p:nvPr/>
          </p:nvGrpSpPr>
          <p:grpSpPr>
            <a:xfrm>
              <a:off x="350520" y="1490829"/>
              <a:ext cx="11956020" cy="4422290"/>
              <a:chOff x="106681" y="1603687"/>
              <a:chExt cx="9780755" cy="4446593"/>
            </a:xfrm>
          </p:grpSpPr>
          <p:grpSp>
            <p:nvGrpSpPr>
              <p:cNvPr id="3" name="组合 2"/>
              <p:cNvGrpSpPr/>
              <p:nvPr/>
            </p:nvGrpSpPr>
            <p:grpSpPr>
              <a:xfrm>
                <a:off x="2979708" y="1980247"/>
                <a:ext cx="3868615" cy="3614825"/>
                <a:chOff x="4745038" y="3367088"/>
                <a:chExt cx="1961611" cy="2316162"/>
              </a:xfrm>
            </p:grpSpPr>
            <p:cxnSp>
              <p:nvCxnSpPr>
                <p:cNvPr id="25" name="AutoShape 5"/>
                <p:cNvCxnSpPr>
                  <a:cxnSpLocks noChangeShapeType="1"/>
                  <a:endCxn id="27" idx="0"/>
                </p:cNvCxnSpPr>
                <p:nvPr/>
              </p:nvCxnSpPr>
              <p:spPr bwMode="auto">
                <a:xfrm>
                  <a:off x="5383213" y="3525839"/>
                  <a:ext cx="479426" cy="122237"/>
                </a:xfrm>
                <a:prstGeom prst="straightConnector1">
                  <a:avLst/>
                </a:prstGeom>
                <a:noFill/>
                <a:ln w="28575">
                  <a:solidFill>
                    <a:schemeClr val="tx1"/>
                  </a:solidFill>
                  <a:miter lim="800000"/>
                  <a:headEnd/>
                  <a:tailEnd/>
                </a:ln>
              </p:spPr>
            </p:cxnSp>
            <p:sp>
              <p:nvSpPr>
                <p:cNvPr id="26" name="Oval 3"/>
                <p:cNvSpPr>
                  <a:spLocks noChangeAspect="1" noChangeArrowheads="1"/>
                </p:cNvSpPr>
                <p:nvPr/>
              </p:nvSpPr>
              <p:spPr bwMode="auto">
                <a:xfrm>
                  <a:off x="5303838" y="3367088"/>
                  <a:ext cx="158750" cy="158750"/>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27" name="Oval 4"/>
                <p:cNvSpPr>
                  <a:spLocks noChangeAspect="1" noChangeArrowheads="1"/>
                </p:cNvSpPr>
                <p:nvPr/>
              </p:nvSpPr>
              <p:spPr bwMode="auto">
                <a:xfrm>
                  <a:off x="5783263" y="3648075"/>
                  <a:ext cx="158750" cy="158750"/>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28" name="Oval 9"/>
                <p:cNvSpPr>
                  <a:spLocks noChangeAspect="1" noChangeArrowheads="1"/>
                </p:cNvSpPr>
                <p:nvPr/>
              </p:nvSpPr>
              <p:spPr bwMode="auto">
                <a:xfrm>
                  <a:off x="6421438" y="3970338"/>
                  <a:ext cx="158750" cy="158750"/>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29" name="Oval 11"/>
                <p:cNvSpPr>
                  <a:spLocks noChangeAspect="1" noChangeArrowheads="1"/>
                </p:cNvSpPr>
                <p:nvPr/>
              </p:nvSpPr>
              <p:spPr bwMode="auto">
                <a:xfrm>
                  <a:off x="4745038" y="3648075"/>
                  <a:ext cx="158750" cy="158750"/>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30" name="Oval 3"/>
                <p:cNvSpPr>
                  <a:spLocks noChangeAspect="1" noChangeArrowheads="1"/>
                </p:cNvSpPr>
                <p:nvPr/>
              </p:nvSpPr>
              <p:spPr bwMode="auto">
                <a:xfrm>
                  <a:off x="5222875" y="4519613"/>
                  <a:ext cx="158750" cy="158750"/>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31" name="Oval 4"/>
                <p:cNvSpPr>
                  <a:spLocks noChangeAspect="1" noChangeArrowheads="1"/>
                </p:cNvSpPr>
                <p:nvPr/>
              </p:nvSpPr>
              <p:spPr bwMode="auto">
                <a:xfrm>
                  <a:off x="5702300" y="4800600"/>
                  <a:ext cx="158750" cy="158750"/>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32" name="Oval 9"/>
                <p:cNvSpPr>
                  <a:spLocks noChangeAspect="1" noChangeArrowheads="1"/>
                </p:cNvSpPr>
                <p:nvPr/>
              </p:nvSpPr>
              <p:spPr bwMode="auto">
                <a:xfrm>
                  <a:off x="6547899" y="5190593"/>
                  <a:ext cx="158750" cy="158750"/>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33" name="Oval 11"/>
                <p:cNvSpPr>
                  <a:spLocks noChangeAspect="1" noChangeArrowheads="1"/>
                </p:cNvSpPr>
                <p:nvPr/>
              </p:nvSpPr>
              <p:spPr bwMode="auto">
                <a:xfrm>
                  <a:off x="4802254" y="5018294"/>
                  <a:ext cx="158750" cy="158751"/>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34" name="AutoShape 12"/>
                <p:cNvCxnSpPr>
                  <a:cxnSpLocks noChangeShapeType="1"/>
                  <a:stCxn id="33" idx="0"/>
                </p:cNvCxnSpPr>
                <p:nvPr/>
              </p:nvCxnSpPr>
              <p:spPr bwMode="auto">
                <a:xfrm flipH="1" flipV="1">
                  <a:off x="4824413" y="3806826"/>
                  <a:ext cx="57216" cy="1211468"/>
                </a:xfrm>
                <a:prstGeom prst="straightConnector1">
                  <a:avLst/>
                </a:prstGeom>
                <a:noFill/>
                <a:ln w="28575">
                  <a:solidFill>
                    <a:schemeClr val="tx1"/>
                  </a:solidFill>
                  <a:miter lim="800000"/>
                  <a:headEnd/>
                  <a:tailEnd/>
                </a:ln>
              </p:spPr>
            </p:cxnSp>
            <p:cxnSp>
              <p:nvCxnSpPr>
                <p:cNvPr id="35" name="AutoShape 12"/>
                <p:cNvCxnSpPr>
                  <a:cxnSpLocks noChangeShapeType="1"/>
                </p:cNvCxnSpPr>
                <p:nvPr/>
              </p:nvCxnSpPr>
              <p:spPr bwMode="auto">
                <a:xfrm flipV="1">
                  <a:off x="5302250" y="3525838"/>
                  <a:ext cx="80963" cy="993775"/>
                </a:xfrm>
                <a:prstGeom prst="straightConnector1">
                  <a:avLst/>
                </a:prstGeom>
                <a:noFill/>
                <a:ln w="28575">
                  <a:solidFill>
                    <a:schemeClr val="tx1"/>
                  </a:solidFill>
                  <a:miter lim="800000"/>
                  <a:headEnd/>
                  <a:tailEnd/>
                </a:ln>
              </p:spPr>
            </p:cxnSp>
            <p:cxnSp>
              <p:nvCxnSpPr>
                <p:cNvPr id="36" name="AutoShape 12"/>
                <p:cNvCxnSpPr>
                  <a:cxnSpLocks noChangeShapeType="1"/>
                  <a:stCxn id="31" idx="0"/>
                </p:cNvCxnSpPr>
                <p:nvPr/>
              </p:nvCxnSpPr>
              <p:spPr bwMode="auto">
                <a:xfrm flipV="1">
                  <a:off x="5781675" y="3806826"/>
                  <a:ext cx="80963" cy="993774"/>
                </a:xfrm>
                <a:prstGeom prst="straightConnector1">
                  <a:avLst/>
                </a:prstGeom>
                <a:noFill/>
                <a:ln w="28575">
                  <a:solidFill>
                    <a:schemeClr val="tx1"/>
                  </a:solidFill>
                  <a:miter lim="800000"/>
                  <a:headEnd/>
                  <a:tailEnd/>
                </a:ln>
              </p:spPr>
            </p:cxnSp>
            <p:cxnSp>
              <p:nvCxnSpPr>
                <p:cNvPr id="37" name="AutoShape 12"/>
                <p:cNvCxnSpPr>
                  <a:cxnSpLocks noChangeShapeType="1"/>
                  <a:stCxn id="33" idx="0"/>
                  <a:endCxn id="26" idx="0"/>
                </p:cNvCxnSpPr>
                <p:nvPr/>
              </p:nvCxnSpPr>
              <p:spPr bwMode="auto">
                <a:xfrm flipV="1">
                  <a:off x="4881629" y="3367088"/>
                  <a:ext cx="501584" cy="1651206"/>
                </a:xfrm>
                <a:prstGeom prst="straightConnector1">
                  <a:avLst/>
                </a:prstGeom>
                <a:noFill/>
                <a:ln w="28575">
                  <a:solidFill>
                    <a:schemeClr val="tx1"/>
                  </a:solidFill>
                  <a:miter lim="800000"/>
                  <a:headEnd/>
                  <a:tailEnd/>
                </a:ln>
              </p:spPr>
            </p:cxnSp>
            <p:cxnSp>
              <p:nvCxnSpPr>
                <p:cNvPr id="38" name="AutoShape 12"/>
                <p:cNvCxnSpPr>
                  <a:cxnSpLocks noChangeShapeType="1"/>
                  <a:stCxn id="30" idx="0"/>
                </p:cNvCxnSpPr>
                <p:nvPr/>
              </p:nvCxnSpPr>
              <p:spPr bwMode="auto">
                <a:xfrm flipV="1">
                  <a:off x="5302250" y="4105276"/>
                  <a:ext cx="1141413" cy="414336"/>
                </a:xfrm>
                <a:prstGeom prst="straightConnector1">
                  <a:avLst/>
                </a:prstGeom>
                <a:noFill/>
                <a:ln w="28575">
                  <a:solidFill>
                    <a:schemeClr val="tx1"/>
                  </a:solidFill>
                  <a:miter lim="800000"/>
                  <a:headEnd/>
                  <a:tailEnd/>
                </a:ln>
              </p:spPr>
            </p:cxnSp>
            <p:cxnSp>
              <p:nvCxnSpPr>
                <p:cNvPr id="39" name="AutoShape 12"/>
                <p:cNvCxnSpPr>
                  <a:cxnSpLocks noChangeShapeType="1"/>
                </p:cNvCxnSpPr>
                <p:nvPr/>
              </p:nvCxnSpPr>
              <p:spPr bwMode="auto">
                <a:xfrm flipH="1" flipV="1">
                  <a:off x="6444687" y="4105840"/>
                  <a:ext cx="182587" cy="1084753"/>
                </a:xfrm>
                <a:prstGeom prst="straightConnector1">
                  <a:avLst/>
                </a:prstGeom>
                <a:noFill/>
                <a:ln w="28575">
                  <a:solidFill>
                    <a:schemeClr val="tx1"/>
                  </a:solidFill>
                  <a:miter lim="800000"/>
                  <a:headEnd/>
                  <a:tailEnd/>
                </a:ln>
              </p:spPr>
            </p:cxnSp>
            <p:cxnSp>
              <p:nvCxnSpPr>
                <p:cNvPr id="40" name="AutoShape 12"/>
                <p:cNvCxnSpPr>
                  <a:cxnSpLocks noChangeShapeType="1"/>
                  <a:stCxn id="31" idx="0"/>
                </p:cNvCxnSpPr>
                <p:nvPr/>
              </p:nvCxnSpPr>
              <p:spPr bwMode="auto">
                <a:xfrm flipV="1">
                  <a:off x="5781675" y="4105840"/>
                  <a:ext cx="663011" cy="694760"/>
                </a:xfrm>
                <a:prstGeom prst="straightConnector1">
                  <a:avLst/>
                </a:prstGeom>
                <a:noFill/>
                <a:ln w="28575">
                  <a:solidFill>
                    <a:schemeClr val="tx1"/>
                  </a:solidFill>
                  <a:miter lim="800000"/>
                  <a:headEnd/>
                  <a:tailEnd/>
                </a:ln>
              </p:spPr>
            </p:cxnSp>
            <p:cxnSp>
              <p:nvCxnSpPr>
                <p:cNvPr id="41" name="AutoShape 12"/>
                <p:cNvCxnSpPr>
                  <a:cxnSpLocks noChangeShapeType="1"/>
                  <a:stCxn id="33" idx="0"/>
                </p:cNvCxnSpPr>
                <p:nvPr/>
              </p:nvCxnSpPr>
              <p:spPr bwMode="auto">
                <a:xfrm>
                  <a:off x="4881629" y="5018294"/>
                  <a:ext cx="326957" cy="664956"/>
                </a:xfrm>
                <a:prstGeom prst="straightConnector1">
                  <a:avLst/>
                </a:prstGeom>
                <a:noFill/>
                <a:ln w="28575">
                  <a:solidFill>
                    <a:schemeClr val="tx1"/>
                  </a:solidFill>
                  <a:miter lim="800000"/>
                  <a:headEnd/>
                  <a:tailEnd/>
                </a:ln>
              </p:spPr>
            </p:cxnSp>
          </p:grpSp>
          <p:cxnSp>
            <p:nvCxnSpPr>
              <p:cNvPr id="42" name="AutoShape 12"/>
              <p:cNvCxnSpPr>
                <a:cxnSpLocks noChangeShapeType="1"/>
                <a:stCxn id="33" idx="0"/>
                <a:endCxn id="30" idx="0"/>
              </p:cNvCxnSpPr>
              <p:nvPr/>
            </p:nvCxnSpPr>
            <p:spPr bwMode="auto">
              <a:xfrm flipV="1">
                <a:off x="3249088" y="3778989"/>
                <a:ext cx="829533" cy="778289"/>
              </a:xfrm>
              <a:prstGeom prst="straightConnector1">
                <a:avLst/>
              </a:prstGeom>
              <a:noFill/>
              <a:ln w="28575">
                <a:solidFill>
                  <a:schemeClr val="tx1"/>
                </a:solidFill>
                <a:miter lim="800000"/>
                <a:headEnd/>
                <a:tailEnd/>
              </a:ln>
            </p:spPr>
          </p:cxnSp>
          <p:sp>
            <p:nvSpPr>
              <p:cNvPr id="43" name="Oval 11"/>
              <p:cNvSpPr>
                <a:spLocks noChangeAspect="1" noChangeArrowheads="1"/>
              </p:cNvSpPr>
              <p:nvPr/>
            </p:nvSpPr>
            <p:spPr bwMode="auto">
              <a:xfrm>
                <a:off x="3740491" y="5577731"/>
                <a:ext cx="313081" cy="247761"/>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48" name="AutoShape 12"/>
              <p:cNvCxnSpPr>
                <a:cxnSpLocks noChangeShapeType="1"/>
              </p:cNvCxnSpPr>
              <p:nvPr/>
            </p:nvCxnSpPr>
            <p:spPr bwMode="auto">
              <a:xfrm flipV="1">
                <a:off x="3897032" y="4826184"/>
                <a:ext cx="2794751" cy="751547"/>
              </a:xfrm>
              <a:prstGeom prst="straightConnector1">
                <a:avLst/>
              </a:prstGeom>
              <a:noFill/>
              <a:ln w="28575">
                <a:solidFill>
                  <a:schemeClr val="tx1"/>
                </a:solidFill>
                <a:miter lim="800000"/>
                <a:headEnd/>
                <a:tailEnd/>
              </a:ln>
            </p:spPr>
          </p:cxnSp>
          <p:cxnSp>
            <p:nvCxnSpPr>
              <p:cNvPr id="50" name="AutoShape 12"/>
              <p:cNvCxnSpPr>
                <a:cxnSpLocks noChangeShapeType="1"/>
              </p:cNvCxnSpPr>
              <p:nvPr/>
            </p:nvCxnSpPr>
            <p:spPr bwMode="auto">
              <a:xfrm flipV="1">
                <a:off x="3897032" y="4429001"/>
                <a:ext cx="1016401" cy="1148730"/>
              </a:xfrm>
              <a:prstGeom prst="straightConnector1">
                <a:avLst/>
              </a:prstGeom>
              <a:noFill/>
              <a:ln w="28575">
                <a:solidFill>
                  <a:schemeClr val="tx1"/>
                </a:solidFill>
                <a:miter lim="800000"/>
                <a:headEnd/>
                <a:tailEnd/>
              </a:ln>
            </p:spPr>
          </p:cxnSp>
          <p:sp>
            <p:nvSpPr>
              <p:cNvPr id="53" name="Oval 4"/>
              <p:cNvSpPr>
                <a:spLocks noChangeAspect="1" noChangeArrowheads="1"/>
              </p:cNvSpPr>
              <p:nvPr/>
            </p:nvSpPr>
            <p:spPr bwMode="auto">
              <a:xfrm>
                <a:off x="6726023" y="1980247"/>
                <a:ext cx="313081" cy="247761"/>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54" name="AutoShape 12"/>
              <p:cNvCxnSpPr>
                <a:cxnSpLocks noChangeShapeType="1"/>
                <a:stCxn id="27" idx="0"/>
                <a:endCxn id="53" idx="0"/>
              </p:cNvCxnSpPr>
              <p:nvPr/>
            </p:nvCxnSpPr>
            <p:spPr bwMode="auto">
              <a:xfrm flipV="1">
                <a:off x="5183797" y="1980247"/>
                <a:ext cx="1698767" cy="438536"/>
              </a:xfrm>
              <a:prstGeom prst="straightConnector1">
                <a:avLst/>
              </a:prstGeom>
              <a:noFill/>
              <a:ln w="28575">
                <a:solidFill>
                  <a:schemeClr val="tx1"/>
                </a:solidFill>
                <a:miter lim="800000"/>
                <a:headEnd/>
                <a:tailEnd/>
              </a:ln>
            </p:spPr>
          </p:cxnSp>
          <p:cxnSp>
            <p:nvCxnSpPr>
              <p:cNvPr id="57" name="直接连接符 56"/>
              <p:cNvCxnSpPr>
                <a:endCxn id="53" idx="0"/>
              </p:cNvCxnSpPr>
              <p:nvPr/>
            </p:nvCxnSpPr>
            <p:spPr>
              <a:xfrm flipV="1">
                <a:off x="6442380" y="1980247"/>
                <a:ext cx="440185" cy="941492"/>
              </a:xfrm>
              <a:prstGeom prst="line">
                <a:avLst/>
              </a:prstGeom>
              <a:ln w="28575"/>
            </p:spPr>
            <p:style>
              <a:lnRef idx="2">
                <a:schemeClr val="dk1"/>
              </a:lnRef>
              <a:fillRef idx="0">
                <a:schemeClr val="dk1"/>
              </a:fillRef>
              <a:effectRef idx="1">
                <a:schemeClr val="dk1"/>
              </a:effectRef>
              <a:fontRef idx="minor">
                <a:schemeClr val="tx1"/>
              </a:fontRef>
            </p:style>
          </p:cxnSp>
          <p:sp>
            <p:nvSpPr>
              <p:cNvPr id="58" name="Oval 11"/>
              <p:cNvSpPr>
                <a:spLocks noChangeAspect="1" noChangeArrowheads="1"/>
              </p:cNvSpPr>
              <p:nvPr/>
            </p:nvSpPr>
            <p:spPr bwMode="auto">
              <a:xfrm>
                <a:off x="1402727" y="3568391"/>
                <a:ext cx="313081" cy="247761"/>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59" name="AutoShape 12"/>
              <p:cNvCxnSpPr>
                <a:cxnSpLocks noChangeShapeType="1"/>
                <a:stCxn id="58" idx="0"/>
              </p:cNvCxnSpPr>
              <p:nvPr/>
            </p:nvCxnSpPr>
            <p:spPr bwMode="auto">
              <a:xfrm flipV="1">
                <a:off x="1559268" y="2666545"/>
                <a:ext cx="1576980" cy="901846"/>
              </a:xfrm>
              <a:prstGeom prst="straightConnector1">
                <a:avLst/>
              </a:prstGeom>
              <a:noFill/>
              <a:ln w="28575">
                <a:solidFill>
                  <a:schemeClr val="tx1"/>
                </a:solidFill>
                <a:miter lim="800000"/>
                <a:headEnd/>
                <a:tailEnd/>
              </a:ln>
            </p:spPr>
          </p:cxnSp>
          <p:cxnSp>
            <p:nvCxnSpPr>
              <p:cNvPr id="61" name="AutoShape 12"/>
              <p:cNvCxnSpPr>
                <a:cxnSpLocks noChangeShapeType="1"/>
                <a:stCxn id="58" idx="0"/>
                <a:endCxn id="33" idx="0"/>
              </p:cNvCxnSpPr>
              <p:nvPr/>
            </p:nvCxnSpPr>
            <p:spPr bwMode="auto">
              <a:xfrm>
                <a:off x="1559268" y="3568391"/>
                <a:ext cx="1689820" cy="988887"/>
              </a:xfrm>
              <a:prstGeom prst="straightConnector1">
                <a:avLst/>
              </a:prstGeom>
              <a:noFill/>
              <a:ln w="28575">
                <a:solidFill>
                  <a:schemeClr val="tx1"/>
                </a:solidFill>
                <a:miter lim="800000"/>
                <a:headEnd/>
                <a:tailEnd/>
              </a:ln>
            </p:spPr>
          </p:cxnSp>
          <p:sp>
            <p:nvSpPr>
              <p:cNvPr id="63" name="Oval 9"/>
              <p:cNvSpPr>
                <a:spLocks noChangeAspect="1" noChangeArrowheads="1"/>
              </p:cNvSpPr>
              <p:nvPr/>
            </p:nvSpPr>
            <p:spPr bwMode="auto">
              <a:xfrm>
                <a:off x="7970207" y="3757624"/>
                <a:ext cx="313081" cy="247761"/>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64" name="AutoShape 12"/>
              <p:cNvCxnSpPr>
                <a:cxnSpLocks noChangeShapeType="1"/>
              </p:cNvCxnSpPr>
              <p:nvPr/>
            </p:nvCxnSpPr>
            <p:spPr bwMode="auto">
              <a:xfrm flipV="1">
                <a:off x="6691783" y="3969101"/>
                <a:ext cx="1324274" cy="857083"/>
              </a:xfrm>
              <a:prstGeom prst="straightConnector1">
                <a:avLst/>
              </a:prstGeom>
              <a:noFill/>
              <a:ln w="28575">
                <a:solidFill>
                  <a:schemeClr val="tx1"/>
                </a:solidFill>
                <a:miter lim="800000"/>
                <a:headEnd/>
                <a:tailEnd/>
              </a:ln>
            </p:spPr>
          </p:cxnSp>
          <p:cxnSp>
            <p:nvCxnSpPr>
              <p:cNvPr id="68" name="AutoShape 12"/>
              <p:cNvCxnSpPr>
                <a:cxnSpLocks noChangeShapeType="1"/>
              </p:cNvCxnSpPr>
              <p:nvPr/>
            </p:nvCxnSpPr>
            <p:spPr bwMode="auto">
              <a:xfrm flipH="1" flipV="1">
                <a:off x="6442380" y="3169498"/>
                <a:ext cx="1545522" cy="814614"/>
              </a:xfrm>
              <a:prstGeom prst="straightConnector1">
                <a:avLst/>
              </a:prstGeom>
              <a:noFill/>
              <a:ln w="28575">
                <a:solidFill>
                  <a:schemeClr val="tx1"/>
                </a:solidFill>
                <a:miter lim="800000"/>
                <a:headEnd/>
                <a:tailEnd/>
              </a:ln>
            </p:spPr>
          </p:cxnSp>
          <p:sp>
            <p:nvSpPr>
              <p:cNvPr id="70" name="平行四边形 69"/>
              <p:cNvSpPr/>
              <p:nvPr/>
            </p:nvSpPr>
            <p:spPr>
              <a:xfrm>
                <a:off x="106681" y="1603687"/>
                <a:ext cx="9780755" cy="4446593"/>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文本框 71"/>
            <p:cNvSpPr txBox="1"/>
            <p:nvPr/>
          </p:nvSpPr>
          <p:spPr>
            <a:xfrm>
              <a:off x="9594175" y="5163484"/>
              <a:ext cx="1889760" cy="499758"/>
            </a:xfrm>
            <a:prstGeom prst="rect">
              <a:avLst/>
            </a:prstGeom>
            <a:noFill/>
          </p:spPr>
          <p:txBody>
            <a:bodyPr wrap="square" rtlCol="0">
              <a:spAutoFit/>
            </a:bodyPr>
            <a:lstStyle/>
            <a:p>
              <a:r>
                <a:rPr lang="en-US" altLang="zh-CN" sz="2400" i="1" dirty="0" smtClean="0"/>
                <a:t>G=(V,E,W)</a:t>
              </a:r>
              <a:endParaRPr lang="zh-CN" altLang="en-US" sz="2400" i="1" dirty="0"/>
            </a:p>
          </p:txBody>
        </p:sp>
        <p:sp>
          <p:nvSpPr>
            <p:cNvPr id="73" name="圆角矩形标注 72"/>
            <p:cNvSpPr/>
            <p:nvPr/>
          </p:nvSpPr>
          <p:spPr>
            <a:xfrm>
              <a:off x="2195365" y="1664626"/>
              <a:ext cx="1499752" cy="477230"/>
            </a:xfrm>
            <a:prstGeom prst="wedgeRoundRectCallout">
              <a:avLst>
                <a:gd name="adj1" fmla="val 60312"/>
                <a:gd name="adj2" fmla="val 9620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Protein</a:t>
              </a:r>
              <a:endParaRPr lang="zh-CN" alt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圆角矩形标注 3"/>
            <p:cNvSpPr/>
            <p:nvPr/>
          </p:nvSpPr>
          <p:spPr>
            <a:xfrm>
              <a:off x="1251507" y="4615629"/>
              <a:ext cx="1716993" cy="898336"/>
            </a:xfrm>
            <a:prstGeom prst="wedgeRoundRectCallout">
              <a:avLst>
                <a:gd name="adj1" fmla="val 53427"/>
                <a:gd name="adj2" fmla="val -22438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Similarity score</a:t>
              </a:r>
              <a:endParaRPr lang="zh-CN" alt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文本框 4"/>
            <p:cNvSpPr txBox="1"/>
            <p:nvPr/>
          </p:nvSpPr>
          <p:spPr>
            <a:xfrm>
              <a:off x="9818697" y="1568398"/>
              <a:ext cx="2734504" cy="678387"/>
            </a:xfrm>
            <a:prstGeom prst="rect">
              <a:avLst/>
            </a:prstGeom>
            <a:noFill/>
          </p:spPr>
          <p:txBody>
            <a:bodyPr wrap="square" rtlCol="0">
              <a:spAutoFit/>
            </a:bodyPr>
            <a:lstStyle/>
            <a:p>
              <a:r>
                <a:rPr lang="en-US" altLang="zh-CN" sz="2000" dirty="0" smtClean="0">
                  <a:effectLst>
                    <a:outerShdw blurRad="38100" dist="38100" dir="2700000" algn="tl">
                      <a:srgbClr val="000000">
                        <a:alpha val="43137"/>
                      </a:srgbClr>
                    </a:outerShdw>
                  </a:effectLst>
                </a:rPr>
                <a:t>Molecular space</a:t>
              </a:r>
              <a:endParaRPr lang="zh-CN" altLang="en-US" sz="2000" dirty="0">
                <a:effectLst>
                  <a:outerShdw blurRad="38100" dist="38100" dir="2700000" algn="tl">
                    <a:srgbClr val="000000">
                      <a:alpha val="43137"/>
                    </a:srgbClr>
                  </a:outerShdw>
                </a:effectLst>
              </a:endParaRPr>
            </a:p>
          </p:txBody>
        </p:sp>
        <p:sp>
          <p:nvSpPr>
            <p:cNvPr id="44" name="圆角矩形标注 43"/>
            <p:cNvSpPr/>
            <p:nvPr/>
          </p:nvSpPr>
          <p:spPr>
            <a:xfrm>
              <a:off x="1419140" y="2491625"/>
              <a:ext cx="1499752" cy="477230"/>
            </a:xfrm>
            <a:prstGeom prst="wedgeRoundRectCallout">
              <a:avLst>
                <a:gd name="adj1" fmla="val -6755"/>
                <a:gd name="adj2" fmla="val 13452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Protein</a:t>
              </a:r>
              <a:endParaRPr lang="zh-CN" alt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5" name="Oval 9"/>
            <p:cNvSpPr>
              <a:spLocks noChangeAspect="1" noChangeArrowheads="1"/>
            </p:cNvSpPr>
            <p:nvPr/>
          </p:nvSpPr>
          <p:spPr bwMode="auto">
            <a:xfrm>
              <a:off x="10534704" y="2526366"/>
              <a:ext cx="383219" cy="247761"/>
            </a:xfrm>
            <a:prstGeom prst="triangl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46" name="AutoShape 12"/>
            <p:cNvCxnSpPr>
              <a:cxnSpLocks noChangeShapeType="1"/>
              <a:stCxn id="28" idx="0"/>
              <a:endCxn id="45" idx="0"/>
            </p:cNvCxnSpPr>
            <p:nvPr/>
          </p:nvCxnSpPr>
          <p:spPr bwMode="auto">
            <a:xfrm flipV="1">
              <a:off x="8095297" y="2526366"/>
              <a:ext cx="2631016" cy="275310"/>
            </a:xfrm>
            <a:prstGeom prst="straightConnector1">
              <a:avLst/>
            </a:prstGeom>
            <a:noFill/>
            <a:ln w="28575">
              <a:solidFill>
                <a:schemeClr val="tx1"/>
              </a:solidFill>
              <a:miter lim="800000"/>
              <a:headEnd/>
              <a:tailEnd/>
            </a:ln>
          </p:spPr>
        </p:cxnSp>
        <p:cxnSp>
          <p:nvCxnSpPr>
            <p:cNvPr id="47" name="AutoShape 12"/>
            <p:cNvCxnSpPr>
              <a:cxnSpLocks noChangeShapeType="1"/>
              <a:stCxn id="45" idx="0"/>
            </p:cNvCxnSpPr>
            <p:nvPr/>
          </p:nvCxnSpPr>
          <p:spPr bwMode="auto">
            <a:xfrm flipH="1" flipV="1">
              <a:off x="8498070" y="2075655"/>
              <a:ext cx="2228243" cy="450710"/>
            </a:xfrm>
            <a:prstGeom prst="straightConnector1">
              <a:avLst/>
            </a:prstGeom>
            <a:noFill/>
            <a:ln w="28575">
              <a:solidFill>
                <a:schemeClr val="tx1"/>
              </a:solidFill>
              <a:miter lim="800000"/>
              <a:headEnd/>
              <a:tailEnd/>
            </a:ln>
          </p:spPr>
        </p:cxnSp>
        <p:cxnSp>
          <p:nvCxnSpPr>
            <p:cNvPr id="49" name="AutoShape 12"/>
            <p:cNvCxnSpPr>
              <a:cxnSpLocks noChangeShapeType="1"/>
            </p:cNvCxnSpPr>
            <p:nvPr/>
          </p:nvCxnSpPr>
          <p:spPr bwMode="auto">
            <a:xfrm flipV="1">
              <a:off x="10021709" y="2628677"/>
              <a:ext cx="763398" cy="1229834"/>
            </a:xfrm>
            <a:prstGeom prst="straightConnector1">
              <a:avLst/>
            </a:prstGeom>
            <a:noFill/>
            <a:ln w="28575">
              <a:solidFill>
                <a:schemeClr val="tx1"/>
              </a:solidFill>
              <a:miter lim="800000"/>
              <a:headEnd/>
              <a:tailEnd/>
            </a:ln>
          </p:spPr>
        </p:cxnSp>
      </p:grpSp>
      <p:grpSp>
        <p:nvGrpSpPr>
          <p:cNvPr id="60" name="组合 59"/>
          <p:cNvGrpSpPr/>
          <p:nvPr/>
        </p:nvGrpSpPr>
        <p:grpSpPr>
          <a:xfrm>
            <a:off x="1962654" y="781232"/>
            <a:ext cx="9223506" cy="2547897"/>
            <a:chOff x="106681" y="1737360"/>
            <a:chExt cx="9629775" cy="4312920"/>
          </a:xfrm>
        </p:grpSpPr>
        <p:grpSp>
          <p:nvGrpSpPr>
            <p:cNvPr id="62" name="组合 61"/>
            <p:cNvGrpSpPr/>
            <p:nvPr/>
          </p:nvGrpSpPr>
          <p:grpSpPr>
            <a:xfrm>
              <a:off x="2058793" y="1980247"/>
              <a:ext cx="4818876" cy="3614825"/>
              <a:chOff x="4278081" y="3367088"/>
              <a:chExt cx="2443448" cy="2316162"/>
            </a:xfrm>
          </p:grpSpPr>
          <p:cxnSp>
            <p:nvCxnSpPr>
              <p:cNvPr id="84" name="AutoShape 5"/>
              <p:cNvCxnSpPr>
                <a:cxnSpLocks noChangeShapeType="1"/>
                <a:stCxn id="85" idx="4"/>
              </p:cNvCxnSpPr>
              <p:nvPr/>
            </p:nvCxnSpPr>
            <p:spPr bwMode="auto">
              <a:xfrm>
                <a:off x="5383213" y="3525838"/>
                <a:ext cx="423862" cy="146050"/>
              </a:xfrm>
              <a:prstGeom prst="straightConnector1">
                <a:avLst/>
              </a:prstGeom>
              <a:noFill/>
              <a:ln w="28575">
                <a:solidFill>
                  <a:schemeClr val="tx1"/>
                </a:solidFill>
                <a:miter lim="800000"/>
                <a:headEnd/>
                <a:tailEnd/>
              </a:ln>
            </p:spPr>
          </p:cxnSp>
          <p:sp>
            <p:nvSpPr>
              <p:cNvPr id="85" name="Oval 3"/>
              <p:cNvSpPr>
                <a:spLocks noChangeAspect="1" noChangeArrowheads="1"/>
              </p:cNvSpPr>
              <p:nvPr/>
            </p:nvSpPr>
            <p:spPr bwMode="auto">
              <a:xfrm>
                <a:off x="5303838" y="3367088"/>
                <a:ext cx="158750" cy="158750"/>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86" name="Oval 4"/>
              <p:cNvSpPr>
                <a:spLocks noChangeAspect="1" noChangeArrowheads="1"/>
              </p:cNvSpPr>
              <p:nvPr/>
            </p:nvSpPr>
            <p:spPr bwMode="auto">
              <a:xfrm>
                <a:off x="5783263" y="3648075"/>
                <a:ext cx="158750" cy="158750"/>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87" name="Oval 9"/>
              <p:cNvSpPr>
                <a:spLocks noChangeAspect="1" noChangeArrowheads="1"/>
              </p:cNvSpPr>
              <p:nvPr/>
            </p:nvSpPr>
            <p:spPr bwMode="auto">
              <a:xfrm>
                <a:off x="6562779" y="3626319"/>
                <a:ext cx="158750" cy="158750"/>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88" name="Oval 11"/>
              <p:cNvSpPr>
                <a:spLocks noChangeAspect="1" noChangeArrowheads="1"/>
              </p:cNvSpPr>
              <p:nvPr/>
            </p:nvSpPr>
            <p:spPr bwMode="auto">
              <a:xfrm>
                <a:off x="4278081" y="5445833"/>
                <a:ext cx="158750" cy="158750"/>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89" name="Oval 3"/>
              <p:cNvSpPr>
                <a:spLocks noChangeAspect="1" noChangeArrowheads="1"/>
              </p:cNvSpPr>
              <p:nvPr/>
            </p:nvSpPr>
            <p:spPr bwMode="auto">
              <a:xfrm>
                <a:off x="5222875" y="4519613"/>
                <a:ext cx="158750" cy="158750"/>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90" name="Oval 4"/>
              <p:cNvSpPr>
                <a:spLocks noChangeAspect="1" noChangeArrowheads="1"/>
              </p:cNvSpPr>
              <p:nvPr/>
            </p:nvSpPr>
            <p:spPr bwMode="auto">
              <a:xfrm>
                <a:off x="5702300" y="4800600"/>
                <a:ext cx="158750" cy="158750"/>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91" name="Oval 9"/>
              <p:cNvSpPr>
                <a:spLocks noChangeAspect="1" noChangeArrowheads="1"/>
              </p:cNvSpPr>
              <p:nvPr/>
            </p:nvSpPr>
            <p:spPr bwMode="auto">
              <a:xfrm>
                <a:off x="6547899" y="5190593"/>
                <a:ext cx="158750" cy="158750"/>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sp>
            <p:nvSpPr>
              <p:cNvPr id="92" name="Oval 11"/>
              <p:cNvSpPr>
                <a:spLocks noChangeAspect="1" noChangeArrowheads="1"/>
              </p:cNvSpPr>
              <p:nvPr/>
            </p:nvSpPr>
            <p:spPr bwMode="auto">
              <a:xfrm>
                <a:off x="4664075" y="4800600"/>
                <a:ext cx="158750" cy="158750"/>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93" name="AutoShape 12"/>
              <p:cNvCxnSpPr>
                <a:cxnSpLocks noChangeShapeType="1"/>
                <a:stCxn id="92" idx="1"/>
                <a:endCxn id="88" idx="7"/>
              </p:cNvCxnSpPr>
              <p:nvPr/>
            </p:nvCxnSpPr>
            <p:spPr bwMode="auto">
              <a:xfrm flipH="1">
                <a:off x="4413583" y="4823849"/>
                <a:ext cx="273741" cy="645233"/>
              </a:xfrm>
              <a:prstGeom prst="straightConnector1">
                <a:avLst/>
              </a:prstGeom>
              <a:noFill/>
              <a:ln w="28575">
                <a:solidFill>
                  <a:schemeClr val="tx1"/>
                </a:solidFill>
                <a:miter lim="800000"/>
                <a:headEnd/>
                <a:tailEnd/>
              </a:ln>
            </p:spPr>
          </p:cxnSp>
          <p:cxnSp>
            <p:nvCxnSpPr>
              <p:cNvPr id="94" name="AutoShape 12"/>
              <p:cNvCxnSpPr>
                <a:cxnSpLocks noChangeShapeType="1"/>
                <a:stCxn id="89" idx="0"/>
                <a:endCxn id="85" idx="4"/>
              </p:cNvCxnSpPr>
              <p:nvPr/>
            </p:nvCxnSpPr>
            <p:spPr bwMode="auto">
              <a:xfrm flipV="1">
                <a:off x="5302250" y="3525838"/>
                <a:ext cx="80963" cy="993775"/>
              </a:xfrm>
              <a:prstGeom prst="straightConnector1">
                <a:avLst/>
              </a:prstGeom>
              <a:noFill/>
              <a:ln w="28575">
                <a:solidFill>
                  <a:schemeClr val="tx1"/>
                </a:solidFill>
                <a:miter lim="800000"/>
                <a:headEnd/>
                <a:tailEnd/>
              </a:ln>
            </p:spPr>
          </p:cxnSp>
          <p:cxnSp>
            <p:nvCxnSpPr>
              <p:cNvPr id="95" name="AutoShape 12"/>
              <p:cNvCxnSpPr>
                <a:cxnSpLocks noChangeShapeType="1"/>
                <a:stCxn id="90" idx="7"/>
                <a:endCxn id="86" idx="4"/>
              </p:cNvCxnSpPr>
              <p:nvPr/>
            </p:nvCxnSpPr>
            <p:spPr bwMode="auto">
              <a:xfrm flipV="1">
                <a:off x="5837238" y="3806825"/>
                <a:ext cx="25400" cy="1017588"/>
              </a:xfrm>
              <a:prstGeom prst="straightConnector1">
                <a:avLst/>
              </a:prstGeom>
              <a:noFill/>
              <a:ln w="28575">
                <a:solidFill>
                  <a:schemeClr val="tx1"/>
                </a:solidFill>
                <a:miter lim="800000"/>
                <a:headEnd/>
                <a:tailEnd/>
              </a:ln>
            </p:spPr>
          </p:cxnSp>
          <p:cxnSp>
            <p:nvCxnSpPr>
              <p:cNvPr id="96" name="AutoShape 12"/>
              <p:cNvCxnSpPr>
                <a:cxnSpLocks noChangeShapeType="1"/>
                <a:stCxn id="92" idx="7"/>
                <a:endCxn id="85" idx="4"/>
              </p:cNvCxnSpPr>
              <p:nvPr/>
            </p:nvCxnSpPr>
            <p:spPr bwMode="auto">
              <a:xfrm flipV="1">
                <a:off x="4799577" y="3525838"/>
                <a:ext cx="583637" cy="1298011"/>
              </a:xfrm>
              <a:prstGeom prst="straightConnector1">
                <a:avLst/>
              </a:prstGeom>
              <a:noFill/>
              <a:ln w="28575">
                <a:solidFill>
                  <a:schemeClr val="tx1"/>
                </a:solidFill>
                <a:miter lim="800000"/>
                <a:headEnd/>
                <a:tailEnd/>
              </a:ln>
            </p:spPr>
          </p:cxnSp>
          <p:cxnSp>
            <p:nvCxnSpPr>
              <p:cNvPr id="97" name="AutoShape 12"/>
              <p:cNvCxnSpPr>
                <a:cxnSpLocks noChangeShapeType="1"/>
                <a:stCxn id="101" idx="4"/>
                <a:endCxn id="85" idx="4"/>
              </p:cNvCxnSpPr>
              <p:nvPr/>
            </p:nvCxnSpPr>
            <p:spPr bwMode="auto">
              <a:xfrm flipV="1">
                <a:off x="4547189" y="3525838"/>
                <a:ext cx="836025" cy="259734"/>
              </a:xfrm>
              <a:prstGeom prst="straightConnector1">
                <a:avLst/>
              </a:prstGeom>
              <a:noFill/>
              <a:ln w="28575">
                <a:solidFill>
                  <a:schemeClr val="tx1"/>
                </a:solidFill>
                <a:miter lim="800000"/>
                <a:headEnd/>
                <a:tailEnd/>
              </a:ln>
            </p:spPr>
          </p:cxnSp>
          <p:cxnSp>
            <p:nvCxnSpPr>
              <p:cNvPr id="98" name="AutoShape 12"/>
              <p:cNvCxnSpPr>
                <a:cxnSpLocks noChangeShapeType="1"/>
                <a:stCxn id="91" idx="0"/>
                <a:endCxn id="87" idx="3"/>
              </p:cNvCxnSpPr>
              <p:nvPr/>
            </p:nvCxnSpPr>
            <p:spPr bwMode="auto">
              <a:xfrm flipH="1" flipV="1">
                <a:off x="6586027" y="3761821"/>
                <a:ext cx="41247" cy="1428772"/>
              </a:xfrm>
              <a:prstGeom prst="straightConnector1">
                <a:avLst/>
              </a:prstGeom>
              <a:noFill/>
              <a:ln w="28575">
                <a:solidFill>
                  <a:schemeClr val="tx1"/>
                </a:solidFill>
                <a:miter lim="800000"/>
                <a:headEnd/>
                <a:tailEnd/>
              </a:ln>
            </p:spPr>
          </p:cxnSp>
          <p:cxnSp>
            <p:nvCxnSpPr>
              <p:cNvPr id="99" name="AutoShape 12"/>
              <p:cNvCxnSpPr>
                <a:cxnSpLocks noChangeShapeType="1"/>
                <a:stCxn id="90" idx="7"/>
                <a:endCxn id="87" idx="3"/>
              </p:cNvCxnSpPr>
              <p:nvPr/>
            </p:nvCxnSpPr>
            <p:spPr bwMode="auto">
              <a:xfrm flipV="1">
                <a:off x="5837801" y="3761821"/>
                <a:ext cx="748226" cy="1062028"/>
              </a:xfrm>
              <a:prstGeom prst="straightConnector1">
                <a:avLst/>
              </a:prstGeom>
              <a:noFill/>
              <a:ln w="28575">
                <a:solidFill>
                  <a:schemeClr val="tx1"/>
                </a:solidFill>
                <a:miter lim="800000"/>
                <a:headEnd/>
                <a:tailEnd/>
              </a:ln>
            </p:spPr>
          </p:cxnSp>
          <p:cxnSp>
            <p:nvCxnSpPr>
              <p:cNvPr id="100" name="AutoShape 12"/>
              <p:cNvCxnSpPr>
                <a:cxnSpLocks noChangeShapeType="1"/>
              </p:cNvCxnSpPr>
              <p:nvPr/>
            </p:nvCxnSpPr>
            <p:spPr bwMode="auto">
              <a:xfrm>
                <a:off x="4786311" y="4946650"/>
                <a:ext cx="422275" cy="736600"/>
              </a:xfrm>
              <a:prstGeom prst="straightConnector1">
                <a:avLst/>
              </a:prstGeom>
              <a:noFill/>
              <a:ln w="28575">
                <a:solidFill>
                  <a:schemeClr val="tx1"/>
                </a:solidFill>
                <a:miter lim="800000"/>
                <a:headEnd/>
                <a:tailEnd/>
              </a:ln>
            </p:spPr>
          </p:cxnSp>
        </p:grpSp>
        <p:cxnSp>
          <p:nvCxnSpPr>
            <p:cNvPr id="65" name="AutoShape 12"/>
            <p:cNvCxnSpPr>
              <a:cxnSpLocks noChangeShapeType="1"/>
            </p:cNvCxnSpPr>
            <p:nvPr/>
          </p:nvCxnSpPr>
          <p:spPr bwMode="auto">
            <a:xfrm flipV="1">
              <a:off x="3907990" y="4026750"/>
              <a:ext cx="159672" cy="1550981"/>
            </a:xfrm>
            <a:prstGeom prst="straightConnector1">
              <a:avLst/>
            </a:prstGeom>
            <a:noFill/>
            <a:ln w="28575">
              <a:solidFill>
                <a:schemeClr val="tx1"/>
              </a:solidFill>
              <a:miter lim="800000"/>
              <a:headEnd/>
              <a:tailEnd/>
            </a:ln>
          </p:spPr>
        </p:cxnSp>
        <p:sp>
          <p:nvSpPr>
            <p:cNvPr id="66" name="Oval 11"/>
            <p:cNvSpPr>
              <a:spLocks noChangeAspect="1" noChangeArrowheads="1"/>
            </p:cNvSpPr>
            <p:nvPr/>
          </p:nvSpPr>
          <p:spPr bwMode="auto">
            <a:xfrm>
              <a:off x="3740491" y="5577731"/>
              <a:ext cx="313081" cy="247761"/>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67" name="AutoShape 12"/>
            <p:cNvCxnSpPr>
              <a:cxnSpLocks noChangeShapeType="1"/>
              <a:stCxn id="66" idx="0"/>
              <a:endCxn id="91" idx="0"/>
            </p:cNvCxnSpPr>
            <p:nvPr/>
          </p:nvCxnSpPr>
          <p:spPr bwMode="auto">
            <a:xfrm flipV="1">
              <a:off x="3897032" y="4826184"/>
              <a:ext cx="2794751" cy="751547"/>
            </a:xfrm>
            <a:prstGeom prst="straightConnector1">
              <a:avLst/>
            </a:prstGeom>
            <a:noFill/>
            <a:ln w="28575">
              <a:solidFill>
                <a:schemeClr val="tx1"/>
              </a:solidFill>
              <a:miter lim="800000"/>
              <a:headEnd/>
              <a:tailEnd/>
            </a:ln>
          </p:spPr>
        </p:cxnSp>
        <p:cxnSp>
          <p:nvCxnSpPr>
            <p:cNvPr id="69" name="AutoShape 12"/>
            <p:cNvCxnSpPr>
              <a:cxnSpLocks noChangeShapeType="1"/>
              <a:stCxn id="66" idx="0"/>
              <a:endCxn id="90" idx="3"/>
            </p:cNvCxnSpPr>
            <p:nvPr/>
          </p:nvCxnSpPr>
          <p:spPr bwMode="auto">
            <a:xfrm flipV="1">
              <a:off x="3897032" y="4429001"/>
              <a:ext cx="1016401" cy="1148730"/>
            </a:xfrm>
            <a:prstGeom prst="straightConnector1">
              <a:avLst/>
            </a:prstGeom>
            <a:noFill/>
            <a:ln w="28575">
              <a:solidFill>
                <a:schemeClr val="tx1"/>
              </a:solidFill>
              <a:miter lim="800000"/>
              <a:headEnd/>
              <a:tailEnd/>
            </a:ln>
          </p:spPr>
        </p:cxnSp>
        <p:sp>
          <p:nvSpPr>
            <p:cNvPr id="74" name="Oval 4"/>
            <p:cNvSpPr>
              <a:spLocks noChangeAspect="1" noChangeArrowheads="1"/>
            </p:cNvSpPr>
            <p:nvPr/>
          </p:nvSpPr>
          <p:spPr bwMode="auto">
            <a:xfrm>
              <a:off x="5531766" y="5591281"/>
              <a:ext cx="313081" cy="247761"/>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75" name="AutoShape 12"/>
            <p:cNvCxnSpPr>
              <a:cxnSpLocks noChangeShapeType="1"/>
              <a:stCxn id="86" idx="4"/>
              <a:endCxn id="87" idx="3"/>
            </p:cNvCxnSpPr>
            <p:nvPr/>
          </p:nvCxnSpPr>
          <p:spPr bwMode="auto">
            <a:xfrm flipV="1">
              <a:off x="5183797" y="2596306"/>
              <a:ext cx="1426641" cy="70238"/>
            </a:xfrm>
            <a:prstGeom prst="straightConnector1">
              <a:avLst/>
            </a:prstGeom>
            <a:noFill/>
            <a:ln w="28575">
              <a:solidFill>
                <a:schemeClr val="tx1"/>
              </a:solidFill>
              <a:miter lim="800000"/>
              <a:headEnd/>
              <a:tailEnd/>
            </a:ln>
          </p:spPr>
        </p:cxnSp>
        <p:cxnSp>
          <p:nvCxnSpPr>
            <p:cNvPr id="76" name="直接连接符 75"/>
            <p:cNvCxnSpPr>
              <a:stCxn id="87" idx="3"/>
              <a:endCxn id="74" idx="0"/>
            </p:cNvCxnSpPr>
            <p:nvPr/>
          </p:nvCxnSpPr>
          <p:spPr>
            <a:xfrm flipH="1">
              <a:off x="5688306" y="2596306"/>
              <a:ext cx="922132" cy="2994975"/>
            </a:xfrm>
            <a:prstGeom prst="line">
              <a:avLst/>
            </a:prstGeom>
            <a:ln w="28575"/>
          </p:spPr>
          <p:style>
            <a:lnRef idx="2">
              <a:schemeClr val="dk1"/>
            </a:lnRef>
            <a:fillRef idx="0">
              <a:schemeClr val="dk1"/>
            </a:fillRef>
            <a:effectRef idx="1">
              <a:schemeClr val="dk1"/>
            </a:effectRef>
            <a:fontRef idx="minor">
              <a:schemeClr val="tx1"/>
            </a:fontRef>
          </p:style>
        </p:cxnSp>
        <p:sp>
          <p:nvSpPr>
            <p:cNvPr id="77" name="Oval 11"/>
            <p:cNvSpPr>
              <a:spLocks noChangeAspect="1" noChangeArrowheads="1"/>
            </p:cNvSpPr>
            <p:nvPr/>
          </p:nvSpPr>
          <p:spPr bwMode="auto">
            <a:xfrm>
              <a:off x="1402727" y="3568391"/>
              <a:ext cx="313081" cy="247761"/>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78" name="AutoShape 12"/>
            <p:cNvCxnSpPr>
              <a:cxnSpLocks noChangeShapeType="1"/>
              <a:stCxn id="77" idx="7"/>
              <a:endCxn id="88" idx="7"/>
            </p:cNvCxnSpPr>
            <p:nvPr/>
          </p:nvCxnSpPr>
          <p:spPr bwMode="auto">
            <a:xfrm>
              <a:off x="1669958" y="3604674"/>
              <a:ext cx="656067" cy="1656147"/>
            </a:xfrm>
            <a:prstGeom prst="straightConnector1">
              <a:avLst/>
            </a:prstGeom>
            <a:noFill/>
            <a:ln w="28575">
              <a:solidFill>
                <a:schemeClr val="tx1"/>
              </a:solidFill>
              <a:miter lim="800000"/>
              <a:headEnd/>
              <a:tailEnd/>
            </a:ln>
          </p:spPr>
        </p:cxnSp>
        <p:cxnSp>
          <p:nvCxnSpPr>
            <p:cNvPr id="79" name="AutoShape 12"/>
            <p:cNvCxnSpPr>
              <a:cxnSpLocks noChangeShapeType="1"/>
              <a:stCxn id="77" idx="6"/>
              <a:endCxn id="92" idx="7"/>
            </p:cNvCxnSpPr>
            <p:nvPr/>
          </p:nvCxnSpPr>
          <p:spPr bwMode="auto">
            <a:xfrm>
              <a:off x="1715807" y="3692272"/>
              <a:ext cx="1371460" cy="561537"/>
            </a:xfrm>
            <a:prstGeom prst="straightConnector1">
              <a:avLst/>
            </a:prstGeom>
            <a:noFill/>
            <a:ln w="28575">
              <a:solidFill>
                <a:schemeClr val="tx1"/>
              </a:solidFill>
              <a:miter lim="800000"/>
              <a:headEnd/>
              <a:tailEnd/>
            </a:ln>
          </p:spPr>
        </p:cxnSp>
        <p:sp>
          <p:nvSpPr>
            <p:cNvPr id="80" name="Oval 9"/>
            <p:cNvSpPr>
              <a:spLocks noChangeAspect="1" noChangeArrowheads="1"/>
            </p:cNvSpPr>
            <p:nvPr/>
          </p:nvSpPr>
          <p:spPr bwMode="auto">
            <a:xfrm>
              <a:off x="7970207" y="3757624"/>
              <a:ext cx="313081" cy="247761"/>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81" name="AutoShape 12"/>
            <p:cNvCxnSpPr>
              <a:cxnSpLocks noChangeShapeType="1"/>
              <a:stCxn id="91" idx="0"/>
              <a:endCxn id="80" idx="3"/>
            </p:cNvCxnSpPr>
            <p:nvPr/>
          </p:nvCxnSpPr>
          <p:spPr bwMode="auto">
            <a:xfrm flipV="1">
              <a:off x="6691783" y="3969101"/>
              <a:ext cx="1324274" cy="857083"/>
            </a:xfrm>
            <a:prstGeom prst="straightConnector1">
              <a:avLst/>
            </a:prstGeom>
            <a:noFill/>
            <a:ln w="28575">
              <a:solidFill>
                <a:schemeClr val="tx1"/>
              </a:solidFill>
              <a:miter lim="800000"/>
              <a:headEnd/>
              <a:tailEnd/>
            </a:ln>
          </p:spPr>
        </p:cxnSp>
        <p:cxnSp>
          <p:nvCxnSpPr>
            <p:cNvPr id="82" name="AutoShape 12"/>
            <p:cNvCxnSpPr>
              <a:cxnSpLocks noChangeShapeType="1"/>
              <a:stCxn id="80" idx="3"/>
              <a:endCxn id="87" idx="3"/>
            </p:cNvCxnSpPr>
            <p:nvPr/>
          </p:nvCxnSpPr>
          <p:spPr bwMode="auto">
            <a:xfrm flipH="1" flipV="1">
              <a:off x="6610438" y="2596306"/>
              <a:ext cx="1405618" cy="1372795"/>
            </a:xfrm>
            <a:prstGeom prst="straightConnector1">
              <a:avLst/>
            </a:prstGeom>
            <a:noFill/>
            <a:ln w="28575">
              <a:solidFill>
                <a:schemeClr val="tx1"/>
              </a:solidFill>
              <a:miter lim="800000"/>
              <a:headEnd/>
              <a:tailEnd/>
            </a:ln>
          </p:spPr>
        </p:cxnSp>
        <p:sp>
          <p:nvSpPr>
            <p:cNvPr id="83" name="平行四边形 82"/>
            <p:cNvSpPr/>
            <p:nvPr/>
          </p:nvSpPr>
          <p:spPr>
            <a:xfrm>
              <a:off x="106681" y="1737360"/>
              <a:ext cx="9629775" cy="4312920"/>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Oval 11"/>
          <p:cNvSpPr>
            <a:spLocks noChangeAspect="1" noChangeArrowheads="1"/>
          </p:cNvSpPr>
          <p:nvPr/>
        </p:nvSpPr>
        <p:spPr bwMode="auto">
          <a:xfrm>
            <a:off x="4190806" y="1164194"/>
            <a:ext cx="299872" cy="146367"/>
          </a:xfrm>
          <a:prstGeom prst="ellipse">
            <a:avLst/>
          </a:prstGeom>
          <a:solidFill>
            <a:srgbClr val="7030A0"/>
          </a:solidFill>
          <a:ln w="45720">
            <a:solidFill>
              <a:schemeClr val="tx1"/>
            </a:solidFill>
            <a:round/>
            <a:headEnd/>
            <a:tailEnd/>
          </a:ln>
        </p:spPr>
        <p:txBody>
          <a:bodyPr wrap="none" anchor="ctr"/>
          <a:lstStyle/>
          <a:p>
            <a:pPr>
              <a:buFont typeface="Times New Roman" pitchFamily="16" charset="0"/>
              <a:buNone/>
              <a:defRPr/>
            </a:pPr>
            <a:endParaRPr lang="en-US">
              <a:latin typeface="Times New Roman" pitchFamily="16" charset="0"/>
            </a:endParaRPr>
          </a:p>
        </p:txBody>
      </p:sp>
      <p:cxnSp>
        <p:nvCxnSpPr>
          <p:cNvPr id="102" name="AutoShape 12"/>
          <p:cNvCxnSpPr>
            <a:cxnSpLocks noChangeShapeType="1"/>
            <a:stCxn id="101" idx="4"/>
            <a:endCxn id="92" idx="7"/>
          </p:cNvCxnSpPr>
          <p:nvPr/>
        </p:nvCxnSpPr>
        <p:spPr bwMode="auto">
          <a:xfrm>
            <a:off x="4340742" y="1310561"/>
            <a:ext cx="476751" cy="957286"/>
          </a:xfrm>
          <a:prstGeom prst="straightConnector1">
            <a:avLst/>
          </a:prstGeom>
          <a:noFill/>
          <a:ln w="28575">
            <a:solidFill>
              <a:schemeClr val="tx1"/>
            </a:solidFill>
            <a:miter lim="800000"/>
            <a:headEnd/>
            <a:tailEnd/>
          </a:ln>
        </p:spPr>
      </p:cxnSp>
      <p:cxnSp>
        <p:nvCxnSpPr>
          <p:cNvPr id="103" name="AutoShape 12"/>
          <p:cNvCxnSpPr>
            <a:cxnSpLocks noChangeShapeType="1"/>
            <a:stCxn id="77" idx="6"/>
            <a:endCxn id="101" idx="4"/>
          </p:cNvCxnSpPr>
          <p:nvPr/>
        </p:nvCxnSpPr>
        <p:spPr bwMode="auto">
          <a:xfrm flipV="1">
            <a:off x="3503893" y="1310561"/>
            <a:ext cx="836849" cy="625553"/>
          </a:xfrm>
          <a:prstGeom prst="straightConnector1">
            <a:avLst/>
          </a:prstGeom>
          <a:noFill/>
          <a:ln w="28575">
            <a:solidFill>
              <a:schemeClr val="tx1"/>
            </a:solidFill>
            <a:miter lim="800000"/>
            <a:headEnd/>
            <a:tailEnd/>
          </a:ln>
        </p:spPr>
      </p:cxnSp>
      <p:cxnSp>
        <p:nvCxnSpPr>
          <p:cNvPr id="110" name="AutoShape 12"/>
          <p:cNvCxnSpPr>
            <a:cxnSpLocks noChangeShapeType="1"/>
            <a:stCxn id="66" idx="7"/>
            <a:endCxn id="74" idx="0"/>
          </p:cNvCxnSpPr>
          <p:nvPr/>
        </p:nvCxnSpPr>
        <p:spPr bwMode="auto">
          <a:xfrm flipV="1">
            <a:off x="5699115" y="3057971"/>
            <a:ext cx="1609682" cy="13430"/>
          </a:xfrm>
          <a:prstGeom prst="straightConnector1">
            <a:avLst/>
          </a:prstGeom>
          <a:noFill/>
          <a:ln w="28575">
            <a:solidFill>
              <a:schemeClr val="tx1"/>
            </a:solidFill>
            <a:miter lim="800000"/>
            <a:headEnd/>
            <a:tailEnd/>
          </a:ln>
        </p:spPr>
      </p:cxnSp>
      <p:sp>
        <p:nvSpPr>
          <p:cNvPr id="120" name="文本框 119"/>
          <p:cNvSpPr txBox="1"/>
          <p:nvPr/>
        </p:nvSpPr>
        <p:spPr>
          <a:xfrm>
            <a:off x="9029165" y="806104"/>
            <a:ext cx="2023828" cy="707886"/>
          </a:xfrm>
          <a:prstGeom prst="rect">
            <a:avLst/>
          </a:prstGeom>
          <a:noFill/>
        </p:spPr>
        <p:txBody>
          <a:bodyPr wrap="square" rtlCol="0">
            <a:spAutoFit/>
          </a:bodyPr>
          <a:lstStyle/>
          <a:p>
            <a:r>
              <a:rPr lang="en-US" altLang="zh-CN" sz="2000" dirty="0" smtClean="0">
                <a:effectLst>
                  <a:outerShdw blurRad="38100" dist="38100" dir="2700000" algn="tl">
                    <a:srgbClr val="000000">
                      <a:alpha val="43137"/>
                    </a:srgbClr>
                  </a:outerShdw>
                </a:effectLst>
              </a:rPr>
              <a:t>Pharmacological space</a:t>
            </a:r>
            <a:endParaRPr lang="zh-CN" altLang="en-US" sz="2000" dirty="0">
              <a:effectLst>
                <a:outerShdw blurRad="38100" dist="38100" dir="2700000" algn="tl">
                  <a:srgbClr val="000000">
                    <a:alpha val="43137"/>
                  </a:srgbClr>
                </a:outerShdw>
              </a:effectLst>
            </a:endParaRPr>
          </a:p>
        </p:txBody>
      </p:sp>
      <p:sp>
        <p:nvSpPr>
          <p:cNvPr id="121" name="圆角矩形标注 120"/>
          <p:cNvSpPr/>
          <p:nvPr/>
        </p:nvSpPr>
        <p:spPr>
          <a:xfrm>
            <a:off x="2851086" y="831287"/>
            <a:ext cx="1165828" cy="281468"/>
          </a:xfrm>
          <a:prstGeom prst="wedgeRoundRectCallout">
            <a:avLst>
              <a:gd name="adj1" fmla="val 60312"/>
              <a:gd name="adj2" fmla="val 9620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Drug</a:t>
            </a:r>
            <a:endParaRPr lang="zh-CN" alt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2" name="圆角矩形标注 121"/>
          <p:cNvSpPr/>
          <p:nvPr/>
        </p:nvSpPr>
        <p:spPr>
          <a:xfrm>
            <a:off x="2199923" y="2581281"/>
            <a:ext cx="1165828" cy="281468"/>
          </a:xfrm>
          <a:prstGeom prst="wedgeRoundRectCallout">
            <a:avLst>
              <a:gd name="adj1" fmla="val 49456"/>
              <a:gd name="adj2" fmla="val -23907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Drug</a:t>
            </a:r>
            <a:endParaRPr lang="zh-CN" altLang="en-US"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3" name="圆角矩形标注 122"/>
          <p:cNvSpPr/>
          <p:nvPr/>
        </p:nvSpPr>
        <p:spPr>
          <a:xfrm>
            <a:off x="1798235" y="1322430"/>
            <a:ext cx="1334699" cy="529835"/>
          </a:xfrm>
          <a:prstGeom prst="wedgeRoundRectCallout">
            <a:avLst>
              <a:gd name="adj1" fmla="val 108235"/>
              <a:gd name="adj2" fmla="val 57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Similarity score</a:t>
            </a:r>
            <a:endParaRPr lang="zh-CN" alt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7" name="文本框 126"/>
          <p:cNvSpPr txBox="1"/>
          <p:nvPr/>
        </p:nvSpPr>
        <p:spPr>
          <a:xfrm>
            <a:off x="9166850" y="2833482"/>
            <a:ext cx="1468999" cy="294755"/>
          </a:xfrm>
          <a:prstGeom prst="rect">
            <a:avLst/>
          </a:prstGeom>
          <a:noFill/>
        </p:spPr>
        <p:txBody>
          <a:bodyPr wrap="square" rtlCol="0">
            <a:spAutoFit/>
          </a:bodyPr>
          <a:lstStyle/>
          <a:p>
            <a:r>
              <a:rPr lang="en-US" altLang="zh-CN" sz="2400" i="1" dirty="0" smtClean="0"/>
              <a:t>G=(V,E,W)</a:t>
            </a:r>
            <a:endParaRPr lang="zh-CN" altLang="en-US" sz="2400" i="1" dirty="0"/>
          </a:p>
        </p:txBody>
      </p:sp>
      <p:cxnSp>
        <p:nvCxnSpPr>
          <p:cNvPr id="129" name="直接连接符 128"/>
          <p:cNvCxnSpPr>
            <a:stCxn id="92" idx="4"/>
            <a:endCxn id="26" idx="0"/>
          </p:cNvCxnSpPr>
          <p:nvPr/>
        </p:nvCxnSpPr>
        <p:spPr>
          <a:xfrm>
            <a:off x="4711472" y="2392779"/>
            <a:ext cx="327034" cy="18340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92" idx="4"/>
            <a:endCxn id="29" idx="0"/>
          </p:cNvCxnSpPr>
          <p:nvPr/>
        </p:nvCxnSpPr>
        <p:spPr>
          <a:xfrm flipH="1">
            <a:off x="3991309" y="2392779"/>
            <a:ext cx="720163" cy="209124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3" name="椭圆 132"/>
          <p:cNvSpPr/>
          <p:nvPr/>
        </p:nvSpPr>
        <p:spPr>
          <a:xfrm>
            <a:off x="3712433" y="4089760"/>
            <a:ext cx="1877662" cy="14280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stCxn id="92" idx="4"/>
            <a:endCxn id="33" idx="0"/>
          </p:cNvCxnSpPr>
          <p:nvPr/>
        </p:nvCxnSpPr>
        <p:spPr>
          <a:xfrm flipH="1">
            <a:off x="4098533" y="2392779"/>
            <a:ext cx="612939" cy="3345627"/>
          </a:xfrm>
          <a:prstGeom prst="line">
            <a:avLst/>
          </a:prstGeom>
          <a:ln w="28575">
            <a:prstDash val="dash"/>
          </a:ln>
        </p:spPr>
        <p:style>
          <a:lnRef idx="1">
            <a:schemeClr val="accent4"/>
          </a:lnRef>
          <a:fillRef idx="0">
            <a:schemeClr val="accent4"/>
          </a:fillRef>
          <a:effectRef idx="0">
            <a:schemeClr val="accent4"/>
          </a:effectRef>
          <a:fontRef idx="minor">
            <a:schemeClr val="tx1"/>
          </a:fontRef>
        </p:style>
      </p:cxnSp>
      <p:cxnSp>
        <p:nvCxnSpPr>
          <p:cNvPr id="145" name="直接连接符 144"/>
          <p:cNvCxnSpPr>
            <a:stCxn id="92" idx="4"/>
            <a:endCxn id="30" idx="0"/>
          </p:cNvCxnSpPr>
          <p:nvPr/>
        </p:nvCxnSpPr>
        <p:spPr>
          <a:xfrm>
            <a:off x="4711472" y="2392779"/>
            <a:ext cx="175308" cy="28891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6" name="文本框 175"/>
          <p:cNvSpPr txBox="1"/>
          <p:nvPr/>
        </p:nvSpPr>
        <p:spPr>
          <a:xfrm>
            <a:off x="3851828" y="5825519"/>
            <a:ext cx="243728" cy="584775"/>
          </a:xfrm>
          <a:prstGeom prst="rect">
            <a:avLst/>
          </a:prstGeom>
          <a:noFill/>
        </p:spPr>
        <p:txBody>
          <a:bodyPr wrap="square" rtlCol="0">
            <a:spAutoFit/>
          </a:bodyPr>
          <a:lstStyle/>
          <a:p>
            <a:r>
              <a:rPr lang="en-US" altLang="zh-CN" sz="3200" b="1" i="1" dirty="0"/>
              <a:t>p</a:t>
            </a:r>
            <a:endParaRPr lang="zh-CN" altLang="en-US" sz="3200" b="1" i="1" dirty="0"/>
          </a:p>
        </p:txBody>
      </p:sp>
      <p:sp>
        <p:nvSpPr>
          <p:cNvPr id="177" name="文本框 176"/>
          <p:cNvSpPr txBox="1"/>
          <p:nvPr/>
        </p:nvSpPr>
        <p:spPr>
          <a:xfrm>
            <a:off x="4919450" y="2047422"/>
            <a:ext cx="243728" cy="584775"/>
          </a:xfrm>
          <a:prstGeom prst="rect">
            <a:avLst/>
          </a:prstGeom>
          <a:noFill/>
        </p:spPr>
        <p:txBody>
          <a:bodyPr wrap="square" rtlCol="0">
            <a:spAutoFit/>
          </a:bodyPr>
          <a:lstStyle/>
          <a:p>
            <a:r>
              <a:rPr lang="en-US" altLang="zh-CN" sz="3200" b="1" i="1" dirty="0" smtClean="0"/>
              <a:t>d</a:t>
            </a:r>
            <a:endParaRPr lang="zh-CN" altLang="en-US" sz="3200" b="1" i="1" dirty="0"/>
          </a:p>
        </p:txBody>
      </p:sp>
      <p:sp>
        <p:nvSpPr>
          <p:cNvPr id="7" name="矩形 6"/>
          <p:cNvSpPr/>
          <p:nvPr/>
        </p:nvSpPr>
        <p:spPr>
          <a:xfrm>
            <a:off x="9998922" y="6290578"/>
            <a:ext cx="2159566"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(Zhao S, </a:t>
            </a:r>
            <a:r>
              <a:rPr lang="en-US" altLang="zh-CN" dirty="0" err="1">
                <a:latin typeface="Times New Roman" panose="02020603050405020304" pitchFamily="18" charset="0"/>
                <a:cs typeface="Times New Roman" panose="02020603050405020304" pitchFamily="18" charset="0"/>
              </a:rPr>
              <a:t>Li,S</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2010)</a:t>
            </a:r>
            <a:endParaRPr lang="zh-CN" altLang="en-US" dirty="0">
              <a:latin typeface="Times New Roman" panose="02020603050405020304" pitchFamily="18" charset="0"/>
              <a:cs typeface="Times New Roman" panose="02020603050405020304" pitchFamily="18" charset="0"/>
            </a:endParaRPr>
          </a:p>
        </p:txBody>
      </p:sp>
      <p:cxnSp>
        <p:nvCxnSpPr>
          <p:cNvPr id="104" name="直接连接符 103"/>
          <p:cNvCxnSpPr>
            <a:stCxn id="88" idx="4"/>
            <a:endCxn id="29" idx="0"/>
          </p:cNvCxnSpPr>
          <p:nvPr/>
        </p:nvCxnSpPr>
        <p:spPr>
          <a:xfrm>
            <a:off x="3982345" y="2987681"/>
            <a:ext cx="8964" cy="1496343"/>
          </a:xfrm>
          <a:prstGeom prst="line">
            <a:avLst/>
          </a:prstGeom>
          <a:ln w="28575">
            <a:prstDash val="das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577335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10058400" cy="974725"/>
          </a:xfrm>
        </p:spPr>
        <p:txBody>
          <a:bodyPr/>
          <a:lstStyle/>
          <a:p>
            <a:r>
              <a:rPr lang="en-US" altLang="zh-CN" dirty="0" smtClean="0">
                <a:latin typeface="Times New Roman" panose="02020603050405020304" pitchFamily="18" charset="0"/>
                <a:cs typeface="Times New Roman" panose="02020603050405020304" pitchFamily="18" charset="0"/>
              </a:rPr>
              <a:t>Drug-Protein Closeness</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4294967295"/>
          </p:nvPr>
        </p:nvSpPr>
        <p:spPr>
          <a:xfrm>
            <a:off x="0" y="822960"/>
            <a:ext cx="11369675" cy="5455603"/>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Associated pharmacological space with </a:t>
            </a:r>
            <a:r>
              <a:rPr lang="en-US" altLang="zh-CN" dirty="0">
                <a:latin typeface="Times New Roman" panose="02020603050405020304" pitchFamily="18" charset="0"/>
                <a:cs typeface="Times New Roman" panose="02020603050405020304" pitchFamily="18" charset="0"/>
              </a:rPr>
              <a:t>molecular</a:t>
            </a:r>
            <a:r>
              <a:rPr lang="en-US" altLang="zh-CN" dirty="0" smtClean="0">
                <a:latin typeface="Times New Roman" panose="02020603050405020304" pitchFamily="18" charset="0"/>
                <a:cs typeface="Times New Roman" panose="02020603050405020304" pitchFamily="18" charset="0"/>
              </a:rPr>
              <a:t> space by defining the closeness between a protein and a drug on the basis of the Protein similarity network.</a:t>
            </a:r>
            <a:endParaRPr lang="zh-CN" altLang="en-US"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235012" y="2003772"/>
            <a:ext cx="6103275" cy="4107499"/>
            <a:chOff x="1972334" y="1239636"/>
            <a:chExt cx="6103275" cy="4998090"/>
          </a:xfrm>
        </p:grpSpPr>
        <p:grpSp>
          <p:nvGrpSpPr>
            <p:cNvPr id="8" name="组合 7"/>
            <p:cNvGrpSpPr/>
            <p:nvPr/>
          </p:nvGrpSpPr>
          <p:grpSpPr>
            <a:xfrm>
              <a:off x="4609508" y="1386881"/>
              <a:ext cx="3466101" cy="4515863"/>
              <a:chOff x="4686781" y="2401924"/>
              <a:chExt cx="3466101" cy="4515863"/>
            </a:xfrm>
          </p:grpSpPr>
          <p:sp>
            <p:nvSpPr>
              <p:cNvPr id="11" name="椭圆 10"/>
              <p:cNvSpPr/>
              <p:nvPr/>
            </p:nvSpPr>
            <p:spPr>
              <a:xfrm>
                <a:off x="6289183" y="2727044"/>
                <a:ext cx="316066" cy="3557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298027" y="3816439"/>
                <a:ext cx="270457" cy="2986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703453" y="3816439"/>
                <a:ext cx="270457" cy="2986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005847" y="3816439"/>
                <a:ext cx="270457" cy="2986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06094" y="3816439"/>
                <a:ext cx="270457" cy="29860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6141076" y="6374973"/>
                <a:ext cx="393877" cy="320328"/>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6605249" y="5028728"/>
                <a:ext cx="270457" cy="29860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7817232" y="5437496"/>
                <a:ext cx="270457" cy="29860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5044025" y="5923704"/>
                <a:ext cx="270457" cy="29860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a:off x="5035637" y="5147497"/>
                <a:ext cx="270457" cy="29860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1" idx="3"/>
                <a:endCxn id="15" idx="0"/>
              </p:cNvCxnSpPr>
              <p:nvPr/>
            </p:nvCxnSpPr>
            <p:spPr>
              <a:xfrm flipH="1">
                <a:off x="5441323" y="3030724"/>
                <a:ext cx="894147" cy="785715"/>
              </a:xfrm>
              <a:prstGeom prst="line">
                <a:avLst/>
              </a:prstGeom>
            </p:spPr>
            <p:style>
              <a:lnRef idx="1">
                <a:schemeClr val="accent4"/>
              </a:lnRef>
              <a:fillRef idx="0">
                <a:schemeClr val="accent4"/>
              </a:fillRef>
              <a:effectRef idx="0">
                <a:schemeClr val="accent4"/>
              </a:effectRef>
              <a:fontRef idx="minor">
                <a:schemeClr val="tx1"/>
              </a:fontRef>
            </p:style>
          </p:cxnSp>
          <p:cxnSp>
            <p:nvCxnSpPr>
              <p:cNvPr id="22" name="直接连接符 21"/>
              <p:cNvCxnSpPr>
                <a:stCxn id="11" idx="4"/>
                <a:endCxn id="14" idx="0"/>
              </p:cNvCxnSpPr>
              <p:nvPr/>
            </p:nvCxnSpPr>
            <p:spPr>
              <a:xfrm flipH="1">
                <a:off x="6141076" y="3082827"/>
                <a:ext cx="306140" cy="733612"/>
              </a:xfrm>
              <a:prstGeom prst="line">
                <a:avLst/>
              </a:prstGeom>
            </p:spPr>
            <p:style>
              <a:lnRef idx="1">
                <a:schemeClr val="accent4"/>
              </a:lnRef>
              <a:fillRef idx="0">
                <a:schemeClr val="accent4"/>
              </a:fillRef>
              <a:effectRef idx="0">
                <a:schemeClr val="accent4"/>
              </a:effectRef>
              <a:fontRef idx="minor">
                <a:schemeClr val="tx1"/>
              </a:fontRef>
            </p:style>
          </p:cxnSp>
          <p:cxnSp>
            <p:nvCxnSpPr>
              <p:cNvPr id="23" name="直接连接符 22"/>
              <p:cNvCxnSpPr>
                <a:stCxn id="11" idx="5"/>
                <a:endCxn id="13" idx="0"/>
              </p:cNvCxnSpPr>
              <p:nvPr/>
            </p:nvCxnSpPr>
            <p:spPr>
              <a:xfrm>
                <a:off x="6558962" y="3030724"/>
                <a:ext cx="279720" cy="785715"/>
              </a:xfrm>
              <a:prstGeom prst="line">
                <a:avLst/>
              </a:prstGeom>
            </p:spPr>
            <p:style>
              <a:lnRef idx="1">
                <a:schemeClr val="accent4"/>
              </a:lnRef>
              <a:fillRef idx="0">
                <a:schemeClr val="accent4"/>
              </a:fillRef>
              <a:effectRef idx="0">
                <a:schemeClr val="accent4"/>
              </a:effectRef>
              <a:fontRef idx="minor">
                <a:schemeClr val="tx1"/>
              </a:fontRef>
            </p:style>
          </p:cxnSp>
          <p:cxnSp>
            <p:nvCxnSpPr>
              <p:cNvPr id="24" name="直接连接符 23"/>
              <p:cNvCxnSpPr>
                <a:stCxn id="11" idx="6"/>
                <a:endCxn id="12" idx="1"/>
              </p:cNvCxnSpPr>
              <p:nvPr/>
            </p:nvCxnSpPr>
            <p:spPr>
              <a:xfrm>
                <a:off x="6605249" y="2904936"/>
                <a:ext cx="732386" cy="955232"/>
              </a:xfrm>
              <a:prstGeom prst="line">
                <a:avLst/>
              </a:prstGeom>
            </p:spPr>
            <p:style>
              <a:lnRef idx="1">
                <a:schemeClr val="accent4"/>
              </a:lnRef>
              <a:fillRef idx="0">
                <a:schemeClr val="accent4"/>
              </a:fillRef>
              <a:effectRef idx="0">
                <a:schemeClr val="accent4"/>
              </a:effectRef>
              <a:fontRef idx="minor">
                <a:schemeClr val="tx1"/>
              </a:fontRef>
            </p:style>
          </p:cxnSp>
          <p:cxnSp>
            <p:nvCxnSpPr>
              <p:cNvPr id="25" name="直接连接符 24"/>
              <p:cNvCxnSpPr>
                <a:endCxn id="14" idx="3"/>
              </p:cNvCxnSpPr>
              <p:nvPr/>
            </p:nvCxnSpPr>
            <p:spPr>
              <a:xfrm flipV="1">
                <a:off x="5170866" y="4071312"/>
                <a:ext cx="874589" cy="1076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0" idx="0"/>
                <a:endCxn id="17" idx="0"/>
              </p:cNvCxnSpPr>
              <p:nvPr/>
            </p:nvCxnSpPr>
            <p:spPr>
              <a:xfrm flipV="1">
                <a:off x="5170866" y="5028728"/>
                <a:ext cx="1569612" cy="118769"/>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a:stCxn id="20" idx="0"/>
                <a:endCxn id="19" idx="0"/>
              </p:cNvCxnSpPr>
              <p:nvPr/>
            </p:nvCxnSpPr>
            <p:spPr>
              <a:xfrm>
                <a:off x="5170866" y="5147497"/>
                <a:ext cx="8388" cy="776207"/>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a:stCxn id="17" idx="0"/>
                <a:endCxn id="18" idx="1"/>
              </p:cNvCxnSpPr>
              <p:nvPr/>
            </p:nvCxnSpPr>
            <p:spPr>
              <a:xfrm>
                <a:off x="6740478" y="5028728"/>
                <a:ext cx="1144368" cy="558069"/>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stCxn id="17" idx="0"/>
              </p:cNvCxnSpPr>
              <p:nvPr/>
            </p:nvCxnSpPr>
            <p:spPr>
              <a:xfrm flipH="1">
                <a:off x="6338015" y="5028728"/>
                <a:ext cx="402463" cy="1346245"/>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a:stCxn id="18" idx="1"/>
                <a:endCxn id="16" idx="0"/>
              </p:cNvCxnSpPr>
              <p:nvPr/>
            </p:nvCxnSpPr>
            <p:spPr>
              <a:xfrm flipH="1">
                <a:off x="6338015" y="5586797"/>
                <a:ext cx="1546831" cy="788176"/>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a:stCxn id="19" idx="0"/>
                <a:endCxn id="17" idx="0"/>
              </p:cNvCxnSpPr>
              <p:nvPr/>
            </p:nvCxnSpPr>
            <p:spPr>
              <a:xfrm flipV="1">
                <a:off x="5179254" y="5028728"/>
                <a:ext cx="1561224" cy="894976"/>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a:stCxn id="18" idx="1"/>
                <a:endCxn id="19" idx="0"/>
              </p:cNvCxnSpPr>
              <p:nvPr/>
            </p:nvCxnSpPr>
            <p:spPr>
              <a:xfrm flipH="1">
                <a:off x="5179254" y="5586797"/>
                <a:ext cx="2705592" cy="336907"/>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p:cNvCxnSpPr>
                <a:stCxn id="12" idx="4"/>
              </p:cNvCxnSpPr>
              <p:nvPr/>
            </p:nvCxnSpPr>
            <p:spPr>
              <a:xfrm flipH="1">
                <a:off x="6740478" y="4115041"/>
                <a:ext cx="692778" cy="913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4" idx="4"/>
              </p:cNvCxnSpPr>
              <p:nvPr/>
            </p:nvCxnSpPr>
            <p:spPr>
              <a:xfrm>
                <a:off x="6141076" y="4115041"/>
                <a:ext cx="599402" cy="913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4"/>
                <a:endCxn id="18" idx="1"/>
              </p:cNvCxnSpPr>
              <p:nvPr/>
            </p:nvCxnSpPr>
            <p:spPr>
              <a:xfrm>
                <a:off x="6838682" y="4115041"/>
                <a:ext cx="1046164" cy="147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9" idx="0"/>
                <a:endCxn id="15" idx="4"/>
              </p:cNvCxnSpPr>
              <p:nvPr/>
            </p:nvCxnSpPr>
            <p:spPr>
              <a:xfrm flipV="1">
                <a:off x="5179254" y="4115041"/>
                <a:ext cx="262069" cy="1808664"/>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6645217" y="2401924"/>
                <a:ext cx="283336" cy="369332"/>
              </a:xfrm>
              <a:prstGeom prst="rect">
                <a:avLst/>
              </a:prstGeom>
              <a:noFill/>
            </p:spPr>
            <p:txBody>
              <a:bodyPr wrap="square" rtlCol="0">
                <a:spAutoFit/>
              </a:bodyPr>
              <a:lstStyle/>
              <a:p>
                <a:r>
                  <a:rPr lang="en-US" altLang="zh-CN" dirty="0"/>
                  <a:t>d</a:t>
                </a:r>
                <a:endParaRPr lang="zh-CN" altLang="en-US" dirty="0"/>
              </a:p>
            </p:txBody>
          </p:sp>
          <p:sp>
            <p:nvSpPr>
              <p:cNvPr id="38" name="文本框 37"/>
              <p:cNvSpPr txBox="1"/>
              <p:nvPr/>
            </p:nvSpPr>
            <p:spPr>
              <a:xfrm>
                <a:off x="6939664" y="3767960"/>
                <a:ext cx="415934" cy="369332"/>
              </a:xfrm>
              <a:prstGeom prst="rect">
                <a:avLst/>
              </a:prstGeom>
              <a:noFill/>
            </p:spPr>
            <p:txBody>
              <a:bodyPr wrap="square" rtlCol="0">
                <a:spAutoFit/>
              </a:bodyPr>
              <a:lstStyle/>
              <a:p>
                <a:r>
                  <a:rPr lang="en-US" altLang="zh-CN" dirty="0" smtClean="0"/>
                  <a:t>d</a:t>
                </a:r>
                <a:r>
                  <a:rPr lang="en-US" altLang="zh-CN" sz="1200" dirty="0" smtClean="0"/>
                  <a:t>4</a:t>
                </a:r>
                <a:endParaRPr lang="zh-CN" altLang="en-US" dirty="0"/>
              </a:p>
            </p:txBody>
          </p:sp>
          <p:sp>
            <p:nvSpPr>
              <p:cNvPr id="39" name="文本框 38"/>
              <p:cNvSpPr txBox="1"/>
              <p:nvPr/>
            </p:nvSpPr>
            <p:spPr>
              <a:xfrm>
                <a:off x="5576551" y="3781074"/>
                <a:ext cx="390121" cy="369332"/>
              </a:xfrm>
              <a:prstGeom prst="rect">
                <a:avLst/>
              </a:prstGeom>
              <a:noFill/>
            </p:spPr>
            <p:txBody>
              <a:bodyPr wrap="square" rtlCol="0">
                <a:spAutoFit/>
              </a:bodyPr>
              <a:lstStyle/>
              <a:p>
                <a:r>
                  <a:rPr lang="en-US" altLang="zh-CN" dirty="0" smtClean="0"/>
                  <a:t>d</a:t>
                </a:r>
                <a:r>
                  <a:rPr lang="en-US" altLang="zh-CN" sz="1200" dirty="0" smtClean="0"/>
                  <a:t>2</a:t>
                </a:r>
                <a:endParaRPr lang="zh-CN" altLang="en-US" sz="1200" dirty="0"/>
              </a:p>
            </p:txBody>
          </p:sp>
          <p:sp>
            <p:nvSpPr>
              <p:cNvPr id="40" name="文本框 39"/>
              <p:cNvSpPr txBox="1"/>
              <p:nvPr/>
            </p:nvSpPr>
            <p:spPr>
              <a:xfrm>
                <a:off x="6317923" y="3767960"/>
                <a:ext cx="415178" cy="369332"/>
              </a:xfrm>
              <a:prstGeom prst="rect">
                <a:avLst/>
              </a:prstGeom>
              <a:noFill/>
            </p:spPr>
            <p:txBody>
              <a:bodyPr wrap="square" rtlCol="0">
                <a:spAutoFit/>
              </a:bodyPr>
              <a:lstStyle/>
              <a:p>
                <a:r>
                  <a:rPr lang="en-US" altLang="zh-CN" dirty="0" smtClean="0"/>
                  <a:t>d</a:t>
                </a:r>
                <a:r>
                  <a:rPr lang="en-US" altLang="zh-CN" sz="1200" dirty="0" smtClean="0"/>
                  <a:t>3</a:t>
                </a:r>
                <a:endParaRPr lang="zh-CN" altLang="en-US" dirty="0"/>
              </a:p>
            </p:txBody>
          </p:sp>
          <p:sp>
            <p:nvSpPr>
              <p:cNvPr id="41" name="文本框 40"/>
              <p:cNvSpPr txBox="1"/>
              <p:nvPr/>
            </p:nvSpPr>
            <p:spPr>
              <a:xfrm>
                <a:off x="4816594" y="3781074"/>
                <a:ext cx="393880" cy="369332"/>
              </a:xfrm>
              <a:prstGeom prst="rect">
                <a:avLst/>
              </a:prstGeom>
              <a:noFill/>
            </p:spPr>
            <p:txBody>
              <a:bodyPr wrap="square" rtlCol="0">
                <a:spAutoFit/>
              </a:bodyPr>
              <a:lstStyle/>
              <a:p>
                <a:r>
                  <a:rPr lang="en-US" altLang="zh-CN" dirty="0" smtClean="0"/>
                  <a:t>d</a:t>
                </a:r>
                <a:r>
                  <a:rPr lang="en-US" altLang="zh-CN" sz="1200" dirty="0" smtClean="0"/>
                  <a:t>1</a:t>
                </a:r>
                <a:endParaRPr lang="zh-CN" altLang="en-US" dirty="0"/>
              </a:p>
            </p:txBody>
          </p:sp>
          <p:sp>
            <p:nvSpPr>
              <p:cNvPr id="42" name="文本框 41"/>
              <p:cNvSpPr txBox="1"/>
              <p:nvPr/>
            </p:nvSpPr>
            <p:spPr>
              <a:xfrm>
                <a:off x="6572965" y="6548455"/>
                <a:ext cx="243728" cy="369332"/>
              </a:xfrm>
              <a:prstGeom prst="rect">
                <a:avLst/>
              </a:prstGeom>
              <a:noFill/>
            </p:spPr>
            <p:txBody>
              <a:bodyPr wrap="square" rtlCol="0">
                <a:spAutoFit/>
              </a:bodyPr>
              <a:lstStyle/>
              <a:p>
                <a:r>
                  <a:rPr lang="en-US" altLang="zh-CN" dirty="0"/>
                  <a:t>p</a:t>
                </a:r>
                <a:endParaRPr lang="zh-CN" altLang="en-US" dirty="0"/>
              </a:p>
            </p:txBody>
          </p:sp>
          <p:sp>
            <p:nvSpPr>
              <p:cNvPr id="43" name="文本框 42"/>
              <p:cNvSpPr txBox="1"/>
              <p:nvPr/>
            </p:nvSpPr>
            <p:spPr>
              <a:xfrm>
                <a:off x="7684196" y="5773257"/>
                <a:ext cx="468686" cy="369332"/>
              </a:xfrm>
              <a:prstGeom prst="rect">
                <a:avLst/>
              </a:prstGeom>
              <a:noFill/>
            </p:spPr>
            <p:txBody>
              <a:bodyPr wrap="square" rtlCol="0">
                <a:spAutoFit/>
              </a:bodyPr>
              <a:lstStyle/>
              <a:p>
                <a:r>
                  <a:rPr lang="en-US" altLang="zh-CN" dirty="0" smtClean="0"/>
                  <a:t>p</a:t>
                </a:r>
                <a:r>
                  <a:rPr lang="en-US" altLang="zh-CN" sz="1200" dirty="0" smtClean="0"/>
                  <a:t>4</a:t>
                </a:r>
                <a:endParaRPr lang="zh-CN" altLang="en-US" dirty="0"/>
              </a:p>
            </p:txBody>
          </p:sp>
          <p:sp>
            <p:nvSpPr>
              <p:cNvPr id="44" name="文本框 43"/>
              <p:cNvSpPr txBox="1"/>
              <p:nvPr/>
            </p:nvSpPr>
            <p:spPr>
              <a:xfrm>
                <a:off x="6810603" y="5217465"/>
                <a:ext cx="393016" cy="369332"/>
              </a:xfrm>
              <a:prstGeom prst="rect">
                <a:avLst/>
              </a:prstGeom>
              <a:noFill/>
            </p:spPr>
            <p:txBody>
              <a:bodyPr wrap="square" rtlCol="0">
                <a:spAutoFit/>
              </a:bodyPr>
              <a:lstStyle/>
              <a:p>
                <a:r>
                  <a:rPr lang="en-US" altLang="zh-CN" dirty="0" smtClean="0"/>
                  <a:t>p</a:t>
                </a:r>
                <a:r>
                  <a:rPr lang="en-US" altLang="zh-CN" sz="1200" dirty="0" smtClean="0"/>
                  <a:t>2</a:t>
                </a:r>
                <a:endParaRPr lang="zh-CN" altLang="en-US" dirty="0"/>
              </a:p>
            </p:txBody>
          </p:sp>
          <p:sp>
            <p:nvSpPr>
              <p:cNvPr id="45" name="文本框 44"/>
              <p:cNvSpPr txBox="1"/>
              <p:nvPr/>
            </p:nvSpPr>
            <p:spPr>
              <a:xfrm>
                <a:off x="5461636" y="6074247"/>
                <a:ext cx="396074" cy="369332"/>
              </a:xfrm>
              <a:prstGeom prst="rect">
                <a:avLst/>
              </a:prstGeom>
              <a:noFill/>
            </p:spPr>
            <p:txBody>
              <a:bodyPr wrap="square" rtlCol="0">
                <a:spAutoFit/>
              </a:bodyPr>
              <a:lstStyle/>
              <a:p>
                <a:r>
                  <a:rPr lang="en-US" altLang="zh-CN" dirty="0" smtClean="0"/>
                  <a:t>p</a:t>
                </a:r>
                <a:r>
                  <a:rPr lang="en-US" altLang="zh-CN" sz="1200" dirty="0" smtClean="0"/>
                  <a:t>3</a:t>
                </a:r>
                <a:endParaRPr lang="zh-CN" altLang="en-US" dirty="0"/>
              </a:p>
            </p:txBody>
          </p:sp>
          <p:sp>
            <p:nvSpPr>
              <p:cNvPr id="46" name="文本框 45"/>
              <p:cNvSpPr txBox="1"/>
              <p:nvPr/>
            </p:nvSpPr>
            <p:spPr>
              <a:xfrm>
                <a:off x="4686781" y="5113941"/>
                <a:ext cx="472328" cy="369332"/>
              </a:xfrm>
              <a:prstGeom prst="rect">
                <a:avLst/>
              </a:prstGeom>
              <a:noFill/>
            </p:spPr>
            <p:txBody>
              <a:bodyPr wrap="square" rtlCol="0">
                <a:spAutoFit/>
              </a:bodyPr>
              <a:lstStyle/>
              <a:p>
                <a:r>
                  <a:rPr lang="en-US" altLang="zh-CN" dirty="0" smtClean="0"/>
                  <a:t>p</a:t>
                </a:r>
                <a:r>
                  <a:rPr lang="en-US" altLang="zh-CN" sz="1200" dirty="0" smtClean="0"/>
                  <a:t>1</a:t>
                </a:r>
                <a:endParaRPr lang="zh-CN" altLang="en-US" dirty="0"/>
              </a:p>
            </p:txBody>
          </p:sp>
        </p:grpSp>
        <mc:AlternateContent xmlns:mc="http://schemas.openxmlformats.org/markup-compatibility/2006" xmlns:a14="http://schemas.microsoft.com/office/drawing/2010/main">
          <mc:Choice Requires="a14">
            <p:sp>
              <p:nvSpPr>
                <p:cNvPr id="9" name="文本框 8"/>
                <p:cNvSpPr txBox="1"/>
                <p:nvPr/>
              </p:nvSpPr>
              <p:spPr>
                <a:xfrm>
                  <a:off x="2278615" y="5788315"/>
                  <a:ext cx="4203074" cy="4494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𝑷𝒓𝒐𝒕𝒆𝒊𝒏</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𝒔𝒊𝒎𝒊𝒍𝒂𝒓𝒊𝒕𝒚</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𝒏𝒆𝒕𝒘𝒐𝒓𝒌</m:t>
                        </m:r>
                      </m:oMath>
                    </m:oMathPara>
                  </a14:m>
                  <a:endParaRPr lang="zh-CN" altLang="en-US" sz="24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278615" y="5788315"/>
                  <a:ext cx="4203074" cy="449411"/>
                </a:xfrm>
                <a:prstGeom prst="rect">
                  <a:avLst/>
                </a:prstGeom>
                <a:blipFill rotWithShape="0">
                  <a:blip r:embed="rId3"/>
                  <a:stretch>
                    <a:fillRect l="-1306" t="-1639" r="-1451"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972334" y="1239636"/>
                  <a:ext cx="4447503" cy="5617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𝑫𝒓𝒖𝒈</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𝒔𝒊𝒎𝒊𝒍𝒂𝒓𝒊𝒕𝒚</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𝒏𝒆𝒕𝒘𝒐𝒓𝒌</m:t>
                        </m:r>
                      </m:oMath>
                    </m:oMathPara>
                  </a14:m>
                  <a:endParaRPr lang="en-US" altLang="zh-CN" sz="2400" b="1" i="1"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1972334" y="1239636"/>
                  <a:ext cx="4447503" cy="561764"/>
                </a:xfrm>
                <a:prstGeom prst="rect">
                  <a:avLst/>
                </a:prstGeom>
                <a:blipFill rotWithShape="0">
                  <a:blip r:embed="rId4"/>
                  <a:stretch>
                    <a:fillRect b="-18667"/>
                  </a:stretch>
                </a:blipFill>
              </p:spPr>
              <p:txBody>
                <a:bodyPr/>
                <a:lstStyle/>
                <a:p>
                  <a:r>
                    <a:rPr lang="zh-CN" altLang="en-US">
                      <a:noFill/>
                    </a:rPr>
                    <a:t> </a:t>
                  </a:r>
                </a:p>
              </p:txBody>
            </p:sp>
          </mc:Fallback>
        </mc:AlternateContent>
      </p:grpSp>
      <p:sp>
        <p:nvSpPr>
          <p:cNvPr id="47" name="等腰三角形 46"/>
          <p:cNvSpPr/>
          <p:nvPr/>
        </p:nvSpPr>
        <p:spPr>
          <a:xfrm>
            <a:off x="6512210" y="4900774"/>
            <a:ext cx="393877" cy="320328"/>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812377" y="3270924"/>
            <a:ext cx="263684" cy="29078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a:stCxn id="48" idx="5"/>
            <a:endCxn id="47" idx="0"/>
          </p:cNvCxnSpPr>
          <p:nvPr/>
        </p:nvCxnSpPr>
        <p:spPr>
          <a:xfrm>
            <a:off x="6037445" y="3519122"/>
            <a:ext cx="671704" cy="1381652"/>
          </a:xfrm>
          <a:prstGeom prst="line">
            <a:avLst/>
          </a:prstGeom>
          <a:ln w="19050">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文本框 49"/>
              <p:cNvSpPr txBox="1"/>
              <p:nvPr/>
            </p:nvSpPr>
            <p:spPr>
              <a:xfrm>
                <a:off x="6199577" y="3107760"/>
                <a:ext cx="5306494" cy="10863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𝜑</m:t>
                          </m:r>
                        </m:e>
                        <m:sub>
                          <m:r>
                            <a:rPr lang="en-US" altLang="zh-CN" sz="2800" b="0" i="1" smtClean="0">
                              <a:latin typeface="Cambria Math" panose="02040503050406030204" pitchFamily="18" charset="0"/>
                            </a:rPr>
                            <m:t>𝑝𝑑</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nary>
                            <m:naryPr>
                              <m:chr m:val="∑"/>
                              <m:supHide m:val="on"/>
                              <m:ctrlPr>
                                <a:rPr lang="en-US" altLang="zh-CN" sz="2800" i="1">
                                  <a:latin typeface="Cambria Math" panose="02040503050406030204" pitchFamily="18" charset="0"/>
                                </a:rPr>
                              </m:ctrlPr>
                            </m:naryPr>
                            <m:sub>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𝑝</m:t>
                                  </m:r>
                                </m:e>
                                <m:sub>
                                  <m:r>
                                    <a:rPr lang="en-US" altLang="zh-CN" sz="2800" i="1">
                                      <a:latin typeface="Cambria Math" panose="02040503050406030204" pitchFamily="18" charset="0"/>
                                    </a:rPr>
                                    <m:t>𝑘</m:t>
                                  </m:r>
                                </m:sub>
                              </m:sSub>
                              <m:r>
                                <m:rPr>
                                  <m:brk m:alnAt="7"/>
                                </m:rP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𝑇</m:t>
                              </m:r>
                              <m:r>
                                <a:rPr lang="en-US" altLang="zh-CN" sz="2800" i="1">
                                  <a:latin typeface="Cambria Math" panose="02040503050406030204" pitchFamily="18" charset="0"/>
                                  <a:ea typeface="Cambria Math" panose="02040503050406030204" pitchFamily="18" charset="0"/>
                                </a:rPr>
                                <m:t> (</m:t>
                              </m:r>
                              <m:r>
                                <a:rPr lang="en-US" altLang="zh-CN" sz="2800" i="1">
                                  <a:latin typeface="Cambria Math" panose="02040503050406030204" pitchFamily="18" charset="0"/>
                                  <a:ea typeface="Cambria Math" panose="02040503050406030204" pitchFamily="18" charset="0"/>
                                </a:rPr>
                                <m:t>𝑑</m:t>
                              </m:r>
                              <m:r>
                                <a:rPr lang="en-US" altLang="zh-CN" sz="2800" b="0" i="1" smtClean="0">
                                  <a:latin typeface="Cambria Math" panose="02040503050406030204" pitchFamily="18" charset="0"/>
                                  <a:ea typeface="Cambria Math" panose="02040503050406030204" pitchFamily="18" charset="0"/>
                                </a:rPr>
                                <m:t>1</m:t>
                              </m:r>
                              <m:r>
                                <a:rPr lang="en-US" altLang="zh-CN" sz="2800" i="1">
                                  <a:latin typeface="Cambria Math" panose="02040503050406030204" pitchFamily="18" charset="0"/>
                                  <a:ea typeface="Cambria Math" panose="02040503050406030204" pitchFamily="18" charset="0"/>
                                </a:rPr>
                                <m:t>)</m:t>
                              </m:r>
                            </m:sub>
                            <m:sup/>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𝑒</m:t>
                                  </m:r>
                                </m:e>
                                <m:sup>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i="1">
                                          <a:latin typeface="Cambria Math" panose="02040503050406030204" pitchFamily="18" charset="0"/>
                                        </a:rPr>
                                        <m:t>𝐿</m:t>
                                      </m:r>
                                    </m:e>
                                    <m:sub>
                                      <m:r>
                                        <a:rPr lang="en-US" altLang="zh-CN" sz="2800" i="1">
                                          <a:latin typeface="Cambria Math" panose="02040503050406030204" pitchFamily="18" charset="0"/>
                                        </a:rPr>
                                        <m:t>𝑝𝑝𝑘</m:t>
                                      </m:r>
                                    </m:sub>
                                    <m:sup>
                                      <m:r>
                                        <a:rPr lang="en-US" altLang="zh-CN" sz="2800" i="1">
                                          <a:latin typeface="Cambria Math" panose="02040503050406030204" pitchFamily="18" charset="0"/>
                                        </a:rPr>
                                        <m:t>2</m:t>
                                      </m:r>
                                    </m:sup>
                                  </m:sSubSup>
                                </m:sup>
                              </m:sSup>
                            </m:e>
                          </m:nary>
                        </m:num>
                        <m:den>
                          <m:r>
                            <a:rPr lang="en-US" altLang="zh-CN" sz="2800" b="0" i="1" smtClean="0">
                              <a:latin typeface="Cambria Math" panose="02040503050406030204" pitchFamily="18" charset="0"/>
                            </a:rPr>
                            <m:t>𝑁𝑜</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𝑇</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m:t>
                          </m:r>
                          <m:r>
                            <a:rPr lang="en-US" altLang="zh-CN" sz="2800" b="0" i="1" smtClean="0">
                              <a:latin typeface="Cambria Math" panose="02040503050406030204" pitchFamily="18" charset="0"/>
                            </a:rPr>
                            <m:t>1)</m:t>
                          </m:r>
                        </m:den>
                      </m:f>
                    </m:oMath>
                  </m:oMathPara>
                </a14:m>
                <a:endParaRPr lang="zh-CN" altLang="en-US" sz="28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6199577" y="3107760"/>
                <a:ext cx="5306494" cy="1086388"/>
              </a:xfrm>
              <a:prstGeom prst="rect">
                <a:avLst/>
              </a:prstGeom>
              <a:blipFill rotWithShape="0">
                <a:blip r:embed="rId5"/>
                <a:stretch>
                  <a:fillRect/>
                </a:stretch>
              </a:blipFill>
            </p:spPr>
            <p:txBody>
              <a:bodyPr/>
              <a:lstStyle/>
              <a:p>
                <a:r>
                  <a:rPr lang="zh-CN" altLang="en-US">
                    <a:noFill/>
                  </a:rPr>
                  <a:t> </a:t>
                </a:r>
              </a:p>
            </p:txBody>
          </p:sp>
        </mc:Fallback>
      </mc:AlternateContent>
      <p:sp>
        <p:nvSpPr>
          <p:cNvPr id="51" name="文本框 50"/>
          <p:cNvSpPr txBox="1"/>
          <p:nvPr/>
        </p:nvSpPr>
        <p:spPr>
          <a:xfrm>
            <a:off x="6641686" y="5170190"/>
            <a:ext cx="243728" cy="369332"/>
          </a:xfrm>
          <a:prstGeom prst="rect">
            <a:avLst/>
          </a:prstGeom>
          <a:noFill/>
        </p:spPr>
        <p:txBody>
          <a:bodyPr wrap="square" rtlCol="0">
            <a:spAutoFit/>
          </a:bodyPr>
          <a:lstStyle/>
          <a:p>
            <a:r>
              <a:rPr lang="en-US" altLang="zh-CN" dirty="0"/>
              <a:t>p</a:t>
            </a:r>
            <a:endParaRPr lang="zh-CN" altLang="en-US" dirty="0"/>
          </a:p>
        </p:txBody>
      </p:sp>
      <p:sp>
        <p:nvSpPr>
          <p:cNvPr id="56" name="文本框 55"/>
          <p:cNvSpPr txBox="1"/>
          <p:nvPr/>
        </p:nvSpPr>
        <p:spPr>
          <a:xfrm>
            <a:off x="5543289" y="2939241"/>
            <a:ext cx="393880" cy="303522"/>
          </a:xfrm>
          <a:prstGeom prst="rect">
            <a:avLst/>
          </a:prstGeom>
          <a:noFill/>
        </p:spPr>
        <p:txBody>
          <a:bodyPr wrap="square" rtlCol="0">
            <a:spAutoFit/>
          </a:bodyPr>
          <a:lstStyle/>
          <a:p>
            <a:r>
              <a:rPr lang="en-US" altLang="zh-CN" dirty="0" smtClean="0"/>
              <a:t>d</a:t>
            </a:r>
            <a:r>
              <a:rPr lang="en-US" altLang="zh-CN" sz="1200" dirty="0" smtClean="0"/>
              <a:t>1</a:t>
            </a:r>
            <a:endParaRPr lang="zh-CN" altLang="en-US" dirty="0"/>
          </a:p>
        </p:txBody>
      </p:sp>
      <p:cxnSp>
        <p:nvCxnSpPr>
          <p:cNvPr id="52" name="直接连接符 51"/>
          <p:cNvCxnSpPr>
            <a:stCxn id="20" idx="0"/>
            <a:endCxn id="15" idx="4"/>
          </p:cNvCxnSpPr>
          <p:nvPr/>
        </p:nvCxnSpPr>
        <p:spPr>
          <a:xfrm flipV="1">
            <a:off x="2886247" y="3532643"/>
            <a:ext cx="270457" cy="848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9" idx="0"/>
            <a:endCxn id="16" idx="0"/>
          </p:cNvCxnSpPr>
          <p:nvPr/>
        </p:nvCxnSpPr>
        <p:spPr>
          <a:xfrm>
            <a:off x="2894635" y="5019028"/>
            <a:ext cx="1158761" cy="370859"/>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p:cNvCxnSpPr>
            <a:stCxn id="20" idx="0"/>
            <a:endCxn id="16" idx="0"/>
          </p:cNvCxnSpPr>
          <p:nvPr/>
        </p:nvCxnSpPr>
        <p:spPr>
          <a:xfrm>
            <a:off x="2886247" y="4381130"/>
            <a:ext cx="1167149" cy="1008757"/>
          </a:xfrm>
          <a:prstGeom prst="line">
            <a:avLst/>
          </a:prstGeom>
        </p:spPr>
        <p:style>
          <a:lnRef idx="1">
            <a:schemeClr val="dk1"/>
          </a:lnRef>
          <a:fillRef idx="0">
            <a:schemeClr val="dk1"/>
          </a:fillRef>
          <a:effectRef idx="0">
            <a:schemeClr val="dk1"/>
          </a:effectRef>
          <a:fontRef idx="minor">
            <a:schemeClr val="tx1"/>
          </a:fontRef>
        </p:style>
      </p:cxnSp>
      <p:sp>
        <p:nvSpPr>
          <p:cNvPr id="54" name="椭圆 53"/>
          <p:cNvSpPr/>
          <p:nvPr/>
        </p:nvSpPr>
        <p:spPr>
          <a:xfrm>
            <a:off x="8384668" y="5008840"/>
            <a:ext cx="270457" cy="24539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8322957" y="5500298"/>
            <a:ext cx="393877" cy="320328"/>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8864880" y="4910894"/>
            <a:ext cx="949859"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drug</a:t>
            </a:r>
            <a:endParaRPr lang="zh-CN" altLang="en-US" sz="2400" dirty="0">
              <a:latin typeface="Times New Roman" panose="02020603050405020304" pitchFamily="18" charset="0"/>
              <a:cs typeface="Times New Roman" panose="02020603050405020304" pitchFamily="18" charset="0"/>
            </a:endParaRPr>
          </a:p>
        </p:txBody>
      </p:sp>
      <p:sp>
        <p:nvSpPr>
          <p:cNvPr id="59" name="文本框 58"/>
          <p:cNvSpPr txBox="1"/>
          <p:nvPr/>
        </p:nvSpPr>
        <p:spPr>
          <a:xfrm>
            <a:off x="8864880" y="5389887"/>
            <a:ext cx="1289497"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protein</a:t>
            </a:r>
            <a:endParaRPr lang="zh-CN" altLang="en-US" sz="2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6128049" y="2368719"/>
            <a:ext cx="3930351"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Drug-Protein Closeness: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677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5174</TotalTime>
  <Words>3451</Words>
  <Application>Microsoft Office PowerPoint</Application>
  <PresentationFormat>宽屏</PresentationFormat>
  <Paragraphs>403</Paragraphs>
  <Slides>23</Slides>
  <Notes>16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1" baseType="lpstr">
      <vt:lpstr>宋体</vt:lpstr>
      <vt:lpstr>Arial</vt:lpstr>
      <vt:lpstr>Calibri</vt:lpstr>
      <vt:lpstr>Calibri Light</vt:lpstr>
      <vt:lpstr>Cambria Math</vt:lpstr>
      <vt:lpstr>Times New Roman</vt:lpstr>
      <vt:lpstr>Office 主题</vt:lpstr>
      <vt:lpstr>Equation</vt:lpstr>
      <vt:lpstr>Prediction of drug-target interactions based on Multi-level molecular and pharmacological spaces </vt:lpstr>
      <vt:lpstr>Outlines</vt:lpstr>
      <vt:lpstr>Outlines</vt:lpstr>
      <vt:lpstr>PowerPoint 演示文稿</vt:lpstr>
      <vt:lpstr>PowerPoint 演示文稿</vt:lpstr>
      <vt:lpstr>Protein similarity</vt:lpstr>
      <vt:lpstr>Outlines</vt:lpstr>
      <vt:lpstr>Drug-Protein Network</vt:lpstr>
      <vt:lpstr>Drug-Protein Closeness</vt:lpstr>
      <vt:lpstr>Drug-Protein relationship</vt:lpstr>
      <vt:lpstr>PowerPoint 演示文稿</vt:lpstr>
      <vt:lpstr>Partition</vt:lpstr>
      <vt:lpstr>PowerPoint 演示文稿</vt:lpstr>
      <vt:lpstr>PowerPoint 演示文稿</vt:lpstr>
      <vt:lpstr>Outlines</vt:lpstr>
      <vt:lpstr>PowerPoint 演示文稿</vt:lpstr>
      <vt:lpstr>PowerPoint 演示文稿</vt:lpstr>
      <vt:lpstr>PowerPoint 演示文稿</vt:lpstr>
      <vt:lpstr>Outlines</vt:lpstr>
      <vt:lpstr>PowerPoint 演示文稿</vt:lpstr>
      <vt:lpstr>Rank Drug-Protein relationship</vt:lpstr>
      <vt:lpstr>PowerPoint 演示文稿</vt:lpstr>
      <vt:lpstr>Thank you for your listening!</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汇报</dc:title>
  <dc:creator>user</dc:creator>
  <cp:lastModifiedBy>asus</cp:lastModifiedBy>
  <cp:revision>341</cp:revision>
  <dcterms:created xsi:type="dcterms:W3CDTF">2015-05-04T07:42:00Z</dcterms:created>
  <dcterms:modified xsi:type="dcterms:W3CDTF">2015-08-12T03:31:27Z</dcterms:modified>
</cp:coreProperties>
</file>