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NHs/XIGNAJh2tP+xsgoPBtXfB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slide" Target="slides/slide16.xml"/><Relationship Id="rId22" Type="http://customschemas.google.com/relationships/presentationmetadata" Target="metadata"/><Relationship Id="rId21" Type="http://schemas.openxmlformats.org/officeDocument/2006/relationships/slide" Target="slides/slide17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40" Type="http://schemas.openxmlformats.org/officeDocument/2006/relationships/hyperlink" Target="https://en.wikipedia.org/wiki/Drama" TargetMode="External"/><Relationship Id="rId42" Type="http://schemas.openxmlformats.org/officeDocument/2006/relationships/hyperlink" Target="https://en.wikipedia.org/wiki/Polis" TargetMode="External"/><Relationship Id="rId41" Type="http://schemas.openxmlformats.org/officeDocument/2006/relationships/hyperlink" Target="https://en.wikipedia.org/wiki/Olympic_Games" TargetMode="External"/><Relationship Id="rId44" Type="http://schemas.openxmlformats.org/officeDocument/2006/relationships/hyperlink" Target="https://en.wikipedia.org/wiki/Black_Sea" TargetMode="External"/><Relationship Id="rId43" Type="http://schemas.openxmlformats.org/officeDocument/2006/relationships/hyperlink" Target="https://en.wikipedia.org/wiki/Mediterranean_region" TargetMode="External"/><Relationship Id="rId46" Type="http://schemas.openxmlformats.org/officeDocument/2006/relationships/hyperlink" Target="https://en.wikipedia.org/wiki/Alexander_the_Great" TargetMode="External"/><Relationship Id="rId45" Type="http://schemas.openxmlformats.org/officeDocument/2006/relationships/hyperlink" Target="https://en.wikipedia.org/wiki/Philip_of_Macedon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Greek_language" TargetMode="External"/><Relationship Id="rId3" Type="http://schemas.openxmlformats.org/officeDocument/2006/relationships/hyperlink" Target="https://en.wikipedia.org/wiki/Southeast_Europe" TargetMode="External"/><Relationship Id="rId4" Type="http://schemas.openxmlformats.org/officeDocument/2006/relationships/hyperlink" Target="https://en.wikipedia.org/wiki/Athens" TargetMode="External"/><Relationship Id="rId9" Type="http://schemas.openxmlformats.org/officeDocument/2006/relationships/hyperlink" Target="https://en.wikipedia.org/wiki/Bulgaria" TargetMode="External"/><Relationship Id="rId48" Type="http://schemas.openxmlformats.org/officeDocument/2006/relationships/hyperlink" Target="https://en.wikipedia.org/wiki/Byzantine_Empire" TargetMode="External"/><Relationship Id="rId47" Type="http://schemas.openxmlformats.org/officeDocument/2006/relationships/hyperlink" Target="https://en.wikipedia.org/wiki/Roman_Republic" TargetMode="External"/><Relationship Id="rId49" Type="http://schemas.openxmlformats.org/officeDocument/2006/relationships/hyperlink" Target="https://en.wikipedia.org/wiki/Greek_Orthodox_Church" TargetMode="External"/><Relationship Id="rId5" Type="http://schemas.openxmlformats.org/officeDocument/2006/relationships/hyperlink" Target="https://en.wikipedia.org/wiki/Thessaloniki" TargetMode="External"/><Relationship Id="rId6" Type="http://schemas.openxmlformats.org/officeDocument/2006/relationships/hyperlink" Target="https://en.wikipedia.org/wiki/Balkan_Peninsula" TargetMode="External"/><Relationship Id="rId7" Type="http://schemas.openxmlformats.org/officeDocument/2006/relationships/hyperlink" Target="https://en.wikipedia.org/wiki/Albania" TargetMode="External"/><Relationship Id="rId8" Type="http://schemas.openxmlformats.org/officeDocument/2006/relationships/hyperlink" Target="https://en.wikipedia.org/wiki/North_Macedonia" TargetMode="External"/><Relationship Id="rId73" Type="http://schemas.openxmlformats.org/officeDocument/2006/relationships/hyperlink" Target="https://en.wikipedia.org/wiki/Greece#cite_note-15" TargetMode="External"/><Relationship Id="rId72" Type="http://schemas.openxmlformats.org/officeDocument/2006/relationships/hyperlink" Target="https://en.wikipedia.org/wiki/Greek_shipping" TargetMode="External"/><Relationship Id="rId31" Type="http://schemas.openxmlformats.org/officeDocument/2006/relationships/hyperlink" Target="https://en.wikipedia.org/wiki/Ionian_Islands" TargetMode="External"/><Relationship Id="rId30" Type="http://schemas.openxmlformats.org/officeDocument/2006/relationships/hyperlink" Target="https://en.wikipedia.org/wiki/Crete" TargetMode="External"/><Relationship Id="rId74" Type="http://schemas.openxmlformats.org/officeDocument/2006/relationships/hyperlink" Target="https://en.wikipedia.org/wiki/Middle_power" TargetMode="External"/><Relationship Id="rId33" Type="http://schemas.openxmlformats.org/officeDocument/2006/relationships/hyperlink" Target="https://en.wikipedia.org/wiki/Athenian_democracy" TargetMode="External"/><Relationship Id="rId32" Type="http://schemas.openxmlformats.org/officeDocument/2006/relationships/hyperlink" Target="https://en.wikipedia.org/wiki/Western_culture" TargetMode="External"/><Relationship Id="rId35" Type="http://schemas.openxmlformats.org/officeDocument/2006/relationships/hyperlink" Target="https://en.wikipedia.org/wiki/Western_literature" TargetMode="External"/><Relationship Id="rId34" Type="http://schemas.openxmlformats.org/officeDocument/2006/relationships/hyperlink" Target="https://en.wikipedia.org/wiki/Western_philosophy" TargetMode="External"/><Relationship Id="rId71" Type="http://schemas.openxmlformats.org/officeDocument/2006/relationships/hyperlink" Target="https://en.wikipedia.org/wiki/Tourism_in_Greece" TargetMode="External"/><Relationship Id="rId70" Type="http://schemas.openxmlformats.org/officeDocument/2006/relationships/hyperlink" Target="https://en.wikipedia.org/wiki/Organisation_internationale_de_la_Francophonie" TargetMode="External"/><Relationship Id="rId37" Type="http://schemas.openxmlformats.org/officeDocument/2006/relationships/hyperlink" Target="https://en.wikipedia.org/wiki/Political_science" TargetMode="External"/><Relationship Id="rId36" Type="http://schemas.openxmlformats.org/officeDocument/2006/relationships/hyperlink" Target="https://en.wikipedia.org/wiki/Historiography" TargetMode="External"/><Relationship Id="rId39" Type="http://schemas.openxmlformats.org/officeDocument/2006/relationships/hyperlink" Target="https://en.wikipedia.org/wiki/Greek_mathematics" TargetMode="External"/><Relationship Id="rId38" Type="http://schemas.openxmlformats.org/officeDocument/2006/relationships/hyperlink" Target="https://en.wikipedia.org/wiki/History_of_science_in_classical_antiquity" TargetMode="External"/><Relationship Id="rId62" Type="http://schemas.openxmlformats.org/officeDocument/2006/relationships/hyperlink" Target="https://en.wikipedia.org/wiki/European_Communities" TargetMode="External"/><Relationship Id="rId61" Type="http://schemas.openxmlformats.org/officeDocument/2006/relationships/hyperlink" Target="https://en.wikipedia.org/wiki/United_Nations" TargetMode="External"/><Relationship Id="rId20" Type="http://schemas.openxmlformats.org/officeDocument/2006/relationships/hyperlink" Target="https://en.wikipedia.org/wiki/Geographic_regions_of_Greece" TargetMode="External"/><Relationship Id="rId64" Type="http://schemas.openxmlformats.org/officeDocument/2006/relationships/hyperlink" Target="https://en.wikipedia.org/wiki/Eurozone" TargetMode="External"/><Relationship Id="rId63" Type="http://schemas.openxmlformats.org/officeDocument/2006/relationships/hyperlink" Target="https://en.wikipedia.org/wiki/European_Union" TargetMode="External"/><Relationship Id="rId22" Type="http://schemas.openxmlformats.org/officeDocument/2006/relationships/hyperlink" Target="https://en.wikipedia.org/wiki/Central_Greece" TargetMode="External"/><Relationship Id="rId66" Type="http://schemas.openxmlformats.org/officeDocument/2006/relationships/hyperlink" Target="https://en.wikipedia.org/wiki/NATO" TargetMode="External"/><Relationship Id="rId21" Type="http://schemas.openxmlformats.org/officeDocument/2006/relationships/hyperlink" Target="https://en.wikipedia.org/wiki/Macedonia_(Greece)" TargetMode="External"/><Relationship Id="rId65" Type="http://schemas.openxmlformats.org/officeDocument/2006/relationships/hyperlink" Target="https://en.wikipedia.org/wiki/Council_of_Europe" TargetMode="External"/><Relationship Id="rId24" Type="http://schemas.openxmlformats.org/officeDocument/2006/relationships/hyperlink" Target="https://en.wikipedia.org/wiki/Thessaly" TargetMode="External"/><Relationship Id="rId68" Type="http://schemas.openxmlformats.org/officeDocument/2006/relationships/hyperlink" Target="https://en.wikipedia.org/wiki/World_Trade_Organization" TargetMode="External"/><Relationship Id="rId23" Type="http://schemas.openxmlformats.org/officeDocument/2006/relationships/hyperlink" Target="https://en.wikipedia.org/wiki/Peloponnese" TargetMode="External"/><Relationship Id="rId67" Type="http://schemas.openxmlformats.org/officeDocument/2006/relationships/hyperlink" Target="https://en.wikipedia.org/wiki/Organisation_for_Economic_Co-operation_and_Development" TargetMode="External"/><Relationship Id="rId60" Type="http://schemas.openxmlformats.org/officeDocument/2006/relationships/hyperlink" Target="https://en.wikipedia.org/wiki/List_of_sovereign_states_in_Europe_by_GDP_(nominal)" TargetMode="External"/><Relationship Id="rId26" Type="http://schemas.openxmlformats.org/officeDocument/2006/relationships/hyperlink" Target="https://en.wikipedia.org/wiki/Aegean_Islands" TargetMode="External"/><Relationship Id="rId25" Type="http://schemas.openxmlformats.org/officeDocument/2006/relationships/hyperlink" Target="https://en.wikipedia.org/wiki/Epirus_(region)" TargetMode="External"/><Relationship Id="rId69" Type="http://schemas.openxmlformats.org/officeDocument/2006/relationships/hyperlink" Target="https://en.wikipedia.org/wiki/Organization_for_Security_and_Co-operation_in_Europe" TargetMode="External"/><Relationship Id="rId28" Type="http://schemas.openxmlformats.org/officeDocument/2006/relationships/hyperlink" Target="https://en.wikipedia.org/wiki/Cyclades" TargetMode="External"/><Relationship Id="rId27" Type="http://schemas.openxmlformats.org/officeDocument/2006/relationships/hyperlink" Target="https://en.wikipedia.org/wiki/Dodecanese" TargetMode="External"/><Relationship Id="rId29" Type="http://schemas.openxmlformats.org/officeDocument/2006/relationships/hyperlink" Target="https://en.wikipedia.org/wiki/Western_Thrace" TargetMode="External"/><Relationship Id="rId51" Type="http://schemas.openxmlformats.org/officeDocument/2006/relationships/hyperlink" Target="https://en.wikipedia.org/wiki/Ottoman_Empire" TargetMode="External"/><Relationship Id="rId50" Type="http://schemas.openxmlformats.org/officeDocument/2006/relationships/hyperlink" Target="https://en.wikipedia.org/wiki/Eastern_Orthodox_Church" TargetMode="External"/><Relationship Id="rId53" Type="http://schemas.openxmlformats.org/officeDocument/2006/relationships/hyperlink" Target="https://en.wikipedia.org/wiki/Greek_War_of_Independence" TargetMode="External"/><Relationship Id="rId52" Type="http://schemas.openxmlformats.org/officeDocument/2006/relationships/hyperlink" Target="https://en.wikipedia.org/wiki/Nation_state" TargetMode="External"/><Relationship Id="rId11" Type="http://schemas.openxmlformats.org/officeDocument/2006/relationships/hyperlink" Target="https://en.wikipedia.org/wiki/Aegean_Sea" TargetMode="External"/><Relationship Id="rId55" Type="http://schemas.openxmlformats.org/officeDocument/2006/relationships/hyperlink" Target="https://en.wikipedia.org/wiki/Unitary_parliamentary_republic" TargetMode="External"/><Relationship Id="rId10" Type="http://schemas.openxmlformats.org/officeDocument/2006/relationships/hyperlink" Target="https://en.wikipedia.org/wiki/Turkey" TargetMode="External"/><Relationship Id="rId54" Type="http://schemas.openxmlformats.org/officeDocument/2006/relationships/hyperlink" Target="https://en.wikipedia.org/wiki/List_of_World_Heritage_Sites_in_Greece" TargetMode="External"/><Relationship Id="rId13" Type="http://schemas.openxmlformats.org/officeDocument/2006/relationships/hyperlink" Target="https://en.wikipedia.org/wiki/Ionian_Sea" TargetMode="External"/><Relationship Id="rId57" Type="http://schemas.openxmlformats.org/officeDocument/2006/relationships/hyperlink" Target="https://en.wikipedia.org/wiki/World_Bank_high-income_economy" TargetMode="External"/><Relationship Id="rId12" Type="http://schemas.openxmlformats.org/officeDocument/2006/relationships/hyperlink" Target="https://en.wikipedia.org/wiki/Geography_of_Greece" TargetMode="External"/><Relationship Id="rId56" Type="http://schemas.openxmlformats.org/officeDocument/2006/relationships/hyperlink" Target="https://en.wikipedia.org/wiki/Developed_country" TargetMode="External"/><Relationship Id="rId15" Type="http://schemas.openxmlformats.org/officeDocument/2006/relationships/hyperlink" Target="https://en.wikipedia.org/wiki/Mediterranean_Sea" TargetMode="External"/><Relationship Id="rId59" Type="http://schemas.openxmlformats.org/officeDocument/2006/relationships/hyperlink" Target="https://en.wikipedia.org/wiki/Human_Development_Index" TargetMode="External"/><Relationship Id="rId14" Type="http://schemas.openxmlformats.org/officeDocument/2006/relationships/hyperlink" Target="https://en.wikipedia.org/wiki/Sea_of_Crete" TargetMode="External"/><Relationship Id="rId58" Type="http://schemas.openxmlformats.org/officeDocument/2006/relationships/hyperlink" Target="https://en.wikipedia.org/wiki/Quality_of_life" TargetMode="External"/><Relationship Id="rId17" Type="http://schemas.openxmlformats.org/officeDocument/2006/relationships/hyperlink" Target="https://en.wikipedia.org/wiki/List_of_countries_by_length_of_coastline" TargetMode="External"/><Relationship Id="rId16" Type="http://schemas.openxmlformats.org/officeDocument/2006/relationships/hyperlink" Target="https://en.wikipedia.org/wiki/Mediterranean_Basin" TargetMode="External"/><Relationship Id="rId19" Type="http://schemas.openxmlformats.org/officeDocument/2006/relationships/hyperlink" Target="https://en.wikipedia.org/wiki/Mount_Olympus" TargetMode="External"/><Relationship Id="rId18" Type="http://schemas.openxmlformats.org/officeDocument/2006/relationships/hyperlink" Target="https://en.wikipedia.org/wiki/List_of_islands_of_Greece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0f1f53e0d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0f1f53e0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Neurons -&gt; increased computation time but increased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Layer -&gt; increased comp time but not always increased accuracy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0f1f53e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Pom more bad one good relu good</a:t>
            </a:r>
            <a:endParaRPr/>
          </a:p>
        </p:txBody>
      </p:sp>
      <p:sp>
        <p:nvSpPr>
          <p:cNvPr id="188" name="Google Shape;188;g80f1f53e0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Pom didnt have time to do but want to explore and talk about the </a:t>
            </a:r>
            <a:r>
              <a:rPr lang="en-US"/>
              <a:t>possibility</a:t>
            </a:r>
            <a:r>
              <a:rPr lang="en-US"/>
              <a:t> of applying it to our past work.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unlike tranditional model based supervised learning</a:t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f1f53e0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f1f53e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222222"/>
                </a:solidFill>
                <a:highlight>
                  <a:srgbClr val="FFFFFF"/>
                </a:highlight>
              </a:rPr>
              <a:t>Greece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Greek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: Ελλάδα), officially the </a:t>
            </a:r>
            <a:r>
              <a:rPr b="1" lang="en-US" sz="1050">
                <a:solidFill>
                  <a:srgbClr val="222222"/>
                </a:solidFill>
                <a:highlight>
                  <a:srgbClr val="FFFFFF"/>
                </a:highlight>
              </a:rPr>
              <a:t>Hellenic Republic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(Greek: Ελληνική Δημοκρατία), historically also known as </a:t>
            </a:r>
            <a:r>
              <a:rPr b="1" lang="en-US" sz="1050">
                <a:solidFill>
                  <a:srgbClr val="222222"/>
                </a:solidFill>
                <a:highlight>
                  <a:srgbClr val="FFFFFF"/>
                </a:highlight>
              </a:rPr>
              <a:t>Hellas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is a country located in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Southeast Europe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. Its population is approximately 10.7 million as of 2018;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Athens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the nation's capital, is its largest city, followed by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Thessaloniki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Situated on the southern tip of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Balkan Peninsula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Greece is located at the crossroads of Europe, Asia, and Africa. It shares land borders with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Albania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to the northwest,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North Macedonia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Bulgaria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to the north, and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Turkey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to the northeast.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Aegean Sea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lies to the east of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2"/>
              </a:rPr>
              <a:t>mainland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3"/>
              </a:rPr>
              <a:t>Ionian Sea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to the west,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4"/>
              </a:rPr>
              <a:t>Cretan Sea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and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5"/>
              </a:rPr>
              <a:t>Mediterranean Sea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to the south. Greece has the longest coastline on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6"/>
              </a:rPr>
              <a:t>Mediterranean Basin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and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7"/>
              </a:rPr>
              <a:t>11th longest coastline in the world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at 13,676 km (8,498 mi) in length, featuring many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8"/>
              </a:rPr>
              <a:t>islands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of which 227 are inhabited. Eighty percent of Greece is mountainous, with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9"/>
              </a:rPr>
              <a:t>Mount Olympus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being the highest peak at 2,918 metres (9,573 ft). The country consists of nine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0"/>
              </a:rPr>
              <a:t>traditional geographic regions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: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1"/>
              </a:rPr>
              <a:t>Macedonia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2"/>
              </a:rPr>
              <a:t>Central Greece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3"/>
              </a:rPr>
              <a:t>Peloponnese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4"/>
              </a:rPr>
              <a:t>Thessaly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5"/>
              </a:rPr>
              <a:t>Epirus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6"/>
              </a:rPr>
              <a:t>Aegean Islands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(including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7"/>
              </a:rPr>
              <a:t>Dodecanese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8"/>
              </a:rPr>
              <a:t>Cyclades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),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9"/>
              </a:rPr>
              <a:t>Thrace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0"/>
              </a:rPr>
              <a:t>Crete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and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1"/>
              </a:rPr>
              <a:t>Ionian Islands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Greece is considered the cradle of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2"/>
              </a:rPr>
              <a:t>Western civilisation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being the birthplace of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3"/>
              </a:rPr>
              <a:t>democracy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4"/>
              </a:rPr>
              <a:t>Western philosophy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5"/>
              </a:rPr>
              <a:t>Western literature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6"/>
              </a:rPr>
              <a:t>historiography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7"/>
              </a:rPr>
              <a:t>political science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major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8"/>
              </a:rPr>
              <a:t>scientific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9"/>
              </a:rPr>
              <a:t>mathematical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principles,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0"/>
              </a:rPr>
              <a:t>Western drama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and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1"/>
              </a:rPr>
              <a:t>Olympic Games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. From the eighth century B.C., the Greeks were organised into various independent city-states, known as </a:t>
            </a:r>
            <a:r>
              <a:rPr i="1" lang="en-US" sz="1050">
                <a:solidFill>
                  <a:srgbClr val="222222"/>
                </a:solidFill>
                <a:highlight>
                  <a:srgbClr val="FFFFFF"/>
                </a:highlight>
              </a:rPr>
              <a:t>poleis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(singular </a:t>
            </a:r>
            <a:r>
              <a:rPr i="1"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2"/>
              </a:rPr>
              <a:t>polis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), which spanned the entire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3"/>
              </a:rPr>
              <a:t>Mediterranean region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and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4"/>
              </a:rPr>
              <a:t>Black Sea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5"/>
              </a:rPr>
              <a:t>Philip of Macedon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united most of the Greek mainland in the fourth century BC, with his son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6"/>
              </a:rPr>
              <a:t>Alexander the Great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rapidly conquering much of the ancient world, from the eastern Mediterranean to India. Greece was annexed by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7"/>
              </a:rPr>
              <a:t>Rome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in the second century B.C., becoming an integral part of the Roman Empire and its successor,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8"/>
              </a:rPr>
              <a:t>Byzantine Empire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which adopted the Greek language and culture.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9"/>
              </a:rPr>
              <a:t>Greek Orthodox Church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which emerged in the first century A.D., helped shape modern Greek identity and transmitted Greek traditions to the wider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0"/>
              </a:rPr>
              <a:t>Orthodox World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. After falling under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1"/>
              </a:rPr>
              <a:t>Ottoman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dominion in the mid-15th century, Greece emerged as a modern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2"/>
              </a:rPr>
              <a:t>nation state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in 1830 following a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3"/>
              </a:rPr>
              <a:t>war of independence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. The country's rich historical legacy is reflected in part by its 18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4"/>
              </a:rPr>
              <a:t>UNESCO World Heritage Sites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Greece is a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5"/>
              </a:rPr>
              <a:t>unitary parliamentary republic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6"/>
              </a:rPr>
              <a:t>developed country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with an advanced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7"/>
              </a:rPr>
              <a:t>high-income economy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a high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8"/>
              </a:rPr>
              <a:t>quality of life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and a very high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9"/>
              </a:rPr>
              <a:t>standard of living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. Its economy is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0"/>
              </a:rPr>
              <a:t>largest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in the Balkans, where it is an important regional investor. A founding member of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1"/>
              </a:rPr>
              <a:t>United Nations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Greece was the tenth member to join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2"/>
              </a:rPr>
              <a:t>European Communities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(precursor to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3"/>
              </a:rPr>
              <a:t>European Union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) and has been part of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4"/>
              </a:rPr>
              <a:t>Eurozone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since 2001. It is also a member of numerous other international institutions, including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5"/>
              </a:rPr>
              <a:t>Council of Europe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6"/>
              </a:rPr>
              <a:t>North Atlantic Treaty Organization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(NATO),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7"/>
              </a:rPr>
              <a:t>Organisation for Economic Co-operation and Development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(OECD),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8"/>
              </a:rPr>
              <a:t>World Trade Organization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(WTO),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9"/>
              </a:rPr>
              <a:t>Organization for Security and Co-operation in Europe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(OSCE), and the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0"/>
              </a:rPr>
              <a:t>Organisation internationale de la Francophonie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(OIF). Greece's unique cultural heritage, large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1"/>
              </a:rPr>
              <a:t>tourism industry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2"/>
              </a:rPr>
              <a:t>prominent shipping sector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and geostrategic importance</a:t>
            </a:r>
            <a:r>
              <a:rPr baseline="30000" lang="en-US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3"/>
              </a:rPr>
              <a:t>[a]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 classify it as a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4"/>
              </a:rPr>
              <a:t>middle power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0f1f53e0d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0f1f53e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f1f53e0d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f1f53e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0f1f53e0d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0f1f53e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0f1f53e0d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0f1f53e0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pom - machine good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Vital: Greetings all, here’s a few points of our project bam bam bam bam bam, now we continue</a:t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Vital: Options are great!</a:t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Pom - bunch trees</a:t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Nick</a:t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Nick</a:t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Pom - both gud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optimizer </a:t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0f1f53e0d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0f1f53e0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Nick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0f1f53e0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0f1f53e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Nick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617079"/>
            <a:ext cx="9144000" cy="8760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Computations in Option Pricing Engines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2938361"/>
            <a:ext cx="9144000" cy="490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Vital Mendonca Filho, Pavee Phongsopa, Nicholas Wotton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2733368" y="3443436"/>
            <a:ext cx="6725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Advisors: Yanhua Li, Qingshuo Song, Gu Wang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4352003" y="4079809"/>
            <a:ext cx="3487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April 24, 2020</a:t>
            </a:r>
            <a:endParaRPr/>
          </a:p>
        </p:txBody>
      </p:sp>
      <p:pic>
        <p:nvPicPr>
          <p:cNvPr descr="A close up of a sign&#10;&#10;Description automatically generated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2003" y="4241121"/>
            <a:ext cx="3487994" cy="26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f1f53e0d_1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BSM Neural Network - Further Exploration</a:t>
            </a:r>
            <a:endParaRPr/>
          </a:p>
        </p:txBody>
      </p:sp>
      <p:sp>
        <p:nvSpPr>
          <p:cNvPr id="180" name="Google Shape;180;g80f1f53e0d_1_21"/>
          <p:cNvSpPr txBox="1"/>
          <p:nvPr>
            <p:ph idx="1" type="body"/>
          </p:nvPr>
        </p:nvSpPr>
        <p:spPr>
          <a:xfrm>
            <a:off x="838200" y="1444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Varied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Varied Layers</a:t>
            </a:r>
            <a:endParaRPr/>
          </a:p>
        </p:txBody>
      </p:sp>
      <p:pic>
        <p:nvPicPr>
          <p:cNvPr id="181" name="Google Shape;181;g80f1f53e0d_1_21"/>
          <p:cNvPicPr preferRelativeResize="0"/>
          <p:nvPr/>
        </p:nvPicPr>
        <p:blipFill rotWithShape="1">
          <a:blip r:embed="rId3">
            <a:alphaModFix/>
          </a:blip>
          <a:srcRect b="651" l="0" r="0" t="661"/>
          <a:stretch/>
        </p:blipFill>
        <p:spPr>
          <a:xfrm>
            <a:off x="838200" y="2741500"/>
            <a:ext cx="4894150" cy="31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80f1f53e0d_1_21"/>
          <p:cNvSpPr txBox="1"/>
          <p:nvPr/>
        </p:nvSpPr>
        <p:spPr>
          <a:xfrm>
            <a:off x="1641125" y="5930625"/>
            <a:ext cx="32883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100 Neurons Layer 1; 100 Neurons Layer 2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Loss: 0.00052513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Time: 4.812922478 Seconds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80f1f53e0d_1_21"/>
          <p:cNvPicPr preferRelativeResize="0"/>
          <p:nvPr/>
        </p:nvPicPr>
        <p:blipFill rotWithShape="1">
          <a:blip r:embed="rId4">
            <a:alphaModFix/>
          </a:blip>
          <a:srcRect b="0" l="337" r="337" t="0"/>
          <a:stretch/>
        </p:blipFill>
        <p:spPr>
          <a:xfrm>
            <a:off x="6112575" y="2780200"/>
            <a:ext cx="4624749" cy="31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80f1f53e0d_1_21"/>
          <p:cNvSpPr txBox="1"/>
          <p:nvPr/>
        </p:nvSpPr>
        <p:spPr>
          <a:xfrm>
            <a:off x="6266650" y="5930625"/>
            <a:ext cx="46248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50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Neurons Layer 1; 50 Neurons Layer 2; 100 Neurons Layer 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Loss: 0.00111636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Time: 5.457895279 Seconds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80f1f53e0d_1_21"/>
          <p:cNvSpPr txBox="1"/>
          <p:nvPr>
            <p:ph idx="12" type="sldNum"/>
          </p:nvPr>
        </p:nvSpPr>
        <p:spPr>
          <a:xfrm>
            <a:off x="8610600" y="5975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0f1f53e0d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Universal Approximation Theorem</a:t>
            </a:r>
            <a:endParaRPr/>
          </a:p>
        </p:txBody>
      </p:sp>
      <p:sp>
        <p:nvSpPr>
          <p:cNvPr id="191" name="Google Shape;191;g80f1f53e0d_0_6"/>
          <p:cNvSpPr txBox="1"/>
          <p:nvPr>
            <p:ph idx="1" type="body"/>
          </p:nvPr>
        </p:nvSpPr>
        <p:spPr>
          <a:xfrm>
            <a:off x="838200" y="14487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Theorem</a:t>
            </a:r>
            <a:r>
              <a:rPr lang="en-US"/>
              <a:t> A feed-forward network with a single hidden layer containing a finite number of neurons can approximate continuous functions on compact subsets of Rn, under mild assumptions on the activation function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2" name="Google Shape;192;g80f1f53e0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222" y="3611809"/>
            <a:ext cx="3318049" cy="22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80f1f53e0d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909" y="3611797"/>
            <a:ext cx="3318050" cy="234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80f1f53e0d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8349" y="3668400"/>
            <a:ext cx="3431375" cy="22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80f1f53e0d_0_6"/>
          <p:cNvSpPr txBox="1"/>
          <p:nvPr/>
        </p:nvSpPr>
        <p:spPr>
          <a:xfrm>
            <a:off x="838200" y="6302700"/>
            <a:ext cx="79965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Wikipedia.Universal Approximation Theorem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g80f1f53e0d_0_6"/>
          <p:cNvCxnSpPr/>
          <p:nvPr/>
        </p:nvCxnSpPr>
        <p:spPr>
          <a:xfrm>
            <a:off x="846750" y="6294900"/>
            <a:ext cx="73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g80f1f53e0d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203" name="Google Shape;20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Model Free Reinforcement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Reward Based Algorithm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4" name="Google Shape;20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475" y="2907200"/>
            <a:ext cx="413385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563" y="2538425"/>
            <a:ext cx="4829175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 txBox="1"/>
          <p:nvPr/>
        </p:nvSpPr>
        <p:spPr>
          <a:xfrm>
            <a:off x="838200" y="6302700"/>
            <a:ext cx="79965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Viralml.Reinforcement Learning - A simple python example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10"/>
          <p:cNvCxnSpPr/>
          <p:nvPr/>
        </p:nvCxnSpPr>
        <p:spPr>
          <a:xfrm>
            <a:off x="846750" y="6294900"/>
            <a:ext cx="73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0f1f53e0d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Greeks</a:t>
            </a:r>
            <a:endParaRPr/>
          </a:p>
        </p:txBody>
      </p:sp>
      <p:sp>
        <p:nvSpPr>
          <p:cNvPr id="214" name="Google Shape;214;g80f1f53e0d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Collection of partial derivatives of the BSM model with respect to: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Delta → price of stock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Theta → time to expiration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Rho → risk-free interest rate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Vega → volatility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Vega does not have a closed form solution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Future work can exploit approximation of vega using machine learning</a:t>
            </a:r>
            <a:endParaRPr/>
          </a:p>
        </p:txBody>
      </p:sp>
      <p:sp>
        <p:nvSpPr>
          <p:cNvPr id="215" name="Google Shape;215;g80f1f53e0d_0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0f1f53e0d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Implied Volatility</a:t>
            </a:r>
            <a:endParaRPr/>
          </a:p>
        </p:txBody>
      </p:sp>
      <p:sp>
        <p:nvSpPr>
          <p:cNvPr id="221" name="Google Shape;221;g80f1f53e0d_0_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Market’s expected volatility for an asset during the contract’s duration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Extracted from the market price of the contract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Volatility Smile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Deeper out-the-money and in-the-money contracts have higher implied vol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Traditionally approximated by Newton’s Method</a:t>
            </a:r>
            <a:endParaRPr/>
          </a:p>
        </p:txBody>
      </p:sp>
      <p:sp>
        <p:nvSpPr>
          <p:cNvPr id="222" name="Google Shape;222;g80f1f53e0d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0f1f53e0d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Newton’s Method</a:t>
            </a:r>
            <a:endParaRPr/>
          </a:p>
        </p:txBody>
      </p:sp>
      <p:sp>
        <p:nvSpPr>
          <p:cNvPr id="228" name="Google Shape;228;g80f1f53e0d_0_27"/>
          <p:cNvSpPr txBox="1"/>
          <p:nvPr>
            <p:ph idx="1" type="body"/>
          </p:nvPr>
        </p:nvSpPr>
        <p:spPr>
          <a:xfrm>
            <a:off x="838213" y="15249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Recursive method to approximate the root of a differentiable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approximate the implied volatility using BSM and Vega</a:t>
            </a:r>
            <a:endParaRPr/>
          </a:p>
        </p:txBody>
      </p:sp>
      <p:pic>
        <p:nvPicPr>
          <p:cNvPr id="229" name="Google Shape;229;g80f1f53e0d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794" y="3078225"/>
            <a:ext cx="6136425" cy="34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80f1f53e0d_0_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0f1f53e0d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Volatility Surface</a:t>
            </a:r>
            <a:endParaRPr/>
          </a:p>
        </p:txBody>
      </p:sp>
      <p:sp>
        <p:nvSpPr>
          <p:cNvPr id="236" name="Google Shape;236;g80f1f53e0d_0_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Surface generated from comparing Implied Volatility with different times to maturity and strikes</a:t>
            </a:r>
            <a:endParaRPr/>
          </a:p>
        </p:txBody>
      </p:sp>
      <p:pic>
        <p:nvPicPr>
          <p:cNvPr id="237" name="Google Shape;237;g80f1f53e0d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063" y="3631688"/>
            <a:ext cx="332422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80f1f53e0d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163" y="3631688"/>
            <a:ext cx="332422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80f1f53e0d_0_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80f1f53e0d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120" y="513052"/>
            <a:ext cx="6509502" cy="45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80f1f53e0d_1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46" name="Google Shape;246;g80f1f53e0d_1_13"/>
          <p:cNvSpPr txBox="1"/>
          <p:nvPr>
            <p:ph idx="1" type="body"/>
          </p:nvPr>
        </p:nvSpPr>
        <p:spPr>
          <a:xfrm>
            <a:off x="838200" y="1423025"/>
            <a:ext cx="10515600" cy="179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Explored Machine Learning </a:t>
            </a:r>
            <a:br>
              <a:rPr lang="en-US"/>
            </a:br>
            <a:r>
              <a:rPr lang="en-US"/>
              <a:t>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Implemented Neural Networks in </a:t>
            </a:r>
            <a:br>
              <a:rPr lang="en-US"/>
            </a:br>
            <a:r>
              <a:rPr lang="en-US"/>
              <a:t>Financial Models</a:t>
            </a:r>
            <a:endParaRPr/>
          </a:p>
        </p:txBody>
      </p:sp>
      <p:sp>
        <p:nvSpPr>
          <p:cNvPr id="247" name="Google Shape;247;g80f1f53e0d_1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g80f1f53e0d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72725"/>
            <a:ext cx="3690381" cy="33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80f1f53e0d_1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4000" y="35144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Traditional Methods in Option Pricing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Exploring Modern Approach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Computations of Option Prices via Neural Network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Applications: Greeks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Conclusion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718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Brief Overview of Options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000125"/>
            <a:ext cx="4655574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Call				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C(T) = max[0,  S</a:t>
            </a:r>
            <a:r>
              <a:rPr baseline="-25000" lang="en-US"/>
              <a:t>T</a:t>
            </a:r>
            <a:r>
              <a:rPr lang="en-US"/>
              <a:t> – K]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6095998" y="904139"/>
            <a:ext cx="4655574" cy="1592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P(T) = max[0,  K – S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532" y="2603784"/>
            <a:ext cx="3014909" cy="2674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0606" y="2603784"/>
            <a:ext cx="3014909" cy="26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838200" y="5600700"/>
            <a:ext cx="46555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European vs American</a:t>
            </a:r>
            <a:endParaRPr/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CRR Model</a:t>
            </a:r>
            <a:endParaRPr/>
          </a:p>
        </p:txBody>
      </p:sp>
      <p:pic>
        <p:nvPicPr>
          <p:cNvPr descr="A picture containing clock&#10;&#10;Description automatically generated" id="113" name="Google Shape;11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5725" y="4436200"/>
            <a:ext cx="1615800" cy="17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838200" y="3429000"/>
            <a:ext cx="10515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838200" y="1378148"/>
            <a:ext cx="105156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model prices of options contracts in discrete time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price at end of each node (Call or Put)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Binomial Tree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525" y="3199095"/>
            <a:ext cx="5008950" cy="500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2468" y="4365422"/>
            <a:ext cx="1987091" cy="18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00500" y="4624388"/>
            <a:ext cx="2143650" cy="13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838200" y="6302700"/>
            <a:ext cx="79965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Wikipedia.Binomial Options Pricing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5"/>
          <p:cNvCxnSpPr/>
          <p:nvPr/>
        </p:nvCxnSpPr>
        <p:spPr>
          <a:xfrm>
            <a:off x="846750" y="6294900"/>
            <a:ext cx="73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838200" y="365126"/>
            <a:ext cx="10515600" cy="92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Black-Scholes Model (BSM)</a:t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838200" y="11645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Mathematical model to price </a:t>
            </a:r>
            <a:r>
              <a:rPr lang="en-US"/>
              <a:t>options</a:t>
            </a:r>
            <a:r>
              <a:rPr lang="en-US"/>
              <a:t> contracts in continuous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option prices with maturity T and strike price K </a:t>
            </a:r>
            <a:endParaRPr/>
          </a:p>
          <a:p>
            <a:pPr indent="-273050" lvl="2" marL="1143000" rtl="0" algn="l">
              <a:lnSpc>
                <a:spcPct val="200000"/>
              </a:lnSpc>
              <a:spcBef>
                <a:spcPts val="2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The Model</a:t>
            </a:r>
            <a:endParaRPr sz="2500"/>
          </a:p>
        </p:txBody>
      </p:sp>
      <p:pic>
        <p:nvPicPr>
          <p:cNvPr descr="A screenshot of a cell phone&#10;&#10;Description automatically generated" id="128" name="Google Shape;128;p6"/>
          <p:cNvPicPr preferRelativeResize="0"/>
          <p:nvPr/>
        </p:nvPicPr>
        <p:blipFill rotWithShape="1">
          <a:blip r:embed="rId3">
            <a:alphaModFix/>
          </a:blip>
          <a:srcRect b="33718" l="0" r="0" t="4773"/>
          <a:stretch/>
        </p:blipFill>
        <p:spPr>
          <a:xfrm>
            <a:off x="1322975" y="3012525"/>
            <a:ext cx="9546050" cy="24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/>
        </p:nvSpPr>
        <p:spPr>
          <a:xfrm>
            <a:off x="838200" y="6302700"/>
            <a:ext cx="79965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Steven Shreve. Stochastic Calculus for Finance II: Continuous Time Models. Springer Finance, 2010.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6"/>
          <p:cNvCxnSpPr/>
          <p:nvPr/>
        </p:nvCxnSpPr>
        <p:spPr>
          <a:xfrm>
            <a:off x="846750" y="6294900"/>
            <a:ext cx="73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975" y="2157650"/>
            <a:ext cx="4210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76377"/>
          <a:stretch/>
        </p:blipFill>
        <p:spPr>
          <a:xfrm>
            <a:off x="1475375" y="5354524"/>
            <a:ext cx="9546050" cy="93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Neural Networks</a:t>
            </a:r>
            <a:endParaRPr/>
          </a:p>
        </p:txBody>
      </p:sp>
      <p:pic>
        <p:nvPicPr>
          <p:cNvPr descr="A screenshot of a video game&#10;&#10;Description automatically generated" id="139" name="Google Shape;13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686" y="3716383"/>
            <a:ext cx="5762700" cy="239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40" name="Google Shape;14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899" y="2914650"/>
            <a:ext cx="6534198" cy="71437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/>
        </p:nvSpPr>
        <p:spPr>
          <a:xfrm>
            <a:off x="838200" y="1690700"/>
            <a:ext cx="79965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Approximates Complex Function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Neurons: Simple Functions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Activation Functions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4825800" y="6356350"/>
            <a:ext cx="25404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Simple Neural Network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838200" y="365125"/>
            <a:ext cx="10515600" cy="718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Activation Functions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838200" y="1000125"/>
            <a:ext cx="4655574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ReLU				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 txBox="1"/>
          <p:nvPr/>
        </p:nvSpPr>
        <p:spPr>
          <a:xfrm>
            <a:off x="6095998" y="904139"/>
            <a:ext cx="4655574" cy="1592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Sigmoid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drawing of a person&#10;&#10;Description automatically generated"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380" y="2362735"/>
            <a:ext cx="3643339" cy="642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ock, drawing&#10;&#10;Description automatically generated" id="152" name="Google Shape;15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8890" y="2174615"/>
            <a:ext cx="3657627" cy="10191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map&#10;&#10;Description automatically generated" id="153" name="Google Shape;15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9395" y="3114501"/>
            <a:ext cx="4553184" cy="3378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map&#10;&#10;Description automatically generated" id="154" name="Google Shape;15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76975" y="3259479"/>
            <a:ext cx="4882755" cy="323339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0f1f53e0d_1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BSM With Neural Network</a:t>
            </a:r>
            <a:endParaRPr/>
          </a:p>
        </p:txBody>
      </p:sp>
      <p:sp>
        <p:nvSpPr>
          <p:cNvPr id="161" name="Google Shape;161;g80f1f53e0d_1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Underlying Price vs Option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Model Malfunction</a:t>
            </a:r>
            <a:endParaRPr/>
          </a:p>
        </p:txBody>
      </p:sp>
      <p:pic>
        <p:nvPicPr>
          <p:cNvPr id="162" name="Google Shape;162;g80f1f53e0d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974" y="2535300"/>
            <a:ext cx="5341425" cy="35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80f1f53e0d_1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g80f1f53e0d_1_6"/>
          <p:cNvSpPr txBox="1"/>
          <p:nvPr/>
        </p:nvSpPr>
        <p:spPr>
          <a:xfrm>
            <a:off x="6080575" y="6072400"/>
            <a:ext cx="79965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True vs Predicted Values for a European Call Option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0f1f53e0d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Normalization</a:t>
            </a:r>
            <a:endParaRPr/>
          </a:p>
        </p:txBody>
      </p:sp>
      <p:sp>
        <p:nvSpPr>
          <p:cNvPr id="170" name="Google Shape;170;g80f1f53e0d_0_0"/>
          <p:cNvSpPr txBox="1"/>
          <p:nvPr>
            <p:ph idx="1" type="body"/>
          </p:nvPr>
        </p:nvSpPr>
        <p:spPr>
          <a:xfrm>
            <a:off x="838200" y="1547025"/>
            <a:ext cx="10515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Attempt to Fix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en-US"/>
              <a:t>u, l</a:t>
            </a:r>
            <a:r>
              <a:rPr lang="en-US"/>
              <a:t> - scale parameters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en-US"/>
              <a:t>u </a:t>
            </a:r>
            <a:r>
              <a:rPr lang="en-US"/>
              <a:t>= 1, </a:t>
            </a:r>
            <a:r>
              <a:rPr i="1" lang="en-US"/>
              <a:t>l </a:t>
            </a:r>
            <a:r>
              <a:rPr lang="en-US"/>
              <a:t>= 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en-US"/>
              <a:t>u </a:t>
            </a:r>
            <a:r>
              <a:rPr lang="en-US"/>
              <a:t>= 1, </a:t>
            </a:r>
            <a:r>
              <a:rPr i="1" lang="en-US"/>
              <a:t>l </a:t>
            </a:r>
            <a:r>
              <a:rPr lang="en-US"/>
              <a:t>= -1</a:t>
            </a:r>
            <a:endParaRPr/>
          </a:p>
        </p:txBody>
      </p:sp>
      <p:pic>
        <p:nvPicPr>
          <p:cNvPr id="171" name="Google Shape;171;g80f1f53e0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75" y="3413900"/>
            <a:ext cx="48497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80f1f53e0d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g80f1f53e0d_0_0"/>
          <p:cNvSpPr txBox="1"/>
          <p:nvPr/>
        </p:nvSpPr>
        <p:spPr>
          <a:xfrm>
            <a:off x="6275325" y="6072400"/>
            <a:ext cx="79965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True vs Predicted Values for a European Call Option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50 Neurons Layer 1 and 12 Neurons Layer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80f1f53e0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274" y="2237649"/>
            <a:ext cx="5729200" cy="383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2020-03-02T18:34:21Z</dcterms:created>
  <dc:creator>Tavares B M Mendonca Filho, Vital</dc:creator>
</cp:coreProperties>
</file>