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4" r:id="rId6"/>
    <p:sldId id="259" r:id="rId7"/>
    <p:sldId id="258" r:id="rId8"/>
    <p:sldId id="275" r:id="rId9"/>
    <p:sldId id="260" r:id="rId10"/>
    <p:sldId id="261" r:id="rId11"/>
    <p:sldId id="262" r:id="rId12"/>
    <p:sldId id="266" r:id="rId13"/>
    <p:sldId id="276" r:id="rId14"/>
    <p:sldId id="264" r:id="rId15"/>
    <p:sldId id="263" r:id="rId16"/>
    <p:sldId id="265" r:id="rId17"/>
    <p:sldId id="271" r:id="rId18"/>
    <p:sldId id="267" r:id="rId19"/>
    <p:sldId id="277" r:id="rId20"/>
    <p:sldId id="268" r:id="rId21"/>
    <p:sldId id="269" r:id="rId22"/>
    <p:sldId id="270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心 程" initials="心" lastIdx="1" clrIdx="0">
    <p:extLst>
      <p:ext uri="{19B8F6BF-5375-455C-9EA6-DF929625EA0E}">
        <p15:presenceInfo xmlns:p15="http://schemas.microsoft.com/office/powerpoint/2012/main" userId="02f2bd5285670d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E9AAA-8786-49E0-A912-1D268969931C}" v="98" dt="2021-05-03T12:03:05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48C5F-DDFC-4B01-9A7B-9E139E151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166D2A-C18E-405C-A0FB-B771475A6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30806-AF7C-4A17-B3F2-CA36E03F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ECD7C-1165-40F4-983F-C297E694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41F02-B1E4-4AB6-ADF4-711E8A73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85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2B34E-CE5E-4A48-9A80-075E04B8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64BD6C-3081-49D1-A5EA-E59983C8D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77A2D-ABE5-4E0F-8F33-0B183AA6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BC41D-E080-4110-BDEA-91AB34C0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C01C8-D121-4D02-86F6-F1FFE5C6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3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C025F2-27C4-4CE8-B303-DC6572548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68267A-6616-480B-BAC7-8583A75F5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5FA35-F523-4C2B-B18D-11A57F16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4338C-9DD0-48EB-A621-5D0CDFD9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35F17-96AD-41CC-B5D9-074199E4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D6CEA-E08B-417F-9318-D9CEA845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AE0C0-6E16-4506-A763-96A803D4C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28F75-D29F-4271-AB25-638BE8BE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802F9-AA9A-4156-99B4-EC15DFF5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2019A-C5E5-4753-9D9E-C4AF4EBB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28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23C1C-61C0-4106-A5DD-0A0122BA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81D9AF-6B2C-4292-BC1F-4C456F81A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D5665-F9A5-4941-88B3-BA229119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6432D-0607-460C-8843-871A5B7A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F283C-E795-471F-A5E2-D01DCA42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09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0F73-A7D1-4665-9576-909C7C30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CCA0F-A43A-4733-AD58-A1FA4DD54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89DD55-4818-427C-BE3A-1D0800D75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FFE220-6582-4B1B-97C8-F18EDE14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6B4E21-915E-4AFD-B39E-7E3F0598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A263F-3106-4930-BD6C-C8F21F1C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4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4D81D-0A50-41EF-943C-E53A71FC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720F83-0C32-4611-BD46-33319EB1C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E79D7-4AF6-4728-923A-99C0DAE9C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9CAC6C-DB6F-4BC2-B438-EFBADC657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DB36BE-F760-46FF-9C29-B93D0AD4A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E2EE27-7E41-41B9-B2F5-025968B3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E491FD-9145-4D65-B925-989DB155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86CB4E-8631-4466-A1F3-F4E3EA3C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45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368AF-2147-4C08-85D3-0B9853D7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4B1522-3C1B-487A-832D-AA8608E9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A7943-C64F-4B79-B0FC-68AA8AB6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E1A066-3123-4CA1-A856-4AA43282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C65310-4688-4401-8F68-3E58C05B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DD25DA-E5F6-4591-8D81-AE3DE263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EB1959-F805-47B9-833D-1F157766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6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50CB6-134C-4212-9A37-EC14CA95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CACA3-3B45-4ED4-ADF7-9261ABCC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5DB340-1E15-4AA5-BB15-972D10C17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E4741A-51DD-4B95-81A4-87DDB56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BEA34-B8BF-49A4-AB2A-BB0414F9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D8EF7-405C-4CD6-A888-9A0FECA4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44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639BE-64F4-46FB-BA47-9C581AE2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82E03-5DFA-47CF-AD52-B4C25FC6B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420996-02D8-42AD-B6AA-FDB266689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28C26-9ABC-4D35-A2F2-516469E3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C450-40E8-4A95-BAC8-4D241D4E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BD712-62AF-46E2-83F1-39DEEDF7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0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BD7107-769C-418B-8E7E-490987A2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9E6077-9E8D-417C-AF0E-1B66FD5F8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88067-CCFE-479A-9663-991F90991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7D3FD-6416-464B-8847-59D33A3134C8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C7902-3D48-4E9C-B551-AAC1692FD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65367-3F50-4CA5-A956-98DFFDCA2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AB89-0269-485B-AEA8-4AE3C638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5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66EB2B0-CA7A-4833-B7C6-2226B79F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COMP 4434 Final </a:t>
            </a:r>
            <a:r>
              <a:rPr lang="en-US" altLang="zh-CN" sz="3600" b="1" dirty="0" err="1">
                <a:solidFill>
                  <a:schemeClr val="tx2"/>
                </a:solidFill>
              </a:rPr>
              <a:t>Presenstation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F2472-3DE3-4385-9AEB-93524B8E2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760" y="241575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JIANG </a:t>
            </a:r>
            <a:r>
              <a:rPr lang="en-US" altLang="zh-CN" sz="1800" dirty="0" err="1">
                <a:solidFill>
                  <a:schemeClr val="tx2"/>
                </a:solidFill>
              </a:rPr>
              <a:t>Ruixiang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19079662D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grpSp>
        <p:nvGrpSpPr>
          <p:cNvPr id="38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79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4DCF193-3CE8-4A09-8466-E7AABBA2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Contents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E64B7-BDE9-4DD5-8C54-481082B4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Preprocessing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52209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2B2FC1B-D3DA-4DAC-80B9-5FD2989D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Model Design (Task 1 )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81A62-E91B-41E0-B44F-1B6DB3262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altLang="zh-CN" sz="1800" dirty="0">
                <a:solidFill>
                  <a:schemeClr val="tx2"/>
                </a:solidFill>
              </a:rPr>
              <a:t>Baseline -linear regression, neural networks</a:t>
            </a:r>
          </a:p>
          <a:p>
            <a:r>
              <a:rPr lang="en-US" altLang="zh-CN" sz="1800" dirty="0">
                <a:solidFill>
                  <a:schemeClr val="tx2"/>
                </a:solidFill>
              </a:rPr>
              <a:t>Ours –Stacked model (</a:t>
            </a:r>
            <a:r>
              <a:rPr lang="en-US" altLang="zh-CN" sz="1800" dirty="0" err="1">
                <a:solidFill>
                  <a:schemeClr val="tx2"/>
                </a:solidFill>
              </a:rPr>
              <a:t>ensembling</a:t>
            </a:r>
            <a:r>
              <a:rPr lang="en-US" altLang="zh-CN" sz="1800" dirty="0">
                <a:solidFill>
                  <a:schemeClr val="tx2"/>
                </a:solidFill>
              </a:rPr>
              <a:t>)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7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442C91-76BA-4549-A75C-F96BDD44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-152260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Model Architecture (Task 1 )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1" name="图片 120" descr="手机屏幕截图&#10;&#10;描述已自动生成">
            <a:extLst>
              <a:ext uri="{FF2B5EF4-FFF2-40B4-BE49-F238E27FC236}">
                <a16:creationId xmlns:a16="http://schemas.microsoft.com/office/drawing/2014/main" id="{1762F3C7-0E48-4E76-9A33-3A7BBF8B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69" y="1767552"/>
            <a:ext cx="10427661" cy="4092857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35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550865-95F3-43C9-98A6-7D99662D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altLang="zh-CN" sz="3600" b="1">
                <a:solidFill>
                  <a:schemeClr val="tx2"/>
                </a:solidFill>
              </a:rPr>
              <a:t>Model Design (Task 2)</a:t>
            </a:r>
            <a:endParaRPr lang="zh-CN" altLang="en-US" sz="360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80594-8982-4377-8804-5B2CED83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altLang="zh-CN" sz="1800">
                <a:solidFill>
                  <a:schemeClr val="tx2"/>
                </a:solidFill>
              </a:rPr>
              <a:t>Content-based recommender system</a:t>
            </a:r>
          </a:p>
          <a:p>
            <a:r>
              <a:rPr lang="en-US" altLang="zh-CN" sz="1800">
                <a:solidFill>
                  <a:schemeClr val="tx2"/>
                </a:solidFill>
              </a:rPr>
              <a:t>Many baselines</a:t>
            </a:r>
          </a:p>
          <a:p>
            <a:r>
              <a:rPr lang="en-US" altLang="zh-CN" sz="1800">
                <a:solidFill>
                  <a:schemeClr val="tx2"/>
                </a:solidFill>
              </a:rPr>
              <a:t>Final solution: linear regression</a:t>
            </a:r>
            <a:endParaRPr lang="zh-CN" alt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9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FA53E-8539-412C-BA84-6705E569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Regularizations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4A365-83FF-4A56-B653-06E9B8B1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 fontScale="92500" lnSpcReduction="20000"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L1, L2 norms for LR, MLPs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Dropout</a:t>
            </a:r>
          </a:p>
          <a:p>
            <a:r>
              <a:rPr lang="en-US" altLang="zh-CN" sz="2000" dirty="0" err="1">
                <a:solidFill>
                  <a:schemeClr val="tx2"/>
                </a:solidFill>
              </a:rPr>
              <a:t>Batchnormalization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 err="1">
                <a:solidFill>
                  <a:schemeClr val="tx2"/>
                </a:solidFill>
              </a:rPr>
              <a:t>Earlystopping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 err="1">
                <a:solidFill>
                  <a:schemeClr val="tx2"/>
                </a:solidFill>
              </a:rPr>
              <a:t>reduceLRonPlatau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Adaptive learning rate scheduler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Gradient Clipping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43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280D4D-96AF-4E87-8DE0-B7D68A04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Model Training 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788D7-E402-4650-808D-7CF27668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US" altLang="zh-CN" sz="1800" dirty="0">
                <a:solidFill>
                  <a:schemeClr val="tx2"/>
                </a:solidFill>
              </a:rPr>
              <a:t>Grid Search to optimization hyper-param</a:t>
            </a:r>
          </a:p>
          <a:p>
            <a:r>
              <a:rPr lang="en-US" altLang="zh-CN" sz="1800" dirty="0">
                <a:solidFill>
                  <a:schemeClr val="tx2"/>
                </a:solidFill>
              </a:rPr>
              <a:t>9-12 hours on a server to optimize</a:t>
            </a:r>
          </a:p>
          <a:p>
            <a:r>
              <a:rPr lang="en-US" altLang="zh-CN" sz="1800" dirty="0" err="1">
                <a:solidFill>
                  <a:schemeClr val="tx2"/>
                </a:solidFill>
              </a:rPr>
              <a:t>Singel</a:t>
            </a:r>
            <a:r>
              <a:rPr lang="en-US" altLang="zh-CN" sz="1800" dirty="0">
                <a:solidFill>
                  <a:schemeClr val="tx2"/>
                </a:solidFill>
              </a:rPr>
              <a:t> training round ~10 min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554E6EAB-7071-4A35-8306-FE7E7A1E7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43" t="12671" r="149" b="31869"/>
          <a:stretch/>
        </p:blipFill>
        <p:spPr>
          <a:xfrm>
            <a:off x="1148938" y="1929820"/>
            <a:ext cx="4550072" cy="44709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097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4DCF193-3CE8-4A09-8466-E7AABBA2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Contents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E64B7-BDE9-4DD5-8C54-481082B4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Preprocessing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chemeClr val="tx2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21326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337706-BD1F-4882-A334-FFEAB945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Model </a:t>
            </a:r>
            <a:r>
              <a:rPr lang="en-US" altLang="zh-CN" sz="3600" b="1" dirty="0" err="1">
                <a:solidFill>
                  <a:schemeClr val="tx2"/>
                </a:solidFill>
              </a:rPr>
              <a:t>Merics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41BF6-8EA7-494F-8D05-9171C50E0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altLang="zh-CN" sz="1800">
                <a:solidFill>
                  <a:schemeClr val="tx2"/>
                </a:solidFill>
              </a:rPr>
              <a:t>Baselines : plain linear regression, linear regression with polynomial feature expansion, Lasso regression (λ = 0.01), multilayer perceptron</a:t>
            </a:r>
          </a:p>
          <a:p>
            <a:r>
              <a:rPr lang="en-US" altLang="zh-CN" sz="1800">
                <a:solidFill>
                  <a:schemeClr val="tx2"/>
                </a:solidFill>
              </a:rPr>
              <a:t>Metrics: 5-fold RMSE</a:t>
            </a:r>
          </a:p>
          <a:p>
            <a:endParaRPr lang="zh-CN" alt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30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EC67-F4EB-4B81-AE19-1AF61759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Quantitative Results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5CF737-F9B0-42C0-AF03-49154FE3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5413"/>
            <a:ext cx="9503163" cy="2037490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1C549C-2924-4901-B55F-E00EB140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AAE241-9984-480D-875C-B7FE5602C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554" y="1885619"/>
            <a:ext cx="8871789" cy="178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06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4C5F84-DE9D-4E9B-AD20-1BAC6C26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Discussion on models  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D99B1-D033-43D5-80A6-E92374D2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tx2"/>
                </a:solidFill>
              </a:rPr>
              <a:t>Non-linear model outperform others, but training is hard</a:t>
            </a:r>
          </a:p>
          <a:p>
            <a:r>
              <a:rPr lang="en-US" altLang="zh-CN" sz="1800" dirty="0">
                <a:solidFill>
                  <a:schemeClr val="tx2"/>
                </a:solidFill>
              </a:rPr>
              <a:t>Linear model is good for task 2</a:t>
            </a:r>
          </a:p>
          <a:p>
            <a:r>
              <a:rPr lang="en-US" altLang="zh-CN" sz="1800" dirty="0">
                <a:solidFill>
                  <a:schemeClr val="tx2"/>
                </a:solidFill>
              </a:rPr>
              <a:t>Conclusion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91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4DCF193-3CE8-4A09-8466-E7AABBA2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265" y="760575"/>
            <a:ext cx="5461054" cy="164074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Contents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E64B7-BDE9-4DD5-8C54-481082B4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642" y="2610496"/>
            <a:ext cx="6011134" cy="25815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Preprocessing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16526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59CFFF1-B381-4B52-9A6E-EAABDE63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6344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DDDC32-405B-4287-A055-B4662A43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Background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C3780-6874-4737-BEF6-A1AC9962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altLang="zh-CN" sz="2000" dirty="0" err="1">
                <a:solidFill>
                  <a:schemeClr val="tx2"/>
                </a:solidFill>
              </a:rPr>
              <a:t>PolyTube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Large dataset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B0BD38-CCA7-45D3-925A-456D9F37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Project Objective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CA8E2-6AF7-4D27-8E7F-EA19DA586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altLang="zh-CN" sz="1800">
                <a:solidFill>
                  <a:schemeClr val="tx2"/>
                </a:solidFill>
              </a:rPr>
              <a:t>Task 1 build a regression model</a:t>
            </a:r>
          </a:p>
          <a:p>
            <a:r>
              <a:rPr lang="en-US" altLang="zh-CN" sz="1800">
                <a:solidFill>
                  <a:schemeClr val="tx2"/>
                </a:solidFill>
              </a:rPr>
              <a:t>Task 2 build a recommender system</a:t>
            </a:r>
            <a:endParaRPr lang="zh-CN" alt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7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4DCF193-3CE8-4A09-8466-E7AABBA2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Contents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E64B7-BDE9-4DD5-8C54-481082B4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Preprocessing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22279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86CBD8-6525-44EE-8D4F-1006E5EE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E</a:t>
            </a:r>
            <a:r>
              <a:rPr lang="en-US" altLang="zh-CN" sz="3600" b="1" i="0" dirty="0">
                <a:solidFill>
                  <a:schemeClr val="tx2"/>
                </a:solidFill>
                <a:effectLst/>
              </a:rPr>
              <a:t>xploratory</a:t>
            </a:r>
            <a:r>
              <a:rPr lang="en-US" altLang="zh-CN" sz="36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3600" b="1" dirty="0">
                <a:solidFill>
                  <a:schemeClr val="tx2"/>
                </a:solidFill>
              </a:rPr>
              <a:t>data analysis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pic>
        <p:nvPicPr>
          <p:cNvPr id="7" name="内容占位符 6" descr="表格&#10;&#10;低可信度描述已自动生成">
            <a:extLst>
              <a:ext uri="{FF2B5EF4-FFF2-40B4-BE49-F238E27FC236}">
                <a16:creationId xmlns:a16="http://schemas.microsoft.com/office/drawing/2014/main" id="{FD5C8207-F5C0-4B03-84AC-562652773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23" y="2827338"/>
            <a:ext cx="4812880" cy="3227387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内容占位符 4" descr="徽标&#10;&#10;描述已自动生成">
            <a:extLst>
              <a:ext uri="{FF2B5EF4-FFF2-40B4-BE49-F238E27FC236}">
                <a16:creationId xmlns:a16="http://schemas.microsoft.com/office/drawing/2014/main" id="{4DF320DF-5EB2-44F8-B4F2-DE95413B9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70" y="2837712"/>
            <a:ext cx="4838094" cy="321733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CDCDC22-E47A-4A20-93C5-BA60FD30CF3A}"/>
              </a:ext>
            </a:extLst>
          </p:cNvPr>
          <p:cNvSpPr txBox="1"/>
          <p:nvPr/>
        </p:nvSpPr>
        <p:spPr>
          <a:xfrm>
            <a:off x="1140903" y="1623863"/>
            <a:ext cx="377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Long-tail distribution</a:t>
            </a:r>
          </a:p>
          <a:p>
            <a:r>
              <a:rPr lang="en-US" altLang="zh-CN" dirty="0"/>
              <a:t>Outliers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10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D25633-7B07-4252-A4E1-DB833F1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Preprocessing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81B0F-E14E-430F-B91B-75EF31CE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Null value imputation –mean values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Outliers -clipping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Feature scaling –transformation</a:t>
            </a:r>
          </a:p>
          <a:p>
            <a:r>
              <a:rPr lang="en-US" altLang="zh-CN" sz="2000" dirty="0">
                <a:solidFill>
                  <a:schemeClr val="tx2"/>
                </a:solidFill>
              </a:rPr>
              <a:t>Feature encoding -vectorize</a:t>
            </a:r>
          </a:p>
          <a:p>
            <a:endParaRPr lang="zh-CN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5DEE27-27C0-447A-924D-BB08AF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178686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</a:rPr>
              <a:t>Preprocessing Result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内容占位符 6" descr="图标&#10;&#10;低可信度描述已自动生成">
            <a:extLst>
              <a:ext uri="{FF2B5EF4-FFF2-40B4-BE49-F238E27FC236}">
                <a16:creationId xmlns:a16="http://schemas.microsoft.com/office/drawing/2014/main" id="{10F220FC-C60B-4B11-A6D5-D1AFBA409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152" y="1523292"/>
            <a:ext cx="3819362" cy="4430241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CF5B8E1-AD9E-4EA5-B838-F3305BBB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29" y="2202296"/>
            <a:ext cx="5638800" cy="34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0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6D30CC-D3E4-4E7A-BD2E-F55F7497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Feature selection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96E1F-56EE-4F81-91A1-981B093CF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lang="en-US" altLang="zh-CN" sz="1800">
                <a:solidFill>
                  <a:schemeClr val="tx2"/>
                </a:solidFill>
              </a:rPr>
              <a:t>Recursive Feature Elimination</a:t>
            </a:r>
          </a:p>
          <a:p>
            <a:r>
              <a:rPr lang="en-US" altLang="zh-CN" sz="1800">
                <a:solidFill>
                  <a:schemeClr val="tx2"/>
                </a:solidFill>
              </a:rPr>
              <a:t>Feature importance</a:t>
            </a:r>
          </a:p>
          <a:p>
            <a:pPr marL="0" indent="0">
              <a:buNone/>
            </a:pPr>
            <a:endParaRPr lang="zh-CN" altLang="en-US" sz="1800">
              <a:solidFill>
                <a:schemeClr val="tx2"/>
              </a:solidFill>
            </a:endParaRPr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3A3EDBB7-91F3-4016-ACBD-4A9C6E025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6" y="2112264"/>
            <a:ext cx="4846323" cy="3947410"/>
          </a:xfrm>
          <a:prstGeom prst="rect">
            <a:avLst/>
          </a:prstGeom>
        </p:spPr>
      </p:pic>
      <p:pic>
        <p:nvPicPr>
          <p:cNvPr id="7" name="图片 6" descr="手机屏幕的截图&#10;&#10;中度可信度描述已自动生成">
            <a:extLst>
              <a:ext uri="{FF2B5EF4-FFF2-40B4-BE49-F238E27FC236}">
                <a16:creationId xmlns:a16="http://schemas.microsoft.com/office/drawing/2014/main" id="{46568526-6DB5-4E80-9900-3358A8C8B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36" y="2176829"/>
            <a:ext cx="5415998" cy="38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1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11F0CC99604A4DBF00A9169E31DA8A" ma:contentTypeVersion="9" ma:contentTypeDescription="Create a new document." ma:contentTypeScope="" ma:versionID="6ab7118f3e844b190a54c146517c46b6">
  <xsd:schema xmlns:xsd="http://www.w3.org/2001/XMLSchema" xmlns:xs="http://www.w3.org/2001/XMLSchema" xmlns:p="http://schemas.microsoft.com/office/2006/metadata/properties" xmlns:ns3="06ed3071-e33e-47c1-82d6-f76f06b49343" xmlns:ns4="997a9ffa-ae40-41dc-8a59-735ee4226fad" targetNamespace="http://schemas.microsoft.com/office/2006/metadata/properties" ma:root="true" ma:fieldsID="1a9cea2ddc9a6bc553ba6ecfd2b765f8" ns3:_="" ns4:_="">
    <xsd:import namespace="06ed3071-e33e-47c1-82d6-f76f06b49343"/>
    <xsd:import namespace="997a9ffa-ae40-41dc-8a59-735ee4226f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ed3071-e33e-47c1-82d6-f76f06b493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7a9ffa-ae40-41dc-8a59-735ee4226fa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14ECA3-1FEA-4223-B55E-B9312EC63184}">
  <ds:schemaRefs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06ed3071-e33e-47c1-82d6-f76f06b49343"/>
    <ds:schemaRef ds:uri="http://schemas.microsoft.com/office/2006/documentManagement/types"/>
    <ds:schemaRef ds:uri="997a9ffa-ae40-41dc-8a59-735ee4226fad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7CE4B0A-DB8F-4BB1-9382-07AA965685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ed3071-e33e-47c1-82d6-f76f06b49343"/>
    <ds:schemaRef ds:uri="997a9ffa-ae40-41dc-8a59-735ee4226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9793CA-D0D0-4D20-AD32-7322CCAC1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210</Words>
  <Application>Microsoft Office PowerPoint</Application>
  <PresentationFormat>宽屏</PresentationFormat>
  <Paragraphs>70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COMP 4434 Final Presenstation</vt:lpstr>
      <vt:lpstr>Contents</vt:lpstr>
      <vt:lpstr>Background</vt:lpstr>
      <vt:lpstr>Project Objective</vt:lpstr>
      <vt:lpstr>Contents</vt:lpstr>
      <vt:lpstr>Exploratory data analysis</vt:lpstr>
      <vt:lpstr>Preprocessing</vt:lpstr>
      <vt:lpstr>Preprocessing Result</vt:lpstr>
      <vt:lpstr>Feature selection</vt:lpstr>
      <vt:lpstr>Contents</vt:lpstr>
      <vt:lpstr>Model Design (Task 1 )</vt:lpstr>
      <vt:lpstr>Model Architecture (Task 1 )</vt:lpstr>
      <vt:lpstr>Model Design (Task 2)</vt:lpstr>
      <vt:lpstr>Regularizations</vt:lpstr>
      <vt:lpstr>Model Training </vt:lpstr>
      <vt:lpstr>Contents</vt:lpstr>
      <vt:lpstr>Model Merics</vt:lpstr>
      <vt:lpstr>Quantitative Results</vt:lpstr>
      <vt:lpstr>Discussion on models 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心 程</dc:creator>
  <cp:lastModifiedBy>心 程</cp:lastModifiedBy>
  <cp:revision>10</cp:revision>
  <dcterms:created xsi:type="dcterms:W3CDTF">2021-04-30T16:56:28Z</dcterms:created>
  <dcterms:modified xsi:type="dcterms:W3CDTF">2021-05-03T14:34:17Z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0x010100CC11F0CC99604A4DBF00A9169E31DA8A</vt:lpwstr>
  </property>
</Properties>
</file>