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74" r:id="rId6"/>
    <p:sldId id="259" r:id="rId7"/>
    <p:sldId id="258" r:id="rId8"/>
    <p:sldId id="275" r:id="rId9"/>
    <p:sldId id="260" r:id="rId10"/>
    <p:sldId id="261" r:id="rId11"/>
    <p:sldId id="262" r:id="rId12"/>
    <p:sldId id="266" r:id="rId13"/>
    <p:sldId id="276" r:id="rId14"/>
    <p:sldId id="264" r:id="rId15"/>
    <p:sldId id="263" r:id="rId16"/>
    <p:sldId id="265" r:id="rId17"/>
    <p:sldId id="271" r:id="rId18"/>
    <p:sldId id="267" r:id="rId19"/>
    <p:sldId id="277" r:id="rId20"/>
    <p:sldId id="268" r:id="rId21"/>
    <p:sldId id="269" r:id="rId22"/>
    <p:sldId id="270" r:id="rId23"/>
    <p:sldId id="27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心 程" initials="心" lastIdx="1" clrIdx="0">
    <p:extLst>
      <p:ext uri="{19B8F6BF-5375-455C-9EA6-DF929625EA0E}">
        <p15:presenceInfo xmlns:p15="http://schemas.microsoft.com/office/powerpoint/2012/main" userId="02f2bd5285670d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EE9AAA-8786-49E0-A912-1D268969931C}" v="98" dt="2021-05-03T12:03:05.1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48C5F-DDFC-4B01-9A7B-9E139E151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166D2A-C18E-405C-A0FB-B771475A6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F30806-AF7C-4A17-B3F2-CA36E03F5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D3FD-6416-464B-8847-59D33A3134C8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CECD7C-1165-40F4-983F-C297E6941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C41F02-B1E4-4AB6-ADF4-711E8A73F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B89-0269-485B-AEA8-4AE3C638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85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2B34E-CE5E-4A48-9A80-075E04B85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64BD6C-3081-49D1-A5EA-E59983C8D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877A2D-ABE5-4E0F-8F33-0B183AA66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D3FD-6416-464B-8847-59D33A3134C8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9BC41D-E080-4110-BDEA-91AB34C04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7C01C8-D121-4D02-86F6-F1FFE5C6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B89-0269-485B-AEA8-4AE3C638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83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C025F2-27C4-4CE8-B303-DC6572548E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68267A-6616-480B-BAC7-8583A75F5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15FA35-F523-4C2B-B18D-11A57F164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D3FD-6416-464B-8847-59D33A3134C8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44338C-9DD0-48EB-A621-5D0CDFD9B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135F17-96AD-41CC-B5D9-074199E43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B89-0269-485B-AEA8-4AE3C638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6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D6CEA-E08B-417F-9318-D9CEA8453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DAE0C0-6E16-4506-A763-96A803D4C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728F75-D29F-4271-AB25-638BE8BEE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D3FD-6416-464B-8847-59D33A3134C8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C802F9-AA9A-4156-99B4-EC15DFF56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D2019A-C5E5-4753-9D9E-C4AF4EBBC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B89-0269-485B-AEA8-4AE3C638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285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23C1C-61C0-4106-A5DD-0A0122BAA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81D9AF-6B2C-4292-BC1F-4C456F81A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2D5665-F9A5-4941-88B3-BA229119A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D3FD-6416-464B-8847-59D33A3134C8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C6432D-0607-460C-8843-871A5B7AB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AF283C-E795-471F-A5E2-D01DCA42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B89-0269-485B-AEA8-4AE3C638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097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C0F73-A7D1-4665-9576-909C7C30F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ECCA0F-A43A-4733-AD58-A1FA4DD54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89DD55-4818-427C-BE3A-1D0800D75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FFE220-6582-4B1B-97C8-F18EDE14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D3FD-6416-464B-8847-59D33A3134C8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6B4E21-915E-4AFD-B39E-7E3F05981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8A263F-3106-4930-BD6C-C8F21F1C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B89-0269-485B-AEA8-4AE3C638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24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4D81D-0A50-41EF-943C-E53A71FC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720F83-0C32-4611-BD46-33319EB1C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BE79D7-4AF6-4728-923A-99C0DAE9C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9CAC6C-DB6F-4BC2-B438-EFBADC657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DB36BE-F760-46FF-9C29-B93D0AD4AE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E2EE27-7E41-41B9-B2F5-025968B3C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D3FD-6416-464B-8847-59D33A3134C8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E491FD-9145-4D65-B925-989DB1550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86CB4E-8631-4466-A1F3-F4E3EA3C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B89-0269-485B-AEA8-4AE3C638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45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B368AF-2147-4C08-85D3-0B9853D7D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4B1522-3C1B-487A-832D-AA8608E92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D3FD-6416-464B-8847-59D33A3134C8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2A7943-C64F-4B79-B0FC-68AA8AB68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E1A066-3123-4CA1-A856-4AA43282A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B89-0269-485B-AEA8-4AE3C638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912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C65310-4688-4401-8F68-3E58C05B0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D3FD-6416-464B-8847-59D33A3134C8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DD25DA-E5F6-4591-8D81-AE3DE263A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EB1959-F805-47B9-833D-1F157766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B89-0269-485B-AEA8-4AE3C638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560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50CB6-134C-4212-9A37-EC14CA959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0CACA3-3B45-4ED4-ADF7-9261ABCC0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5DB340-1E15-4AA5-BB15-972D10C17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E4741A-51DD-4B95-81A4-87DDB565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D3FD-6416-464B-8847-59D33A3134C8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7BEA34-B8BF-49A4-AB2A-BB0414F9D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AD8EF7-405C-4CD6-A888-9A0FECA4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B89-0269-485B-AEA8-4AE3C638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447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639BE-64F4-46FB-BA47-9C581AE29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382E03-5DFA-47CF-AD52-B4C25FC6B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420996-02D8-42AD-B6AA-FDB266689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828C26-9ABC-4D35-A2F2-516469E31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D3FD-6416-464B-8847-59D33A3134C8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EBC450-40E8-4A95-BAC8-4D241D4E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2BD712-62AF-46E2-83F1-39DEEDF7D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B89-0269-485B-AEA8-4AE3C638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505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BD7107-769C-418B-8E7E-490987A2F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9E6077-9E8D-417C-AF0E-1B66FD5F8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A88067-CCFE-479A-9663-991F909911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7D3FD-6416-464B-8847-59D33A3134C8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5C7902-3D48-4E9C-B551-AAC1692FD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E65367-3F50-4CA5-A956-98DFFDCA2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7AB89-0269-485B-AEA8-4AE3C638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95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66EB2B0-CA7A-4833-B7C6-2226B79FB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2"/>
                </a:solidFill>
              </a:rPr>
              <a:t>COMP 4434 Final </a:t>
            </a:r>
            <a:r>
              <a:rPr lang="en-US" altLang="zh-CN" sz="3600" b="1" dirty="0" err="1">
                <a:solidFill>
                  <a:schemeClr val="tx2"/>
                </a:solidFill>
              </a:rPr>
              <a:t>Presenstation</a:t>
            </a:r>
            <a:endParaRPr lang="zh-CN" altLang="en-US" sz="3600" b="1" dirty="0">
              <a:solidFill>
                <a:schemeClr val="tx2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BF2472-3DE3-4385-9AEB-93524B8E2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0760" y="2415756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JIANG </a:t>
            </a:r>
            <a:r>
              <a:rPr lang="en-US" altLang="zh-CN" sz="1800" dirty="0" err="1">
                <a:solidFill>
                  <a:schemeClr val="tx2"/>
                </a:solidFill>
              </a:rPr>
              <a:t>Ruixiang</a:t>
            </a:r>
            <a:endParaRPr lang="en-US" altLang="zh-CN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19079662D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grpSp>
        <p:nvGrpSpPr>
          <p:cNvPr id="38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2979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14DCF193-3CE8-4A09-8466-E7AABBA2E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1"/>
            <a:ext cx="5754696" cy="1837349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CN" sz="3600" b="1" dirty="0">
                <a:solidFill>
                  <a:schemeClr val="tx2"/>
                </a:solidFill>
              </a:rPr>
              <a:t>Contents</a:t>
            </a:r>
            <a:endParaRPr lang="zh-CN" altLang="en-US" sz="3600" b="1" dirty="0">
              <a:solidFill>
                <a:schemeClr val="tx2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1E64B7-BDE9-4DD5-8C54-481082B4C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2979336"/>
            <a:ext cx="5709721" cy="24308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chemeClr val="tx2"/>
                </a:solidFill>
              </a:rPr>
              <a:t>Introduction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2"/>
                </a:solidFill>
              </a:rPr>
              <a:t>Preprocessing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Model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2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522094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F2B2FC1B-D3DA-4DAC-80B9-5FD2989D7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2"/>
                </a:solidFill>
              </a:rPr>
              <a:t>Model Design (Task 1 )</a:t>
            </a:r>
            <a:endParaRPr lang="zh-CN" altLang="en-US" sz="3600" dirty="0">
              <a:solidFill>
                <a:schemeClr val="tx2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C81A62-E91B-41E0-B44F-1B6DB3262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altLang="zh-CN" sz="1800" dirty="0">
                <a:solidFill>
                  <a:schemeClr val="tx2"/>
                </a:solidFill>
              </a:rPr>
              <a:t>Baseline -linear regression, neural networks</a:t>
            </a:r>
          </a:p>
          <a:p>
            <a:r>
              <a:rPr lang="en-US" altLang="zh-CN" sz="1800" dirty="0">
                <a:solidFill>
                  <a:schemeClr val="tx2"/>
                </a:solidFill>
              </a:rPr>
              <a:t>Ours –Stacked model (</a:t>
            </a:r>
            <a:r>
              <a:rPr lang="en-US" altLang="zh-CN" sz="1800" dirty="0" err="1">
                <a:solidFill>
                  <a:schemeClr val="tx2"/>
                </a:solidFill>
              </a:rPr>
              <a:t>ensembling</a:t>
            </a:r>
            <a:r>
              <a:rPr lang="en-US" altLang="zh-CN" sz="1800" dirty="0">
                <a:solidFill>
                  <a:schemeClr val="tx2"/>
                </a:solidFill>
              </a:rPr>
              <a:t>)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279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442C91-76BA-4549-A75C-F96BDD449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947" y="-152260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CN" sz="3600" b="1" dirty="0">
                <a:solidFill>
                  <a:schemeClr val="tx2"/>
                </a:solidFill>
              </a:rPr>
              <a:t>Model Architecture (Task 1 )</a:t>
            </a:r>
            <a:endParaRPr lang="zh-CN" altLang="en-US" sz="3600" b="1" dirty="0">
              <a:solidFill>
                <a:schemeClr val="tx2"/>
              </a:solidFill>
            </a:endParaRP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1" name="图片 120" descr="手机屏幕截图&#10;&#10;描述已自动生成">
            <a:extLst>
              <a:ext uri="{FF2B5EF4-FFF2-40B4-BE49-F238E27FC236}">
                <a16:creationId xmlns:a16="http://schemas.microsoft.com/office/drawing/2014/main" id="{1762F3C7-0E48-4E76-9A33-3A7BBF8B3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69" y="1767552"/>
            <a:ext cx="10427661" cy="4092857"/>
          </a:xfrm>
          <a:prstGeom prst="rect">
            <a:avLst/>
          </a:prstGeom>
        </p:spPr>
      </p:pic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24350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550865-95F3-43C9-98A6-7D99662D6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altLang="zh-CN" sz="3600" b="1">
                <a:solidFill>
                  <a:schemeClr val="tx2"/>
                </a:solidFill>
              </a:rPr>
              <a:t>Model Design (Task 2)</a:t>
            </a:r>
            <a:endParaRPr lang="zh-CN" altLang="en-US" sz="3600">
              <a:solidFill>
                <a:schemeClr val="tx2"/>
              </a:solidFill>
            </a:endParaRP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680594-8982-4377-8804-5B2CED836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r>
              <a:rPr lang="en-US" altLang="zh-CN" sz="1800">
                <a:solidFill>
                  <a:schemeClr val="tx2"/>
                </a:solidFill>
              </a:rPr>
              <a:t>Content-based recommender system</a:t>
            </a:r>
          </a:p>
          <a:p>
            <a:r>
              <a:rPr lang="en-US" altLang="zh-CN" sz="1800">
                <a:solidFill>
                  <a:schemeClr val="tx2"/>
                </a:solidFill>
              </a:rPr>
              <a:t>Many baselines</a:t>
            </a:r>
          </a:p>
          <a:p>
            <a:r>
              <a:rPr lang="en-US" altLang="zh-CN" sz="1800">
                <a:solidFill>
                  <a:schemeClr val="tx2"/>
                </a:solidFill>
              </a:rPr>
              <a:t>Final solution: linear regression</a:t>
            </a:r>
            <a:endParaRPr lang="zh-CN" alt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999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7FFA53E-8539-412C-BA84-6705E569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1"/>
            <a:ext cx="5754696" cy="1837349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CN" sz="3600" b="1" dirty="0">
                <a:solidFill>
                  <a:schemeClr val="tx2"/>
                </a:solidFill>
              </a:rPr>
              <a:t>Regularizations</a:t>
            </a:r>
            <a:endParaRPr lang="zh-CN" altLang="en-US" sz="3600" b="1" dirty="0">
              <a:solidFill>
                <a:schemeClr val="tx2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C4A365-83FF-4A56-B653-06E9B8B19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2979336"/>
            <a:ext cx="5709721" cy="2430864"/>
          </a:xfrm>
        </p:spPr>
        <p:txBody>
          <a:bodyPr anchor="t">
            <a:normAutofit/>
          </a:bodyPr>
          <a:lstStyle/>
          <a:p>
            <a:r>
              <a:rPr lang="en-US" altLang="zh-CN" sz="2000" dirty="0">
                <a:solidFill>
                  <a:schemeClr val="tx2"/>
                </a:solidFill>
              </a:rPr>
              <a:t>L1, L2 norms for LR, MLPs</a:t>
            </a:r>
          </a:p>
          <a:p>
            <a:r>
              <a:rPr lang="en-US" altLang="zh-CN" sz="2000" dirty="0">
                <a:solidFill>
                  <a:schemeClr val="tx2"/>
                </a:solidFill>
              </a:rPr>
              <a:t>Dropout</a:t>
            </a:r>
          </a:p>
          <a:p>
            <a:r>
              <a:rPr lang="en-US" altLang="zh-CN" sz="2000" dirty="0" err="1">
                <a:solidFill>
                  <a:schemeClr val="tx2"/>
                </a:solidFill>
              </a:rPr>
              <a:t>Earlystopping</a:t>
            </a:r>
            <a:endParaRPr lang="en-US" altLang="zh-CN" sz="2000" dirty="0">
              <a:solidFill>
                <a:schemeClr val="tx2"/>
              </a:solidFill>
            </a:endParaRPr>
          </a:p>
          <a:p>
            <a:r>
              <a:rPr lang="en-US" altLang="zh-CN" sz="2000" dirty="0" err="1">
                <a:solidFill>
                  <a:schemeClr val="tx2"/>
                </a:solidFill>
              </a:rPr>
              <a:t>Batchnormalization</a:t>
            </a:r>
            <a:endParaRPr lang="en-US" altLang="zh-CN" sz="2000" dirty="0">
              <a:solidFill>
                <a:schemeClr val="tx2"/>
              </a:solidFill>
            </a:endParaRPr>
          </a:p>
          <a:p>
            <a:r>
              <a:rPr lang="en-US" altLang="zh-CN" sz="2000" dirty="0" err="1">
                <a:solidFill>
                  <a:schemeClr val="tx2"/>
                </a:solidFill>
              </a:rPr>
              <a:t>reduceLRonPlatau</a:t>
            </a:r>
            <a:endParaRPr lang="en-US" altLang="zh-CN" sz="2000" dirty="0">
              <a:solidFill>
                <a:schemeClr val="tx2"/>
              </a:solidFill>
            </a:endParaRPr>
          </a:p>
          <a:p>
            <a:r>
              <a:rPr lang="en-US" altLang="zh-CN" sz="2000" dirty="0">
                <a:solidFill>
                  <a:schemeClr val="tx2"/>
                </a:solidFill>
              </a:rPr>
              <a:t>Adaptive learning rate scheduler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443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7BDD930-0E65-490A-9CE5-554C357C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12C67-99A1-4956-8F68-1846C2177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F280D4D-96AF-4E87-8DE0-B7D68A04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398" cy="1299411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2"/>
                </a:solidFill>
              </a:rPr>
              <a:t>Model Training </a:t>
            </a:r>
            <a:endParaRPr lang="zh-CN" altLang="en-US" sz="3600" b="1" dirty="0">
              <a:solidFill>
                <a:schemeClr val="tx2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F788D7-E402-4650-808D-7CF276685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871" y="2827419"/>
            <a:ext cx="5029200" cy="3227626"/>
          </a:xfrm>
        </p:spPr>
        <p:txBody>
          <a:bodyPr anchor="ctr">
            <a:normAutofit/>
          </a:bodyPr>
          <a:lstStyle/>
          <a:p>
            <a:r>
              <a:rPr lang="en-US" altLang="zh-CN" sz="1800" dirty="0">
                <a:solidFill>
                  <a:schemeClr val="tx2"/>
                </a:solidFill>
              </a:rPr>
              <a:t>Grid Search to optimization hyper-param</a:t>
            </a:r>
          </a:p>
          <a:p>
            <a:r>
              <a:rPr lang="en-US" altLang="zh-CN" sz="1800" dirty="0">
                <a:solidFill>
                  <a:schemeClr val="tx2"/>
                </a:solidFill>
              </a:rPr>
              <a:t>9-12 hours on a server to optimize</a:t>
            </a:r>
          </a:p>
          <a:p>
            <a:r>
              <a:rPr lang="en-US" altLang="zh-CN" sz="1800" dirty="0" err="1">
                <a:solidFill>
                  <a:schemeClr val="tx2"/>
                </a:solidFill>
              </a:rPr>
              <a:t>Singel</a:t>
            </a:r>
            <a:r>
              <a:rPr lang="en-US" altLang="zh-CN" sz="1800" dirty="0">
                <a:solidFill>
                  <a:schemeClr val="tx2"/>
                </a:solidFill>
              </a:rPr>
              <a:t> training round ~10 min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9E5994-073E-4708-B3E6-43BFED0CE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381784" y="4178643"/>
            <a:ext cx="3061444" cy="2297267"/>
            <a:chOff x="-305" y="-1"/>
            <a:chExt cx="3832880" cy="287613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32F818D-9087-4691-AABA-465619A0C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8B7668A-5C96-4FB9-BFA9-38094EB8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F4F95BD-8661-4C45-94E3-CF3159BF4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85BBF8A-E2FB-47F6-A60F-4FB855D50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图片 4" descr="图形用户界面, 文本&#10;&#10;描述已自动生成">
            <a:extLst>
              <a:ext uri="{FF2B5EF4-FFF2-40B4-BE49-F238E27FC236}">
                <a16:creationId xmlns:a16="http://schemas.microsoft.com/office/drawing/2014/main" id="{554E6EAB-7071-4A35-8306-FE7E7A1E7F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43" t="12671" r="149" b="31869"/>
          <a:stretch/>
        </p:blipFill>
        <p:spPr>
          <a:xfrm>
            <a:off x="1148938" y="1929820"/>
            <a:ext cx="4550072" cy="447098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DD81D498-EAA8-40F3-8230-AE4DEDA38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906190" y="0"/>
            <a:ext cx="3282247" cy="2837712"/>
            <a:chOff x="-305" y="-4155"/>
            <a:chExt cx="2514948" cy="217433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62F2402-5879-41A3-ACEC-6D2811BA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BD41895-A230-4959-97BA-80F516383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670BD54-10A6-4092-9E32-647B2F870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C2B9A82-4826-4BF4-A16E-0B005FE76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30979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14DCF193-3CE8-4A09-8466-E7AABBA2E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1"/>
            <a:ext cx="5754696" cy="1837349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CN" sz="3600" b="1" dirty="0">
                <a:solidFill>
                  <a:schemeClr val="tx2"/>
                </a:solidFill>
              </a:rPr>
              <a:t>Contents</a:t>
            </a:r>
            <a:endParaRPr lang="zh-CN" altLang="en-US" sz="3600" b="1" dirty="0">
              <a:solidFill>
                <a:schemeClr val="tx2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1E64B7-BDE9-4DD5-8C54-481082B4C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2979336"/>
            <a:ext cx="5709721" cy="24308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chemeClr val="tx2"/>
                </a:solidFill>
              </a:rPr>
              <a:t>Introduction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2"/>
                </a:solidFill>
              </a:rPr>
              <a:t>Preprocessing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2"/>
                </a:solidFill>
              </a:rPr>
              <a:t>Model</a:t>
            </a:r>
          </a:p>
          <a:p>
            <a:pPr marL="0" indent="0">
              <a:buNone/>
            </a:pPr>
            <a:r>
              <a:rPr lang="en-US" altLang="zh-CN" sz="3200" b="1" dirty="0">
                <a:solidFill>
                  <a:schemeClr val="tx2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4213262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0337706-BD1F-4882-A334-FFEAB945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altLang="zh-CN" sz="3600" b="1" dirty="0">
                <a:solidFill>
                  <a:schemeClr val="tx2"/>
                </a:solidFill>
              </a:rPr>
              <a:t>Model </a:t>
            </a:r>
            <a:r>
              <a:rPr lang="en-US" altLang="zh-CN" sz="3600" b="1" dirty="0" err="1">
                <a:solidFill>
                  <a:schemeClr val="tx2"/>
                </a:solidFill>
              </a:rPr>
              <a:t>Merics</a:t>
            </a:r>
            <a:endParaRPr lang="zh-CN" altLang="en-US" sz="3600" b="1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341BF6-8EA7-494F-8D05-9171C50E0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r>
              <a:rPr lang="en-US" altLang="zh-CN" sz="1800">
                <a:solidFill>
                  <a:schemeClr val="tx2"/>
                </a:solidFill>
              </a:rPr>
              <a:t>Baselines : plain linear regression, linear regression with polynomial feature expansion, Lasso regression (λ = 0.01), multilayer perceptron</a:t>
            </a:r>
          </a:p>
          <a:p>
            <a:r>
              <a:rPr lang="en-US" altLang="zh-CN" sz="1800">
                <a:solidFill>
                  <a:schemeClr val="tx2"/>
                </a:solidFill>
              </a:rPr>
              <a:t>Metrics: 5-fold RMSE</a:t>
            </a:r>
          </a:p>
          <a:p>
            <a:endParaRPr lang="zh-CN" alt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302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DEC67-F4EB-4B81-AE19-1AF61759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Quantitative Results</a:t>
            </a:r>
            <a:endParaRPr lang="zh-CN" altLang="en-US" b="1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C2DC3EA-5F12-44CA-A3DC-F1C1A3D6E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854" y="1690688"/>
            <a:ext cx="8707244" cy="177952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45CF737-F9B0-42C0-AF03-49154FE38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05413"/>
            <a:ext cx="9503163" cy="203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206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B4C5F84-DE9D-4E9B-AD20-1BAC6C265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CN" sz="3600" b="1" dirty="0">
                <a:solidFill>
                  <a:schemeClr val="tx2"/>
                </a:solidFill>
              </a:rPr>
              <a:t>Discussion on models  </a:t>
            </a:r>
            <a:endParaRPr lang="zh-CN" altLang="en-US" sz="3600" b="1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FD99B1-D033-43D5-80A6-E92374D20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chemeClr val="tx2"/>
                </a:solidFill>
              </a:rPr>
              <a:t>Non-linear model outperform others, but training is hard</a:t>
            </a:r>
          </a:p>
          <a:p>
            <a:r>
              <a:rPr lang="en-US" altLang="zh-CN" sz="1800" dirty="0">
                <a:solidFill>
                  <a:schemeClr val="tx2"/>
                </a:solidFill>
              </a:rPr>
              <a:t>Linear model is good for task 2</a:t>
            </a:r>
          </a:p>
          <a:p>
            <a:r>
              <a:rPr lang="en-US" altLang="zh-CN" sz="1800" dirty="0">
                <a:solidFill>
                  <a:schemeClr val="tx2"/>
                </a:solidFill>
              </a:rPr>
              <a:t>Conclusion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9916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14DCF193-3CE8-4A09-8466-E7AABBA2E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265" y="760575"/>
            <a:ext cx="5461054" cy="1640745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CN" sz="3600" b="1" dirty="0">
                <a:solidFill>
                  <a:schemeClr val="tx2"/>
                </a:solidFill>
              </a:rPr>
              <a:t>Contents</a:t>
            </a:r>
            <a:endParaRPr lang="zh-CN" altLang="en-US" sz="3600" b="1" dirty="0">
              <a:solidFill>
                <a:schemeClr val="tx2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1E64B7-BDE9-4DD5-8C54-481082B4C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3642" y="2610496"/>
            <a:ext cx="6011134" cy="258159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Introduction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Preprocessing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Model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165263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059CFFF1-B381-4B52-9A6E-EAABDE63C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2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16344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7DDDC32-405B-4287-A055-B4662A435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1"/>
            <a:ext cx="5754696" cy="1837349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CN" sz="3600" b="1" dirty="0">
                <a:solidFill>
                  <a:schemeClr val="tx2"/>
                </a:solidFill>
              </a:rPr>
              <a:t>Background</a:t>
            </a:r>
            <a:endParaRPr lang="zh-CN" altLang="en-US" sz="3600" b="1" dirty="0">
              <a:solidFill>
                <a:schemeClr val="tx2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2C3780-6874-4737-BEF6-A1AC99623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2979336"/>
            <a:ext cx="5709721" cy="2430864"/>
          </a:xfrm>
        </p:spPr>
        <p:txBody>
          <a:bodyPr anchor="t">
            <a:normAutofit/>
          </a:bodyPr>
          <a:lstStyle/>
          <a:p>
            <a:r>
              <a:rPr lang="en-US" altLang="zh-CN" sz="2000" dirty="0" err="1">
                <a:solidFill>
                  <a:schemeClr val="tx2"/>
                </a:solidFill>
              </a:rPr>
              <a:t>PolyTube</a:t>
            </a:r>
            <a:endParaRPr lang="en-US" altLang="zh-CN" sz="2000" dirty="0">
              <a:solidFill>
                <a:schemeClr val="tx2"/>
              </a:solidFill>
            </a:endParaRPr>
          </a:p>
          <a:p>
            <a:r>
              <a:rPr lang="en-US" altLang="zh-CN" sz="2000" dirty="0">
                <a:solidFill>
                  <a:schemeClr val="tx2"/>
                </a:solidFill>
              </a:rPr>
              <a:t>Large dataset</a:t>
            </a:r>
          </a:p>
          <a:p>
            <a:pPr marL="0" indent="0">
              <a:buNone/>
            </a:pPr>
            <a:endParaRPr lang="en-US" altLang="zh-CN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52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2B0BD38-CCA7-45D3-925A-456D9F379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altLang="zh-CN" sz="3600" b="1" dirty="0">
                <a:solidFill>
                  <a:schemeClr val="tx2"/>
                </a:solidFill>
              </a:rPr>
              <a:t>Project Objective</a:t>
            </a:r>
            <a:endParaRPr lang="zh-CN" altLang="en-US" sz="3600" b="1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3CA8E2-6AF7-4D27-8E7F-EA19DA586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r>
              <a:rPr lang="en-US" altLang="zh-CN" sz="1800">
                <a:solidFill>
                  <a:schemeClr val="tx2"/>
                </a:solidFill>
              </a:rPr>
              <a:t>Task 1 build a regression model</a:t>
            </a:r>
          </a:p>
          <a:p>
            <a:r>
              <a:rPr lang="en-US" altLang="zh-CN" sz="1800">
                <a:solidFill>
                  <a:schemeClr val="tx2"/>
                </a:solidFill>
              </a:rPr>
              <a:t>Task 2 build a recommender system</a:t>
            </a:r>
            <a:endParaRPr lang="zh-CN" alt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97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14DCF193-3CE8-4A09-8466-E7AABBA2E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1"/>
            <a:ext cx="5754696" cy="1837349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CN" sz="3600" b="1" dirty="0">
                <a:solidFill>
                  <a:schemeClr val="tx2"/>
                </a:solidFill>
              </a:rPr>
              <a:t>Contents</a:t>
            </a:r>
            <a:endParaRPr lang="zh-CN" altLang="en-US" sz="3600" b="1" dirty="0">
              <a:solidFill>
                <a:schemeClr val="tx2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1E64B7-BDE9-4DD5-8C54-481082B4C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2979336"/>
            <a:ext cx="5709721" cy="24308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chemeClr val="tx2"/>
                </a:solidFill>
              </a:rPr>
              <a:t>Introduction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tx2"/>
                </a:solidFill>
              </a:rPr>
              <a:t>Preprocessing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2"/>
                </a:solidFill>
              </a:rPr>
              <a:t>Model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2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222798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7BDD930-0E65-490A-9CE5-554C357C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12C67-99A1-4956-8F68-1846C2177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A86CBD8-6525-44EE-8D4F-1006E5EEE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398" cy="1299411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2"/>
                </a:solidFill>
              </a:rPr>
              <a:t>E</a:t>
            </a:r>
            <a:r>
              <a:rPr lang="en-US" altLang="zh-CN" sz="3600" b="1" i="0" dirty="0">
                <a:solidFill>
                  <a:schemeClr val="tx2"/>
                </a:solidFill>
                <a:effectLst/>
              </a:rPr>
              <a:t>xploratory</a:t>
            </a:r>
            <a:r>
              <a:rPr lang="en-US" altLang="zh-CN" sz="3600" b="1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sz="3600" b="1" dirty="0">
                <a:solidFill>
                  <a:schemeClr val="tx2"/>
                </a:solidFill>
              </a:rPr>
              <a:t>data analysis</a:t>
            </a:r>
            <a:endParaRPr lang="zh-CN" altLang="en-US" sz="3600" b="1" dirty="0">
              <a:solidFill>
                <a:schemeClr val="tx2"/>
              </a:solidFill>
            </a:endParaRPr>
          </a:p>
        </p:txBody>
      </p:sp>
      <p:pic>
        <p:nvPicPr>
          <p:cNvPr id="7" name="内容占位符 6" descr="表格&#10;&#10;低可信度描述已自动生成">
            <a:extLst>
              <a:ext uri="{FF2B5EF4-FFF2-40B4-BE49-F238E27FC236}">
                <a16:creationId xmlns:a16="http://schemas.microsoft.com/office/drawing/2014/main" id="{FD5C8207-F5C0-4B03-84AC-562652773C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923" y="2827338"/>
            <a:ext cx="4812880" cy="3227387"/>
          </a:xfr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69E5994-073E-4708-B3E6-43BFED0CE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381784" y="4178643"/>
            <a:ext cx="3061444" cy="2297267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2F818D-9087-4691-AABA-465619A0C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8B7668A-5C96-4FB9-BFA9-38094EB8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4F95BD-8661-4C45-94E3-CF3159BF4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85BBF8A-E2FB-47F6-A60F-4FB855D50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内容占位符 4" descr="徽标&#10;&#10;描述已自动生成">
            <a:extLst>
              <a:ext uri="{FF2B5EF4-FFF2-40B4-BE49-F238E27FC236}">
                <a16:creationId xmlns:a16="http://schemas.microsoft.com/office/drawing/2014/main" id="{4DF320DF-5EB2-44F8-B4F2-DE95413B9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70" y="2837712"/>
            <a:ext cx="4838094" cy="3217333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DD81D498-EAA8-40F3-8230-AE4DEDA38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906190" y="0"/>
            <a:ext cx="3282247" cy="2837712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62F2402-5879-41A3-ACEC-6D2811BA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BD41895-A230-4959-97BA-80F516383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670BD54-10A6-4092-9E32-647B2F870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C2B9A82-4826-4BF4-A16E-0B005FE76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DCDCDC22-E47A-4A20-93C5-BA60FD30CF3A}"/>
              </a:ext>
            </a:extLst>
          </p:cNvPr>
          <p:cNvSpPr txBox="1"/>
          <p:nvPr/>
        </p:nvSpPr>
        <p:spPr>
          <a:xfrm>
            <a:off x="1140903" y="1623863"/>
            <a:ext cx="3775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Long-tail distribution</a:t>
            </a:r>
          </a:p>
          <a:p>
            <a:r>
              <a:rPr lang="en-US" altLang="zh-CN" dirty="0"/>
              <a:t>Outliers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0102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0D25633-7B07-4252-A4E1-DB833F1CD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2"/>
                </a:solidFill>
              </a:rPr>
              <a:t>Preprocessing</a:t>
            </a:r>
            <a:endParaRPr lang="zh-CN" altLang="en-US" sz="3600" b="1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81B0F-E14E-430F-B91B-75EF31CE6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812" y="1032987"/>
            <a:ext cx="4919108" cy="4792027"/>
          </a:xfrm>
        </p:spPr>
        <p:txBody>
          <a:bodyPr anchor="ctr">
            <a:normAutofit/>
          </a:bodyPr>
          <a:lstStyle/>
          <a:p>
            <a:r>
              <a:rPr lang="en-US" altLang="zh-CN" sz="2000" dirty="0">
                <a:solidFill>
                  <a:schemeClr val="tx2"/>
                </a:solidFill>
              </a:rPr>
              <a:t>Null value imputation –mean values</a:t>
            </a:r>
          </a:p>
          <a:p>
            <a:r>
              <a:rPr lang="en-US" altLang="zh-CN" sz="2000" dirty="0">
                <a:solidFill>
                  <a:schemeClr val="tx2"/>
                </a:solidFill>
              </a:rPr>
              <a:t>Outliers -clipping</a:t>
            </a:r>
          </a:p>
          <a:p>
            <a:r>
              <a:rPr lang="en-US" altLang="zh-CN" sz="2000" dirty="0">
                <a:solidFill>
                  <a:schemeClr val="tx2"/>
                </a:solidFill>
              </a:rPr>
              <a:t>Feature scaling –transformation</a:t>
            </a:r>
          </a:p>
          <a:p>
            <a:r>
              <a:rPr lang="en-US" altLang="zh-CN" sz="2000" dirty="0">
                <a:solidFill>
                  <a:schemeClr val="tx2"/>
                </a:solidFill>
              </a:rPr>
              <a:t>Feature encoding -vectorize</a:t>
            </a:r>
          </a:p>
          <a:p>
            <a:endParaRPr lang="zh-CN" alt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14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D5DEE27-27C0-447A-924D-BB08AF6F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947" y="178686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CN" sz="3600" b="1" dirty="0">
                <a:solidFill>
                  <a:schemeClr val="tx2"/>
                </a:solidFill>
              </a:rPr>
              <a:t>Preprocessing Result</a:t>
            </a:r>
            <a:endParaRPr lang="zh-CN" altLang="en-US" sz="3600" b="1" dirty="0">
              <a:solidFill>
                <a:schemeClr val="tx2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内容占位符 4" descr="电脑萤幕画面&#10;&#10;描述已自动生成">
            <a:extLst>
              <a:ext uri="{FF2B5EF4-FFF2-40B4-BE49-F238E27FC236}">
                <a16:creationId xmlns:a16="http://schemas.microsoft.com/office/drawing/2014/main" id="{46F67CF1-3954-409D-9F27-4BD7F5F48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1" y="3265825"/>
            <a:ext cx="4954693" cy="2361107"/>
          </a:xfrm>
          <a:prstGeom prst="rect">
            <a:avLst/>
          </a:prstGeom>
        </p:spPr>
      </p:pic>
      <p:pic>
        <p:nvPicPr>
          <p:cNvPr id="7" name="内容占位符 6" descr="图标&#10;&#10;低可信度描述已自动生成">
            <a:extLst>
              <a:ext uri="{FF2B5EF4-FFF2-40B4-BE49-F238E27FC236}">
                <a16:creationId xmlns:a16="http://schemas.microsoft.com/office/drawing/2014/main" id="{10F220FC-C60B-4B11-A6D5-D1AFBA409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152" y="1523292"/>
            <a:ext cx="3819362" cy="4430241"/>
          </a:xfr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85203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6D30CC-D3E4-4E7A-BD2E-F55F74978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5011473" cy="1773936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2"/>
                </a:solidFill>
              </a:rPr>
              <a:t>Feature selection</a:t>
            </a:r>
            <a:endParaRPr lang="zh-CN" altLang="en-US" sz="3600" b="1" dirty="0">
              <a:solidFill>
                <a:schemeClr val="tx2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596E1F-56EE-4F81-91A1-981B093CF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641" y="338328"/>
            <a:ext cx="5029200" cy="1773936"/>
          </a:xfrm>
        </p:spPr>
        <p:txBody>
          <a:bodyPr anchor="ctr">
            <a:normAutofit/>
          </a:bodyPr>
          <a:lstStyle/>
          <a:p>
            <a:r>
              <a:rPr lang="en-US" altLang="zh-CN" sz="1800">
                <a:solidFill>
                  <a:schemeClr val="tx2"/>
                </a:solidFill>
              </a:rPr>
              <a:t>Recursive Feature Elimination</a:t>
            </a:r>
          </a:p>
          <a:p>
            <a:r>
              <a:rPr lang="en-US" altLang="zh-CN" sz="1800">
                <a:solidFill>
                  <a:schemeClr val="tx2"/>
                </a:solidFill>
              </a:rPr>
              <a:t>Feature importance</a:t>
            </a:r>
          </a:p>
          <a:p>
            <a:pPr marL="0" indent="0">
              <a:buNone/>
            </a:pPr>
            <a:endParaRPr lang="zh-CN" altLang="en-US" sz="1800">
              <a:solidFill>
                <a:schemeClr val="tx2"/>
              </a:solidFill>
            </a:endParaRPr>
          </a:p>
        </p:txBody>
      </p:sp>
      <p:pic>
        <p:nvPicPr>
          <p:cNvPr id="5" name="图片 4" descr="图表, 直方图&#10;&#10;描述已自动生成">
            <a:extLst>
              <a:ext uri="{FF2B5EF4-FFF2-40B4-BE49-F238E27FC236}">
                <a16:creationId xmlns:a16="http://schemas.microsoft.com/office/drawing/2014/main" id="{3A3EDBB7-91F3-4016-ACBD-4A9C6E025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36" y="2112264"/>
            <a:ext cx="4846323" cy="3947410"/>
          </a:xfrm>
          <a:prstGeom prst="rect">
            <a:avLst/>
          </a:prstGeom>
        </p:spPr>
      </p:pic>
      <p:pic>
        <p:nvPicPr>
          <p:cNvPr id="7" name="图片 6" descr="手机屏幕的截图&#10;&#10;中度可信度描述已自动生成">
            <a:extLst>
              <a:ext uri="{FF2B5EF4-FFF2-40B4-BE49-F238E27FC236}">
                <a16:creationId xmlns:a16="http://schemas.microsoft.com/office/drawing/2014/main" id="{46568526-6DB5-4E80-9900-3358A8C8B3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236" y="2176829"/>
            <a:ext cx="5415998" cy="381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414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11F0CC99604A4DBF00A9169E31DA8A" ma:contentTypeVersion="9" ma:contentTypeDescription="Create a new document." ma:contentTypeScope="" ma:versionID="6ab7118f3e844b190a54c146517c46b6">
  <xsd:schema xmlns:xsd="http://www.w3.org/2001/XMLSchema" xmlns:xs="http://www.w3.org/2001/XMLSchema" xmlns:p="http://schemas.microsoft.com/office/2006/metadata/properties" xmlns:ns3="06ed3071-e33e-47c1-82d6-f76f06b49343" xmlns:ns4="997a9ffa-ae40-41dc-8a59-735ee4226fad" targetNamespace="http://schemas.microsoft.com/office/2006/metadata/properties" ma:root="true" ma:fieldsID="1a9cea2ddc9a6bc553ba6ecfd2b765f8" ns3:_="" ns4:_="">
    <xsd:import namespace="06ed3071-e33e-47c1-82d6-f76f06b49343"/>
    <xsd:import namespace="997a9ffa-ae40-41dc-8a59-735ee4226fa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ed3071-e33e-47c1-82d6-f76f06b493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7a9ffa-ae40-41dc-8a59-735ee4226fa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CE4B0A-DB8F-4BB1-9382-07AA965685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ed3071-e33e-47c1-82d6-f76f06b49343"/>
    <ds:schemaRef ds:uri="997a9ffa-ae40-41dc-8a59-735ee4226f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14ECA3-1FEA-4223-B55E-B9312EC63184}">
  <ds:schemaRefs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2006/metadata/properties"/>
    <ds:schemaRef ds:uri="997a9ffa-ae40-41dc-8a59-735ee4226fad"/>
    <ds:schemaRef ds:uri="http://purl.org/dc/terms/"/>
    <ds:schemaRef ds:uri="06ed3071-e33e-47c1-82d6-f76f06b49343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A9793CA-D0D0-4D20-AD32-7322CCAC1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208</Words>
  <Application>Microsoft Office PowerPoint</Application>
  <PresentationFormat>宽屏</PresentationFormat>
  <Paragraphs>69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COMP 4434 Final Presenstation</vt:lpstr>
      <vt:lpstr>Contents</vt:lpstr>
      <vt:lpstr>Background</vt:lpstr>
      <vt:lpstr>Project Objective</vt:lpstr>
      <vt:lpstr>Contents</vt:lpstr>
      <vt:lpstr>Exploratory data analysis</vt:lpstr>
      <vt:lpstr>Preprocessing</vt:lpstr>
      <vt:lpstr>Preprocessing Result</vt:lpstr>
      <vt:lpstr>Feature selection</vt:lpstr>
      <vt:lpstr>Contents</vt:lpstr>
      <vt:lpstr>Model Design (Task 1 )</vt:lpstr>
      <vt:lpstr>Model Architecture (Task 1 )</vt:lpstr>
      <vt:lpstr>Model Design (Task 2)</vt:lpstr>
      <vt:lpstr>Regularizations</vt:lpstr>
      <vt:lpstr>Model Training </vt:lpstr>
      <vt:lpstr>Contents</vt:lpstr>
      <vt:lpstr>Model Merics</vt:lpstr>
      <vt:lpstr>Quantitative Results</vt:lpstr>
      <vt:lpstr>Discussion on models 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心 程</dc:creator>
  <cp:lastModifiedBy>JIANG, Rui X [Student]</cp:lastModifiedBy>
  <cp:revision>6</cp:revision>
  <dcterms:created xsi:type="dcterms:W3CDTF">2021-04-30T16:56:28Z</dcterms:created>
  <dcterms:modified xsi:type="dcterms:W3CDTF">2021-05-03T12:12:30Z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0x010100CC11F0CC99604A4DBF00A9169E31DA8A</vt:lpwstr>
  </property>
</Properties>
</file>