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5" r:id="rId8"/>
    <p:sldId id="263" r:id="rId9"/>
    <p:sldId id="267"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84104" autoAdjust="0"/>
  </p:normalViewPr>
  <p:slideViewPr>
    <p:cSldViewPr>
      <p:cViewPr varScale="1">
        <p:scale>
          <a:sx n="71" d="100"/>
          <a:sy n="71" d="100"/>
        </p:scale>
        <p:origin x="-133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8C9E9-1525-4947-BF73-A77D90ED0A37}" type="datetimeFigureOut">
              <a:rPr lang="en-US" smtClean="0"/>
              <a:t>7/22/2020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39F531-FB95-4CCF-9230-EBE49F3D660D}" type="slidenum">
              <a:rPr lang="en-US" smtClean="0"/>
              <a:t>‹#›</a:t>
            </a:fld>
            <a:endParaRPr lang="en-US"/>
          </a:p>
        </p:txBody>
      </p:sp>
    </p:spTree>
    <p:extLst>
      <p:ext uri="{BB962C8B-B14F-4D97-AF65-F5344CB8AC3E}">
        <p14:creationId xmlns:p14="http://schemas.microsoft.com/office/powerpoint/2010/main" val="374211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457BF0-953A-4D3F-B616-4A7C3061D69F}" type="slidenum">
              <a:rPr lang="ko-KR" altLang="en-US" smtClean="0"/>
              <a:t>1</a:t>
            </a:fld>
            <a:endParaRPr lang="ko-KR" altLang="en-US"/>
          </a:p>
        </p:txBody>
      </p:sp>
    </p:spTree>
    <p:extLst>
      <p:ext uri="{BB962C8B-B14F-4D97-AF65-F5344CB8AC3E}">
        <p14:creationId xmlns:p14="http://schemas.microsoft.com/office/powerpoint/2010/main" val="10128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10</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11</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2</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3</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4</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5</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6</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7</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8</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E9457BF0-953A-4D3F-B616-4A7C3061D69F}" type="slidenum">
              <a:rPr lang="ko-KR" altLang="en-US" smtClean="0"/>
              <a:t>9</a:t>
            </a:fld>
            <a:endParaRPr lang="ko-KR" altLang="en-US"/>
          </a:p>
        </p:txBody>
      </p:sp>
    </p:spTree>
    <p:extLst>
      <p:ext uri="{BB962C8B-B14F-4D97-AF65-F5344CB8AC3E}">
        <p14:creationId xmlns:p14="http://schemas.microsoft.com/office/powerpoint/2010/main" val="192691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C6E90-9EAE-41EA-B616-39D5CDA349F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397177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6E90-9EAE-41EA-B616-39D5CDA349F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220915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6E90-9EAE-41EA-B616-39D5CDA349F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13887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6E90-9EAE-41EA-B616-39D5CDA349F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140906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C6E90-9EAE-41EA-B616-39D5CDA349F5}"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426316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C6E90-9EAE-41EA-B616-39D5CDA349F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220949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C6E90-9EAE-41EA-B616-39D5CDA349F5}"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53732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C6E90-9EAE-41EA-B616-39D5CDA349F5}"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180907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C6E90-9EAE-41EA-B616-39D5CDA349F5}"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173191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C6E90-9EAE-41EA-B616-39D5CDA349F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138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C6E90-9EAE-41EA-B616-39D5CDA349F5}"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CF34D-5945-48A9-8CEC-C6E22DCA8CE5}" type="slidenum">
              <a:rPr lang="en-US" smtClean="0"/>
              <a:t>‹#›</a:t>
            </a:fld>
            <a:endParaRPr lang="en-US"/>
          </a:p>
        </p:txBody>
      </p:sp>
    </p:spTree>
    <p:extLst>
      <p:ext uri="{BB962C8B-B14F-4D97-AF65-F5344CB8AC3E}">
        <p14:creationId xmlns:p14="http://schemas.microsoft.com/office/powerpoint/2010/main" val="83164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6E90-9EAE-41EA-B616-39D5CDA349F5}" type="datetimeFigureOut">
              <a:rPr lang="en-US" smtClean="0"/>
              <a:t>7/22/2020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CF34D-5945-48A9-8CEC-C6E22DCA8CE5}" type="slidenum">
              <a:rPr lang="en-US" smtClean="0"/>
              <a:t>‹#›</a:t>
            </a:fld>
            <a:endParaRPr lang="en-US"/>
          </a:p>
        </p:txBody>
      </p:sp>
    </p:spTree>
    <p:extLst>
      <p:ext uri="{BB962C8B-B14F-4D97-AF65-F5344CB8AC3E}">
        <p14:creationId xmlns:p14="http://schemas.microsoft.com/office/powerpoint/2010/main" val="300888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ICU Mortality Prediction</a:t>
            </a:r>
            <a:endParaRPr lang="en-US" dirty="0"/>
          </a:p>
        </p:txBody>
      </p:sp>
    </p:spTree>
    <p:extLst>
      <p:ext uri="{BB962C8B-B14F-4D97-AF65-F5344CB8AC3E}">
        <p14:creationId xmlns:p14="http://schemas.microsoft.com/office/powerpoint/2010/main" val="661164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Conclusion</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500" dirty="0"/>
          </a:p>
          <a:p>
            <a:pPr marL="342900" indent="-342900" algn="l">
              <a:buFont typeface="Arial" panose="020B0604020202020204" pitchFamily="34" charset="0"/>
              <a:buChar char="•"/>
            </a:pPr>
            <a:r>
              <a:rPr lang="en-US" sz="2500" dirty="0" smtClean="0"/>
              <a:t>Most RNN models do not outperform linear model, although we can expect that as complicated features are used for the linear model. </a:t>
            </a:r>
          </a:p>
          <a:p>
            <a:pPr marL="342900" indent="-342900" algn="l">
              <a:buFont typeface="Arial" panose="020B0604020202020204" pitchFamily="34" charset="0"/>
              <a:buChar char="•"/>
            </a:pPr>
            <a:r>
              <a:rPr lang="en-US" sz="2500" dirty="0" smtClean="0"/>
              <a:t>Exception is the channel wise variations,  which are better than linear models with substantial margins</a:t>
            </a:r>
          </a:p>
          <a:p>
            <a:pPr marL="342900" indent="-342900" algn="l">
              <a:buFont typeface="Arial" panose="020B0604020202020204" pitchFamily="34" charset="0"/>
              <a:buChar char="•"/>
            </a:pPr>
            <a:r>
              <a:rPr lang="en-US" sz="2500" dirty="0" smtClean="0"/>
              <a:t>When calibration is considered, logistic regression model tend to overestimate the actual probability of mortality however</a:t>
            </a:r>
            <a:endParaRPr lang="en-US" sz="2500" dirty="0"/>
          </a:p>
          <a:p>
            <a:pPr marL="342900" indent="-342900" algn="l">
              <a:buFont typeface="Arial" panose="020B0604020202020204" pitchFamily="34" charset="0"/>
              <a:buChar char="•"/>
            </a:pPr>
            <a:r>
              <a:rPr lang="en-US" sz="2500" dirty="0" smtClean="0"/>
              <a:t>Standard bi-directional GRU performs similar to logistic models across all metrics and better calibrated</a:t>
            </a:r>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22517015"/>
      </p:ext>
    </p:extLst>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70624"/>
            <a:ext cx="7198568" cy="864096"/>
          </a:xfrm>
        </p:spPr>
        <p:txBody>
          <a:bodyPr>
            <a:normAutofit/>
          </a:bodyPr>
          <a:lstStyle/>
          <a:p>
            <a:r>
              <a:rPr lang="en-US" sz="5000" dirty="0" smtClean="0"/>
              <a:t>Discussion </a:t>
            </a:r>
            <a:r>
              <a:rPr lang="en-US" sz="5000" dirty="0"/>
              <a:t>(</a:t>
            </a:r>
            <a:r>
              <a:rPr lang="en-US" sz="5000" dirty="0" smtClean="0"/>
              <a:t>challenges)</a:t>
            </a:r>
            <a:endParaRPr lang="en-US" sz="5000" dirty="0"/>
          </a:p>
        </p:txBody>
      </p:sp>
      <p:sp>
        <p:nvSpPr>
          <p:cNvPr id="7" name="Subtitle 6"/>
          <p:cNvSpPr>
            <a:spLocks noGrp="1"/>
          </p:cNvSpPr>
          <p:nvPr>
            <p:ph type="subTitle" idx="1"/>
          </p:nvPr>
        </p:nvSpPr>
        <p:spPr>
          <a:xfrm>
            <a:off x="533400" y="914400"/>
            <a:ext cx="7467600" cy="5557520"/>
          </a:xfrm>
        </p:spPr>
        <p:txBody>
          <a:bodyPr>
            <a:noAutofit/>
          </a:bodyPr>
          <a:lstStyle/>
          <a:p>
            <a:pPr algn="l"/>
            <a:endParaRPr lang="en-US" sz="2500" dirty="0"/>
          </a:p>
          <a:p>
            <a:pPr marL="342900" indent="-342900" algn="l">
              <a:buFont typeface="Arial" panose="020B0604020202020204" pitchFamily="34" charset="0"/>
              <a:buChar char="•"/>
            </a:pPr>
            <a:r>
              <a:rPr lang="en-US" sz="2000" dirty="0" smtClean="0"/>
              <a:t>Implementation side: AWS </a:t>
            </a:r>
            <a:r>
              <a:rPr lang="en-US" sz="2000" dirty="0"/>
              <a:t>EC2 </a:t>
            </a:r>
            <a:r>
              <a:rPr lang="en-US" sz="2000" dirty="0" smtClean="0"/>
              <a:t>default instances (ex. ml.t3.medium) barely usable for both ETL and deploying ML models to work on MIMIC III database</a:t>
            </a:r>
          </a:p>
          <a:p>
            <a:pPr marL="342900" indent="-342900" algn="l">
              <a:buFont typeface="Arial" panose="020B0604020202020204" pitchFamily="34" charset="0"/>
              <a:buChar char="•"/>
            </a:pPr>
            <a:r>
              <a:rPr lang="en-US" sz="2000" dirty="0" smtClean="0"/>
              <a:t>Switched to ml.m5.xlarge, but still has performance problems (ex. cannot train channel wise models that can be doable with local </a:t>
            </a:r>
            <a:r>
              <a:rPr lang="en-US" sz="2000" dirty="0"/>
              <a:t>machine) N</a:t>
            </a:r>
            <a:r>
              <a:rPr lang="en-US" sz="2000" dirty="0" smtClean="0"/>
              <a:t>on-standard </a:t>
            </a:r>
            <a:r>
              <a:rPr lang="en-US" sz="2000" dirty="0"/>
              <a:t>EC2 instances (ex. ml.p3) that supports accelerated computing with GPU </a:t>
            </a:r>
            <a:r>
              <a:rPr lang="en-US" sz="2000" dirty="0" smtClean="0"/>
              <a:t>need to be used</a:t>
            </a:r>
          </a:p>
          <a:p>
            <a:pPr marL="342900" indent="-342900" algn="l">
              <a:buFont typeface="Arial" panose="020B0604020202020204" pitchFamily="34" charset="0"/>
              <a:buChar char="•"/>
            </a:pPr>
            <a:r>
              <a:rPr lang="en-US" sz="2000" dirty="0" smtClean="0"/>
              <a:t>Not many features were experimented (although </a:t>
            </a:r>
            <a:r>
              <a:rPr lang="en-US" sz="2000" dirty="0"/>
              <a:t>features we focused on in vital signs and lab categories make it comparable to related benchmark </a:t>
            </a:r>
            <a:r>
              <a:rPr lang="en-US" sz="2000" dirty="0" smtClean="0"/>
              <a:t>works), not enough epochs for complicated structures, not through </a:t>
            </a:r>
            <a:r>
              <a:rPr lang="en-US" sz="2000" dirty="0" err="1"/>
              <a:t>hyperparameter</a:t>
            </a:r>
            <a:r>
              <a:rPr lang="en-US" sz="2000" dirty="0"/>
              <a:t> tuning (adjusting learning schedule, weight </a:t>
            </a:r>
            <a:r>
              <a:rPr lang="en-US" sz="2000" dirty="0" smtClean="0"/>
              <a:t>decays, </a:t>
            </a:r>
            <a:r>
              <a:rPr lang="en-US" sz="2000" dirty="0" err="1" smtClean="0"/>
              <a:t>etc</a:t>
            </a:r>
            <a:r>
              <a:rPr lang="en-US" sz="2000" dirty="0" smtClean="0"/>
              <a:t> can make difference) </a:t>
            </a:r>
            <a:r>
              <a:rPr lang="en-US" sz="2000" dirty="0"/>
              <a:t>as a </a:t>
            </a:r>
            <a:r>
              <a:rPr lang="en-US" sz="2000" dirty="0" smtClean="0"/>
              <a:t>result</a:t>
            </a:r>
          </a:p>
          <a:p>
            <a:pPr marL="342900" indent="-342900" algn="l">
              <a:buFont typeface="Arial" panose="020B0604020202020204" pitchFamily="34" charset="0"/>
              <a:buChar char="•"/>
            </a:pPr>
            <a:r>
              <a:rPr lang="en-US" sz="2000" dirty="0" smtClean="0"/>
              <a:t>The number of patients we used are considered to be large compared to the related benchmark works, but the test data remaining is deemed not large and best regularization is needed to generalize</a:t>
            </a:r>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98486130"/>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Contents</a:t>
            </a:r>
            <a:endParaRPr lang="en-US" sz="5000" dirty="0"/>
          </a:p>
        </p:txBody>
      </p:sp>
      <p:sp>
        <p:nvSpPr>
          <p:cNvPr id="7" name="Subtitle 6"/>
          <p:cNvSpPr>
            <a:spLocks noGrp="1"/>
          </p:cNvSpPr>
          <p:nvPr>
            <p:ph type="subTitle" idx="1"/>
          </p:nvPr>
        </p:nvSpPr>
        <p:spPr>
          <a:xfrm>
            <a:off x="719572" y="1303984"/>
            <a:ext cx="7596844" cy="5554016"/>
          </a:xfrm>
        </p:spPr>
        <p:txBody>
          <a:bodyPr>
            <a:noAutofit/>
          </a:bodyPr>
          <a:lstStyle/>
          <a:p>
            <a:pPr marL="457200" indent="-457200" algn="l">
              <a:buFont typeface="Arial" panose="020B0604020202020204" pitchFamily="34" charset="0"/>
              <a:buChar char="•"/>
            </a:pPr>
            <a:r>
              <a:rPr lang="en-US" sz="2500" dirty="0"/>
              <a:t>Problem Description</a:t>
            </a:r>
          </a:p>
          <a:p>
            <a:pPr marL="457200" indent="-457200" algn="l">
              <a:buFont typeface="Arial" panose="020B0604020202020204" pitchFamily="34" charset="0"/>
              <a:buChar char="•"/>
            </a:pPr>
            <a:r>
              <a:rPr lang="en-US" sz="2500" dirty="0" smtClean="0"/>
              <a:t>Data </a:t>
            </a:r>
          </a:p>
          <a:p>
            <a:pPr marL="457200" indent="-457200" algn="l">
              <a:buFont typeface="Arial" panose="020B0604020202020204" pitchFamily="34" charset="0"/>
              <a:buChar char="•"/>
            </a:pPr>
            <a:r>
              <a:rPr lang="en-US" sz="2500" dirty="0" smtClean="0"/>
              <a:t>Proposed Approach</a:t>
            </a:r>
          </a:p>
          <a:p>
            <a:pPr marL="457200" indent="-457200" algn="l">
              <a:buFont typeface="Arial" panose="020B0604020202020204" pitchFamily="34" charset="0"/>
              <a:buChar char="•"/>
            </a:pPr>
            <a:r>
              <a:rPr lang="en-US" sz="2500" dirty="0" smtClean="0"/>
              <a:t>Implementation</a:t>
            </a:r>
            <a:endParaRPr lang="en-US" sz="2500" dirty="0"/>
          </a:p>
          <a:p>
            <a:pPr marL="457200" indent="-457200" algn="l">
              <a:buFont typeface="Arial" panose="020B0604020202020204" pitchFamily="34" charset="0"/>
              <a:buChar char="•"/>
            </a:pPr>
            <a:r>
              <a:rPr lang="en-US" sz="2500" dirty="0" smtClean="0"/>
              <a:t>Result</a:t>
            </a:r>
          </a:p>
          <a:p>
            <a:pPr marL="457200" indent="-457200" algn="l">
              <a:buFont typeface="Arial" panose="020B0604020202020204" pitchFamily="34" charset="0"/>
              <a:buChar char="•"/>
            </a:pPr>
            <a:r>
              <a:rPr lang="en-US" sz="2500" dirty="0" smtClean="0"/>
              <a:t>Conclusion</a:t>
            </a:r>
          </a:p>
          <a:p>
            <a:pPr marL="457200" indent="-457200" algn="l">
              <a:buFont typeface="Arial" panose="020B0604020202020204" pitchFamily="34" charset="0"/>
              <a:buChar char="•"/>
            </a:pPr>
            <a:r>
              <a:rPr lang="en-US" sz="2500" dirty="0" smtClean="0"/>
              <a:t>Discussion</a:t>
            </a:r>
            <a:endParaRPr lang="en-US" sz="2500" dirty="0"/>
          </a:p>
          <a:p>
            <a:endParaRPr lang="en-US" sz="2500" dirty="0"/>
          </a:p>
        </p:txBody>
      </p:sp>
    </p:spTree>
    <p:extLst>
      <p:ext uri="{BB962C8B-B14F-4D97-AF65-F5344CB8AC3E}">
        <p14:creationId xmlns:p14="http://schemas.microsoft.com/office/powerpoint/2010/main" val="633828668"/>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advClick="0"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Problem Description</a:t>
            </a:r>
            <a:endParaRPr lang="en-US" sz="5000" dirty="0"/>
          </a:p>
        </p:txBody>
      </p:sp>
      <p:sp>
        <p:nvSpPr>
          <p:cNvPr id="7" name="Subtitle 6"/>
          <p:cNvSpPr>
            <a:spLocks noGrp="1"/>
          </p:cNvSpPr>
          <p:nvPr>
            <p:ph type="subTitle" idx="1"/>
          </p:nvPr>
        </p:nvSpPr>
        <p:spPr>
          <a:xfrm>
            <a:off x="719572" y="1303984"/>
            <a:ext cx="7596844" cy="5554016"/>
          </a:xfrm>
        </p:spPr>
        <p:txBody>
          <a:bodyPr>
            <a:noAutofit/>
          </a:bodyPr>
          <a:lstStyle/>
          <a:p>
            <a:pPr marL="457200" indent="-457200" algn="l">
              <a:buFont typeface="Arial" panose="020B0604020202020204" pitchFamily="34" charset="0"/>
              <a:buChar char="•"/>
            </a:pPr>
            <a:endParaRPr lang="en-US" sz="2500" dirty="0" smtClean="0"/>
          </a:p>
          <a:p>
            <a:pPr marL="457200" indent="-457200" algn="l">
              <a:buFont typeface="Arial" panose="020B0604020202020204" pitchFamily="34" charset="0"/>
              <a:buChar char="•"/>
            </a:pPr>
            <a:r>
              <a:rPr lang="en-US" sz="2800" dirty="0"/>
              <a:t>P</a:t>
            </a:r>
            <a:r>
              <a:rPr lang="en-US" sz="2800" dirty="0" smtClean="0"/>
              <a:t>redicting </a:t>
            </a:r>
            <a:r>
              <a:rPr lang="en-US" sz="2800" dirty="0"/>
              <a:t>in-hospital mortality </a:t>
            </a:r>
            <a:r>
              <a:rPr lang="en-US" sz="2800" dirty="0" smtClean="0"/>
              <a:t>using electronic health record (EHR).</a:t>
            </a:r>
          </a:p>
          <a:p>
            <a:pPr marL="457200" indent="-457200" algn="l">
              <a:buFont typeface="Arial" panose="020B0604020202020204" pitchFamily="34" charset="0"/>
              <a:buChar char="•"/>
            </a:pPr>
            <a:r>
              <a:rPr lang="en-US" sz="2800" dirty="0" smtClean="0"/>
              <a:t>Over 83% of 30 million patients visit hospitals use EHR in  the United States alone. </a:t>
            </a:r>
          </a:p>
          <a:p>
            <a:pPr marL="457200" indent="-457200" algn="l">
              <a:buFont typeface="Arial" panose="020B0604020202020204" pitchFamily="34" charset="0"/>
              <a:buChar char="•"/>
            </a:pPr>
            <a:r>
              <a:rPr lang="en-US" sz="2800" dirty="0" smtClean="0"/>
              <a:t>Deep learning models are being increasingly used in clinical healthcare applications.</a:t>
            </a:r>
          </a:p>
          <a:p>
            <a:pPr marL="457200" indent="-457200" algn="l">
              <a:buFont typeface="Arial" panose="020B0604020202020204" pitchFamily="34" charset="0"/>
              <a:buChar char="•"/>
            </a:pPr>
            <a:r>
              <a:rPr lang="en-US" sz="2800" dirty="0" smtClean="0"/>
              <a:t>However, few </a:t>
            </a:r>
            <a:r>
              <a:rPr lang="en-US" sz="2500" dirty="0" smtClean="0"/>
              <a:t>works exist that benchmark the performance of the deep learning models using EHR</a:t>
            </a:r>
          </a:p>
          <a:p>
            <a:pPr marL="457200" indent="-457200" algn="l">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922191727"/>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advClick="0" advTm="2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Data</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marL="457200" indent="-457200" algn="l">
              <a:buFont typeface="Arial" panose="020B0604020202020204" pitchFamily="34" charset="0"/>
              <a:buChar char="•"/>
            </a:pPr>
            <a:endParaRPr lang="en-US" sz="2500" dirty="0" smtClean="0"/>
          </a:p>
          <a:p>
            <a:pPr marL="457200" indent="-457200" algn="l">
              <a:buFont typeface="Arial" panose="020B0604020202020204" pitchFamily="34" charset="0"/>
              <a:buChar char="•"/>
            </a:pPr>
            <a:r>
              <a:rPr lang="en-US" sz="2500" dirty="0" smtClean="0"/>
              <a:t>(MIMIC-III)  Medical Information Mart for Intensive Care III (v1.4) is publicly available dataset, which includes all patients admitted to an ICU at the Beth Israel Deaconess Medical Center from 2001 to 2012.</a:t>
            </a:r>
          </a:p>
          <a:p>
            <a:pPr marL="457200" indent="-457200" algn="l">
              <a:buFont typeface="Arial" panose="020B0604020202020204" pitchFamily="34" charset="0"/>
              <a:buChar char="•"/>
            </a:pPr>
            <a:r>
              <a:rPr lang="en-US" sz="2500" dirty="0" smtClean="0"/>
              <a:t>supports a diverse range of analytic studies spanning epidemiology, clinical decision-rule improvement, and electronic tool development</a:t>
            </a:r>
          </a:p>
          <a:p>
            <a:pPr marL="457200" indent="-457200" algn="l">
              <a:buFont typeface="Arial" panose="020B0604020202020204" pitchFamily="34" charset="0"/>
              <a:buChar char="•"/>
            </a:pPr>
            <a:r>
              <a:rPr lang="en-US" sz="2500" dirty="0" smtClean="0"/>
              <a:t>encompasses a diverse and very large population of ICU patients</a:t>
            </a:r>
          </a:p>
          <a:p>
            <a:pPr marL="457200" indent="-457200" algn="l">
              <a:buFont typeface="Arial" panose="020B0604020202020204" pitchFamily="34" charset="0"/>
              <a:buChar char="•"/>
            </a:pPr>
            <a:r>
              <a:rPr lang="en-US" sz="2500" dirty="0" smtClean="0"/>
              <a:t>contains highly granular data including lab results, vital signs, medications, and more</a:t>
            </a:r>
          </a:p>
        </p:txBody>
      </p:sp>
    </p:spTree>
    <p:extLst>
      <p:ext uri="{BB962C8B-B14F-4D97-AF65-F5344CB8AC3E}">
        <p14:creationId xmlns:p14="http://schemas.microsoft.com/office/powerpoint/2010/main" val="4084461813"/>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advClick="0" advTm="2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Approaches</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500" dirty="0"/>
          </a:p>
          <a:p>
            <a:pPr marL="342900" indent="-342900" algn="l">
              <a:buFont typeface="Arial" panose="020B0604020202020204" pitchFamily="34" charset="0"/>
              <a:buChar char="•"/>
            </a:pPr>
            <a:r>
              <a:rPr lang="en-US" sz="2500" dirty="0" smtClean="0"/>
              <a:t>Use conventional machine learning model (logistic regression) with hand crafted features as benchmark model</a:t>
            </a:r>
          </a:p>
          <a:p>
            <a:pPr marL="342900" indent="-342900" algn="l">
              <a:buFont typeface="Arial" panose="020B0604020202020204" pitchFamily="34" charset="0"/>
              <a:buChar char="•"/>
            </a:pPr>
            <a:r>
              <a:rPr lang="en-US" sz="2500" dirty="0" smtClean="0"/>
              <a:t>Compare the performance of RNN models (both LSTM and GRU) that takes raw temporal data (discretized by 1 hour interval) against the benchmark model.</a:t>
            </a:r>
          </a:p>
          <a:p>
            <a:pPr marL="342900" indent="-342900" algn="l">
              <a:buFont typeface="Arial" panose="020B0604020202020204" pitchFamily="34" charset="0"/>
              <a:buChar char="•"/>
            </a:pPr>
            <a:r>
              <a:rPr lang="en-US" sz="2500" dirty="0" smtClean="0"/>
              <a:t>Experiment with both standard RNN and variations (different depth, bidirectional, deep supervision, channel-wise models with or without  target replication, applying recurrent dropout, </a:t>
            </a:r>
            <a:r>
              <a:rPr lang="en-US" sz="2500" dirty="0" err="1" smtClean="0"/>
              <a:t>etc</a:t>
            </a:r>
            <a:r>
              <a:rPr lang="en-US" sz="2500" dirty="0" smtClean="0"/>
              <a:t>)</a:t>
            </a:r>
          </a:p>
          <a:p>
            <a:pPr marL="342900" indent="-342900" algn="l">
              <a:buFont typeface="Arial" panose="020B0604020202020204" pitchFamily="34" charset="0"/>
              <a:buChar char="•"/>
            </a:pPr>
            <a:endParaRPr lang="en-US" sz="2500" dirty="0" smtClean="0"/>
          </a:p>
          <a:p>
            <a:pPr marL="457200" indent="-457200" algn="l">
              <a:buFont typeface="Arial" panose="020B0604020202020204" pitchFamily="34" charset="0"/>
              <a:buChar char="•"/>
            </a:pPr>
            <a:endParaRPr lang="en-US" sz="2800" dirty="0" smtClean="0"/>
          </a:p>
          <a:p>
            <a:pPr algn="l"/>
            <a:endParaRPr lang="en-US" sz="2500" dirty="0" smtClean="0"/>
          </a:p>
          <a:p>
            <a:pPr algn="l"/>
            <a:r>
              <a:rPr lang="en-US" sz="2500" dirty="0" smtClean="0"/>
              <a:t> </a:t>
            </a:r>
          </a:p>
          <a:p>
            <a:pPr algn="l"/>
            <a:endParaRPr lang="en-US" sz="2500" dirty="0" smtClean="0"/>
          </a:p>
        </p:txBody>
      </p:sp>
    </p:spTree>
    <p:extLst>
      <p:ext uri="{BB962C8B-B14F-4D97-AF65-F5344CB8AC3E}">
        <p14:creationId xmlns:p14="http://schemas.microsoft.com/office/powerpoint/2010/main" val="1756652799"/>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Approaches (continued)</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500" dirty="0"/>
          </a:p>
          <a:p>
            <a:pPr marL="342900" indent="-342900" algn="l">
              <a:buFont typeface="Arial" panose="020B0604020202020204" pitchFamily="34" charset="0"/>
              <a:buChar char="•"/>
            </a:pPr>
            <a:r>
              <a:rPr lang="en-US" sz="2500" dirty="0" smtClean="0"/>
              <a:t>AUC-ROC as main metrics. </a:t>
            </a:r>
            <a:r>
              <a:rPr lang="en-US" sz="2500" dirty="0"/>
              <a:t>A</a:t>
            </a:r>
            <a:r>
              <a:rPr lang="en-US" sz="2500" dirty="0" smtClean="0"/>
              <a:t>lso report AUC-PR.</a:t>
            </a:r>
          </a:p>
          <a:p>
            <a:pPr marL="342900" indent="-342900" algn="l">
              <a:buFont typeface="Arial" panose="020B0604020202020204" pitchFamily="34" charset="0"/>
              <a:buChar char="•"/>
            </a:pPr>
            <a:r>
              <a:rPr lang="en-US" sz="2500" dirty="0" smtClean="0"/>
              <a:t>bootstrapping to estimate confidence intervals of the test score. </a:t>
            </a:r>
          </a:p>
          <a:p>
            <a:pPr marL="342900" indent="-342900" algn="l">
              <a:buFont typeface="Arial" panose="020B0604020202020204" pitchFamily="34" charset="0"/>
              <a:buChar char="•"/>
            </a:pPr>
            <a:r>
              <a:rPr lang="en-US" sz="2500" dirty="0" smtClean="0"/>
              <a:t>For all LSTM and GRU based models, bidirectional models with depth of 2 with 16 hidden units as standard structure</a:t>
            </a:r>
          </a:p>
          <a:p>
            <a:pPr marL="342900" indent="-342900" algn="l">
              <a:buFont typeface="Arial" panose="020B0604020202020204" pitchFamily="34" charset="0"/>
              <a:buChar char="•"/>
            </a:pPr>
            <a:r>
              <a:rPr lang="en-US" sz="2400" dirty="0" smtClean="0"/>
              <a:t>used recurrent dropout for all RNN models (in the approach similar to Moon et al 2015)</a:t>
            </a:r>
          </a:p>
          <a:p>
            <a:pPr marL="342900" indent="-342900" algn="l">
              <a:buFont typeface="Arial" panose="020B0604020202020204" pitchFamily="34" charset="0"/>
              <a:buChar char="•"/>
            </a:pPr>
            <a:r>
              <a:rPr lang="en-US" sz="2500" dirty="0" smtClean="0"/>
              <a:t>grid search to tune all </a:t>
            </a:r>
            <a:r>
              <a:rPr lang="en-US" sz="2500" dirty="0" err="1" smtClean="0"/>
              <a:t>hyperparameters</a:t>
            </a:r>
            <a:r>
              <a:rPr lang="en-US" sz="2500" dirty="0" smtClean="0"/>
              <a:t> based on validation set performance.  </a:t>
            </a:r>
          </a:p>
          <a:p>
            <a:pPr marL="342900" indent="-342900" algn="l">
              <a:buFont typeface="Arial" panose="020B0604020202020204" pitchFamily="34" charset="0"/>
              <a:buChar char="•"/>
            </a:pPr>
            <a:r>
              <a:rPr lang="en-US" sz="2500" dirty="0" smtClean="0"/>
              <a:t>best model for each model is chosen according to the performance on the validation set. The final scores are reported on the test set.</a:t>
            </a:r>
          </a:p>
        </p:txBody>
      </p:sp>
    </p:spTree>
    <p:extLst>
      <p:ext uri="{BB962C8B-B14F-4D97-AF65-F5344CB8AC3E}">
        <p14:creationId xmlns:p14="http://schemas.microsoft.com/office/powerpoint/2010/main" val="1507069003"/>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Implementation</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000" dirty="0"/>
          </a:p>
          <a:p>
            <a:pPr marL="342900" indent="-342900" algn="l">
              <a:buFont typeface="Arial" panose="020B0604020202020204" pitchFamily="34" charset="0"/>
              <a:buChar char="•"/>
            </a:pPr>
            <a:r>
              <a:rPr lang="en-US" sz="2500" dirty="0" smtClean="0"/>
              <a:t>Data: Parquet </a:t>
            </a:r>
            <a:r>
              <a:rPr lang="en-US" sz="2500" dirty="0"/>
              <a:t>versions of MIMIC-III </a:t>
            </a:r>
            <a:r>
              <a:rPr lang="en-US" sz="2500" dirty="0" smtClean="0"/>
              <a:t>tables </a:t>
            </a:r>
            <a:r>
              <a:rPr lang="en-US" sz="2500" dirty="0"/>
              <a:t>are </a:t>
            </a:r>
            <a:r>
              <a:rPr lang="en-US" sz="2500" dirty="0" smtClean="0"/>
              <a:t>already </a:t>
            </a:r>
            <a:r>
              <a:rPr lang="en-US" sz="2500" dirty="0"/>
              <a:t>available in the </a:t>
            </a:r>
            <a:r>
              <a:rPr lang="en-US" sz="2500" dirty="0" err="1"/>
              <a:t>OpenData</a:t>
            </a:r>
            <a:r>
              <a:rPr lang="en-US" sz="2500" dirty="0"/>
              <a:t> S3 bucket and we have access to the </a:t>
            </a:r>
            <a:r>
              <a:rPr lang="en-US" sz="2500" dirty="0" err="1"/>
              <a:t>PhysioNet</a:t>
            </a:r>
            <a:r>
              <a:rPr lang="en-US" sz="2500" dirty="0"/>
              <a:t> MIMIC-III bucket</a:t>
            </a:r>
            <a:r>
              <a:rPr lang="en-US" sz="2500" dirty="0" smtClean="0"/>
              <a:t>.</a:t>
            </a:r>
          </a:p>
          <a:p>
            <a:pPr marL="342900" indent="-342900" algn="l">
              <a:buFont typeface="Arial" panose="020B0604020202020204" pitchFamily="34" charset="0"/>
              <a:buChar char="•"/>
            </a:pPr>
            <a:r>
              <a:rPr lang="en-US" sz="2500" dirty="0" smtClean="0"/>
              <a:t>ETL </a:t>
            </a:r>
            <a:r>
              <a:rPr lang="en-US" sz="2500" dirty="0"/>
              <a:t>(data extraction, cohort selection, cleansing, preprocessing, variables and features </a:t>
            </a:r>
            <a:r>
              <a:rPr lang="en-US" sz="2500" dirty="0" smtClean="0"/>
              <a:t>selection) with AWS </a:t>
            </a:r>
            <a:r>
              <a:rPr lang="en-US" sz="2500" dirty="0"/>
              <a:t>Glue (job type of Python shell  running on spark </a:t>
            </a:r>
            <a:r>
              <a:rPr lang="en-US" sz="2500" dirty="0" smtClean="0"/>
              <a:t>clusters) and S3.</a:t>
            </a:r>
          </a:p>
          <a:p>
            <a:pPr marL="342900" indent="-342900" algn="l">
              <a:buFont typeface="Arial" panose="020B0604020202020204" pitchFamily="34" charset="0"/>
              <a:buChar char="•"/>
            </a:pPr>
            <a:r>
              <a:rPr lang="en-US" sz="2500" dirty="0" smtClean="0"/>
              <a:t>Features and model results outputted to and accessed in  S3 bucket. </a:t>
            </a:r>
          </a:p>
          <a:p>
            <a:pPr marL="342900" indent="-342900" algn="l">
              <a:buFont typeface="Arial" panose="020B0604020202020204" pitchFamily="34" charset="0"/>
              <a:buChar char="•"/>
            </a:pPr>
            <a:r>
              <a:rPr lang="en-US" sz="2500" dirty="0" smtClean="0"/>
              <a:t>ML models deployed with Amazon </a:t>
            </a:r>
            <a:r>
              <a:rPr lang="en-US" sz="2500" dirty="0" err="1"/>
              <a:t>SageMaker</a:t>
            </a:r>
            <a:r>
              <a:rPr lang="en-US" sz="2500" dirty="0"/>
              <a:t> on ml.m5.xlarge instance</a:t>
            </a:r>
            <a:r>
              <a:rPr lang="en-US" sz="2500" dirty="0" smtClean="0"/>
              <a:t>.</a:t>
            </a:r>
          </a:p>
        </p:txBody>
      </p:sp>
    </p:spTree>
    <p:extLst>
      <p:ext uri="{BB962C8B-B14F-4D97-AF65-F5344CB8AC3E}">
        <p14:creationId xmlns:p14="http://schemas.microsoft.com/office/powerpoint/2010/main" val="1546758357"/>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Results</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500" dirty="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p:txBody>
      </p:sp>
      <p:sp>
        <p:nvSpPr>
          <p:cNvPr id="2" name="AutoShape 2" descr="data:image/png;base64,iVBORw0KGgoAAAANSUhEUgAAAYIAAAFzCAYAAAAzNA41AAAABHNCSVQICAgIfAhkiAAAAAlwSFlzAAALEgAACxIB0t1+/AAAADh0RVh0U29mdHdhcmUAbWF0cGxvdGxpYiB2ZXJzaW9uMy4xLjIsIGh0dHA6Ly9tYXRwbG90bGliLm9yZy8li6FKAAAgAElEQVR4nOzdd1yVdf/H8dfFBlFEBFRAwZEDRUw0V+6VppYjR3c29DZvs2FpQ8WJKyu9y8pMG/7S28wcmXuk5t57iwNUFBEBBeFwzvf3x8EjKCoahws4n+fjwcNrnzcI53Ou73Vd36+mlEIIIYTtstM7gBBCCH1JIRBCCBsnhUAIIWycFAIhhLBxUgiEEMLGSSEQQggb56B3gMdVsmRJFRgYqHcMIYQoUPbs2XNNKeWd3boCVwgCAwPZvXu33jGEEKJA0TTt/IPWSdOQEELYOCkEQghh46QQCCGEjZNCIIQQNk4KgRBC2DgpBEIIYeOkEAghhI2TQiCEEDZOCoEQQtg4qxUCTdN+0DTtqqZphx+wXtM07UtN005rmnZQ07SnrZVFCCHEg1nzjOAnoO1D1j8HVMr46gd8a8UsQgghHsBqfQ0ppTZpmhb4kE06AbOVedDk7ZqmFdc0rbRS6rK1MgkhxD9hTEllZ8+x3EyMBs30wO1SMRKrJZPdiPCXA/zY1rIpRvucfQ5PT09HKQVKUSQ2iiUfDHnC9A+mZ6dzfkBUpvnojGX3FQJN0/phPmugbNmyeRJOCFFAJZ6CfYMhPSnHuxxc58P+laVQqQZITb1vfapKJ80e4k4FAY5A0AOPtWnos0S2ePD6c80fvO5B/DZupNzKlUR26v3Y++aEnoVAy2ZZdgUUpdQMYAZAWFhYttsIIQqB5GS4cCHbVTev3eZ2Ypp5RilIuwSYP5XfumFgztsnwZSOptKB4Md62bTbzvctU0B8UHGMTvZ3F1aGU+0qsW58CxxUGuqedyOTvT3pzvcfKzu1V6zE9+zZR26nXYzG7tAh7EqWJHTfaqhXNUfHfxx6FoJoICDTvD9wSacsQgidxO6/yKWfVpmLwPffZ1mXrsFBX7hh8CMx7pmHHiextDtnmweBlt1nzJyJenYbyiEdgJNt+5NU5qkHbmt8yNunk8nI1zfOU75E+WzX+wGVn3vYJVSz+Ph4+vXrR5WaNRk+fDjOOSwyj0vPQvAHMFDTtHnAM0CCXB8QQgfz58PmzXn+skrBjgMurPq7SKalne/ZCIiBS0+X5sDwEJSdhoNbCo6Z3uuNGZ/KN/dtmgupXsx2aSWTETvNzlJk3ICZmO90yY67nT3aA4rA4/D09GTcuHEEBgbi5OT0j4/3IFYrBJqm/Q9oCpTUNC0aGIm5cQ2l1HRgOdAOOA0kA69bK4sQNkspeOst2Lcv+/UGA+zZY7WXn9QQFlfJuiz4RjlqHmhG0kVfDCmuluWl6x24b3+TpvHLx/9hS8eWOX7NZpg/cecGb2A0UNTO/lGb5qolS5bg6upK69ateeqpB5+V5BZr3jXU8xHrFfCWtV5fCJtiMsGRI5BubtZg5kz45pvHO8Z//0vCdRPJyXfvhklT6Zw1Xn/gLmvXbMDhcGvuveSX6FeMWz5uqBSokVGD7DK2UiY7jrgDle9u3/mt3/H2iwUg3smTls3XYqdMGO2yvkV9cOwzyt66AGW7QfEa4FQ8y/rKQJvH+67znQULFjB79mwaNWpEq1at0P5BU1dOaereqx35XFhYmJKhKoXIsHs37N0LgwaZ29gfJDj4vvb3OwypRo5HOrHpj11cW3INgPONyhJbteQTRboS4suugXWfaN8HCTPcZGHiCQKUATxrgb112sr1pJTi119/Ze7cuTRu3JhBgwZhb597ZyKapu1RSoVlt67AjVkshM1TCj7/HA4dgtmzs65zBvr5gGs6uLpCkybg4gJ2dsAPAKxctYqoqCgUsKL1UC4kdgKTA7SvD+3hlrcbJ16ocu+rPpFq1w/iZJ+pbdvOEYoEQqb29uzYAYOAHhnzDo7u4FU7VzLlV3PmzGH+/Pk0b96ct99+O1eLwKNIIRBCb0ajuWknpz7+GL74wjKr0DD1fQNKlYYqU8F4LWPNDYiahwLStbt/6oaGrfiu5kL2lwi9r+nlXo32zgADuDu4ExDgn+OILnbOvFviaSqUCMn592XjnJ2dad26NQMGDMDOLm+7gZOmISH09Ouv0Ls3pKVlv74IUCbrogSDB4npxQBI7foyc6a6ZFlvcLYnplZplAYmR3t+2vjaI2O0++B/JLbaSJfqL1DE1QvNM5QWdo4PeWxK5AalFFeuXKFUqVKWeWtdE5CmISHyq3XrzEXAzi6j+QawU1BXgQfQy0R6mgNHdgSTcsuFG7HF2bGy/t39p96dtLM3kuLhwoS4odm+lJ3BaJk2OdrT5aV5eB+Px690Au1/akPFEs9T1LmoFb5JkR2TycT06dP5+++/+fLLL/H29s6TC8PZkUIghJ7+/NP87+yXIciEMsGGqXHEx7jBDeAbOLQl++aVkpUuk240kuTlzoKRz3AgIB1C/nV3gxuX4dpZ8734s2ZjmvQd7dq1Y9myZeb183tke1xhfUajkWnTprFu3Tq6dOlCyZJPdmE+t0jTkBB6WbAAY7ceXC3vzZL0FzCkOXI9xuuBm59uVZ7F0xphcnYk1SUVo0PGJ3yv++8zbw6ss1Js8c8YjUamTp3Kxo0b6dGjBz179sybW0SlaUgInRgMsG3b/dcAJkzgzPrz/EI4RJoXKSCmpi/JJd1QmpGdrtswZNxwYyxrJKp/PdRTD261r5Z0mb529lQu4kNr63w3Ihf8+eefbNy4kX/961+89NJLescBpBAIkbuOH4fFi7H0RjY0a3u9QuMAIVyhFNt5xbLcwTmN3/7XgAMvts+0dfYP24cd+ZWIMnXxcPaghFsJwNzlgX/R0rn5nQgradeuHd7e3jRo0EDvKBZSCIT4p5SCkSPh8GFYtOjB27Vowa6o0qw4WRGALR/UJ6pBAGUrn+egT0VivCve3TZyrWXS09X8Zu9s70QDr8pMD+6Ot1W+EWEtaWlpzJ49m5deeolixYrlqyIAUgiE+GcuXYLAQHMTUCZx/d4koWSA+cSgRHHo3Jqhw0cRcLgmK+Y/x5lWFUgtbr7t8zj3dCv8hT8kXQRg02ubeLa0jOJakKWmpjJ+/Hj27dtHlSpVaNSokd6R7iOFQIgnZTSCX6buzVxc4JfZjHi6PGODsnkKdu6cbA/z9OLO7E0FlAnObeD9Wn1oHtSc5kHNcXV0zXYfUTDcvn2bsWPHcvjwYd555518WQRACoEQT2zb9OnMH/0FcXgRiXmAjZpJKfyRqQgUibmJpmW9M8/B0UBw6n4mb36Vdy+mciHdjnIOLizpsYRyxctR3CVrR2qiYEpOTmbMmDEcP36c9957j2bNmukd6YGkEAjxEHtn7uXY78fuLjCZ4NhRoknh4wtT79v+fKbpdxtMonnvT9DsFMuTYXrC3XVbgLieS9nZ7XmrZRf6Sk1NJSkpicGDB+fbM4E75DkCIbKRnppO0qUkvg/7nj/fr8/uN7M29aSUdLNMN5y4maAyZ3F0unudYPvZE5xM/txyr//opqOz7F/DpwYvVs1+EBRRsN26dQsXFxfs7e1JT0/HwSF/fN6W5wiEyCGlFOf+OsfsFuZePY0Odvw97NkHbj9oxecMcxrPkFsOXL5yFRPg6NuUz7t+CDRF0zQaBDSgmHOxvPkGhK4SExMJDw+nYsWKvP322/mmCDxKwUgpRB5IuJDAolcWcX7T3QaeYwNqWKYv1AzAdVAKFIWkNEhJN+Hu7Iz/zevcTjJvE1oqlH29/8rr6CIfiI+PJzw8nJiYGF577TW94zwWKQTCphlSDCz991ISoxM5v/F8lnUvshBTCYAXKHX5MqXejcbRCUiFL+Ng7D0DdzUIaMC8LvPyKrrIR+Li4ggPDyc2Npbw8HBq1qypd6THIoVA2JToHdH83OxnS98uhmTDfdsUf/oKdd/fQ/sX/iTG1dw98BtXp+OY0dvzn7fgyxvwactPLfsEeQbRtVpX638DIt8xmUyMHTuWuLg4Ro0aRXBwsN6RHpsUAmEzNkVs4q/w7JttSpWMZPt7MTi17syoOiOzrHM23qbx9e0AxKZDx0sw+8X/41+Ze/oUNsvOzo4+ffrg6OhIlSq5M7JbXpNCIAq91MTbbP14Kpu+TbUse3FMIlX8vgIg0iOIb6sP4KfK72bZz+HKMZyO/EG9qOWEdJzFrWeK4WbvSoq9E84OhW/MXPF4Ll26xJEjR2jVqhU1atR49A75mBQCUajt+mYXy99abpk32mscP1KF5V7lAHPPjztLPpNln9ILZnJ5zJe0DgjI6Lv/ozxMLAqC6Ohohg8fjtFopH79+ri7u+sd6R+RQiAKjXRTOoeuHMLv5CRKRs9n5tK+7DkVxuFPW7F1SAM0kwn1sLFgj8yH18dTy9uPSwcP5l1wUaCcP3+e8PBwACIiIgp8EQApBKKAuZ1+m4XHFpKYmph1xeXL/GfvGAB2Vi3NvwJXsmZe1l75sxSByHX4/DGUDutgFsD1a7AnknYtMo3gJcQ9zp49S3h4OA4ODkRERODv7693pFwhhUAUKM/MfIaDV7L/tB7sBG8cr0ndkfuzLPc4vZeEc3GcbdaMO3+2duWaYPfONnjPjplWziwKj2PHjuHk5ERERARlypTRO06ukUIgCozt0duzFIE3a78JBw9i3LUHvxIaLZqH0abfasv6CqtO88rrvVh1eRee7doR2LKVHrFFIZCWloaTkxPt2rWjadOmuLm5PXqnAuQhDaZC5B8Go4Ep26dY5pM/ucWULZ5Eho1i5qJURs+6TeOXN5PiZf4DdboWzzPDRjLi4g62KiXNPeKJHT16lH79+nHy5EmAQlcEQM4IRD4XlRDFwmMLeW/Ve5ZlA8IGsG3zUlpMmJBlW/vb6Rid7An7/Fe2DemBw+7s+/8XIqcOHjzI2LFjKVmyJF5eXnrHsRopBCJfq/5tdcuFYZ8q7Ql6uhd7tJJ8U/HuheAyOy/yxrM/UqrcWV6c8W/KDOmhV1xRiOzbt49x48bh6+tLREQEnp6eekeyGikEIt9KVoq0VFeqObpRoc6XLG3Vjav3bNP+P8sYlLqZOpvDKFZnuC45ReFz6tQpxo4dS0BAAGPGjMHDw0PvSFYlhUDkP8bbLE48yYueITAyhqPA0UyrO/x7KU430yi7+QJNWgbR4scJDzqSEE8kKCiIF198kRdeeIGiRYvqHcfqpBCI/GfPe7xYd7pl1iU+BYBiMYlsaNoU36tX4dNPsZ/4Oh7lZFhHkXt27dpFxYoV8fT05JVXXtE7Tp6Ru4aErtq3b4+maZYvv5r2LBx/xbK+X+0ZXOhdhJQSblypVoqqV49T4uAGSgzpI0VA5KoNGzYwbtw4fvnlF72j5Dk5IxC6ad++PcuX3+0H6NU3oOqKwax0rGBZdrroHFxXZxpOdeNGKOAdfIn8Z+3atXz11VdUr16dvn376h0nz0khELrIXAQadGvAR6MG4bN3EvVnTbJsU+rMGb4+tAn3NGDZMmjWDFxddUosCquVK1fyzTffEBoayrBhw3B2tr2eZaUQiDxx76d/HIH64FPXhwROYhz3E/Xn7LKsLnPxIu/MmEGV2q1gxQqwt8/zzKLwMxgMLF26lLCwMD7++GOcnJz0jqQLKQTCqu4rAHc0A/+Gdnyw5hkSNtdm5P+9aFk14K0FfP1NN/PMxIlSBIRVmEwmHB0dGT9+PG5ubjg6OuodSTeaUurRW+UjYWFhavfu3XrHEDl0Z0hIgOadmpPY9ipl0i4SHuDJtcMVWfFTewC+PPMOAD5Xb3DY9ym8iQUfH4iKAhv9lCasZ/78+URGRjJkyBDsbeSDhqZpe5RSYdmtkzMCYTXt27eHykXhuVbU6FybHbEHmenrTc+Gh/gD4EUgPOs+v3XtaC4CADNnShEQuUopxf/+9z/mzZtHkyZN9I6Tb0ghEFbRvn17ll9dDqs2QrnGHMpY3jPTNp5nrgPgwm1cSSHk4EGevXgRQkJg4UKoUOG+4wrxpJRS/N///R8LFiygRYsWDBw40GbOBh5FCoHIdZbrAqMA99KW5S+dn4cp3Y5ju6pRfm0ktWftI5R9PMvflOA6XLoEZ87ollsUbnPnzmXBggW0bduW/v37Y/ew0epsjBQCkeuWpy+HYeZp+9upGIEB9b6nzN7zpBscqc4xANqzlLDnfKDTeOjVC2zgUX6hn9q1a2MwGHj11VezXLsSUghELtp4biNvj3wbamK+PRQodtubeEBLSCPdcPeujLDgZMLmz4Zq1XTJKmyDyWTiwIED1KpViypVqlClShW9I+VLUgjEP5ZuSifo7SCifaKh/N3le9+J5GlPXwAqBJ1m4EfTQGloXW/gULTwDe4h8hej0ci0adNYt24dkyZNomrVqnpHyrekkUz8Y+Hrw81FIEM/kydRAcV52jPIsqzls2txdErHsdtxKQLC6oxGI1OnTmXdunX07NlTzgQeQc4IxD/y25HfmLhlIjgWAe9qDHl5GZPdvJmRaZsqC49R2fcEtNkF7uUfeCwhckN6ejqff/45W7Zs4ZVXXqFbt256R8r3pBCIJ9a6Y2vW1F4DJavAW+YLwJPv2abSspP8sH8PTqNSwE5u1RPWd+DAAbZs2cIbb7zBCy+8oHecAkEKgXgslltDGwPNAe9gGHDYsr5G/EHSjjrRsu86vI9fo1L7StT/81+65RW2p3bt2vz3v/8lKCjo0RsLQK4RiBy6M27A8uXLoSHmImDnmKUIfLejHwdX1OQ/rafjffwadXpVpOfSng88phC5JTU1lXHjxnH4sPn3UYrA45EzApEjlo7jPIFW5kmXD69yO2P9dzv60e+z7+Ew3Eg2D/Jdf2w7uV9bWF1KSgoREREcPnyY+vXr6x2nQLJqIdA0rS3wX8AemKmUmnjPeg/gF6BsRpbPlFI/WjOTeHzt25s7hnMpCi+HQ3E7MDm6MsXZPEJY/1Pf0m/D97AUzqYGWvbT7KUICOtKTk5m9OjRnDhxgvfff1/6D3pCVisEmqbZA19j/vwYDezSNO0PpVTmccjfAo4qpTpomuYNnNA0bY5SKs1aucTjsVwT8IYTkyGmVB3+W/ldtpW8+8nr2+oDIA2O1uzJbwcqW5Z7lPXQI7KwEcnJyYwYMYIzZ84wePBgGjVqpHekAsuaZwR1gdNKqUgATdPmAZ2AzIVAAUU1c/uBO3AdSLdiJvEYVp5eyfKKy3EdBLtqwK8hg/mwVtb7gspcuYgxzY6/XNuzJVMRaPVZK2kWElbl7OxMQEAAXbt2pV69enrHKdCsWQj8gKhM89HAM/dsMw34A7gEFAW6K6VMVswkcmhd5Dqem/McTfxggz8813Q5K8s8Z1k/2mSi2ksv8ey6TUQwAlLu7tvzz55Ueq6SDqmFLUhISMBgMFCyZEneffddveMUCtYsBNl9HLx3FJw2wH7M96BUANZomva3Uioxy4E0rR/QD6Bs2bJWiCoy23d5Hy3/ryUAEwNL8WmlV1jn2wIAT6XYr2mU7d8ffv+dtbS07OdZ3pM3972JczHbG/NV5I34+HiGDx+Og4MDU6ZMkR5Ec4k1C0E0EJBp3h/zJ//MXgcmKvMwaac1TTsLVAF2Zt5IKTUDzA+rhoWFFawh1QqgPkP6QMYH+uef30+cm7m/oOJA5IUE1r80gy07bwI9uaKVAgVBzYPova63bplF4RcXF8fw4cOJi4sjPDxcikAusmYh2AVU0jQtCLgI9AB63bPNBaAF8Lemab5AZSDSipnEI5iUiX0++wAo0WGBpQiEpN9iqkMR9n6/l0M7UzD/V2E5x3t2+LM6pBW2IjY2lmHDhpGQkMCoUaOoJr3W5iqrFQKlVLqmaQOBVZhvH/1BKXVE07T+GeunA2OBnzRNO4S5KekjpdQ1a2USDxd7KxbfT33x8oQN5YtQ4+kulnVzZmxCnb7Mwinmyz612EPlmR+Ctzdu3m741/PXK7awATNmzCApKYkxY8ZQuXLlR+8gHosMXi8sSnxQgvhi8Swt68qixl/xQ4U+AIQ7jsU+Pes1/Lf4ipJSs0UeSUhIIC4ujvLlpdPCJyWD14tHWnRsERW94wn3gr4vneFKEfMQk0FrIy1FoArHoHRpqgfdpOTXa/WMK2xAdHQ0ixcv5s0338TDwwMPD3kuxVqkEAiSUpPoPL8zqhL8d+47XPm3uQg4JBtoP2AZddlBHXZSMrgUHJ6nc1phC86fP8/w4cPRNI2uXbtSqlQpvSMValIIBIP+7EsXdzi8swpznrvbU+icGsNoETkLL66bF+w4r1NCYUsiIyMJDw/H0dGRiIgIKQJ5QAqBjbt5+wYzU+dj8tUYGvEau+LrAOAXHc1LkZmeIk5PB3sZT0BY16lTpxg5ciQuLi5ERERQpkwZvSPZBLkR14ZdS77GtJme3Ij1YPKbHxLZ4m7XvX8/m3E7qL8/nD8vRUDkCU3T8PHxYcKECVIE8pAUAhuVYkih/qz61HWB47urcqFcAL8teAmAZ7ZvJ+jcOXjtNTh7FuRpbmFlsbGxAFSsWJEpU6bg6+urcyLbIoXAxtwZYMZtrBunr5/GQYNV+1rzzdG3LNu8c+sWHDsGP/4IDtJ6KKzrwIEDDBgwgFWrVgFIZ4U6kL9yG9KnaVNab9xIdX/41B7cbrmRuqghRxoHW7b535Ur9GjRQseUwpbs3buX8ePHU7p0aerWrat3HJslhcBWKMXIjRu5Vhpq9zUvend1e7YeCOY3ZW4SqpCWTg85JRd5ZNeuXUyYMIGAgADGjh1LsWLF9I5ks6RpyBacO8cNFxf8Najb147mV8twQvnjfCCYxDJFLZtFOMnnApE3rl27xsSJEwkMDCQiIkKKgM7kL98GfNO+PS+kebHdJYDwse0A+F/GunNNylm2665DNmGbSpYsyeDBgwkJCaFIkSJ6x7F5UggKO1M6HUol8P3RN7GMNA+gKfxq2LHmA/OQkw3IfgAJIXLThg0b8PDwoFatWjLQfD4ihaAwi14Gm57n7+t3e/8Oa7mT4t43aPDTGmKc3Pj3neX6JBQ2ZM2aNUybNo3atWsTGhoqdwflI3KNoDBSCmJ3weweAFyN9gHgWqcV+IysQO3v5nDIyY3MIwh0yeYwQuSWFStW8NVXXxEaGspHH30kRSCfkTOCwibhGGzrDdd3QyCcPRJIwrXiACzzuMpXjb5kLdAq0y5hQGMdogrbsHTpUr7//nvCwsL4+OOPcXJy0juSuIcUgsIkLQGWZR25afb41yzTYwaOAWBOxrw/5iLwZZ6EE7ZIKcX58+epV68eQ4YMwdHRUe9IIhtSCAqTHW9YJr+5Ad/tC6Bzxvzeunv5MPRDAM5kLGsHfJenAYUtuXnzJu7u7gwYMACTyYSDPKWeb8k1gsLidixELQTgVBq8HWNH55l9LKt/3/Q7To6uvA38nbGsZd6nFDZAKcXcuXN57733uHHjBnZ2dlIE8jn53yksEo5YJv+19imGz+1hmT8dehoHZwfeBaZl2kWGmxe5TSnF7Nmz+f3332nZsiVFixZ99E5Cd1IICgnTmR/ZufIZtmyvRrtTdx8Su8ENZu+dDcCCTNtfAGS4D5GblFLMmjWLP/74g7Zt29K/f3/s7KTRoSCQQlAILF3zM6d7eJF4/bksy1ewAo8Xy7JG03gViM1Y/hcQkNchRaG3ePFi/vjjDzp06EDfvn3lFtECRApBAZd0OYm9rc8Bdwf2Ph96hK9W/8iz3iNpAazOtL03UCtvIwob0apVK+zt7enQoYMUgQJGztsKMFO6icX/WWyZD2u1mpS6K/hh33yKeBfhxUzbBgC/AFFkLhlC/DNGo5HFixeTlpaGu7s7HTt2lCJQAMkZQQG2ZfIWIpdEAlAp9CTtfLfSfpUJgAggMWO7pcDzuiQUhZnRaGTKlCls2rQJT09PmjRponck8YTkjKAgOnECihblyohvLIva9l7Bzu3eoGlsBcIzlnsDbfTIKAo1g8HA5MmT2bRpE6+++qoUgQJOCkFBYzBAlSpw8yZHHUsC0GXgAlyLxFN59ylGAg0zbX4QkGc5RW4yGAxMmjSJrVu30qdPH7p0kZ6qCjppGipozp4F4ExRZ1SSuRAUKXaLi10OUskja+v/MuQWUZH7YmNjOX78OP3796ddu3Z6xxG5QApBAZN06jJL6cWppKcsy1xCFWW8aljmywPzgdp5H08UYgaDAQcHB8qUKcP06dNxd3fXO5LIJdI0VJCsX8/p59/jFHeLQOXax/n2hcOW+XeBU0gRELkrJSWFkSNH8r//mce2kyJQuMgZQUHSogWrvTpBHEQ+dZKJvf/COyCGag5zAXAFpuqbUBRCycnJjBo1ipMnT9Kmjdx6UBhJISggzv51ll1ad27HVQWgmd8NSgddZlvJepzKuG/7Cz0DikLp5s2bjBo1ijNnzvDhhx/SoEEDvSMJK5BCUECsfnk2MaqqZb7j89sBGFJ3pmWZfFYTucloNDJy5EjOnj3Lxx9/zDPPPKN3JGElUggKAKUUMZfN0381/YuOTQ9SolQ8CY7F2FI8GIBvgCD9IopC6E53Ee7u7oSFyajWhZkUggLg6FfrLdM7Gm5hQ6V0ANo3W2VZ3ue+vYR4MtevX+fChQuEhobStGlTveOIPCCFoABY8O5my/TzCeYikOhQlC0l6wHQApBRYEVuuHbtGsOHDycpKYnvv/8eNzc3vSOJPCC3j+Zzt67eskzHt1vLb/XN001bbbIsl+EmRW64evUqQ4cOJT4+nmHDhkkRsCFyRpCPKaXYtnKNZb5f560ApNk5ss8zFDCPMlZBj3CiUImJiWHYsGEkJyczduxYnnrqqUfvJAoNKQT52Mq9C9n56t2Hxaq5mnsW3d7yb8uyDXkdShRK69ev5/bt20RERFChgny0sDVSCPIp09Hj7G6wGSgOQKW6B0lycGdIrcl8V9J8G19xpG1P/DNKKTRNo0ePHrRq1Qpvb2+9IwkdyPtIfrR8OVHBbTClmYuAZmeic9/l/On3PN9V6m/Z7DO98olC4dy5c7z//vtcvnwZOzs7KQI2TApBfrRgAX96VgNA2Rn5ZLIADy0AACAASURBVNZ4XIrcZsDT0wBoC+xEbhkVT+7MmTMMGzaM+Ph4jEaj3nGEzqQQ5DNqzRq+P/Aj27y8AKgYfBZHJ/Mto6mJ5n+7AXX0CigKvJMnTzJ8+HBcXFyYMGEC/v7+ekcSOpNCkJ/s2sXUEa3p1xFKXC8BQGCwefyBnj+6keLrC0Bz3QKKgu7MmTOEh4fj7u7OhAkTKF26tN6RRD4ghSA/adSIVRWg+7zueF03nxEEVTvH7hK1mbfm7vMEJfTKJwq80qVLU7duXSZMmICPj4/ecUQ+IXcN5SdpaTimFKXqcXPnch5eN/Dxv0q1erssm7wBFNMpnii4Tpw4Qbly5XBzc+ODDz7QO47IZ+SMIL+4eJGr+BC20PxHqtmZePuLL4lKgcTi5tP3McAsHSOKgmnPnj0MGzaMn376Se8oIp+SQpBPxM1ZybcMsMxXrXMMewcTda8MtCx7SY9gokDbuXMn48aNw8/Pj169eukdR+RT0jSUT/w26ghgHny+YYfNNO68kbDAX4jr9bJlm8o6ZRMF09atW5k8eTLly5dn9OjRMrykeCApBPlA4rVErqSYi8Dx4CO0eSuJYi0TSbV3sWyzWq9wokBKTU3l+++/p1KlSowcOZIiRYroHUnkY1II8oHv+31vmd79bwP122y3zHsCUYD8GYvH4ezsTEREBJ6entKLqHgkuUagI2VSLHljCTdXJQJwIOQAqZ3CLevDgWtIERA5t3r1an766SeUUvj5+UkREDli1UKgaVpbTdNOaJp2WtO0jx+wTVNN0/ZrmnZE07SN1syT32yfup39P+6HZDtMmok6Rf8iKvBpAOYcGs0YpFKLnFu+fDnTpk3j3Llz0m2EeCxWaxrSNM0e+BpoBUQDuzRN+0MpdTTTNsUxD7fbVil1QdM0m3rC5eLsdZbpqe9N5WjFRD6/fY04l5LUe+odHZOJgmbJkiXMmjWLunXr8tFHH+HgIK2+Iues+YGzLnBaKRWplEoD5gGd7tmmF7BQKXUBQCl11Yp58peEBK4fiAJgVetVOJdIxFTGnziXkgCUcvbUM50oQBYuXMisWbNo0KABH330EY6OjnpHEgWMNQuBH+brnHdEZyzL7CnAU9O0DZqm7dE0rXd2B9I0rZ+mabs1TdsdGxtrpbh5bONGLlMGgBvFb/C8ux1lX7j743LVK5cocHx8fGjatClDhgyRIiCeiDXPH7VslqlsXr825vHXXYFtmqZtV0qdzLKTUjOAGQBhYWH3HqNgMRphzx7mdJoPVAIg2j+a3/tetGwyiux/eELcoZTiwoULlCtXjkaNGtGoUSO9I4kCzJpnBNFAQKZ5f+BSNtusVErdUkpdAzYBNa2YSV83b4KvL9eeac/pjCJww+MGHYK9SHQvBUDbxJOM1DOjyPeUUvz000+89957nDlzRu84ohCwZiHYBVTSNC1I0zQnoAfwxz3bLAGe1TTNQdM0N+AZ4JgVM+lrxgyIiyMh4wliMF8kfqNcecv8CpWuRzJRQCilmDlzJosWLaJNmzYEBQXpHUkUAlZrGlJKpWuaNhBYBdgDPyiljmia1j9j/XSl1DFN01YCBwETMFMpdfjBRy3grl1jH7VYnzGigFt9N9AgJuOKQLub58Cjmo4BRX5mMpn47rvvWLFiBR07dqRPnz5omjQiin/OqveYKaWWA8vvWTb9nvnJwGRr5sgXbtyACRP4g1GWRWvVOuz86vKvFn8C4OwiY8aKB9u2bRsrVqygc+fOvPrqq1IERK6Rm43zSt++bKCpZXb6W7OJ+ej/IKCBZdkzdi7Z7CiEWYMGDRgxYgS1a9eWIiBylTy4mkcu/b6NjZkKQczgWVmKwNuHPuNDO3sdkon8LD09nenTpxMdHY2maYSFhUkRELlOCkFeMBg4kakT6SmjlkBgUwAcjWnE/l6S5Ig/5ZZRkYXBYGDy5MksX76cgwcP6h1HFGJSCPKAWrSITTQBYEuDLdjVqWNZl/hbMUqWas3MXzfolE7kRwaDgUmTJrFt2zb+/e9/065dO70jiUJMCkEeONlngmU6plQMJX3bAPDWyWkMXV4bGs7VK5rIh1JTUxk3bhw7d+6kf//+dOjQQe9IopCTQmBts2ax03i3Z41GrzbibKj5D9vboShfzN6iVzKRTymlMBgMDBw4UM4ERJ6Qu4asZfNm6NULoqJIdje/8e+vu4+fKzfnW3tzfzD/cS//sCMIG5OcnAyAm5sbY8eOxc5OPqeJvCG/adZw+za89RZERXGCp4i5WRuA0oHF2Rf1u2UzH69n9Eoo8plbt24xatQoxo0bh1JKioDIU/LbltvOngVXV8i4y2MevSyrRtZaycRq5vF57A/uB3snXSKK/OXmzZuMGDGCU6dO0b59e7k9VOQ5aRrKbZMmWSaNTq6QZp7e/cr/WNu4BSvLPAdAUSd5eExAYmIi4eHhREVF8cknn1C3bl29IwkbJGcEuS2jnZcmTYjZcbfbpKVtTzAk9G5PGgerVMnrZCIfmjJlChcvXmTYsGFSBIRu5Iwgt0VlDC7zxhus3f+3ZfEGnyZcdjMPREOrVgSsWaNDOJHf9O3bl7i4OEJCQvSOImyYnBHkpvR02LDBPG0wsPTQUgBKNL9Gs5YbLJs95yLNQrbs2rVrzJ8/H6UUfn5+UgSE7qQQ5Kbu3e9ON2mCWqNILeLIO+u+siyuM3w4y5cu1SGcyA+uXLnCJ598wsKFC7ly5YrecYQApBDknj/+gIULzdO+vkS62RFyKIQLz5azbGL/9VfsjIjQKaDQ2+XLlxk6dCg3b95k7NixlCpVSu9IQgBSCHLHpUvQqZNl9nbkSXq/2huA6xU8zQsPHqTN8pV6pBP5QHR0NJ988gm3b98mIiKCSpUq6R1JCAspBLnht9/uTu/eTZ0BDWm5tiXx5TxYMc3cRcCLISEsW7ZMp4BCbzExMdjZ2TFu3DgqVKigdxwhspBCkBuWZwzC1rQpaaE1OBx0mNseLvz33HuWTTrrFE3o6063EWFhYXz77bcEBgbqG0iIbDy0EGiaZqdpWoOHbSMwNw0BPPssP+3/P9oeHMWkGx9bVg9MjuZlnaIJ/Zw5c4Y333yTbdu2AeDs7KxzIiGy99DnCJRSJk3TPgfq51GegsdohMMZD469+CIfuRTnxu9BltWdL/zOV6Va6BRO6OXEiROMGjWKIkWKEBQU9OgdhNBRTpqGVmua1kWTDlCyt3evZfJr1yhuVL37R9/n1Ex+cwsAp+J6JBM6OXr0KCNGjKBo0aKMHz9e7g4S+V5Onix+HygCGDVNSwE0QCmlilk1WUGgFDz/vHnazo6IrbOgSkcA9gx+mqef3gcvROsYUOS1mJgYRo0ahZeXFxEREXh5eekdSYhHemQhUEoVzYsgBVJUFFy9ap5+6y1S6vUBoNyGc1QoGwneDcHN7yEHEIWNr68vL7/8Mo0bN8bT01PvOELkSI76GtI0rTPQCFDA30qpxVZNVVAkJJj/dXPD8MVnJDiYu5X2O3cRj+6LwKepftlEntqzZw9eXl4EBgbSKdMzJUIUBI+8RqBp2jdAf+AQcBjor2na19YOViDcuUgcEEDElomWxe3+/BF8m4FcVrEJ27dvZ9y4cfz88896RxHiieTkjKAJUF0ppQA0TfsZc1EQc+YA8NGHQ/m0SW/L4uibl/VKJPLYli1b+Oyzz6hQoQIffPCB3nGEeCI5uWvoBFA203wAcNA6cQqQmBhYtoxVrVvz6Rt3i0Dw4oN8u1KeILYFGzduZPLkyVSqVIkxY8bg7u6udyQhnkhOCoEXcEzTtA2apm0AjgLemqb9oWnaH1ZNl18dOQKlSwPQdtUqy+KxYcM5OjxUr1QiDymlWL9+PdWqVWP06NG4ubnpHUmIJ5aTpiFX4LlM8xowCRhrlUQFwaBBABypVs2y6JWWs7np9xfqmNIrlcgjRqMRe3t7hg4dCsgTw6Lgy8kZgYNSamOmrw2A6515K+fLnyIjAej0990RyCqsO8s3odvgjF6hRF5YtmwZH330EcnJyTg7O0sREIXCAwuBpmn/0TTtEFBZ07SDmb7OYsvXCK5dgzNn2FavHmdKlAAgZPYBHDwTSPpD0a5tO50DCmtZsmQJ3333HZ6enjg6OuodR4hc87CmobnACmAC8HGm5UlKqetWTZWf/forAIerV7csav/WctLrHob1sGyfXCgujH7//Xd+/vlnGjRowODBg3FwkOG+ReHxwN9mpVQCkAD0zLs4BUDGJ8HUsuYbqep8vYvi3GCU0xratZOzgcLozz//5Oeff6Zx48YMGjQIe3t7vSMJkavkY83jMj9Owe0qVQBwuJ1OYOttpETBsp1yNlAYhYWFERsbS+/evaUIiEJJBqZ5XF+bH6qeW7cuAHbpJpZpt2CXnqFEblNKsWXLFkwmE6VKleL111+XIiAKLSkEj0mdP8cX9SHx1mkAnJJSWb7ygjQLFSJKKWbOnMmkSZPYunWr3nGEsDppGnpMJ4OK8UG7VKhmHmzG9+AVitVryOJl0g9fYWAymZg+fTorV66kU6dONGzYUO9IQlidnBE8BkN6GmPLX8S15r8sy7yvXmLxWikChYHRaOSrr75i5cqVdOnShTfeeAMZj0nYAjkjeAx+X/gR27s3dJgFgMe5G9T3Lq1zKpFbLly4wKZNm+jRowc9e/aUIiBshhSCHFp6YimxKdeg/t0eJlt9uIbg7tUfspcoCJRSaJpGUFAQX331FWXKlNE7khB5SpqGcmjOIXOX0/iGANBqyBqq/3aUgAYBOqYS/5TBYGDSpEmsX78eQIqAsElSCHLI2cEZivlb5ut8swvX4uBZXoYjLKjS0tKYMGECW7duJTk5We84QuhGmoZyyIQGg6IAcI1LxinZQOv/ttI5lXhSqampjB8/nn379jFgwADatm2rdyQhdCOFIAeUUvyi3T15enb8Zkr4Gwjt20DHVOJJpaenM2bMGA4fPsw777xDy5Yt9Y4khK6kEOTAmfgz0Ppzy3yDL7bRaMbzOiYS/4SDgwM1atSgZcuWNGvWTO84QuhOrhHkQNraVeBqvhbQ4pN1AFTtJiORFTQ3b97k3LlzAPTo0UOKgBAZ5IwgBzYePWmZrvbbEQBcirvoFUc8gaSkJEaOHElcXBwzZsyQAWWEyETOCHLgu2dDLNMlzsRTqX0lHdOIx5WQkMDw4cM5d+4cAwcOlCIgxD3kjCAHkitUBiD418NoQMgrIQ/fQeQb8fHxhIeHExMTQ3h4OLVq1dI7khD5jpwRPIxSmLZu5VRgIwDCpu8BIPilYD1Ticfw22+/ceXKFSkCQjyEVQuBpmltNU07oWnaaU3TPn7IdnU0TTNqmtbVmnke29KlvPPnDMus/7YoSlQqIX3QFCCvvfYaEydOpGbNmnpHESLfsloh0DTNHvgaeA6oBvTUNK3aA7abBKyyVpYn1qkTK7q9ZJl1TDWC0jGPyJGYmBjGjx9PUlISTk5OVKhQQe9IQuRr1jwjqAucVkpFKqXSgHlAp2y2exv4HbhqxSyPz2AAoIhTAgA9Jv8PgNDX5bbR/OzSpUsMHTqUw4cPc+3aNb3jCFEgWLMQ+AFRmeajM5ZZaJrmB7wITH/YgTRN66dp2m5N03bHxsbmetBsjR4NgIe3uX8hw14nAErXlm6n86vo6GiGDh1KWloaERERBAUF6R1JiALBmoUgu4b0extWpgIfKaWMDzuQUmqGUipMKRXm7e2dawEfKCYGxo0jxRW2eJtHqDLZm78d6W00f7pw4QJDhw7FZDIxbtw4ypcvr3ckIQoMa94+Gg1kftf0By7ds00YMC/j4mtJoJ2maelKKX2H/Pr+ewCueUKZlEtcdPOnzJ7LBDQMwLmo3IOeH7m5uVGmTBkGDhyIv7//o3cQQlhYsxDsAippmhYEXAR6AL0yb6CUspy7a5r2E/Cn7kUAICUFgI3lIdXO/MbvGpfMbTu5Wyi/uXTpEr6+vpQsWZIJEybIHV1CPAGrNQ0ppdKBgZjvBjoGzFdKHdE0rb+maf2t9bq5qXxTuOZiboqyTzPKg2T5zPHjx/nggw/45ZdfAKQICPGErPpksVJqObD8nmXZXhhWSr1mzSyPZd8+AIpUrGhZ5JiSjm+Ir16JxD2OHj3K6NGj8fDwoF27dnrHEaJAkyeLs7NyJTjBsfNPWxa1HtmEis9VfMhOIq8cOnSIkSNHUqJECSZMmECe3EAgRCEmhSA7bm5QGf7PpzcAvqeu8OzQZ6XpIR9ISUlh4sSJ+Pj4MH78eLy8vPSOJESBJ53O3UspSE7mel8HLjuYnxlw9nDXOZS4w9XVlaFDh+Lv74+Hh4fecYQoFOSM4F7z5gGwfncn9vU1Nw39Jz5Fz0QC2L59OytXrgQgODhYioAQuUgKwb1Wr2ZdDfiz7t2hKCtXLKFjILF582YmTZrE+vXrMRof+uyhEOIJSCG4h0mZ+PplO46ZqgIQEnOTjvbyY9LLhg0b+Oyzz6hcuTKjRo3C3t5e70hCFDryDpdZcjL7Vs/m5SuB7HznGQC6ONsjbz36WLduHVOmTCE4OJiRI0fi5uamdyQhCiW5WJzZnDlcLgrnladlUUdPVx0D2baEhARq1qzJsGHDZHhJIaxICkFm48Zxuwg4H37Gskg6nc57N27coHjx4nTu3JlOnTpJc5AQViZNQ5mZTBwoXpqv+78FgMf1WzoHsj2LFi3iP//5D9HR0QBSBITIA1II7jCZICqKorHVOdbFPJBaxWLSLJSX5s+fz48//khoaCilSpXSO44QNkMKwR2bNgGQcqohHudvADDXQX48eUEpxdy5c/nll19o0qQJgwcPxsFBWi2FyCvy13bHVfNImbd87EgoVxwAeXogb2zatIl58+bRokULBg4cKM1BQuQxKQR3fPcdCrhY++7IVp4P3lrkogYNGpCcnEybNm2ws5OzMCHymvzV3bFjB+coS6J/MQCev7xenh+wIqUUCxYsICEhAUdHR5577jkpAkLoRM4I7ggIYPOFQK5ndCdhV0TGJrYWk8nEt99+y6pVq3B0dKRTp056RxLCpkkhuMNg4JxLSQ71qgFAZUOCzoEKJ6PRyLRp01i3bh3dunWjY8eOekcSwuZJIchw25iK8XpFkjKahip7VNM5UeFjNBqZOnUqGzdupFevXnTv3l3GeBAiH5BG2Qz/rhmDwfVuXXzFQfq1yW23bt3i9OnT9O7dmx49ekgRECKfkDMCgOhotruXpYyL+cdR3JSOk538aHKLwWDAzs6OYsWKMWXKFFxcXPSOJITIRM4IgP49e/GvOb051tnc9bSrJj+W3JKWlsaECROYOnUqSikpAkLkQ/KOB0RtjgewFAIlhSBXpKamEhERwZ49ewgODpamICHyKWn/AIpoxUBBdH1/AMbpnKcwSElJISIigsOHD/POO+/QokULvSMJIR5ACgFQzjEY0uB2xtgDdXTOUxh8+umnHDlyhPfff58mTZroHUcI8RA2XwhSE1NxT/PjcLe7t4sG6hen0OjatSstW7akYcOGekcRQjyCzReCayeuARBbzduyrKheYQq4pKQk9u7dS5MmTQgODtY7jhAih2y+EMSfvg7AgTdrAjBSzzAFWEJCAuHh4Vy6dIlq1arh7e396J2EEPmCzRcCdT6KdEc7bpQ29zXqo3Oegig+Pp7hw4dz5coVhg0bJkVAiALG5u+TnPvf37lZ+m5jUF8dsxREcXFxDB06lKtXrzJixAhq1aqldyQhxGOy+ULgnhxNXKW7Q9A46ZilINq/fz/Xr19n9OjRhISE6B1HCPEEbL5pyJhck3RXRwCaG5LBsWD1MWQwGIiOjub27dt5+rpKKTRNo0yZMowYMQJN0zh27FieZhBC3M/FxQV/f38cHR1zvI9NFwKjwYhKL8LRLuYniksUsCIAEB0dTdGiRQkMDMyzJ3fT0tK4fPkyPj4+uLq65slrCiEeTSlFXFwc0dHRBAUF5Xg/m24aOrrgKAA3gsxjFOftZ+rccfv2bby8vPK0CFy8eBGj0SgjigmRz2iahpeX12O3ENj0X/LG0RsBON8kEIBXdMzyT+RVEUhNTSU6OhoAPz8/nJ2d8+R1hRA59yTvBzZbCJRSxJ2IA6DojUQAwvQMlM/dORPQNE2KgBCFjM0WgsQo85t/mqsDScXNo5KV0jNQPufo6EjRokXx8/PDySnrvVX29vaEhoZSvXp1OnTowI0bNyzrjhw5QvPmzXnqqaeoVKkSY8eORSllWb9ixQrCwsKoWrUqVapUYfDgwXn2PeXUvn376Ns3f99YPGHCBCpWrEjlypVZtWpVttvs37+fevXqERoaSlhYGDt37syy/sKFC7i7u/PZZ59Zlv3666+EhIQQHBzMhx9+aFk+bdo0fvzxx0fm+umnnxg4cOB9ywMDA6lRowYhISE0adKE8+fP5/RbFdaglCpQX7Vr11a54fK+y2oUo1TTMestBzflypHz1tGjR616/JSUFGUwGB66TZEiRSzTvXv3VhEREUoppZKTk1X58uXVqlWrlFJK3bp1S7Vt21ZNmzZNKaXUoUOHVPny5dWxY8eUUkoZDAb19ddf52r+R2XPia5du6r9+/fn6Ws+jiNHjqiQkBB1+/ZtFRkZqcqXL6/S09Pv265Vq1Zq+fLlSimlli1bppo0aZJlfefOnVXXrl3V5MmTlVJKXbt2TQUEBKirV68qpcz/t2vXrlVKmf8vQ0NDH5ntxx9/VG+99dZ9y8uVK6diY2OVUkqNGDFC9e3bN+ffsHik7N4XgN3qAe+rNntGcGbNGQDsvNMBKHvrCgW9t3xN03L9y9XVlatXr+Y4Q/369bl48SIAc+fOpWHDhrRu3RoANzc3pk2bxsSJEwFzD6XDhg2jSpUqADg4ODBgwID7jnnz5k1ef/11yyfI33//HQB3d3fLNgsWLOC1114D4LXXXuP999+nWbNmDBkyhMDAwCxnKRUrVuTKlSvExsbSpUsX6tSpQ506ddiyZct9r52UlMTBgwepWdPcBcnOnTtp0KABtWrVokGDBpw4cQIwf/Lt1q0bHTp0sHy/kydPpk6dOoSEhDBy5N3OS1544QVq165NcHAwM2bMyPHP9kGWLFlCjx49cHZ2JigoiIoVK973aR/Mvx+JieYz4YSEBMqUKWNZt3jxYsqXL5+lj6jIyEieeuopy5PiLVu2tPzs3dzcCAwMzPZ1Hlfm3xmhD5u9fVSZzM0TJndzLXw5NQGK+OoZKd/y8clZxxtGo5F169bRp08fwNwsVLt27SzbVKhQgZs3b5KYmMjhw4f54IMPHnncsWPH4uHhwaFDhwBzlxaPcvLkSdauXYu9vT0mk4lFixbx+uuvs2PHDgIDA/H19aVXr14MGjSIRo0aceHCBdq0aXPfsxC7d++mevXqlvkqVaqwadMmHBwcWLt2LUOHDrW8OW7bto2DBw9SokQJVq9ezalTp9i5cydKKTp27MimTZto3LgxP/zwAyVKlCAlJYU6derQpUsXvLy8srzuoEGD+Ouvv+77vnr06MHHH3+cZdnFixepV6+eZd7f3z/bN9apU6fSpk0bBg8ejMlkYuvWrYB5LOlJkyaxZs2aLM1CFStW5Pjx45w7dw5/f38WL15MWlqaZX1YWBh///03devWfeT/x8OsXLmSF1544R8dQ/wzNlsIDLcMAGzs1QwAH5fiesbJFSpT2/s/cevWLWJiYnB0dKRMmTI4ODz81yQlJYXQ0FDOnTtH7dq1adWqlSXPg+5geJw7G9auXcu8efMs856eno/cp1u3btjb2wPQvXt3xowZw+uvv868efPo3r275bhHjx617JOYmEhSUhJFi97tcuTy5ctZ+k5KSEjg1Vdf5dSpU2iahsFgsKxr1aoVJUqYn1JfvXo1q1evtnS5cfPmTU6dOkXjxo358ssvWbRoEQBRUVGcOnXqvkIwZcqUnP1wyP7/Pbuf77fffsuUKVPo0qUL8+fPp0+fPqxdu5aRI0cyaNCgLGdYYP45f/vtt3Tv3h07OzsaNGhAZGSkZb2Pjw/Hjx/Pcc57NWvWjCtXruDj40NERMQTH0f8czbbNHTg5wMY7TVUxr3wAS5ej9jDNiiluH79Oo6Ojvj5+T2yCAC4urqyf/9+zp8/T1paGl9//TUAwcHB7N69O8u2kZGRuLu7U7RoUYKDg9mzZ0+OMmX3xpZ52b33TRcpUsQyXb9+fU6fPk1sbCyLFy+mc+fOAJhMJrZt28b+/fvZv38/Fy9ezFIE7nxvmY8dHh5Os2bNOHz4MEuXLs2yLvNrKqX45JNPLMc+ffo0ffr0YcOGDaxdu5Zt27Zx4MABatWqle0934MGDSI0NPS+rzvNapn5+/sTFRVlmY+Ojs7S7HPHzz//bPneu3XrZmnW2bFjBx9++CGBgYFMnTqV8ePHM23aNAA6dOjAjh072LZtG5UrV6ZSpUpZfub/5IHCv/76i/PnzxMcHMyIESOe+Djin7PZQlA8sDgpJe7+Er9gZ69jmvzhzhtu6dKl8fPzs3yizikPDw++/PJLPvvsMwwGAy+//DKbN29m7dq1gPnM4Z133rHcfTJkyBDGjx/PyZMnAfMb8xdffHHfcVu3bm15Y4K7TUO+vr4cO3bM0vTzIJqm8eKLL/L+++9TtWpVy6fve4+7f//++/atWrUqp0+ftswnJCTg5+cHmK8LPEibNm344YcfuHnzJmBuvrl69SoJCQl4enri5ubG8ePH2b59e7b7T5kyxVJEMn/d2ywE0LFjR+bNm0dqaipnz57l1KlT2TbXlClTho0bzc/OrF+/3vKm/vfff3Pu3DnOnTvHe++9x9ChQy13+ty5PhQfH88333yT5e6pkydPWprNpk2bluVnmVOurq5MnTqV2bNnc/369cfeX+QOmy0EAPEVzKfxZZPOYetlICkpiZiYGJRSODg4PHYRuKNWrVrUrFmTefPm4erqypIlS4iIiKBy1DHsuQAAIABJREFU5crUqFGDOnXqWN5kQkJCmDp1Kj179qRq1apUr16dy5cv33fM4cOHEx8fT/Xq1alZs6al7XzixIk8//zzNG/enNKlSz80V/fu3fnll18szUIAX375Jbt37yYkJIRq1aoxffr0+/arUqUKCQkJJCUlAfDhhx/yySef0LBhQ4xG4wNfr3Xr1vTq1Yv69etTo0YNunbtSlJSEm3btiU9PZ2QkBDCw8OztO0/qeDgYF566SWqVatG27Zt+frrry3/f337/n979x4fRXX/f/x1AoGABDBgEAlKIqAQciFAEWIiKJWgBAEBRWpFvBALitaigJcE8NJaH6htFRQrtPz8WuQil4LlUsCgCIiiqKDcsgSUkgQkQCCEZD+/PyYZctklk2Q3ezvPx2Mfj2xmduacnWTPzsw57/OgeVY2d+5cnnzySeLi4pg2bZqlG9WTJk2ia9euJCYmMmXKFDp37mwu++yzzxgwYAAAP/zwQ5XLW2Xmz59PRESE+SgblFimbdu2jB492jyT1OqfctV15frSs2dPqXy5oTamq+nsHBvP8nl3AOBb78JFe/bsoUuXLnXaxqlTp8jJySEkJISrrrpKR0dU8tprrxEaGur1Ywnq086dO5k1axYLFiwAYPDgwSxdurTKGBPNMxx9LiilvhQRh+NmA/o//nyo8Ueb+pPj0/NAUNYINGnSRDcCTjzyyCN6JHUleXl5zJw503z+73//WzcCPiwgew0VFRhd4A7ddA0ATcOsp/T5k/z8fHJycmjatClt27bVjYATISEh3HuvryZRuUdZzzDNPwRmQ3DGaAj2p3QEoEuQ9dxuf9K4cWNCQ0MJDw/XjYCmBbCA/O8vG0wWctrotpfcOOxSq/udsu6KISEhXHnllboR0LQAF5CfAFJS8dbw9R4qhyecOHGCw4cPU1BQ4OmiaJrmJQLy0pC9xG784OvhQjVQNlDsxIkTNG/enKZNfW82Nk3T3MOtZwRKqRSl1I9Kqf1KqSojYZRSY5RSu0ofW5RSce4sTxkpESN+uk3z+tidx0np9HVljUB4eLhLJ7PRMdSeV5cYapvNRpMmTczRy2lpaeZrUlJSiIuLIzo6mrS0NHPshNUYamcqx1nUp4yMjAqZSlatWLHC4cjumqqu7i+99FKd91FjzmJJ6/oAGgAHgCigEfAN0LXSOn2By0t/HgRsq267roihztubJ/cO+Ke50cI6b9FzrMRQnz17Vvbu3SvHjh0Tu931Yds6htr1+6yJusZQZ2VlSXR0tMNt5+fni4iI3W6X4cOHywcffCAi1mOonSn/N1Pf0tPTzahtT6iu7q54b7wphvpXwH4ROSgiRcC/gDsqNUJbRKQsSnIrEOHG8lzc77Fctk/sBUDnrE/wmx7iSjl8NGnalE6dOxPepg0qKMjpek4fNaBjqH0zhtqZ5s2Ns+bi4mKKiorMM0mrMdTOjh3AM888Q1xcHDfccAPHjh0DYOXKlfTu3Zvu3bszYMAA8/cZGRmMGzeOfv36ERUVxV/+8hfAOJvp0qULDz30ENHR0dx6662cO3cOgAMHDpCSkkKPHj1ISkq6ZEBeSUkJUVFRiAgnT54kKCiIzMxMAJKSkti/f3+FSXYWLVpkjnRPTk42tzF58mTzmL/99tuXfG+OHj1KcnKyeTa9efNmpkyZYoY4jhkzBpvNxvXXX8+DDz5It27dGDNmDOvXrycxMZFOnTq5JAYccOsZwQjg3XLP7wX+don1/1B+fWcPV5wR5CzdLJfvOy6ISIfVf6vz9jypQssP7nlUo+wbTHFxsYwYMUI+/vhjERF54okn5PXXX6+yfsuWLSU/P1+6d+9u6Zv2U089JZMmTTKfnzhxosJ+RUQWLVok9913n4iI3HfffXL77beb34ofe+wxee+990REZOvWrXLLLbeIiMjo0aNl8+bNIiJy6NAhuf7666vse8OGDTJ8+HDzeX5+vvmNf926deayefPmSbt27eT48eMiIrJmzRp56KGHxG63S0lJidx+++3yySefiIiY65w9e1aio6MlLy+vyn4ff/xxiYuLq/J4+eWXq6w7YcIEWbBggfl83LhxsmjRoirr7d69W9q3by8RERFy1VVXic1mExHjjKBp06YSHx8vycnJkpmZWeF1t956q7Rs2VJGjx5d4UzjhRdekFdffbXKfspzduwAWbFihYiITJ48WWbOnGkuLztrnTt3rvz+978XEeNbfJ8+faSwsFByc3MlLCxMioqKJCsrSxo0aCA7d+4UEZGRI0ea78XNN98se/fuFRHjuPfv39/clqMzgoEDB8p3330nK1eulJ49e8oLL7wghYWF0qFDBxGpOMlOt27d5MiRIyIi8ssvv4iIyNtvv23Wo7CwUHr06CEHDx6ssp+yv9tXX33VPHsuLi6WU6dOVVguImb9du3aJSUlJZKQkCD333+/2O12WbZsmdxxxx0O3/eanhG482axo6+SDpMclFL9gQeAG50sfxh4GODqq6+uc8GOZ5+hwfXGtc6zX2yFQRPqvE2vUHrtXUTIycnh1KlTtGrVyoxGdhcdQ23w1Rjqtm3bkp2dTatWrfjyyy8ZOnQo33//vXk2sGbNGgoLCxkzZgwbNmwwj6+VGGpnx65Ro0YMHjwYgB49erBu3TrASE696667OHr0KEVFRURGXhzsefvtt9O4cWMaN25MeHi4ebYQGRlJfHy8uS2bzcaZM2fYsmULI0eONF9//vz5S5Y1KSmJzMxMsrKymDp1KnPnzuWmm26iV69eVdZNTExk7NixjBo1ykx0Xbt2Lbt27WLx4sWA8beyb9++CnUor1evXowbN44LFy4wdOhQsw6VRUZGEhMTAxi5UrfccgtKKWJiYrDZbJesk1XuvDR0BGhf7nkE8HPllZRSscC7wB0ictzRhkTkHRHpKSI9y/9T1tamFUfI62JsJ7rkdJ23501EhGPHjtVbIwA6htrRPsWHYqgbN25sNkQ9evTg2muvNRNhy4SEhDBkyBCWL19u/s5KDLWzYxccHGz+vkGDBhQXGzMFPvroo0ycOJFvv/2Wt99+u8J7Uz7mo/xrHP3ebrfTsmXLCsmtlScdqiwpKYnNmzezfft2brvtNk6ePMmmTZvMSz/lzZkzhxdeeIHDhw8THx/P8ePHERH++te/mvvLysoyLxM6kpycTGZmJu3atePee+/ln//8p8P1ytcvKCjIfB4UFGS+B3XlzobgC6CTUipSKdUIuBtYUX4FpdTVwFLgXhHZ62AbbrGz/cXeQlNHDquv3bqdiPC///2P06dP07p163ppBMrTMdQX+VIMdW5urtkb6ODBg+zbt4+oqCjOnDljpsEWFxezevVq834OWIuhdnbsnCn//v7jH/+45LqX0rx5cyIjI1m0aBFg/G988803l3xN79692bJlC0FBQYSEhBAfH8/bb79NUlJSlXUPHDhA7969mTFjBq1bt+bw4cMMHDiQ2bNnm2eJe/fuveR4nUOHDhEeHs5DDz3EAw88wFdffQUYjWT5M8364LaGQESKgYnAGmAP8KGIfK+USlNKlfVPex5oBbyllPpaKVX3WFELmpRORtbqVB72xv41PWVQUBBXXHGFpcsn7qBjqA2+FEOdmZlJbGwscXFxjBgxgjlz5hAWFkZBQQFDhgwxl4WHh1foWmolhtrZsXMmIyODkSNHkpSUROvWrev0vrz//vv8/e9/N7u/lj+bcaRx48a0b9/ePCZJSUmcPn3avCxT3uTJk4mJiaFbt24kJycTFxfHgw8+SNeuXUlISKBbt26MHz/+kt/YN23aRHx8PN27d2fJkiVMmjQJgIcffpjY2FjGjBlTh9rXkLObB976cMXN4gkT/p8gIklfr5L1B9bXeXuetHv3bikpKTFvYLqje2igmzVrlsydO9fTxfAqX331lfzmN78xn99+++1y/vx5D5ZIK8+buo96rbPNQgBoVFJEwyDfHlwtIhw9epSffvoJu93u0oFimkHHUFelY6j9i29/CtZSVteLlxF6XuVwngafcO7cOU6ePEmjRo10gqgb6RjqqnQMtX8JzE+O08agmmYlhVzW6LJqVvZOBQUFpKenc+HCBdq0aWN29dM0TaupgGsIBNg0IQWA8CPfe7YwdfDee++xb98+WrRoUaXLo6ZpWk0E3KWh8kNKrjr0rcfKUVf33XcfN954o752rWlanQXcGUGZoAsl9D156T7N3ubkyZPMnTuXCxcu0Lx5c3PUqqZpWl0EbEOgSgQaNvB0MSw7ceIEzzzzDGvWrOHQoUOeLk4FOoba8+oSQ10mOzubZs2aVYhoXrhwIbGxsURHR5sDAcF6DHX5oDZnZVq9enW126luHz//XCW0QKsJZ/1KvfVR13EEJ8+cEUSkwbkLsvbV2+q0rfqSm5sr48ePl5EjR8q3335bYZmVGGp30zHUrt9nTdQ1hrrM8OHDZcSIEWYgW15enrRv315ycnJExDi269cb426sxlCXD2qrzXIrbrrpJvniiy8cLnP0PgQCbwqd80o/nToNl11GSUhDGoR4/6T1OTk5PPvss+Tn55ORkUHXrl2drqumu2cMgaQ7zAp0qE+fPuzatQtwHkPdr18/JkyYUKMY6kcffZQdO3aglCI9PZ0777yTZs2amREOixcv5t///jfz589n7NixhIWFsXPnTuLj4/noo4/4+uuvadnSGFLesWNHPvvsM4KCgkhLSyM7OxuA119/ncTExAr7dhRD/fjjj3Pu3DmaNGnCvHnzuO6665g/fz6rVq2isLCQgoICNmzYwJ///Gc+/PBDzp8/z7Bhw5g+fTpgxFAfPnyYwsJCJk2axMMPP2z5/XXEWQx1nz59Kqx3qRjqZcuWERUVVSEv6eDBg3Tu3NkM3RswYABLlizhlltuqRBD7SjOwpFFixYxffp0GjRoQIsWLVi/fj3PP/88586d49NPP2Xq1Kns2bOHrKwsjh49yt69e5k1axZbt27l448/pl27dqxcuZLg4Iv/t4sXL2bHjh2MGTOGJk2a8Pnnn9OlSxfGjRvH2rVrmThxInfffXet39tAEXANQcHnO2D4YMK/PUZIlPdfGTtz5gwiwsyZM+ncubOni3NJJSUl/Pe//+WBBx4AjMtCPXr0qLDOtddey5kzZzh16hTfffcdTz75ZLXbnTlzJi1atODbb42b+9Xl1YCR87J+/XoaNGhgZhHdf//9bNu2jQ4dOtCmTRvuuecennjiCW688Uays7MZOHBglWCyHTt2mHk6YEROZGZm0rBhQ9avX8+0adPMjP3PP/+cXbt2ERYWxtq1a9m3bx/bt29HRBgyZAiZmZkkJyfz3nvvERYWxrlz5+jVqxd33nlnlXiGJ554wmEcw913310lb+inn36qEFURERFhzglR3uuvv87AgQP5wx/+gN1uZ8uWLYDRFflPf/oT69atq3BZqGPHjvzwww/YbDYiIiJYtmwZRUVF5vKePXuyefNmyw3BjBkzWLNmDe3atTPHv8yYMYMdO3aYeUQZGRkcOHCAjRs3snv3bvr06cOSJUt45ZVXGDZsGKtWrWLo0KHmNkeMGMHf/vY3Xn31VXr2vDgmKCQkhE8//dRSubQAbAjOnjXSDBsVF7G76XX09XB5nDl16hTNmzcnKiqK2bNn07Bh9YeqJt/cXUnHUBt8NYY6PT2dJ554osoUipdffjmzZ8/mrrvuIigoiL59+3Lw4EFzuZUY6vIcRTc7MmjQIIKDg4mJiaGkpISUFKO7d01il8tnSmnVC7iGYOGRfQA0vFBM+7Z9qlnbM7Kzs3nuuecYNmwYQ4cOtdQIeFJZDHV+fj6DBw/mzTff5LHHHiM6Otqc5amMoxjqsssuzjhrUGobQ/3ss88CF2OoLxWl7CyG+qOPPsJms9GvXz+H+5TSGOrx48dX2F75GOqmTZvSr18/pzHUVs8IahJD/cYbbwBGQ1l2A3zbtm0sXryYp556ypydKyQkhIkTJ5KamkpqaioA77zzjtm4grUY6vLmzJnDtm3bWLVqFfHx8Q7TXoEKMcvl46prErtc/lho1fP+ayMu9kUv41LFiSvDCA723ATazthsNp555hkAEhISPFyamtEx1Bf5Ugz15s2bsdls2Gw2Hn/8caZNm2b29MnJyQGM9/ytt96q0HvKSgx1eY6im0NDQ81k19pyxTYCXcA1BFHK+MOO3bzd6wLnDhw4wDPPPEPDhg156aWXXDIbW33TMdQGX4qhvpRJkybRtWtXEhMTmTJlSoX7VFZiqMtzFN3cv39/du/eTXx8PAsXLqxV/ceOHUtaWhrx8fHmfMVaDTnrTuStj7p2Hx26caEgIsPS35XPsj+r07Zc6fTp03LPPffIuHHj5Oeff7b8Om/oPurvdAx1VTqG2rvp7qPVsCuj61l+kXdFUDdr1oy0tDQ6d+5Mmzb+NVmOr3vkkUfMma40g6MYas13ec8nYT3ZFWXcmFQlF7yiIfjuu+84f/48PXr0cDglnuZ5Ooa6Kh1D7V88/0lYz46FGd+2G5xXtGjcwqNl+eabb5g5cybt27ene/fuej4BTdM8IrA+eex2mp81bvq1tH3PtWHXeqwoX375JTNnzqRt27akp6frRkDTNI8JrE8f23fY7UaV7XWbF7tOtm/fzosvvkhERAQvvviiGX2gaZrmCYHVEOTvpajQmFe1KMhz86t+9dVXREZG8sILL/jFzGI6fdTz3JU++sEHHxATE0NsbCwpKSnk5eUB1tNHNR/hrDuRtz7q1H105avmhhKn3VP77dRSWfe6kpISOXv2rEu26Q3dR3X6qOv3WRPuSh+9cOGCXHHFFZKbmysiIpMnT5b09HQRsZ4+aoXdbpeSkhKXbEsz1LT7aECdEeQcyzF/Do6q35GIGzZsYMKECeTm5hIUFFSjofm+pE+fPmbgmbP00T/+8Y8ANUofvf/++81vpmUhb+WzcRYvXszYsWMBY4DR73//e/r378/kyZPp0KFDhbOUjh07cuzYMXJzc7nzzjvp1asXvXr14rPPPquyb0fpo3379qV79+707duXH3/8ETBGGY8cOZLU1FSzvn/+85/p1asXsbGxpKenm9scOnQoPXr0IDo62tKgruo4Sx+tzEr6aHR0tPm7sg+JgoICRIRTp06ZrymfPnopubm5/PrXvyYhIYHx48dzzTXXkJeXh81mo0uXLvzud78jISGBw4cPOz2emvsFVK+h7OIQ8+eubdrX237Xrl3Lm2++SUxMjHvnF/4/98RQc4+1MDudPupf6aPBwcHMnj2bmJgYLrvsMjp16sSbb75pLreSPjp9+nRuvvlmpk6dyn/+858KDd+PP/7IvHnzeOutt5y+XqsfAdUQfJn9jflz4+D6met39erVzJkzh4SEBKZOneqXcwzr9FGDv6WPXrhwgdmzZ7Nz506ioqJ49NFHefnll83QPivpo59++qlZ15SUlArH7pprrnFJxIZWdwHVEDQMNaauv/qLLEZ3G+32/WVmZjJnzhx+9atf8fTTT1eYUMMtLH5zdzWdPlp1n+IH6aO9e/cGjLM4gFGjRpmX9cBa+qijRqpM5YTQSx1Pzb0C6h6BvYnRU0gVF9MtvFs1a9ddQkICI0eOrJ9GwAvo9NGL/CF9tF27duzevZvc3FwA1q1bR5cuXcztWUkfvfHGG/nwww8B4yzpUpf1rB5PzfUCqiFo3tq4LCPFJYQ0DKlm7drbuHEj58+fp1mzZtx7770B0QiU0emjBn9IH73qqqtIT08nOTmZ2NhYvv76a6ZNm2Yut5I+mp6eztq1a0lISODjjz+mbdu2Tu+T1eR4ai7mrDuRtz5q3X204IhMn/qcICKR//2hdtuoht1ulwULFkhqaqosW7bMLfuozBu6j/o7nT5aldX00cLCQrM77ZYtWyQuLq7eyhjIdPqoMyd3kd3CyPcPKnb9tXQRYf78+Xz00Uf8+te/ZvDgwS7fh+YZOn20Kqvpo9nZ2YwaNQq73U6jRo2YO3dufRVRq4HAaQgI4vgJ49T1WLRru3CKCO+++y4rV65k0KBBjB8/XmcH+RGdPlqV1fTRTp06sXPnTjeXRqurAPq0stO0xVkArjtgc+mWT5w4wSeffMKQIUNIS0vTjYCmaT4lcM4IpIRiZVQ3tLlr+vLb7XaUUrRq1Yo33niDsLCwGvWP1zRN8waB89X17BmKxWgIOraKrPPmSkpKeOONN3j//fcBaNWqlW4ENE3zSQHTENhPnyL/tBH3XNfRvcXFxcyaNYuNGzfSqJHnUkw1TdNcIWAaglMHD2FvaFS3eVjTWm/nwoULvPLKK2zevJmxY8cyatQoVxXRZ+kYas9zVwz1woULiY2NJTo62hwICJ6Lod60aZOZkaS5kLN+pd76qO04gg1/GSU3pW8UROT5Wm3BGCfw4osvSmpqqixfvryWW3EtbxhHoGOoXb/PmnBXDHVeXp60b99ecnJyRMQ4tuvXrxcRz8VQp6enm+WrrL7fd2+mY6idyP2+MT8OuQ6o/R1ypRSJiYk88sgjDBkyxHWF8yM6htp/YqgPHjxI586dzdC9AQMGmO+9J2KobTYbc+bM4bXXXiM+Pt48Ky871k8//XTN3jjNFDC9hpTdTki+EWRV0+FkhYWF7N+/n27dunHTTTe5vnAuMl1Nd8t20yW9+pXQMdT+FkPdsWNHfvjhB2w2GxERESxbtoyioiJzeX3HUHfo0IG0tDSaNWtmXkL8+9//XuFYa7UTMA3BZZyiJNj4Q+lfg9edPXuWGTNmsH//fubOnWspAjnQ6Bhqg7/FUF9++eXMnj2bu+66i6CgIPr27cvBgwfN5d4SQ13+WGu1EzANQbE0xB5sXAmz2s+noKCA6dOns3fvXp588kmvbwSsfnN3NR1DXXWf4gcx1BMnTiQ1NZXU1FQA3nnnnQofuN4SQ115O1rNBcw9AkQ4H2p0G7WSBXrmzBmef/559u3bx1NPPUVSUpJ7y+cHdAz1Rf4QQw2Qk2NM7/rLL7/w1ltvVeg95YkY6tDQUDMJVnOdgGkIShTkdTVO8a2cEaxbt46srCymTp1K37593Vs4P6JjqA3+EEMNMGnSJLp27UpiYiJTpkyhc+fO5jJPxFCnpqby0UcfmTeLNRdx1p3IWx+17T6anp5mbqTIwvp2u11sNlut9lWfvKH7qL/TMdRV6Rhq76a7jzpx+kI4YPQecnZp6MSJEzz33HP8/PPPKKW45ppr6q+Amtd65JFH/HKu6bpwFEPtaJR9dnY2vXr1Ii4ujscee0zHUHupgLlZfKH0j/T6td9ASvcqy/Py8sxLECdPnnR4s00LTDqGuiodQ+1fAqYhKAg1usYFNzhZZdmxY8d49tlnOX36NBkZGRXmZdU0TfN3AdMQfN89HsDMGypz7Ngxpk2bxtmzZ5k5c6bZk0LTNC1QBExD0PS00Y0v9PiJCr8PDQ0lMjKS0aNHc+2113qiaJqmaR4VMA1BWa5EeFYWYPTrDgsLo2nTpuYAI03TtEAUML2GkNJRiwqysrKYMmWKwwEwmqZpgcatDYFSKkUp9aNSar9SqsqQSGX4S+nyXUqpBLcVpvSMQE7n8+yzz9KwYUPuuecet+0ukOj5CDzPXfMRpKSkEBcXR3R0NGlpaeYgOqvzEcyfP98cQOisTKtXr7ZSRc2dnA0wqOsDaAAcAKIwBvN+A3SttM5twMeAAm4AtlW33doOKEtevFJa/vijpA4bJg888IAcPXq0VtvxNt4woEzPR+D6fdaEu+YjEBHJz88XEWOA5fDhw+WDDz4QEevzEcybN08mTJhQ6+Va7XjTgLJfAftF5KCIFAH/Au6otM4dwD9Ly7kVaKmUunRWQC1JsZ3ur70GwQ156aWXuPLKK92xG49SbnrUhJ6PwH/mIwBo3rw5YEzPWlRUZAbDWZ2PoLxFixaZMSHJyckUFRXx/PPPs3DhQuLj41m4cCEZGRncd9993HrrrXTo0IGlS5fy1FNPERMTQ0pKSoW0V8113HmzuB1wuNzzI0BvC+u0AyoEziilHgYeBrj66qtrVZggEb6c/DRDVy8nPDy8VtvQLk3PR+Bf8xGUGThwINu3b2fQoEGMGDHC/L2V+QjKmzFjBmvWrKFdu3acPHmSRo0aMWPGDHbs2GHer8vIyODAgQNs3LiR3bt306dPH5YsWcIrr7zCsGHDWLVqFUOHDrW0P806dzYEjr5MVs6ktbIOIvIO8A5Az549azqvDACb7i49GZk4qTYv9wm1emNcQM9HYPC3+QjKrFmzhsLCQsaMGcOGDRvM42tlPoLyEhMTzXm+hw8f7nS9QYMGERwcTExMDCUlJaSkpAAQExODzWazvD/NOnc2BEeA9uWeRwA/12Idzcvp+Qiq7lP8ZD6CMiEhIQwZMoTly5ebDYGV+QjKmzNnDtu2bWPVqlXEx8c7jP0GzFynoKAggoODzeMcFBREcXGx5f1p1rnzHsEXQCelVKRSqhFwN7Ci0jorgN+W9h66AcgXkao5xJpP0PMRXOQP8xGcOXPGjAUvLi5m9erV5v0csDYfQXkHDhygd+/ezJgxg9atW3P48GE9v4CXcFtDICLFwERgDbAH+FBEvldKpSml0kpXWw0cBPYDc4Gqdwo1n6LnIzD4w3wEBQUFDBkyhNjYWOLi4ggPDyctLc1cbmU+gvImT55MTEwM3bp1Izk5mbi4OPr378/u3bvNm8WaZyhH1xe9Wc+ePaXsD1uDPXv26JA8N3vttdcIDQ31+rEE9Wnnzp3MmjWLBQsWADB48GCWLl3qMIpaq3+OPheUUl+KSE9H6wfOyGJNqyU9H0FVVucj0HxD4GQNaVot6fkIqrI6H4HmG/QZgR/wtct7mqa5T20+D3RD4ONCQkI4fvy4bgw0TUNEOH78OCEhITV6nb405OMiIiI4cuQIubm5ni6KpmleICQkhIiIiBq9RjcEPi44OJjIyEhPF0PTNB+mLw1pmqaljTP7AAAE6klEQVQFON0QaJqmBTjdEGiapgU4nxtZrJTKBQ7V8uWtgTwXFscX6DoHBl3nwFCXOl8jIlc4WuBzDUFdKKV2OBti7a90nQODrnNgcFed9aUhTdO0AKcbAk3TtAAXaA1B3SeI9T26zoFB1zkwuKXOAXWPQNM0Tasq0M4INE3TtEr8siFQSqUopX5USu1XSlWZ2690asy/lC7fpZRK8EQ5XclCnceU1nWXUmqLUurSEwX7gOrqXG69XkqpEqXUiPosnztYqbNSqp9S6mul1PdKqU/qu4yuZuFvu4VSaqVS6pvSOt/viXK6ilLqPaVUjlLqOyfLXf/5JSJ+9QAaAAeAKKAR8A3QtdI6twEfAwq4Adjm6XLXQ537ApeX/jwoEOpcbr0NGNOijvB0uevhOLcEdgNXlz4P93S566HO04A/lf58BXACaOTpstehzslAAvCdk+Uu//zyxzOCXwH7ReSgiBQB/wLuqLTOHcA/xbAVaKmUuvSkt96t2jqLyBYR+aX06VagZvGE3sfKcQZ4FFgC5NRn4dzESp3vAZaKSDaAiPh6va3UWYBQpZQCmmE0BMX1W0zXEZFMjDo44/LPL39sCNoBh8s9P1L6u5qu40tqWp8HML5R+LJq66yUagcMA6rOSu+brBznzsDlSqlNSqkvlVK/rbfSuYeVOv8N6AL8DHwLTBIRe/0UzyNc/vnljzHUysHvKneNsrKOL7FcH6VUf4yG4Ea3lsj9rNT5deBpESkxviz6PCt1bgj0AG4BmgCfK6W2ishedxfOTazUeSDwNXAzcC2wTim1WUROubtwHuLyzy9/bAiOAO3LPY/A+KZQ03V8iaX6KKVigXeBQSJyvJ7K5i5W6twT+FdpI9AauE0pVSwiy+qniC5n9W87T0QKgAKlVCYQB/hqQ2ClzvcDfxTjAvp+pVQWcD2wvX6KWO9c/vnlj5eGvgA6KaUilVKNgLuBFZXWWQH8tvTu+w1Avogcre+CulC1dVZKXQ0sBe714W+H5VVbZxGJFJEOItIBWAz8zocbAbD2t70cSFJKNVRKNQV6A3vquZyuZKXO2RhnQCil2gDXAQfrtZT1y+WfX353RiAixUqpicAajB4H74nI90qptNLlczB6kNwG7AfOYnyj8FkW6/w80Ap4q/QbcrH4cGCXxTr7FSt1FpE9Sqn/ALsAO/CuiDjshugLLB7nmcB8pdS3GJdNnhYRn00lVUp9APQDWiuljgDpQDC47/NLjyzWNE0LcP54aUjTNE2rAd0QaJqmBTjdEGiapgU43RBomqYFON0QaJqmBTjdEGhaLSilHlNK7VFKve/psmhaXenuo5pWC0qpHzBGaGdZWLeBiJTUQ7E0rVb0GYGm1ZBSag5GLPIKpVS+UmqBUmqDUmqfUuqh0nX6KaU2KqX+DyMITdO8lj4j0LRaUErZMLKMJmIknN4AXAbsxIh16AysArpZOWvQNE/SZwSaVnfLReRcaazBRowMfYDtuhHQfIFuCDSt7iqfVpc9L6jvgmhabeiGQNPq7g6lVIhSqhVGWNgXHi6PptWIbgg0re62Y9wP2ArMFBFfnttCC0D6ZrGm1YFSKgM4IyKverosmlZb+oxA0zQtwOkzAk3TtACnzwg0TdMCnG4INE3TApxuCDRN0wKcbgg0TdMCnG4INE3TApxuCDRN0wLc/wfHQjGfFQy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YIAAAFzCAYAAAAzNA41AAAABHNCSVQICAgIfAhkiAAAAAlwSFlzAAALEgAACxIB0t1+/AAAADh0RVh0U29mdHdhcmUAbWF0cGxvdGxpYiB2ZXJzaW9uMy4xLjIsIGh0dHA6Ly9tYXRwbG90bGliLm9yZy8li6FKAAAgAElEQVR4nOzdd1yVdf/H8dfFBlFEBFRAwZEDRUw0V+6VppYjR3c29DZvs2FpQ8WJKyu9y8pMG/7S28wcmXuk5t57iwNUFBEBBeFwzvf3x8EjKCoahws4n+fjwcNrnzcI53Ou73Vd36+mlEIIIYTtstM7gBBCCH1JIRBCCBsnhUAIIWycFAIhhLBxUgiEEMLGSSEQQggb56B3gMdVsmRJFRgYqHcMIYQoUPbs2XNNKeWd3boCVwgCAwPZvXu33jGEEKJA0TTt/IPWSdOQEELYOCkEQghh46QQCCGEjZNCIIQQNk4KgRBC2DgpBEIIYeOkEAghhI2TQiCEEDZOCoEQQtg4qxUCTdN+0DTtqqZphx+wXtM07UtN005rmnZQ07SnrZVFCCHEg1nzjOAnoO1D1j8HVMr46gd8a8UsQgghHsBqfQ0ppTZpmhb4kE06AbOVedDk7ZqmFdc0rbRS6rK1MgkhxD9hTEllZ8+x3EyMBs30wO1SMRKrJZPdiPCXA/zY1rIpRvucfQ5PT09HKQVKUSQ2iiUfDHnC9A+mZ6dzfkBUpvnojGX3FQJN0/phPmugbNmyeRJOCFFAJZ6CfYMhPSnHuxxc58P+laVQqQZITb1vfapKJ80e4k4FAY5A0AOPtWnos0S2ePD6c80fvO5B/DZupNzKlUR26v3Y++aEnoVAy2ZZdgUUpdQMYAZAWFhYttsIIQqB5GS4cCHbVTev3eZ2Ypp5RilIuwSYP5XfumFgztsnwZSOptKB4Md62bTbzvctU0B8UHGMTvZ3F1aGU+0qsW58CxxUGuqedyOTvT3pzvcfKzu1V6zE9+zZR26nXYzG7tAh7EqWJHTfaqhXNUfHfxx6FoJoICDTvD9wSacsQgidxO6/yKWfVpmLwPffZ1mXrsFBX7hh8CMx7pmHHiextDtnmweBlt1nzJyJenYbyiEdgJNt+5NU5qkHbmt8yNunk8nI1zfOU75E+WzX+wGVn3vYJVSz+Ph4+vXrR5WaNRk+fDjOOSwyj0vPQvAHMFDTtHnAM0CCXB8QQgfz58PmzXn+skrBjgMurPq7SKalne/ZCIiBS0+X5sDwEJSdhoNbCo6Z3uuNGZ/KN/dtmgupXsx2aSWTETvNzlJk3ICZmO90yY67nT3aA4rA4/D09GTcuHEEBgbi5OT0j4/3IFYrBJqm/Q9oCpTUNC0aGIm5cQ2l1HRgOdAOOA0kA69bK4sQNkspeOst2Lcv+/UGA+zZY7WXn9QQFlfJuiz4RjlqHmhG0kVfDCmuluWl6x24b3+TpvHLx/9hS8eWOX7NZpg/cecGb2A0UNTO/lGb5qolS5bg6upK69ateeqpB5+V5BZr3jXU8xHrFfCWtV5fCJtiMsGRI5BubtZg5kz45pvHO8Z//0vCdRPJyXfvhklT6Zw1Xn/gLmvXbMDhcGvuveSX6FeMWz5uqBSokVGD7DK2UiY7jrgDle9u3/mt3/H2iwUg3smTls3XYqdMGO2yvkV9cOwzyt66AGW7QfEa4FQ8y/rKQJvH+67znQULFjB79mwaNWpEq1at0P5BU1dOaereqx35XFhYmJKhKoXIsHs37N0LgwaZ29gfJDj4vvb3OwypRo5HOrHpj11cW3INgPONyhJbteQTRboS4suugXWfaN8HCTPcZGHiCQKUATxrgb112sr1pJTi119/Ze7cuTRu3JhBgwZhb597ZyKapu1RSoVlt67AjVkshM1TCj7/HA4dgtmzs65zBvr5gGs6uLpCkybg4gJ2dsAPAKxctYqoqCgUsKL1UC4kdgKTA7SvD+3hlrcbJ16ocu+rPpFq1w/iZJ+pbdvOEYoEQqb29uzYAYOAHhnzDo7u4FU7VzLlV3PmzGH+/Pk0b96ct99+O1eLwKNIIRBCb0ajuWknpz7+GL74wjKr0DD1fQNKlYYqU8F4LWPNDYiahwLStbt/6oaGrfiu5kL2lwi9r+nlXo32zgADuDu4ExDgn+OILnbOvFviaSqUCMn592XjnJ2dad26NQMGDMDOLm+7gZOmISH09Ouv0Ls3pKVlv74IUCbrogSDB4npxQBI7foyc6a6ZFlvcLYnplZplAYmR3t+2vjaI2O0++B/JLbaSJfqL1DE1QvNM5QWdo4PeWxK5AalFFeuXKFUqVKWeWtdE5CmISHyq3XrzEXAzi6j+QawU1BXgQfQy0R6mgNHdgSTcsuFG7HF2bGy/t39p96dtLM3kuLhwoS4odm+lJ3BaJk2OdrT5aV5eB+Px690Au1/akPFEs9T1LmoFb5JkR2TycT06dP5+++/+fLLL/H29s6TC8PZkUIghJ7+/NP87+yXIciEMsGGqXHEx7jBDeAbOLQl++aVkpUuk240kuTlzoKRz3AgIB1C/nV3gxuX4dpZ8734s2ZjmvQd7dq1Y9myZeb183tke1xhfUajkWnTprFu3Tq6dOlCyZJPdmE+t0jTkBB6WbAAY7ceXC3vzZL0FzCkOXI9xuuBm59uVZ7F0xphcnYk1SUVo0PGJ3yv++8zbw6ss1Js8c8YjUamTp3Kxo0b6dGjBz179sybW0SlaUgInRgMsG3b/dcAJkzgzPrz/EI4RJoXKSCmpi/JJd1QmpGdrtswZNxwYyxrJKp/PdRTD261r5Z0mb529lQu4kNr63w3Ihf8+eefbNy4kX/961+89NJLescBpBAIkbuOH4fFi7H0RjY0a3u9QuMAIVyhFNt5xbLcwTmN3/7XgAMvts+0dfYP24cd+ZWIMnXxcPaghFsJwNzlgX/R0rn5nQgradeuHd7e3jRo0EDvKBZSCIT4p5SCkSPh8GFYtOjB27Vowa6o0qw4WRGALR/UJ6pBAGUrn+egT0VivCve3TZyrWXS09X8Zu9s70QDr8pMD+6Ot1W+EWEtaWlpzJ49m5deeolixYrlqyIAUgiE+GcuXYLAQHMTUCZx/d4koWSA+cSgRHHo3Jqhw0cRcLgmK+Y/x5lWFUgtbr7t8zj3dCv8hT8kXQRg02ubeLa0jOJakKWmpjJ+/Hj27dtHlSpVaNSokd6R7iOFQIgnZTSCX6buzVxc4JfZjHi6PGODsnkKdu6cbA/z9OLO7E0FlAnObeD9Wn1oHtSc5kHNcXV0zXYfUTDcvn2bsWPHcvjwYd555518WQRACoEQT2zb9OnMH/0FcXgRiXmAjZpJKfyRqQgUibmJpmW9M8/B0UBw6n4mb36Vdy+mciHdjnIOLizpsYRyxctR3CVrR2qiYEpOTmbMmDEcP36c9957j2bNmukd6YGkEAjxEHtn7uXY78fuLjCZ4NhRoknh4wtT79v+fKbpdxtMonnvT9DsFMuTYXrC3XVbgLieS9nZ7XmrZRf6Sk1NJSkpicGDB+fbM4E75DkCIbKRnppO0qUkvg/7nj/fr8/uN7M29aSUdLNMN5y4maAyZ3F0unudYPvZE5xM/txyr//opqOz7F/DpwYvVs1+EBRRsN26dQsXFxfs7e1JT0/HwSF/fN6W5wiEyCGlFOf+OsfsFuZePY0Odvw97NkHbj9oxecMcxrPkFsOXL5yFRPg6NuUz7t+CDRF0zQaBDSgmHOxvPkGhK4SExMJDw+nYsWKvP322/mmCDxKwUgpRB5IuJDAolcWcX7T3QaeYwNqWKYv1AzAdVAKFIWkNEhJN+Hu7Iz/zevcTjJvE1oqlH29/8rr6CIfiI+PJzw8nJiYGF577TW94zwWKQTCphlSDCz991ISoxM5v/F8lnUvshBTCYAXKHX5MqXejcbRCUiFL+Ng7D0DdzUIaMC8LvPyKrrIR+Li4ggPDyc2Npbw8HBq1qypd6THIoVA2JToHdH83OxnS98uhmTDfdsUf/oKdd/fQ/sX/iTG1dw98BtXp+OY0dvzn7fgyxvwactPLfsEeQbRtVpX638DIt8xmUyMHTuWuLg4Ro0aRXBwsN6RHpsUAmEzNkVs4q/w7JttSpWMZPt7MTi17syoOiOzrHM23qbx9e0AxKZDx0sw+8X/41+Ze/oUNsvOzo4+ffrg6OhIlSq5M7JbXpNCIAq91MTbbP14Kpu+TbUse3FMIlX8vgIg0iOIb6sP4KfK72bZz+HKMZyO/EG9qOWEdJzFrWeK4WbvSoq9E84OhW/MXPF4Ll26xJEjR2jVqhU1atR49A75mBQCUajt+mYXy99abpk32mscP1KF5V7lAHPPjztLPpNln9ILZnJ5zJe0DgjI6Lv/ozxMLAqC6Ohohg8fjtFopH79+ri7u+sd6R+RQiAKjXRTOoeuHMLv5CRKRs9n5tK+7DkVxuFPW7F1SAM0kwn1sLFgj8yH18dTy9uPSwcP5l1wUaCcP3+e8PBwACIiIgp8EQApBKKAuZ1+m4XHFpKYmph1xeXL/GfvGAB2Vi3NvwJXsmZe1l75sxSByHX4/DGUDutgFsD1a7AnknYtMo3gJcQ9zp49S3h4OA4ODkRERODv7693pFwhhUAUKM/MfIaDV7L/tB7sBG8cr0ndkfuzLPc4vZeEc3GcbdaMO3+2duWaYPfONnjPjplWziwKj2PHjuHk5ERERARlypTRO06ukUIgCozt0duzFIE3a78JBw9i3LUHvxIaLZqH0abfasv6CqtO88rrvVh1eRee7doR2LKVHrFFIZCWloaTkxPt2rWjadOmuLm5PXqnAuQhDaZC5B8Go4Ep26dY5pM/ucWULZ5Eho1i5qJURs+6TeOXN5PiZf4DdboWzzPDRjLi4g62KiXNPeKJHT16lH79+nHy5EmAQlcEQM4IRD4XlRDFwmMLeW/Ve5ZlA8IGsG3zUlpMmJBlW/vb6Rid7An7/Fe2DemBw+7s+/8XIqcOHjzI2LFjKVmyJF5eXnrHsRopBCJfq/5tdcuFYZ8q7Ql6uhd7tJJ8U/HuheAyOy/yxrM/UqrcWV6c8W/KDOmhV1xRiOzbt49x48bh6+tLREQEnp6eekeyGikEIt9KVoq0VFeqObpRoc6XLG3Vjav3bNP+P8sYlLqZOpvDKFZnuC45ReFz6tQpxo4dS0BAAGPGjMHDw0PvSFYlhUDkP8bbLE48yYueITAyhqPA0UyrO/x7KU430yi7+QJNWgbR4scJDzqSEE8kKCiIF198kRdeeIGiRYvqHcfqpBCI/GfPe7xYd7pl1iU+BYBiMYlsaNoU36tX4dNPsZ/4Oh7lZFhHkXt27dpFxYoV8fT05JVXXtE7Tp6Ru4aErtq3b4+maZYvv5r2LBx/xbK+X+0ZXOhdhJQSblypVoqqV49T4uAGSgzpI0VA5KoNGzYwbtw4fvnlF72j5Dk5IxC6ad++PcuX3+0H6NU3oOqKwax0rGBZdrroHFxXZxpOdeNGKOAdfIn8Z+3atXz11VdUr16dvn376h0nz0khELrIXAQadGvAR6MG4bN3EvVnTbJsU+rMGb4+tAn3NGDZMmjWDFxddUosCquVK1fyzTffEBoayrBhw3B2tr2eZaUQiDxx76d/HIH64FPXhwROYhz3E/Xn7LKsLnPxIu/MmEGV2q1gxQqwt8/zzKLwMxgMLF26lLCwMD7++GOcnJz0jqQLKQTCqu4rAHc0A/+Gdnyw5hkSNtdm5P+9aFk14K0FfP1NN/PMxIlSBIRVmEwmHB0dGT9+PG5ubjg6OuodSTeaUurRW+UjYWFhavfu3XrHEDl0Z0hIgOadmpPY9ipl0i4SHuDJtcMVWfFTewC+PPMOAD5Xb3DY9ym8iQUfH4iKAhv9lCasZ/78+URGRjJkyBDsbeSDhqZpe5RSYdmtkzMCYTXt27eHykXhuVbU6FybHbEHmenrTc+Gh/gD4EUgPOs+v3XtaC4CADNnShEQuUopxf/+9z/mzZtHkyZN9I6Tb0ghEFbRvn17ll9dDqs2QrnGHMpY3jPTNp5nrgPgwm1cSSHk4EGevXgRQkJg4UKoUOG+4wrxpJRS/N///R8LFiygRYsWDBw40GbOBh5FCoHIdZbrAqMA99KW5S+dn4cp3Y5ju6pRfm0ktWftI5R9PMvflOA6XLoEZ87ollsUbnPnzmXBggW0bduW/v37Y/ew0epsjBQCkeuWpy+HYeZp+9upGIEB9b6nzN7zpBscqc4xANqzlLDnfKDTeOjVC2zgUX6hn9q1a2MwGHj11VezXLsSUghELtp4biNvj3wbamK+PRQodtubeEBLSCPdcPeujLDgZMLmz4Zq1XTJKmyDyWTiwIED1KpViypVqlClShW9I+VLUgjEP5ZuSifo7SCifaKh/N3le9+J5GlPXwAqBJ1m4EfTQGloXW/gULTwDe4h8hej0ci0adNYt24dkyZNomrVqnpHyrekkUz8Y+Hrw81FIEM/kydRAcV52jPIsqzls2txdErHsdtxKQLC6oxGI1OnTmXdunX07NlTzgQeQc4IxD/y25HfmLhlIjgWAe9qDHl5GZPdvJmRaZsqC49R2fcEtNkF7uUfeCwhckN6ejqff/45W7Zs4ZVXXqFbt256R8r3pBCIJ9a6Y2vW1F4DJavAW+YLwJPv2abSspP8sH8PTqNSwE5u1RPWd+DAAbZs2cIbb7zBCy+8oHecAkEKgXgslltDGwPNAe9gGHDYsr5G/EHSjjrRsu86vI9fo1L7StT/81+65RW2p3bt2vz3v/8lKCjo0RsLQK4RiBy6M27A8uXLoSHmImDnmKUIfLejHwdX1OQ/rafjffwadXpVpOfSng88phC5JTU1lXHjxnH4sPn3UYrA45EzApEjlo7jPIFW5kmXD69yO2P9dzv60e+z7+Ew3Eg2D/Jdf2w7uV9bWF1KSgoREREcPnyY+vXr6x2nQLJqIdA0rS3wX8AemKmUmnjPeg/gF6BsRpbPlFI/WjOTeHzt25s7hnMpCi+HQ3E7MDm6MsXZPEJY/1Pf0m/D97AUzqYGWvbT7KUICOtKTk5m9OjRnDhxgvfff1/6D3pCVisEmqbZA19j/vwYDezSNO0PpVTmccjfAo4qpTpomuYNnNA0bY5SKs1aucTjsVwT8IYTkyGmVB3+W/ldtpW8+8nr2+oDIA2O1uzJbwcqW5Z7lPXQI7KwEcnJyYwYMYIzZ84wePBgGjVqpHekAsuaZwR1gdNKqUgATdPmAZ2AzIVAAUU1c/uBO3AdSLdiJvEYVp5eyfKKy3EdBLtqwK8hg/mwVtb7gspcuYgxzY6/XNuzJVMRaPVZK2kWElbl7OxMQEAAXbt2pV69enrHKdCsWQj8gKhM89HAM/dsMw34A7gEFAW6K6VMVswkcmhd5Dqem/McTfxggz8813Q5K8s8Z1k/2mSi2ksv8ey6TUQwAlLu7tvzz55Ueq6SDqmFLUhISMBgMFCyZEneffddveMUCtYsBNl9HLx3FJw2wH7M96BUANZomva3Uioxy4E0rR/QD6Bs2bJWiCoy23d5Hy3/ryUAEwNL8WmlV1jn2wIAT6XYr2mU7d8ffv+dtbS07OdZ3pM3972JczHbG/NV5I34+HiGDx+Og4MDU6ZMkR5Ec4k1C0E0EJBp3h/zJ//MXgcmKvMwaac1TTsLVAF2Zt5IKTUDzA+rhoWFFawh1QqgPkP6QMYH+uef30+cm7m/oOJA5IUE1r80gy07bwI9uaKVAgVBzYPova63bplF4RcXF8fw4cOJi4sjPDxcikAusmYh2AVU0jQtCLgI9AB63bPNBaAF8Lemab5AZSDSipnEI5iUiX0++wAo0WGBpQiEpN9iqkMR9n6/l0M7UzD/V2E5x3t2+LM6pBW2IjY2lmHDhpGQkMCoUaOoJr3W5iqrFQKlVLqmaQOBVZhvH/1BKXVE07T+GeunA2OBnzRNO4S5KekjpdQ1a2USDxd7KxbfT33x8oQN5YtQ4+kulnVzZmxCnb7Mwinmyz612EPlmR+Ctzdu3m741/PXK7awATNmzCApKYkxY8ZQuXLlR+8gHosMXi8sSnxQgvhi8Swt68qixl/xQ4U+AIQ7jsU+Pes1/Lf4ipJSs0UeSUhIIC4ujvLlpdPCJyWD14tHWnRsERW94wn3gr4vneFKEfMQk0FrIy1FoArHoHRpqgfdpOTXa/WMK2xAdHQ0ixcv5s0338TDwwMPD3kuxVqkEAiSUpPoPL8zqhL8d+47XPm3uQg4JBtoP2AZddlBHXZSMrgUHJ6nc1phC86fP8/w4cPRNI2uXbtSqlQpvSMValIIBIP+7EsXdzi8swpznrvbU+icGsNoETkLL66bF+w4r1NCYUsiIyMJDw/H0dGRiIgIKQJ5QAqBjbt5+wYzU+dj8tUYGvEau+LrAOAXHc1LkZmeIk5PB3sZT0BY16lTpxg5ciQuLi5ERERQpkwZvSPZBLkR14ZdS77GtJme3Ij1YPKbHxLZ4m7XvX8/m3E7qL8/nD8vRUDkCU3T8PHxYcKECVIE8pAUAhuVYkih/qz61HWB47urcqFcAL8teAmAZ7ZvJ+jcOXjtNTh7FuRpbmFlsbGxAFSsWJEpU6bg6+urcyLbIoXAxtwZYMZtrBunr5/GQYNV+1rzzdG3LNu8c+sWHDsGP/4IDtJ6KKzrwIEDDBgwgFWrVgFIZ4U6kL9yG9KnaVNab9xIdX/41B7cbrmRuqghRxoHW7b535Ur9GjRQseUwpbs3buX8ePHU7p0aerWrat3HJslhcBWKMXIjRu5Vhpq9zUvend1e7YeCOY3ZW4SqpCWTg85JRd5ZNeuXUyYMIGAgADGjh1LsWLF9I5ks6RpyBacO8cNFxf8Najb147mV8twQvnjfCCYxDJFLZtFOMnnApE3rl27xsSJEwkMDCQiIkKKgM7kL98GfNO+PS+kebHdJYDwse0A+F/GunNNylm2665DNmGbSpYsyeDBgwkJCaFIkSJ6x7F5UggKO1M6HUol8P3RN7GMNA+gKfxq2LHmA/OQkw3IfgAJIXLThg0b8PDwoFatWjLQfD4ihaAwi14Gm57n7+t3e/8Oa7mT4t43aPDTGmKc3Pj3neX6JBQ2ZM2aNUybNo3atWsTGhoqdwflI3KNoDBSCmJ3weweAFyN9gHgWqcV+IysQO3v5nDIyY3MIwh0yeYwQuSWFStW8NVXXxEaGspHH30kRSCfkTOCwibhGGzrDdd3QyCcPRJIwrXiACzzuMpXjb5kLdAq0y5hQGMdogrbsHTpUr7//nvCwsL4+OOPcXJy0juSuIcUgsIkLQGWZR25afb41yzTYwaOAWBOxrw/5iLwZZ6EE7ZIKcX58+epV68eQ4YMwdHRUe9IIhtSCAqTHW9YJr+5Ad/tC6Bzxvzeunv5MPRDAM5kLGsHfJenAYUtuXnzJu7u7gwYMACTyYSDPKWeb8k1gsLidixELQTgVBq8HWNH55l9LKt/3/Q7To6uvA38nbGsZd6nFDZAKcXcuXN57733uHHjBnZ2dlIE8jn53yksEo5YJv+19imGz+1hmT8dehoHZwfeBaZl2kWGmxe5TSnF7Nmz+f3332nZsiVFixZ99E5Cd1IICgnTmR/ZufIZtmyvRrtTdx8Su8ENZu+dDcCCTNtfAGS4D5GblFLMmjWLP/74g7Zt29K/f3/s7KTRoSCQQlAILF3zM6d7eJF4/bksy1ewAo8Xy7JG03gViM1Y/hcQkNchRaG3ePFi/vjjDzp06EDfvn3lFtECRApBAZd0OYm9rc8Bdwf2Ph96hK9W/8iz3iNpAazOtL03UCtvIwob0apVK+zt7enQoYMUgQJGztsKMFO6icX/WWyZD2u1mpS6K/hh33yKeBfhxUzbBgC/AFFkLhlC/DNGo5HFixeTlpaGu7s7HTt2lCJQAMkZQQG2ZfIWIpdEAlAp9CTtfLfSfpUJgAggMWO7pcDzuiQUhZnRaGTKlCls2rQJT09PmjRponck8YTkjKAgOnECihblyohvLIva9l7Bzu3eoGlsBcIzlnsDbfTIKAo1g8HA5MmT2bRpE6+++qoUgQJOCkFBYzBAlSpw8yZHHUsC0GXgAlyLxFN59ylGAg0zbX4QkGc5RW4yGAxMmjSJrVu30qdPH7p0kZ6qCjppGipozp4F4ExRZ1SSuRAUKXaLi10OUskja+v/MuQWUZH7YmNjOX78OP3796ddu3Z6xxG5QApBAZN06jJL6cWppKcsy1xCFWW8aljmywPzgdp5H08UYgaDAQcHB8qUKcP06dNxd3fXO5LIJdI0VJCsX8/p59/jFHeLQOXax/n2hcOW+XeBU0gRELkrJSWFkSNH8r//mce2kyJQuMgZQUHSogWrvTpBHEQ+dZKJvf/COyCGag5zAXAFpuqbUBRCycnJjBo1ipMnT9Kmjdx6UBhJISggzv51ll1ad27HVQWgmd8NSgddZlvJepzKuG/7Cz0DikLp5s2bjBo1ijNnzvDhhx/SoEEDvSMJK5BCUECsfnk2MaqqZb7j89sBGFJ3pmWZfFYTucloNDJy5EjOnj3Lxx9/zDPPPKN3JGElUggKAKUUMZfN0381/YuOTQ9SolQ8CY7F2FI8GIBvgCD9IopC6E53Ee7u7oSFyajWhZkUggLg6FfrLdM7Gm5hQ6V0ANo3W2VZ3ue+vYR4MtevX+fChQuEhobStGlTveOIPCCFoABY8O5my/TzCeYikOhQlC0l6wHQApBRYEVuuHbtGsOHDycpKYnvv/8eNzc3vSOJPCC3j+Zzt67eskzHt1vLb/XN001bbbIsl+EmRW64evUqQ4cOJT4+nmHDhkkRsCFyRpCPKaXYtnKNZb5f560ApNk5ss8zFDCPMlZBj3CiUImJiWHYsGEkJyczduxYnnrqqUfvJAoNKQT52Mq9C9n56t2Hxaq5mnsW3d7yb8uyDXkdShRK69ev5/bt20RERFChgny0sDVSCPIp09Hj7G6wGSgOQKW6B0lycGdIrcl8V9J8G19xpG1P/DNKKTRNo0ePHrRq1Qpvb2+9IwkdyPtIfrR8OVHBbTClmYuAZmeic9/l/On3PN9V6m/Z7DO98olC4dy5c7z//vtcvnwZOzs7KQI2TApBfrRgAX96VgNA2Rn5ZLIADy0AACAASURBVNZ4XIrcZsDT0wBoC+xEbhkVT+7MmTMMGzaM+Ph4jEaj3nGEzqQQ5DNqzRq+P/Aj27y8AKgYfBZHJ/Mto6mJ5n+7AXX0CigKvJMnTzJ8+HBcXFyYMGEC/v7+ekcSOpNCkJ/s2sXUEa3p1xFKXC8BQGCwefyBnj+6keLrC0Bz3QKKgu7MmTOEh4fj7u7OhAkTKF26tN6RRD4ghSA/adSIVRWg+7zueF03nxEEVTvH7hK1mbfm7vMEJfTKJwq80qVLU7duXSZMmICPj4/ecUQ+IXcN5SdpaTimFKXqcXPnch5eN/Dxv0q1erssm7wBFNMpnii4Tpw4Qbly5XBzc+ODDz7QO47IZ+SMIL+4eJGr+BC20PxHqtmZePuLL4lKgcTi5tP3McAsHSOKgmnPnj0MGzaMn376Se8oIp+SQpBPxM1ZybcMsMxXrXMMewcTda8MtCx7SY9gokDbuXMn48aNw8/Pj169eukdR+RT0jSUT/w26ghgHny+YYfNNO68kbDAX4jr9bJlm8o6ZRMF09atW5k8eTLly5dn9OjRMrykeCApBPlA4rVErqSYi8Dx4CO0eSuJYi0TSbV3sWyzWq9wokBKTU3l+++/p1KlSowcOZIiRYroHUnkY1II8oHv+31vmd79bwP122y3zHsCUYD8GYvH4ezsTEREBJ6entKLqHgkuUagI2VSLHljCTdXJQJwIOQAqZ3CLevDgWtIERA5t3r1an766SeUUvj5+UkREDli1UKgaVpbTdNOaJp2WtO0jx+wTVNN0/ZrmnZE07SN1syT32yfup39P+6HZDtMmok6Rf8iKvBpAOYcGs0YpFKLnFu+fDnTpk3j3Llz0m2EeCxWaxrSNM0e+BpoBUQDuzRN+0MpdTTTNsUxD7fbVil1QdM0m3rC5eLsdZbpqe9N5WjFRD6/fY04l5LUe+odHZOJgmbJkiXMmjWLunXr8tFHH+HgIK2+Iues+YGzLnBaKRWplEoD5gGd7tmmF7BQKXUBQCl11Yp58peEBK4fiAJgVetVOJdIxFTGnziXkgCUcvbUM50oQBYuXMisWbNo0KABH330EY6OjnpHEgWMNQuBH+brnHdEZyzL7CnAU9O0DZqm7dE0rXd2B9I0rZ+mabs1TdsdGxtrpbh5bONGLlMGgBvFb/C8ux1lX7j743LVK5cocHx8fGjatClDhgyRIiCeiDXPH7VslqlsXr825vHXXYFtmqZtV0qdzLKTUjOAGQBhYWH3HqNgMRphzx7mdJoPVAIg2j+a3/tetGwyiux/eELcoZTiwoULlCtXjkaNGtGoUSO9I4kCzJpnBNFAQKZ5f+BSNtusVErdUkpdAzYBNa2YSV83b4KvL9eeac/pjCJww+MGHYK9SHQvBUDbxJOM1DOjyPeUUvz000+89957nDlzRu84ohCwZiHYBVTSNC1I0zQnoAfwxz3bLAGe1TTNQdM0N+AZ4JgVM+lrxgyIiyMh4wliMF8kfqNcecv8CpWuRzJRQCilmDlzJosWLaJNmzYEBQXpHUkUAlZrGlJKpWuaNhBYBdgDPyiljmia1j9j/XSl1DFN01YCBwETMFMpdfjBRy3grl1jH7VYnzGigFt9N9AgJuOKQLub58Cjmo4BRX5mMpn47rvvWLFiBR07dqRPnz5omjQiin/OqveYKaWWA8vvWTb9nvnJwGRr5sgXbtyACRP4g1GWRWvVOuz86vKvFn8C4OwiY8aKB9u2bRsrVqygc+fOvPrqq1IERK6Rm43zSt++bKCpZXb6W7OJ+ej/IKCBZdkzdi7Z7CiEWYMGDRgxYgS1a9eWIiBylTy4mkcu/b6NjZkKQczgWVmKwNuHPuNDO3sdkon8LD09nenTpxMdHY2maYSFhUkRELlOCkFeMBg4kakT6SmjlkBgUwAcjWnE/l6S5Ig/5ZZRkYXBYGDy5MksX76cgwcP6h1HFGJSCPKAWrSITTQBYEuDLdjVqWNZl/hbMUqWas3MXzfolE7kRwaDgUmTJrFt2zb+/e9/065dO70jiUJMCkEeONlngmU6plQMJX3bAPDWyWkMXV4bGs7VK5rIh1JTUxk3bhw7d+6kf//+dOjQQe9IopCTQmBts2ax03i3Z41GrzbibKj5D9vboShfzN6iVzKRTymlMBgMDBw4UM4ERJ6Qu4asZfNm6NULoqJIdje/8e+vu4+fKzfnW3tzfzD/cS//sCMIG5OcnAyAm5sbY8eOxc5OPqeJvCG/adZw+za89RZERXGCp4i5WRuA0oHF2Rf1u2UzH69n9Eoo8plbt24xatQoxo0bh1JKioDIU/LbltvOngVXV8i4y2MevSyrRtZaycRq5vF57A/uB3snXSKK/OXmzZuMGDGCU6dO0b59e7k9VOQ5aRrKbZMmWSaNTq6QZp7e/cr/WNu4BSvLPAdAUSd5eExAYmIi4eHhREVF8cknn1C3bl29IwkbJGcEuS2jnZcmTYjZcbfbpKVtTzAk9G5PGgerVMnrZCIfmjJlChcvXmTYsGFSBIRu5Iwgt0VlDC7zxhus3f+3ZfEGnyZcdjMPREOrVgSsWaNDOJHf9O3bl7i4OEJCQvSOImyYnBHkpvR02LDBPG0wsPTQUgBKNL9Gs5YbLJs95yLNQrbs2rVrzJ8/H6UUfn5+UgSE7qQQ5Kbu3e9ON2mCWqNILeLIO+u+siyuM3w4y5cu1SGcyA+uXLnCJ598wsKFC7ly5YrecYQApBDknj/+gIULzdO+vkS62RFyKIQLz5azbGL/9VfsjIjQKaDQ2+XLlxk6dCg3b95k7NixlCpVSu9IQgBSCHLHpUvQqZNl9nbkSXq/2huA6xU8zQsPHqTN8pV6pBP5QHR0NJ988gm3b98mIiKCSpUq6R1JCAspBLnht9/uTu/eTZ0BDWm5tiXx5TxYMc3cRcCLISEsW7ZMp4BCbzExMdjZ2TFu3DgqVKigdxwhspBCkBuWZwzC1rQpaaE1OBx0mNseLvz33HuWTTrrFE3o6063EWFhYXz77bcEBgbqG0iIbDy0EGiaZqdpWoOHbSMwNw0BPPssP+3/P9oeHMWkGx9bVg9MjuZlnaIJ/Zw5c4Y333yTbdu2AeDs7KxzIiGy99DnCJRSJk3TPgfq51GegsdohMMZD469+CIfuRTnxu9BltWdL/zOV6Va6BRO6OXEiROMGjWKIkWKEBQU9OgdhNBRTpqGVmua1kWTDlCyt3evZfJr1yhuVL37R9/n1Ex+cwsAp+J6JBM6OXr0KCNGjKBo0aKMHz9e7g4S+V5Onix+HygCGDVNSwE0QCmlilk1WUGgFDz/vHnazo6IrbOgSkcA9gx+mqef3gcvROsYUOS1mJgYRo0ahZeXFxEREXh5eekdSYhHemQhUEoVzYsgBVJUFFy9ap5+6y1S6vUBoNyGc1QoGwneDcHN7yEHEIWNr68vL7/8Mo0bN8bT01PvOELkSI76GtI0rTPQCFDA30qpxVZNVVAkJJj/dXPD8MVnJDiYu5X2O3cRj+6LwKepftlEntqzZw9eXl4EBgbSKdMzJUIUBI+8RqBp2jdAf+AQcBjor2na19YOViDcuUgcEEDElomWxe3+/BF8m4FcVrEJ27dvZ9y4cfz88896RxHiieTkjKAJUF0ppQA0TfsZc1EQc+YA8NGHQ/m0SW/L4uibl/VKJPLYli1b+Oyzz6hQoQIffPCB3nGEeCI5uWvoBFA203wAcNA6cQqQmBhYtoxVrVvz6Rt3i0Dw4oN8u1KeILYFGzduZPLkyVSqVIkxY8bg7u6udyQhnkhOCoEXcEzTtA2apm0AjgLemqb9oWnaH1ZNl18dOQKlSwPQdtUqy+KxYcM5OjxUr1QiDymlWL9+PdWqVWP06NG4ubnpHUmIJ5aTpiFX4LlM8xowCRhrlUQFwaBBABypVs2y6JWWs7np9xfqmNIrlcgjRqMRe3t7hg4dCsgTw6Lgy8kZgYNSamOmrw2A6515K+fLnyIjAej0990RyCqsO8s3odvgjF6hRF5YtmwZH330EcnJyTg7O0sREIXCAwuBpmn/0TTtEFBZ07SDmb7OYsvXCK5dgzNn2FavHmdKlAAgZPYBHDwTSPpD0a5tO50DCmtZsmQJ3333HZ6enjg6OuodR4hc87CmobnACmAC8HGm5UlKqetWTZWf/forAIerV7csav/WctLrHob1sGyfXCgujH7//Xd+/vlnGjRowODBg3FwkOG+ReHxwN9mpVQCkAD0zLs4BUDGJ8HUsuYbqep8vYvi3GCU0xratZOzgcLozz//5Oeff6Zx48YMGjQIe3t7vSMJkavkY83jMj9Owe0qVQBwuJ1OYOttpETBsp1yNlAYhYWFERsbS+/evaUIiEJJBqZ5XF+bH6qeW7cuAHbpJpZpt2CXnqFEblNKsWXLFkwmE6VKleL111+XIiAKLSkEj0mdP8cX9SHx1mkAnJJSWb7ygjQLFSJKKWbOnMmkSZPYunWr3nGEsDppGnpMJ4OK8UG7VKhmHmzG9+AVitVryOJl0g9fYWAymZg+fTorV66kU6dONGzYUO9IQlidnBE8BkN6GmPLX8S15r8sy7yvXmLxWikChYHRaOSrr75i5cqVdOnShTfeeAMZj0nYAjkjeAx+X/gR27s3dJgFgMe5G9T3Lq1zKpFbLly4wKZNm+jRowc9e/aUIiBshhSCHFp6YimxKdeg/t0eJlt9uIbg7tUfspcoCJRSaJpGUFAQX331FWXKlNE7khB5SpqGcmjOIXOX0/iGANBqyBqq/3aUgAYBOqYS/5TBYGDSpEmsX78eQIqAsElSCHLI2cEZivlb5ut8swvX4uBZXoYjLKjS0tKYMGECW7duJTk5We84QuhGmoZyyIQGg6IAcI1LxinZQOv/ttI5lXhSqampjB8/nn379jFgwADatm2rdyQhdCOFIAeUUvyi3T15enb8Zkr4Gwjt20DHVOJJpaenM2bMGA4fPsw777xDy5Yt9Y4khK6kEOTAmfgz0Ppzy3yDL7bRaMbzOiYS/4SDgwM1atSgZcuWNGvWTO84QuhOrhHkQNraVeBqvhbQ4pN1AFTtJiORFTQ3b97k3LlzAPTo0UOKgBAZ5IwgBzYePWmZrvbbEQBcirvoFUc8gaSkJEaOHElcXBwzZsyQAWWEyETOCHLgu2dDLNMlzsRTqX0lHdOIx5WQkMDw4cM5d+4cAwcOlCIgxD3kjCAHkitUBiD418NoQMgrIQ/fQeQb8fHxhIeHExMTQ3h4OLVq1dI7khD5jpwRPIxSmLZu5VRgIwDCpu8BIPilYD1Ticfw22+/ceXKFSkCQjyEVQuBpmltNU07oWnaaU3TPn7IdnU0TTNqmtbVmnke29KlvPPnDMus/7YoSlQqIX3QFCCvvfYaEydOpGbNmnpHESLfsloh0DTNHvgaeA6oBvTUNK3aA7abBKyyVpYn1qkTK7q9ZJl1TDWC0jGPyJGYmBjGjx9PUlISTk5OVKhQQe9IQuRr1jwjqAucVkpFKqXSgHlAp2y2exv4HbhqxSyPz2AAoIhTAgA9Jv8PgNDX5bbR/OzSpUsMHTqUw4cPc+3aNb3jCFEgWLMQ+AFRmeajM5ZZaJrmB7wITH/YgTRN66dp2m5N03bHxsbmetBsjR4NgIe3uX8hw14nAErXlm6n86vo6GiGDh1KWloaERERBAUF6R1JiALBmoUgu4b0extWpgIfKaWMDzuQUmqGUipMKRXm7e2dawEfKCYGxo0jxRW2eJtHqDLZm78d6W00f7pw4QJDhw7FZDIxbtw4ypcvr3ckIQoMa94+Gg1kftf0By7ds00YMC/j4mtJoJ2maelKKX2H/Pr+ewCueUKZlEtcdPOnzJ7LBDQMwLmo3IOeH7m5uVGmTBkGDhyIv7//o3cQQlhYsxDsAippmhYEXAR6AL0yb6CUspy7a5r2E/Cn7kUAICUFgI3lIdXO/MbvGpfMbTu5Wyi/uXTpEr6+vpQsWZIJEybIHV1CPAGrNQ0ppdKBgZjvBjoGzFdKHdE0rb+maf2t9bq5qXxTuOZiboqyTzPKg2T5zPHjx/nggw/45ZdfAKQICPGErPpksVJqObD8nmXZXhhWSr1mzSyPZd8+AIpUrGhZ5JiSjm+Ir16JxD2OHj3K6NGj8fDwoF27dnrHEaJAkyeLs7NyJTjBsfNPWxa1HtmEis9VfMhOIq8cOnSIkSNHUqJECSZMmECe3EAgRCEmhSA7bm5QGf7PpzcAvqeu8OzQZ6XpIR9ISUlh4sSJ+Pj4MH78eLy8vPSOJESBJ53O3UspSE7mel8HLjuYnxlw9nDXOZS4w9XVlaFDh+Lv74+Hh4fecYQoFOSM4F7z5gGwfncn9vU1Nw39Jz5Fz0QC2L59OytXrgQgODhYioAQuUgKwb1Wr2ZdDfiz7t2hKCtXLKFjILF582YmTZrE+vXrMRof+uyhEOIJSCG4h0mZ+PplO46ZqgIQEnOTjvbyY9LLhg0b+Oyzz6hcuTKjRo3C3t5e70hCFDryDpdZcjL7Vs/m5SuB7HznGQC6ONsjbz36WLduHVOmTCE4OJiRI0fi5uamdyQhCiW5WJzZnDlcLgrnladlUUdPVx0D2baEhARq1qzJsGHDZHhJIaxICkFm48Zxuwg4H37Gskg6nc57N27coHjx4nTu3JlOnTpJc5AQViZNQ5mZTBwoXpqv+78FgMf1WzoHsj2LFi3iP//5D9HR0QBSBITIA1II7jCZICqKorHVOdbFPJBaxWLSLJSX5s+fz48//khoaCilSpXSO44QNkMKwR2bNgGQcqohHudvADDXQX48eUEpxdy5c/nll19o0qQJgwcPxsFBWi2FyCvy13bHVfNImbd87EgoVxwAeXogb2zatIl58+bRokULBg4cKM1BQuQxKQR3fPcdCrhY++7IVp4P3lrkogYNGpCcnEybNm2ws5OzMCHymvzV3bFjB+coS6J/MQCev7xenh+wIqUUCxYsICEhAUdHR5577jkpAkLoRM4I7ggIYPOFQK5ndCdhV0TGJrYWk8nEt99+y6pVq3B0dKRTp056RxLCpkkhuMNg4JxLSQ71qgFAZUOCzoEKJ6PRyLRp01i3bh3dunWjY8eOekcSwuZJIchw25iK8XpFkjKahip7VNM5UeFjNBqZOnUqGzdupFevXnTv3l3GeBAiH5BG2Qz/rhmDwfVuXXzFQfq1yW23bt3i9OnT9O7dmx49ekgRECKfkDMCgOhotruXpYyL+cdR3JSOk538aHKLwWDAzs6OYsWKMWXKFFxcXPSOJITIRM4IgP49e/GvOb051tnc9bSrJj+W3JKWlsaECROYOnUqSikpAkLkQ/KOB0RtjgewFAIlhSBXpKamEhERwZ49ewgODpamICHyKWn/AIpoxUBBdH1/AMbpnKcwSElJISIigsOHD/POO+/QokULvSMJIR5ACgFQzjEY0uB2xtgDdXTOUxh8+umnHDlyhPfff58mTZroHUcI8RA2XwhSE1NxT/PjcLe7t4sG6hen0OjatSstW7akYcOGekcRQjyCzReCayeuARBbzduyrKheYQq4pKQk9u7dS5MmTQgODtY7jhAih2y+EMSfvg7AgTdrAjBSzzAFWEJCAuHh4Vy6dIlq1arh7e396J2EEPmCzRcCdT6KdEc7bpQ29zXqo3Oegig+Pp7hw4dz5coVhg0bJkVAiALG5u+TnPvf37lZ+m5jUF8dsxREcXFxDB06lKtXrzJixAhq1aqldyQhxGOy+ULgnhxNXKW7Q9A46ZilINq/fz/Xr19n9OjRhISE6B1HCPEEbL5pyJhck3RXRwCaG5LBsWD1MWQwGIiOjub27dt5+rpKKTRNo0yZMowYMQJN0zh27FieZhBC3M/FxQV/f38cHR1zvI9NFwKjwYhKL8LRLuYniksUsCIAEB0dTdGiRQkMDMyzJ3fT0tK4fPkyPj4+uLq65slrCiEeTSlFXFwc0dHRBAUF5Xg/m24aOrrgKAA3gsxjFOftZ+rccfv2bby8vPK0CFy8eBGj0SgjigmRz2iahpeX12O3ENj0X/LG0RsBON8kEIBXdMzyT+RVEUhNTSU6OhoAPz8/nJ2d8+R1hRA59yTvBzZbCJRSxJ2IA6DojUQAwvQMlM/dORPQNE2KgBCFjM0WgsQo85t/mqsDScXNo5KV0jNQPufo6EjRokXx8/PDySnrvVX29vaEhoZSvXp1OnTowI0bNyzrjhw5QvPmzXnqqaeoVKkSY8eORSllWb9ixQrCwsKoWrUqVapUYfDgwXn2PeXUvn376Ns3f99YPGHCBCpWrEjlypVZtWpVttvs37+fevXqERoaSlhYGDt37syy/sKFC7i7u/PZZ59Zlv3666+EhIQQHBzMhx9+aFk+bdo0fvzxx0fm+umnnxg4cOB9ywMDA6lRowYhISE0adKE8+fP5/RbFdaglCpQX7Vr11a54fK+y2oUo1TTMestBzflypHz1tGjR616/JSUFGUwGB66TZEiRSzTvXv3VhEREUoppZKTk1X58uXVqlWrlFJK3bp1S7Vt21ZNmzZNKaXUoUOHVPny5dWxY8eUUkoZDAb19ddf52r+R2XPia5du6r9+/fn6Ws+jiNHjqiQkBB1+/ZtFRkZqcqXL6/S09Pv265Vq1Zq+fLlSimlli1bppo0aZJlfefOnVXXrl3V5MmTlVJKXbt2TQUEBKirV68qpcz/t2vXrlVKmf8vQ0NDH5ntxx9/VG+99dZ9y8uVK6diY2OVUkqNGDFC9e3bN+ffsHik7N4XgN3qAe+rNntGcGbNGQDsvNMBKHvrCgW9t3xN03L9y9XVlatXr+Y4Q/369bl48SIAc+fOpWHDhrRu3RoANzc3pk2bxsSJEwFzD6XDhg2jSpUqADg4ODBgwID7jnnz5k1ef/11yyfI33//HQB3d3fLNgsWLOC1114D4LXXXuP999+nWbNmDBkyhMDAwCxnKRUrVuTKlSvExsbSpUsX6tSpQ506ddiyZct9r52UlMTBgwepWdPcBcnOnTtp0KABtWrVokGDBpw4cQIwf/Lt1q0bHTp0sHy/kydPpk6dOoSEhDBy5N3OS1544QVq165NcHAwM2bMyPHP9kGWLFlCjx49cHZ2JigoiIoVK973aR/Mvx+JieYz4YSEBMqUKWNZt3jxYsqXL5+lj6jIyEieeuopy5PiLVu2tPzs3dzcCAwMzPZ1Hlfm3xmhD5u9fVSZzM0TJndzLXw5NQGK+OoZKd/y8clZxxtGo5F169bRp08fwNwsVLt27SzbVKhQgZs3b5KYmMjhw4f54IMPHnncsWPH4uHhwaFDhwBzlxaPcvLkSdauXYu9vT0mk4lFixbx+uuvs2PHDgIDA/H19aVXr14MGjSIRo0aceHCBdq0aXPfsxC7d++mevXqlvkqVaqwadMmHBwcWLt2LUOHDrW8OW7bto2DBw9SokQJVq9ezalTp9i5cydKKTp27MimTZto3LgxP/zwAyVKlCAlJYU6derQpUsXvLy8srzuoEGD+Ouvv+77vnr06MHHH3+cZdnFixepV6+eZd7f3z/bN9apU6fSpk0bBg8ejMlkYuvWrYB5LOlJkyaxZs2aLM1CFStW5Pjx45w7dw5/f38WL15MWlqaZX1YWBh///03devWfeT/x8OsXLmSF1544R8dQ/wzNlsIDLcMAGzs1QwAH5fiesbJFSpT2/s/cevWLWJiYnB0dKRMmTI4ODz81yQlJYXQ0FDOnTtH7dq1adWqlSXPg+5geJw7G9auXcu8efMs856eno/cp1u3btjb2wPQvXt3xowZw+uvv868efPo3r275bhHjx617JOYmEhSUhJFi97tcuTy5ctZ+k5KSEjg1Vdf5dSpU2iahsFgsKxr1aoVJUqYn1JfvXo1q1evtnS5cfPmTU6dOkXjxo358ssvWbRoEQBRUVGcOnXqvkIwZcqUnP1wyP7/Pbuf77fffsuUKVPo0qUL8+fPp0+fPqxdu5aRI0cyaNCgLGdYYP45f/vtt3Tv3h07OzsaNGhAZGSkZb2Pjw/Hjx/Pcc57NWvWjCtXruDj40NERMQTH0f8czbbNHTg5wMY7TVUxr3wAS5ej9jDNiiluH79Oo6Ojvj5+T2yCAC4urqyf/9+zp8/T1paGl9//TUAwcHB7N69O8u2kZGRuLu7U7RoUYKDg9mzZ0+OMmX3xpZ52b33TRcpUsQyXb9+fU6fPk1sbCyLFy+mc+fOAJhMJrZt28b+/fvZv38/Fy9ezFIE7nxvmY8dHh5Os2bNOHz4MEuXLs2yLvNrKqX45JNPLMc+ffo0ffr0YcOGDaxdu5Zt27Zx4MABatWqle0934MGDSI0NPS+rzvNapn5+/sTFRVlmY+Ojs7S7HPHzz//bPneu3XrZmnW2bFjBx9++CGBgYFMnTqV8ePHM23aNAA6dOjAjh072LZtG5UrV6ZSpUpZfub/5IHCv/76i/PnzxMcHMyIESOe+Djin7PZQlA8sDgpJe7+Er9gZ69jmvzhzhtu6dKl8fPzs3yizikPDw++/PJLPvvsMwwGAy+//DKbN29m7dq1gPnM4Z133rHcfTJkyBDGjx/PyZMnAfMb8xdffHHfcVu3bm15Y4K7TUO+vr4cO3bM0vTzIJqm8eKLL/L+++9TtWpVy6fve4+7f//++/atWrUqp0+ftswnJCTg5+cHmK8LPEibNm344YcfuHnzJmBuvrl69SoJCQl4enri5ubG8ePH2b59e7b7T5kyxVJEMn/d2ywE0LFjR+bNm0dqaipnz57l1KlT2TbXlClTho0bzc/OrF+/3vKm/vfff3Pu3DnOnTvHe++9x9ChQy13+ty5PhQfH88333yT5e6pkydPWprNpk2bluVnmVOurq5MnTqV2bNnc/369cfeX+QOmy0EAPEVzKfxZZPOYetlICkpiZiYGJRSODg4PHYRuKNWrVrUrFmTefPm4erqypIlS4iIiKBy1DHsuQAAIABJREFU5crUqFGDOnXqWN5kQkJCmDp1Kj179qRq1apUr16dy5cv33fM4cOHEx8fT/Xq1alZs6al7XzixIk8//zzNG/enNKlSz80V/fu3fnll18szUIAX375Jbt37yYkJIRq1aoxffr0+/arUqUKCQkJJCUlAfDhhx/yySef0LBhQ4xG4wNfr3Xr1vTq1Yv69etTo0YNunbtSlJSEm3btiU9PZ2QkBDCw8OztO0/qeDgYF566SWqVatG27Zt+frrry3/f337/n979x4fRXX/f/x1AoGABDBgEAlKIqAQciFAEWIiKJWgBAEBRWpFvBALitaigJcE8NJaH6htFRQrtPz8WuQil4LlUsCgCIiiqKDcsgSUkgQkQCCEZD+/PyYZctklk2Q3ezvPx2Mfj2xmduacnWTPzsw57/OgeVY2d+5cnnzySeLi4pg2bZqlG9WTJk2ia9euJCYmMmXKFDp37mwu++yzzxgwYAAAP/zwQ5XLW2Xmz59PRESE+SgblFimbdu2jB492jyT1OqfctV15frSs2dPqXy5oTamq+nsHBvP8nl3AOBb78JFe/bsoUuXLnXaxqlTp8jJySEkJISrrrpKR0dU8tprrxEaGur1Ywnq086dO5k1axYLFiwAYPDgwSxdurTKGBPNMxx9LiilvhQRh+NmA/o//nyo8Ueb+pPj0/NAUNYINGnSRDcCTjzyyCN6JHUleXl5zJw503z+73//WzcCPiwgew0VFRhd4A7ddA0ATcOsp/T5k/z8fHJycmjatClt27bVjYATISEh3HuvryZRuUdZzzDNPwRmQ3DGaAj2p3QEoEuQ9dxuf9K4cWNCQ0MJDw/XjYCmBbCA/O8vG0wWctrotpfcOOxSq/udsu6KISEhXHnllboR0LQAF5CfAFJS8dbw9R4qhyecOHGCw4cPU1BQ4OmiaJrmJQLy0pC9xG784OvhQjVQNlDsxIkTNG/enKZNfW82Nk3T3MOtZwRKqRSl1I9Kqf1KqSojYZRSY5RSu0ofW5RSce4sTxkpESN+uk3z+tidx0np9HVljUB4eLhLJ7PRMdSeV5cYapvNRpMmTczRy2lpaeZrUlJSiIuLIzo6mrS0NHPshNUYamcqx1nUp4yMjAqZSlatWLHC4cjumqqu7i+99FKd91FjzmJJ6/oAGgAHgCigEfAN0LXSOn2By0t/HgRsq267roihztubJ/cO+Ke50cI6b9FzrMRQnz17Vvbu3SvHjh0Tu931Yds6htr1+6yJusZQZ2VlSXR0tMNt5+fni4iI3W6X4cOHywcffCAi1mOonSn/N1Pf0tPTzahtT6iu7q54b7wphvpXwH4ROSgiRcC/gDsqNUJbRKQsSnIrEOHG8lzc77Fctk/sBUDnrE/wmx7iSjl8NGnalE6dOxPepg0qKMjpek4fNaBjqH0zhtqZ5s2Ns+bi4mKKiorMM0mrMdTOjh3AM888Q1xcHDfccAPHjh0DYOXKlfTu3Zvu3bszYMAA8/cZGRmMGzeOfv36ERUVxV/+8hfAOJvp0qULDz30ENHR0dx6662cO3cOgAMHDpCSkkKPHj1ISkq6ZEBeSUkJUVFRiAgnT54kKCiIzMxMAJKSkti/f3+FSXYWLVpkjnRPTk42tzF58mTzmL/99tuXfG+OHj1KcnKyeTa9efNmpkyZYoY4jhkzBpvNxvXXX8+DDz5It27dGDNmDOvXrycxMZFOnTq5JAYccOsZwQjg3XLP7wX+don1/1B+fWcPV5wR5CzdLJfvOy6ISIfVf6vz9jypQssP7nlUo+wbTHFxsYwYMUI+/vhjERF54okn5PXXX6+yfsuWLSU/P1+6d+9u6Zv2U089JZMmTTKfnzhxosJ+RUQWLVok9913n4iI3HfffXL77beb34ofe+wxee+990REZOvWrXLLLbeIiMjo0aNl8+bNIiJy6NAhuf7666vse8OGDTJ8+HDzeX5+vvmNf926deayefPmSbt27eT48eMiIrJmzRp56KGHxG63S0lJidx+++3yySefiIiY65w9e1aio6MlLy+vyn4ff/xxiYuLq/J4+eWXq6w7YcIEWbBggfl83LhxsmjRoirr7d69W9q3by8RERFy1VVXic1mExHjjKBp06YSHx8vycnJkpmZWeF1t956q7Rs2VJGjx5d4UzjhRdekFdffbXKfspzduwAWbFihYiITJ48WWbOnGkuLztrnTt3rvz+978XEeNbfJ8+faSwsFByc3MlLCxMioqKJCsrSxo0aCA7d+4UEZGRI0ea78XNN98se/fuFRHjuPfv39/clqMzgoEDB8p3330nK1eulJ49e8oLL7wghYWF0qFDBxGpOMlOt27d5MiRIyIi8ssvv4iIyNtvv23Wo7CwUHr06CEHDx6ssp+yv9tXX33VPHsuLi6WU6dOVVguImb9du3aJSUlJZKQkCD333+/2O12WbZsmdxxxx0O3/eanhG482axo6+SDpMclFL9gQeAG50sfxh4GODqq6+uc8GOZ5+hwfXGtc6zX2yFQRPqvE2vUHrtXUTIycnh1KlTtGrVyoxGdhcdQ23w1Rjqtm3bkp2dTatWrfjyyy8ZOnQo33//vXk2sGbNGgoLCxkzZgwbNmwwj6+VGGpnx65Ro0YMHjwYgB49erBu3TrASE696667OHr0KEVFRURGXhzsefvtt9O4cWMaN25MeHi4ebYQGRlJfHy8uS2bzcaZM2fYsmULI0eONF9//vz5S5Y1KSmJzMxMsrKymDp1KnPnzuWmm26iV69eVdZNTExk7NixjBo1ykx0Xbt2Lbt27WLx4sWA8beyb9++CnUor1evXowbN44LFy4wdOhQsw6VRUZGEhMTAxi5UrfccgtKKWJiYrDZbJesk1XuvDR0BGhf7nkE8HPllZRSscC7wB0ictzRhkTkHRHpKSI9y/9T1tamFUfI62JsJ7rkdJ23501EhGPHjtVbIwA6htrRPsWHYqgbN25sNkQ9evTg2muvNRNhy4SEhDBkyBCWL19u/s5KDLWzYxccHGz+vkGDBhQXGzMFPvroo0ycOJFvv/2Wt99+u8J7Uz7mo/xrHP3ebrfTsmXLCsmtlScdqiwpKYnNmzezfft2brvtNk6ePMmmTZvMSz/lzZkzhxdeeIHDhw8THx/P8ePHERH++te/mvvLysoyLxM6kpycTGZmJu3atePee+/ln//8p8P1ytcvKCjIfB4UFGS+B3XlzobgC6CTUipSKdUIuBtYUX4FpdTVwFLgXhHZ62AbbrGz/cXeQlNHDquv3bqdiPC///2P06dP07p163ppBMrTMdQX+VIMdW5urtkb6ODBg+zbt4+oqCjOnDljpsEWFxezevVq834OWIuhdnbsnCn//v7jH/+45LqX0rx5cyIjI1m0aBFg/G988803l3xN79692bJlC0FBQYSEhBAfH8/bb79NUlJSlXUPHDhA7969mTFjBq1bt+bw4cMMHDiQ2bNnm2eJe/fuveR4nUOHDhEeHs5DDz3EAw88wFdffQUYjWT5M8364LaGQESKgYnAGmAP8KGIfK+USlNKlfVPex5oBbyllPpaKVX3WFELmpRORtbqVB72xv41PWVQUBBXXHGFpcsn7qBjqA2+FEOdmZlJbGwscXFxjBgxgjlz5hAWFkZBQQFDhgwxl4WHh1foWmolhtrZsXMmIyODkSNHkpSUROvWrev0vrz//vv8/e9/N7u/lj+bcaRx48a0b9/ePCZJSUmcPn3avCxT3uTJk4mJiaFbt24kJycTFxfHgw8+SNeuXUlISKBbt26MHz/+kt/YN23aRHx8PN27d2fJkiVMmjQJgIcffpjY2FjGjBlTh9rXkLObB976cMXN4gkT/p8gIklfr5L1B9bXeXuetHv3bikpKTFvYLqje2igmzVrlsydO9fTxfAqX331lfzmN78xn99+++1y/vx5D5ZIK8+buo96rbPNQgBoVFJEwyDfHlwtIhw9epSffvoJu93u0oFimkHHUFelY6j9i29/CtZSVteLlxF6XuVwngafcO7cOU6ePEmjRo10gqgb6RjqqnQMtX8JzE+O08agmmYlhVzW6LJqVvZOBQUFpKenc+HCBdq0aWN29dM0TaupgGsIBNg0IQWA8CPfe7YwdfDee++xb98+WrRoUaXLo6ZpWk0E3KWh8kNKrjr0rcfKUVf33XcfN954o752rWlanQXcGUGZoAsl9D156T7N3ubkyZPMnTuXCxcu0Lx5c3PUqqZpWl0EbEOgSgQaNvB0MSw7ceIEzzzzDGvWrOHQoUOeLk4FOoba8+oSQ10mOzubZs2aVYhoXrhwIbGxsURHR5sDAcF6DHX5oDZnZVq9enW126luHz//XCW0QKsJZ/1KvfVR13EEJ8+cEUSkwbkLsvbV2+q0rfqSm5sr48ePl5EjR8q3335bYZmVGGp30zHUrt9nTdQ1hrrM8OHDZcSIEWYgW15enrRv315ycnJExDi269cb426sxlCXD2qrzXIrbrrpJvniiy8cLnP0PgQCbwqd80o/nToNl11GSUhDGoR4/6T1OTk5PPvss+Tn55ORkUHXrl2drqumu2cMgaQ7zAp0qE+fPuzatQtwHkPdr18/JkyYUKMY6kcffZQdO3aglCI9PZ0777yTZs2amREOixcv5t///jfz589n7NixhIWFsXPnTuLj4/noo4/4+uuvadnSGFLesWNHPvvsM4KCgkhLSyM7OxuA119/ncTExAr7dhRD/fjjj3Pu3DmaNGnCvHnzuO6665g/fz6rVq2isLCQgoICNmzYwJ///Gc+/PBDzp8/z7Bhw5g+fTpgxFAfPnyYwsJCJk2axMMPP2z5/XXEWQx1nz59Kqx3qRjqZcuWERUVVSEv6eDBg3Tu3NkM3RswYABLlizhlltuqRBD7SjOwpFFixYxffp0GjRoQIsWLVi/fj3PP/88586d49NPP2Xq1Kns2bOHrKwsjh49yt69e5k1axZbt27l448/pl27dqxcuZLg4Iv/t4sXL2bHjh2MGTOGJk2a8Pnnn9OlSxfGjRvH2rVrmThxInfffXet39tAEXANQcHnO2D4YMK/PUZIlPdfGTtz5gwiwsyZM+ncubOni3NJJSUl/Pe//+WBBx4AjMtCPXr0qLDOtddey5kzZzh16hTfffcdTz75ZLXbnTlzJi1atODbb42b+9Xl1YCR87J+/XoaNGhgZhHdf//9bNu2jQ4dOtCmTRvuuecennjiCW688Uays7MZOHBglWCyHTt2mHk6YEROZGZm0rBhQ9avX8+0adPMjP3PP/+cXbt2ERYWxtq1a9m3bx/bt29HRBgyZAiZmZkkJyfz3nvvERYWxrlz5+jVqxd33nlnlXiGJ554wmEcw913310lb+inn36qEFURERFhzglR3uuvv87AgQP5wx/+gN1uZ8uWLYDRFflPf/oT69atq3BZqGPHjvzwww/YbDYiIiJYtmwZRUVF5vKePXuyefNmyw3BjBkzWLNmDe3atTPHv8yYMYMdO3aYeUQZGRkcOHCAjRs3snv3bvr06cOSJUt45ZVXGDZsGKtWrWLo0KHmNkeMGMHf/vY3Xn31VXr2vDgmKCQkhE8//dRSubQAbAjOnjXSDBsVF7G76XX09XB5nDl16hTNmzcnKiqK2bNn07Bh9YeqJt/cXUnHUBt8NYY6PT2dJ554osoUipdffjmzZ8/mrrvuIigoiL59+3Lw4EFzuZUY6vIcRTc7MmjQIIKDg4mJiaGkpISUFKO7d01il8tnSmnVC7iGYOGRfQA0vFBM+7Z9qlnbM7Kzs3nuuecYNmwYQ4cOtdQIeFJZDHV+fj6DBw/mzTff5LHHHiM6Otqc5amMoxjqsssuzjhrUGobQ/3ss88CF2OoLxWl7CyG+qOPPsJms9GvXz+H+5TSGOrx48dX2F75GOqmTZvSr18/pzHUVs8IahJD/cYbbwBGQ1l2A3zbtm0sXryYp556ypydKyQkhIkTJ5KamkpqaioA77zzjtm4grUY6vLmzJnDtm3bWLVqFfHx8Q7TXoEKMcvl46prErtc/lho1fP+ayMu9kUv41LFiSvDCA723ATazthsNp555hkAEhISPFyamtEx1Bf5Ugz15s2bsdls2Gw2Hn/8caZNm2b29MnJyQGM9/ytt96q0HvKSgx1eY6im0NDQ81k19pyxTYCXcA1BFHK+MOO3bzd6wLnDhw4wDPPPEPDhg156aWXXDIbW33TMdQGX4qhvpRJkybRtWtXEhMTmTJlSoX7VFZiqMtzFN3cv39/du/eTXx8PAsXLqxV/ceOHUtaWhrx8fHmfMVaDTnrTuStj7p2Hx26caEgIsPS35XPsj+r07Zc6fTp03LPPffIuHHj5Oeff7b8Om/oPurvdAx1VTqG2rvp7qPVsCuj61l+kXdFUDdr1oy0tDQ6d+5Mmzb+NVmOr3vkkUfMma40g6MYas13ec8nYT3ZFWXcmFQlF7yiIfjuu+84f/48PXr0cDglnuZ5Ooa6Kh1D7V88/0lYz46FGd+2G5xXtGjcwqNl+eabb5g5cybt27ene/fuej4BTdM8IrA+eex2mp81bvq1tH3PtWHXeqwoX375JTNnzqRt27akp6frRkDTNI8JrE8f23fY7UaV7XWbF7tOtm/fzosvvkhERAQvvviiGX2gaZrmCYHVEOTvpajQmFe1KMhz86t+9dVXREZG8sILL/jFzGI6fdTz3JU++sEHHxATE0NsbCwpKSnk5eUB1tNHNR/hrDuRtz7q1H105avmhhKn3VP77dRSWfe6kpISOXv2rEu26Q3dR3X6qOv3WRPuSh+9cOGCXHHFFZKbmysiIpMnT5b09HQRsZ4+aoXdbpeSkhKXbEsz1LT7aECdEeQcyzF/Do6q35GIGzZsYMKECeTm5hIUFFSjofm+pE+fPmbgmbP00T/+8Y8ANUofvf/++81vpmUhb+WzcRYvXszYsWMBY4DR73//e/r378/kyZPp0KFDhbOUjh07cuzYMXJzc7nzzjvp1asXvXr14rPPPquyb0fpo3379qV79+707duXH3/8ETBGGY8cOZLU1FSzvn/+85/p1asXsbGxpKenm9scOnQoPXr0IDo62tKgruo4Sx+tzEr6aHR0tPm7sg+JgoICRIRTp06ZrymfPnopubm5/PrXvyYhIYHx48dzzTXXkJeXh81mo0uXLvzud78jISGBw4cPOz2emvsFVK+h7OIQ8+eubdrX237Xrl3Lm2++SUxMjHvnF/4/98RQc4+1MDudPupf6aPBwcHMnj2bmJgYLrvsMjp16sSbb75pLreSPjp9+nRuvvlmpk6dyn/+858KDd+PP/7IvHnzeOutt5y+XqsfAdUQfJn9jflz4+D6met39erVzJkzh4SEBKZOneqXcwzr9FGDv6WPXrhwgdmzZ7Nz506ioqJ49NFHefnll83QPivpo59++qlZ15SUlArH7pprrnFJxIZWdwHVEDQMNaauv/qLLEZ3G+32/WVmZjJnzhx+9atf8fTTT1eYUMMtLH5zdzWdPlp1n+IH6aO9e/cGjLM4gFGjRpmX9cBa+qijRqpM5YTQSx1Pzb0C6h6BvYnRU0gVF9MtvFs1a9ddQkICI0eOrJ9GwAvo9NGL/CF9tF27duzevZvc3FwA1q1bR5cuXcztWUkfvfHGG/nwww8B4yzpUpf1rB5PzfUCqiFo3tq4LCPFJYQ0DKlm7drbuHEj58+fp1mzZtx7770B0QiU0emjBn9IH73qqqtIT08nOTmZ2NhYvv76a6ZNm2Yut5I+mp6eztq1a0lISODjjz+mbdu2Tu+T1eR4ai7mrDuRtz5q3X204IhMn/qcICKR//2hdtuoht1ulwULFkhqaqosW7bMLfuozBu6j/o7nT5aldX00cLCQrM77ZYtWyQuLq7eyhjIdPqoMyd3kd3CyPcPKnb9tXQRYf78+Xz00Uf8+te/ZvDgwS7fh+YZOn20Kqvpo9nZ2YwaNQq73U6jRo2YO3dufRVRq4HAaQgI4vgJ49T1WLRru3CKCO+++y4rV65k0KBBjB8/XmcH+RGdPlqV1fTRTp06sXPnTjeXRqurAPq0stO0xVkArjtgc+mWT5w4wSeffMKQIUNIS0vTjYCmaT4lcM4IpIRiZVQ3tLlr+vLb7XaUUrRq1Yo33niDsLCwGvWP1zRN8waB89X17BmKxWgIOraKrPPmSkpKeOONN3j//fcBaNWqlW4ENE3zSQHTENhPnyL/tBH3XNfRvcXFxcyaNYuNGzfSqJHnUkw1TdNcIWAaglMHD2FvaFS3eVjTWm/nwoULvPLKK2zevJmxY8cyatQoVxXRZ+kYas9zVwz1woULiY2NJTo62hwICJ6Lod60aZOZkaS5kLN+pd76qO04gg1/GSU3pW8UROT5Wm3BGCfw4osvSmpqqixfvryWW3EtbxhHoGOoXb/PmnBXDHVeXp60b99ecnJyRMQ4tuvXrxcRz8VQp6enm+WrrL7fd2+mY6idyP2+MT8OuQ6o/R1ypRSJiYk88sgjDBkyxHWF8yM6htp/YqgPHjxI586dzdC9AQMGmO+9J2KobTYbc+bM4bXXXiM+Pt48Ky871k8//XTN3jjNFDC9hpTdTki+EWRV0+FkhYWF7N+/n27dunHTTTe5vnAuMl1Nd8t20yW9+pXQMdT+FkPdsWNHfvjhB2w2GxERESxbtoyioiJzeX3HUHfo0IG0tDSaNWtmXkL8+9//XuFYa7UTMA3BZZyiJNj4Q+lfg9edPXuWGTNmsH//fubOnWspAjnQ6Bhqg7/FUF9++eXMnj2bu+66i6CgIPr27cvBgwfN5d4SQ13+WGu1EzANQbE0xB5sXAmz2s+noKCA6dOns3fvXp588kmvbwSsfnN3NR1DXXWf4gcx1BMnTiQ1NZXU1FQA3nnnnQofuN4SQ115O1rNBcw9AkQ4H2p0G7WSBXrmzBmef/559u3bx1NPPUVSUpJ7y+cHdAz1Rf4QQw2Qk2NM7/rLL7/w1ltvVeg95YkY6tDQUDMJVnOdgGkIShTkdTVO8a2cEaxbt46srCymTp1K37593Vs4P6JjqA3+EEMNMGnSJLp27UpiYiJTpkyhc+fO5jJPxFCnpqby0UcfmTeLNRdx1p3IWx+17T6anp5mbqTIwvp2u11sNlut9lWfvKH7qL/TMdRV6Rhq76a7jzpx+kI4YPQecnZp6MSJEzz33HP8/PPPKKW45ppr6q+Amtd65JFH/HKu6bpwFEPtaJR9dnY2vXr1Ii4ujscee0zHUHupgLlZfKH0j/T6td9ASvcqy/Py8sxLECdPnnR4s00LTDqGuiodQ+1fAqYhKAg1usYFNzhZZdmxY8d49tlnOX36NBkZGRXmZdU0TfN3AdMQfN89HsDMGypz7Ngxpk2bxtmzZ5k5c6bZk0LTNC1QBExD0PS00Y0v9PiJCr8PDQ0lMjKS0aNHc+2113qiaJqmaR4VMA1BWa5EeFYWYPTrDgsLo2nTpuYAI03TtEAUML2GkNJRiwqysrKYMmWKwwEwmqZpgcatDYFSKkUp9aNSar9SqsqQSGX4S+nyXUqpBLcVpvSMQE7n8+yzz9KwYUPuuecet+0ukOj5CDzPXfMRpKSkEBcXR3R0NGlpaeYgOqvzEcyfP98cQOisTKtXr7ZSRc2dnA0wqOsDaAAcAKIwBvN+A3SttM5twMeAAm4AtlW33doOKEtevFJa/vijpA4bJg888IAcPXq0VtvxNt4woEzPR+D6fdaEu+YjEBHJz88XEWOA5fDhw+WDDz4QEevzEcybN08mTJhQ6+Va7XjTgLJfAftF5KCIFAH/Au6otM4dwD9Ly7kVaKmUunRWQC1JsZ3ur70GwQ156aWXuPLKK92xG49SbnrUhJ6PwH/mIwBo3rw5YEzPWlRUZAbDWZ2PoLxFixaZMSHJyckUFRXx/PPPs3DhQuLj41m4cCEZGRncd9993HrrrXTo0IGlS5fy1FNPERMTQ0pKSoW0V8113HmzuB1wuNzzI0BvC+u0AyoEziilHgYeBrj66qtrVZggEb6c/DRDVy8nPDy8VtvQLk3PR+Bf8xGUGThwINu3b2fQoEGMGDHC/L2V+QjKmzFjBmvWrKFdu3acPHmSRo0aMWPGDHbs2GHer8vIyODAgQNs3LiR3bt306dPH5YsWcIrr7zCsGHDWLVqFUOHDrW0P806dzYEjr5MVs6ktbIOIvIO8A5Az549azqvDACb7i49GZk4qTYv9wm1emNcQM9HYPC3+QjKrFmzhsLCQsaMGcOGDRvM42tlPoLyEhMTzXm+hw8f7nS9QYMGERwcTExMDCUlJaSkpAAQExODzWazvD/NOnc2BEeA9uWeRwA/12Idzcvp+Qiq7lP8ZD6CMiEhIQwZMoTly5ebDYGV+QjKmzNnDtu2bWPVqlXEx8c7jP0GzFynoKAggoODzeMcFBREcXGx5f1p1rnzHsEXQCelVKRSqhFwN7Ci0jorgN+W9h66AcgXkao5xJpP0PMRXOQP8xGcOXPGjAUvLi5m9erV5v0csDYfQXkHDhygd+/ezJgxg9atW3P48GE9v4CXcFtDICLFwERgDbAH+FBEvldKpSml0kpXWw0cBPYDc4Gqdwo1n6LnIzD4w3wEBQUFDBkyhNjYWOLi4ggPDyctLc1cbmU+gvImT55MTEwM3bp1Izk5mbi4OPr378/u3bvNm8WaZyhH1xe9Wc+ePaXsD1uDPXv26JA8N3vttdcIDQ31+rEE9Wnnzp3MmjWLBQsWADB48GCWLl3qMIpaq3+OPheUUl+KSE9H6wfOyGJNqyU9H0FVVucj0HxD4GQNaVot6fkIqrI6H4HmG/QZgR/wtct7mqa5T20+D3RD4ONCQkI4fvy4bgw0TUNEOH78OCEhITV6nb405OMiIiI4cuQIubm5ni6KpmleICQkhIiIiBq9RjcEPi44OJjIyEhPF0PTNB+mLw1pmqaljTP7AAAE6klEQVQFON0QaJqmBTjdEGiapgU4nxtZrJTKBQ7V8uWtgTwXFscX6DoHBl3nwFCXOl8jIlc4WuBzDUFdKKV2OBti7a90nQODrnNgcFed9aUhTdO0AKcbAk3TtAAXaA1B3SeI9T26zoFB1zkwuKXOAXWPQNM0Tasq0M4INE3TtEr8siFQSqUopX5USu1XSlWZ2690asy/lC7fpZRK8EQ5XclCnceU1nWXUmqLUurSEwX7gOrqXG69XkqpEqXUiPosnztYqbNSqp9S6mul1PdKqU/qu4yuZuFvu4VSaqVS6pvSOt/viXK6ilLqPaVUjlLqOyfLXf/5JSJ+9QAaAAeAKKAR8A3QtdI6twEfAwq4Adjm6XLXQ537ApeX/jwoEOpcbr0NGNOijvB0uevhOLcEdgNXlz4P93S566HO04A/lf58BXACaOTpstehzslAAvCdk+Uu//zyxzOCXwH7ReSgiBQB/wLuqLTOHcA/xbAVaKmUuvSkt96t2jqLyBYR+aX06VagZvGE3sfKcQZ4FFgC5NRn4dzESp3vAZaKSDaAiPh6va3UWYBQpZQCmmE0BMX1W0zXEZFMjDo44/LPL39sCNoBh8s9P1L6u5qu40tqWp8HML5R+LJq66yUagcMA6rOSu+brBznzsDlSqlNSqkvlVK/rbfSuYeVOv8N6AL8DHwLTBIRe/0UzyNc/vnljzHUysHvKneNsrKOL7FcH6VUf4yG4Ea3lsj9rNT5deBpESkxviz6PCt1bgj0AG4BmgCfK6W2ishedxfOTazUeSDwNXAzcC2wTim1WUROubtwHuLyzy9/bAiOAO3LPY/A+KZQ03V8iaX6KKVigXeBQSJyvJ7K5i5W6twT+FdpI9AauE0pVSwiy+qniC5n9W87T0QKgAKlVCYQB/hqQ2ClzvcDfxTjAvp+pVQWcD2wvX6KWO9c/vnlj5eGvgA6KaUilVKNgLuBFZXWWQH8tvTu+w1Avogcre+CulC1dVZKXQ0sBe714W+H5VVbZxGJFJEOItIBWAz8zocbAbD2t70cSFJKNVRKNQV6A3vquZyuZKXO2RhnQCil2gDXAQfrtZT1y+WfX353RiAixUqpicAajB4H74nI90qptNLlczB6kNwG7AfOYnyj8FkW6/w80Ap4q/QbcrH4cGCXxTr7FSt1FpE9Sqn/ALsAO/CuiDjshugLLB7nmcB8pdS3GJdNnhYRn00lVUp9APQDWiuljgDpQDC47/NLjyzWNE0LcP54aUjTNE2rAd0QaJqmBTjdEGiapgU43RBomqYFON0QaJqmBTjdEGhaLSilHlNK7VFKve/psmhaXenuo5pWC0qpHzBGaGdZWLeBiJTUQ7E0rVb0GYGm1ZBSag5GLPIKpVS+UmqBUmqDUmqfUuqh0nX6KaU2KqX+DyMITdO8lj4j0LRaUErZMLKMJmIknN4AXAbsxIh16AysArpZOWvQNE/SZwSaVnfLReRcaazBRowMfYDtuhHQfIFuCDSt7iqfVpc9L6jvgmhabeiGQNPq7g6lVIhSqhVGWNgXHi6PptWIbgg0re62Y9wP2ArMFBFfnttCC0D6ZrGm1YFSKgM4IyKverosmlZb+oxA0zQtwOkzAk3TtACnzwg0TdMCnG4INE3TApxuCDRN0wKcbgg0TdMCnG4INE3TApxuCDRN0wLc/wfHQjGfFQyX/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75074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354345"/>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55210"/>
            <a:ext cx="7198568" cy="864096"/>
          </a:xfrm>
        </p:spPr>
        <p:txBody>
          <a:bodyPr>
            <a:normAutofit/>
          </a:bodyPr>
          <a:lstStyle/>
          <a:p>
            <a:r>
              <a:rPr lang="en-US" sz="5000" dirty="0" smtClean="0"/>
              <a:t>Results (continued)</a:t>
            </a:r>
            <a:endParaRPr lang="en-US" sz="5000" dirty="0"/>
          </a:p>
        </p:txBody>
      </p:sp>
      <p:sp>
        <p:nvSpPr>
          <p:cNvPr id="7" name="Subtitle 6"/>
          <p:cNvSpPr>
            <a:spLocks noGrp="1"/>
          </p:cNvSpPr>
          <p:nvPr>
            <p:ph type="subTitle" idx="1"/>
          </p:nvPr>
        </p:nvSpPr>
        <p:spPr>
          <a:xfrm>
            <a:off x="711200" y="1066800"/>
            <a:ext cx="7738628" cy="6087416"/>
          </a:xfrm>
        </p:spPr>
        <p:txBody>
          <a:bodyPr>
            <a:noAutofit/>
          </a:bodyPr>
          <a:lstStyle/>
          <a:p>
            <a:pPr algn="l"/>
            <a:endParaRPr lang="en-US" sz="2500" dirty="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a:p>
            <a:pPr marL="342900" indent="-342900" algn="l">
              <a:buFont typeface="Arial" panose="020B0604020202020204" pitchFamily="34" charset="0"/>
              <a:buChar char="•"/>
            </a:pPr>
            <a:endParaRPr lang="en-US" sz="2500" dirty="0" smtClean="0"/>
          </a:p>
        </p:txBody>
      </p:sp>
      <p:sp>
        <p:nvSpPr>
          <p:cNvPr id="2" name="AutoShape 2" descr="data:image/png;base64,iVBORw0KGgoAAAANSUhEUgAAAYIAAAFzCAYAAAAzNA41AAAABHNCSVQICAgIfAhkiAAAAAlwSFlzAAALEgAACxIB0t1+/AAAADh0RVh0U29mdHdhcmUAbWF0cGxvdGxpYiB2ZXJzaW9uMy4xLjIsIGh0dHA6Ly9tYXRwbG90bGliLm9yZy8li6FKAAAgAElEQVR4nOzdd1yVdf/H8dfFBlFEBFRAwZEDRUw0V+6VppYjR3c29DZvs2FpQ8WJKyu9y8pMG/7S28wcmXuk5t57iwNUFBEBBeFwzvf3x8EjKCoahws4n+fjwcNrnzcI53Ou73Vd36+mlEIIIYTtstM7gBBCCH1JIRBCCBsnhUAIIWycFAIhhLBxUgiEEMLGSSEQQggb56B3gMdVsmRJFRgYqHcMIYQoUPbs2XNNKeWd3boCVwgCAwPZvXu33jGEEKJA0TTt/IPWSdOQEELYOCkEQghh46QQCCGEjZNCIIQQNk4KgRBC2DgpBEIIYeOkEAghhI2TQiCEEDZOCoEQQtg4qxUCTdN+0DTtqqZphx+wXtM07UtN005rmnZQ07SnrZVFCCHEg1nzjOAnoO1D1j8HVMr46gd8a8UsQgghHsBqfQ0ppTZpmhb4kE06AbOVedDk7ZqmFdc0rbRS6rK1MgkhxD9hTEllZ8+x3EyMBs30wO1SMRKrJZPdiPCXA/zY1rIpRvucfQ5PT09HKQVKUSQ2iiUfDHnC9A+mZ6dzfkBUpvnojGX3FQJN0/phPmugbNmyeRJOCFFAJZ6CfYMhPSnHuxxc58P+laVQqQZITb1vfapKJ80e4k4FAY5A0AOPtWnos0S2ePD6c80fvO5B/DZupNzKlUR26v3Y++aEnoVAy2ZZdgUUpdQMYAZAWFhYttsIIQqB5GS4cCHbVTev3eZ2Ypp5RilIuwSYP5XfumFgztsnwZSOptKB4Md62bTbzvctU0B8UHGMTvZ3F1aGU+0qsW58CxxUGuqedyOTvT3pzvcfKzu1V6zE9+zZR26nXYzG7tAh7EqWJHTfaqhXNUfHfxx6FoJoICDTvD9wSacsQgidxO6/yKWfVpmLwPffZ1mXrsFBX7hh8CMx7pmHHiextDtnmweBlt1nzJyJenYbyiEdgJNt+5NU5qkHbmt8yNunk8nI1zfOU75E+WzX+wGVn3vYJVSz+Ph4+vXrR5WaNRk+fDjOOSwyj0vPQvAHMFDTtHnAM0CCXB8QQgfz58PmzXn+skrBjgMurPq7SKalne/ZCIiBS0+X5sDwEJSdhoNbCo6Z3uuNGZ/KN/dtmgupXsx2aSWTETvNzlJk3ICZmO90yY67nT3aA4rA4/D09GTcuHEEBgbi5OT0j4/3IFYrBJqm/Q9oCpTUNC0aGIm5cQ2l1HRgOdAOOA0kA69bK4sQNkspeOst2Lcv+/UGA+zZY7WXn9QQFlfJuiz4RjlqHmhG0kVfDCmuluWl6x24b3+TpvHLx/9hS8eWOX7NZpg/cecGb2A0UNTO/lGb5qolS5bg6upK69ateeqpB5+V5BZr3jXU8xHrFfCWtV5fCJtiMsGRI5BubtZg5kz45pvHO8Z//0vCdRPJyXfvhklT6Zw1Xn/gLmvXbMDhcGvuveSX6FeMWz5uqBSokVGD7DK2UiY7jrgDle9u3/mt3/H2iwUg3smTls3XYqdMGO2yvkV9cOwzyt66AGW7QfEa4FQ8y/rKQJvH+67znQULFjB79mwaNWpEq1at0P5BU1dOaereqx35XFhYmJKhKoXIsHs37N0LgwaZ29gfJDj4vvb3OwypRo5HOrHpj11cW3INgPONyhJbteQTRboS4suugXWfaN8HCTPcZGHiCQKUATxrgb112sr1pJTi119/Ze7cuTRu3JhBgwZhb597ZyKapu1RSoVlt67AjVkshM1TCj7/HA4dgtmzs65zBvr5gGs6uLpCkybg4gJ2dsAPAKxctYqoqCgUsKL1UC4kdgKTA7SvD+3hlrcbJ16ocu+rPpFq1w/iZJ+pbdvOEYoEQqb29uzYAYOAHhnzDo7u4FU7VzLlV3PmzGH+/Pk0b96ct99+O1eLwKNIIRBCb0ajuWknpz7+GL74wjKr0DD1fQNKlYYqU8F4LWPNDYiahwLStbt/6oaGrfiu5kL2lwi9r+nlXo32zgADuDu4ExDgn+OILnbOvFviaSqUCMn592XjnJ2dad26NQMGDMDOLm+7gZOmISH09Ouv0Ls3pKVlv74IUCbrogSDB4npxQBI7foyc6a6ZFlvcLYnplZplAYmR3t+2vjaI2O0++B/JLbaSJfqL1DE1QvNM5QWdo4PeWxK5AalFFeuXKFUqVKWeWtdE5CmISHyq3XrzEXAzi6j+QawU1BXgQfQy0R6mgNHdgSTcsuFG7HF2bGy/t39p96dtLM3kuLhwoS4odm+lJ3BaJk2OdrT5aV5eB+Px690Au1/akPFEs9T1LmoFb5JkR2TycT06dP5+++/+fLLL/H29s6TC8PZkUIghJ7+/NP87+yXIciEMsGGqXHEx7jBDeAbOLQl++aVkpUuk240kuTlzoKRz3AgIB1C/nV3gxuX4dpZ8734s2ZjmvQd7dq1Y9myZeb183tke1xhfUajkWnTprFu3Tq6dOlCyZJPdmE+t0jTkBB6WbAAY7ceXC3vzZL0FzCkOXI9xuuBm59uVZ7F0xphcnYk1SUVo0PGJ3yv++8zbw6ss1Js8c8YjUamTp3Kxo0b6dGjBz179sybW0SlaUgInRgMsG3b/dcAJkzgzPrz/EI4RJoXKSCmpi/JJd1QmpGdrtswZNxwYyxrJKp/PdRTD261r5Z0mb529lQu4kNr63w3Ihf8+eefbNy4kX/961+89NJLescBpBAIkbuOH4fFi7H0RjY0a3u9QuMAIVyhFNt5xbLcwTmN3/7XgAMvts+0dfYP24cd+ZWIMnXxcPaghFsJwNzlgX/R0rn5nQgradeuHd7e3jRo0EDvKBZSCIT4p5SCkSPh8GFYtOjB27Vowa6o0qw4WRGALR/UJ6pBAGUrn+egT0VivCve3TZyrWXS09X8Zu9s70QDr8pMD+6Ot1W+EWEtaWlpzJ49m5deeolixYrlqyIAUgiE+GcuXYLAQHMTUCZx/d4koWSA+cSgRHHo3Jqhw0cRcLgmK+Y/x5lWFUgtbr7t8zj3dCv8hT8kXQRg02ubeLa0jOJakKWmpjJ+/Hj27dtHlSpVaNSokd6R7iOFQIgnZTSCX6buzVxc4JfZjHi6PGODsnkKdu6cbA/z9OLO7E0FlAnObeD9Wn1oHtSc5kHNcXV0zXYfUTDcvn2bsWPHcvjwYd555518WQRACoEQT2zb9OnMH/0FcXgRiXmAjZpJKfyRqQgUibmJpmW9M8/B0UBw6n4mb36Vdy+mciHdjnIOLizpsYRyxctR3CVrR2qiYEpOTmbMmDEcP36c9957j2bNmukd6YGkEAjxEHtn7uXY78fuLjCZ4NhRoknh4wtT79v+fKbpdxtMonnvT9DsFMuTYXrC3XVbgLieS9nZ7XmrZRf6Sk1NJSkpicGDB+fbM4E75DkCIbKRnppO0qUkvg/7nj/fr8/uN7M29aSUdLNMN5y4maAyZ3F0unudYPvZE5xM/txyr//opqOz7F/DpwYvVs1+EBRRsN26dQsXFxfs7e1JT0/HwSF/fN6W5wiEyCGlFOf+OsfsFuZePY0Odvw97NkHbj9oxecMcxrPkFsOXL5yFRPg6NuUz7t+CDRF0zQaBDSgmHOxvPkGhK4SExMJDw+nYsWKvP322/mmCDxKwUgpRB5IuJDAolcWcX7T3QaeYwNqWKYv1AzAdVAKFIWkNEhJN+Hu7Iz/zevcTjJvE1oqlH29/8rr6CIfiI+PJzw8nJiYGF577TW94zwWKQTCphlSDCz991ISoxM5v/F8lnUvshBTCYAXKHX5MqXejcbRCUiFL+Ng7D0DdzUIaMC8LvPyKrrIR+Li4ggPDyc2Npbw8HBq1qypd6THIoVA2JToHdH83OxnS98uhmTDfdsUf/oKdd/fQ/sX/iTG1dw98BtXp+OY0dvzn7fgyxvwactPLfsEeQbRtVpX638DIt8xmUyMHTuWuLg4Ro0aRXBwsN6RHpsUAmEzNkVs4q/w7JttSpWMZPt7MTi17syoOiOzrHM23qbx9e0AxKZDx0sw+8X/41+Ze/oUNsvOzo4+ffrg6OhIlSq5M7JbXpNCIAq91MTbbP14Kpu+TbUse3FMIlX8vgIg0iOIb6sP4KfK72bZz+HKMZyO/EG9qOWEdJzFrWeK4WbvSoq9E84OhW/MXPF4Ll26xJEjR2jVqhU1atR49A75mBQCUajt+mYXy99abpk32mscP1KF5V7lAHPPjztLPpNln9ILZnJ5zJe0DgjI6Lv/ozxMLAqC6Ohohg8fjtFopH79+ri7u+sd6R+RQiAKjXRTOoeuHMLv5CRKRs9n5tK+7DkVxuFPW7F1SAM0kwn1sLFgj8yH18dTy9uPSwcP5l1wUaCcP3+e8PBwACIiIgp8EQApBKKAuZ1+m4XHFpKYmph1xeXL/GfvGAB2Vi3NvwJXsmZe1l75sxSByHX4/DGUDutgFsD1a7AnknYtMo3gJcQ9zp49S3h4OA4ODkRERODv7693pFwhhUAUKM/MfIaDV7L/tB7sBG8cr0ndkfuzLPc4vZeEc3GcbdaMO3+2duWaYPfONnjPjplWziwKj2PHjuHk5ERERARlypTRO06ukUIgCozt0duzFIE3a78JBw9i3LUHvxIaLZqH0abfasv6CqtO88rrvVh1eRee7doR2LKVHrFFIZCWloaTkxPt2rWjadOmuLm5PXqnAuQhDaZC5B8Go4Ep26dY5pM/ucWULZ5Eho1i5qJURs+6TeOXN5PiZf4DdboWzzPDRjLi4g62KiXNPeKJHT16lH79+nHy5EmAQlcEQM4IRD4XlRDFwmMLeW/Ve5ZlA8IGsG3zUlpMmJBlW/vb6Rid7An7/Fe2DemBw+7s+/8XIqcOHjzI2LFjKVmyJF5eXnrHsRopBCJfq/5tdcuFYZ8q7Ql6uhd7tJJ8U/HuheAyOy/yxrM/UqrcWV6c8W/KDOmhV1xRiOzbt49x48bh6+tLREQEnp6eekeyGikEIt9KVoq0VFeqObpRoc6XLG3Vjav3bNP+P8sYlLqZOpvDKFZnuC45ReFz6tQpxo4dS0BAAGPGjMHDw0PvSFYlhUDkP8bbLE48yYueITAyhqPA0UyrO/x7KU430yi7+QJNWgbR4scJDzqSEE8kKCiIF198kRdeeIGiRYvqHcfqpBCI/GfPe7xYd7pl1iU+BYBiMYlsaNoU36tX4dNPsZ/4Oh7lZFhHkXt27dpFxYoV8fT05JVXXtE7Tp6Ru4aErtq3b4+maZYvv5r2LBx/xbK+X+0ZXOhdhJQSblypVoqqV49T4uAGSgzpI0VA5KoNGzYwbtw4fvnlF72j5Dk5IxC6ad++PcuX3+0H6NU3oOqKwax0rGBZdrroHFxXZxpOdeNGKOAdfIn8Z+3atXz11VdUr16dvn376h0nz0khELrIXAQadGvAR6MG4bN3EvVnTbJsU+rMGb4+tAn3NGDZMmjWDFxddUosCquVK1fyzTffEBoayrBhw3B2tr2eZaUQiDxx76d/HIH64FPXhwROYhz3E/Xn7LKsLnPxIu/MmEGV2q1gxQqwt8/zzKLwMxgMLF26lLCwMD7++GOcnJz0jqQLKQTCqu4rAHc0A/+Gdnyw5hkSNtdm5P+9aFk14K0FfP1NN/PMxIlSBIRVmEwmHB0dGT9+PG5ubjg6OuodSTeaUurRW+UjYWFhavfu3XrHEDl0Z0hIgOadmpPY9ipl0i4SHuDJtcMVWfFTewC+PPMOAD5Xb3DY9ym8iQUfH4iKAhv9lCasZ/78+URGRjJkyBDsbeSDhqZpe5RSYdmtkzMCYTXt27eHykXhuVbU6FybHbEHmenrTc+Gh/gD4EUgPOs+v3XtaC4CADNnShEQuUopxf/+9z/mzZtHkyZN9I6Tb0ghEFbRvn17ll9dDqs2QrnGHMpY3jPTNp5nrgPgwm1cSSHk4EGevXgRQkJg4UKoUOG+4wrxpJRS/N///R8LFiygRYsWDBw40GbOBh5FCoHIdZbrAqMA99KW5S+dn4cp3Y5ju6pRfm0ktWftI5R9PMvflOA6XLoEZ87ollsUbnPnzmXBggW0bduW/v37Y/ew0epsjBQCkeuWpy+HYeZp+9upGIEB9b6nzN7zpBscqc4xANqzlLDnfKDTeOjVC2zgUX6hn9q1a2MwGHj11VezXLsSUghELtp4biNvj3wbamK+PRQodtubeEBLSCPdcPeujLDgZMLmz4Zq1XTJKmyDyWTiwIED1KpViypVqlClShW9I+VLUgjEP5ZuSifo7SCifaKh/N3le9+J5GlPXwAqBJ1m4EfTQGloXW/gULTwDe4h8hej0ci0adNYt24dkyZNomrVqnpHyrekkUz8Y+Hrw81FIEM/kydRAcV52jPIsqzls2txdErHsdtxKQLC6oxGI1OnTmXdunX07NlTzgQeQc4IxD/y25HfmLhlIjgWAe9qDHl5GZPdvJmRaZsqC49R2fcEtNkF7uUfeCwhckN6ejqff/45W7Zs4ZVXXqFbt256R8r3pBCIJ9a6Y2vW1F4DJavAW+YLwJPv2abSspP8sH8PTqNSwE5u1RPWd+DAAbZs2cIbb7zBCy+8oHecAkEKgXgslltDGwPNAe9gGHDYsr5G/EHSjjrRsu86vI9fo1L7StT/81+65RW2p3bt2vz3v/8lKCjo0RsLQK4RiBy6M27A8uXLoSHmImDnmKUIfLejHwdX1OQ/rafjffwadXpVpOfSng88phC5JTU1lXHjxnH4sPn3UYrA45EzApEjlo7jPIFW5kmXD69yO2P9dzv60e+z7+Ew3Eg2D/Jdf2w7uV9bWF1KSgoREREcPnyY+vXr6x2nQLJqIdA0rS3wX8AemKmUmnjPeg/gF6BsRpbPlFI/WjOTeHzt25s7hnMpCi+HQ3E7MDm6MsXZPEJY/1Pf0m/D97AUzqYGWvbT7KUICOtKTk5m9OjRnDhxgvfff1/6D3pCVisEmqbZA19j/vwYDezSNO0PpVTmccjfAo4qpTpomuYNnNA0bY5SKs1aucTjsVwT8IYTkyGmVB3+W/ldtpW8+8nr2+oDIA2O1uzJbwcqW5Z7lPXQI7KwEcnJyYwYMYIzZ84wePBgGjVqpHekAsuaZwR1gdNKqUgATdPmAZ2AzIVAAUU1c/uBO3AdSLdiJvEYVp5eyfKKy3EdBLtqwK8hg/mwVtb7gspcuYgxzY6/XNuzJVMRaPVZK2kWElbl7OxMQEAAXbt2pV69enrHKdCsWQj8gKhM89HAM/dsMw34A7gEFAW6K6VMVswkcmhd5Dqem/McTfxggz8813Q5K8s8Z1k/2mSi2ksv8ey6TUQwAlLu7tvzz55Ueq6SDqmFLUhISMBgMFCyZEneffddveMUCtYsBNl9HLx3FJw2wH7M96BUANZomva3Uioxy4E0rR/QD6Bs2bJWiCoy23d5Hy3/ryUAEwNL8WmlV1jn2wIAT6XYr2mU7d8ffv+dtbS07OdZ3pM3972JczHbG/NV5I34+HiGDx+Og4MDU6ZMkR5Ec4k1C0E0EJBp3h/zJ//MXgcmKvMwaac1TTsLVAF2Zt5IKTUDzA+rhoWFFawh1QqgPkP6QMYH+uef30+cm7m/oOJA5IUE1r80gy07bwI9uaKVAgVBzYPova63bplF4RcXF8fw4cOJi4sjPDxcikAusmYh2AVU0jQtCLgI9AB63bPNBaAF8Lemab5AZSDSipnEI5iUiX0++wAo0WGBpQiEpN9iqkMR9n6/l0M7UzD/V2E5x3t2+LM6pBW2IjY2lmHDhpGQkMCoUaOoJr3W5iqrFQKlVLqmaQOBVZhvH/1BKXVE07T+GeunA2OBnzRNO4S5KekjpdQ1a2USDxd7KxbfT33x8oQN5YtQ4+kulnVzZmxCnb7Mwinmyz612EPlmR+Ctzdu3m741/PXK7awATNmzCApKYkxY8ZQuXLlR+8gHosMXi8sSnxQgvhi8Swt68qixl/xQ4U+AIQ7jsU+Pes1/Lf4ipJSs0UeSUhIIC4ujvLlpdPCJyWD14tHWnRsERW94wn3gr4vneFKEfMQk0FrIy1FoArHoHRpqgfdpOTXa/WMK2xAdHQ0ixcv5s0338TDwwMPD3kuxVqkEAiSUpPoPL8zqhL8d+47XPm3uQg4JBtoP2AZddlBHXZSMrgUHJ6nc1phC86fP8/w4cPRNI2uXbtSqlQpvSMValIIBIP+7EsXdzi8swpznrvbU+icGsNoETkLL66bF+w4r1NCYUsiIyMJDw/H0dGRiIgIKQJ5QAqBjbt5+wYzU+dj8tUYGvEau+LrAOAXHc1LkZmeIk5PB3sZT0BY16lTpxg5ciQuLi5ERERQpkwZvSPZBLkR14ZdS77GtJme3Ij1YPKbHxLZ4m7XvX8/m3E7qL8/nD8vRUDkCU3T8PHxYcKECVIE8pAUAhuVYkih/qz61HWB47urcqFcAL8teAmAZ7ZvJ+jcOXjtNTh7FuRpbmFlsbGxAFSsWJEpU6bg6+urcyLbIoXAxtwZYMZtrBunr5/GQYNV+1rzzdG3LNu8c+sWHDsGP/4IDtJ6KKzrwIEDDBgwgFWrVgFIZ4U6kL9yG9KnaVNab9xIdX/41B7cbrmRuqghRxoHW7b535Ur9GjRQseUwpbs3buX8ePHU7p0aerWrat3HJslhcBWKMXIjRu5Vhpq9zUvend1e7YeCOY3ZW4SqpCWTg85JRd5ZNeuXUyYMIGAgADGjh1LsWLF9I5ks6RpyBacO8cNFxf8Najb147mV8twQvnjfCCYxDJFLZtFOMnnApE3rl27xsSJEwkMDCQiIkKKgM7kL98GfNO+PS+kebHdJYDwse0A+F/GunNNylm2665DNmGbSpYsyeDBgwkJCaFIkSJ6x7F5UggKO1M6HUol8P3RN7GMNA+gKfxq2LHmA/OQkw3IfgAJIXLThg0b8PDwoFatWjLQfD4ihaAwi14Gm57n7+t3e/8Oa7mT4t43aPDTGmKc3Pj3neX6JBQ2ZM2aNUybNo3atWsTGhoqdwflI3KNoDBSCmJ3weweAFyN9gHgWqcV+IysQO3v5nDIyY3MIwh0yeYwQuSWFStW8NVXXxEaGspHH30kRSCfkTOCwibhGGzrDdd3QyCcPRJIwrXiACzzuMpXjb5kLdAq0y5hQGMdogrbsHTpUr7//nvCwsL4+OOPcXJy0juSuIcUgsIkLQGWZR25afb41yzTYwaOAWBOxrw/5iLwZZ6EE7ZIKcX58+epV68eQ4YMwdHRUe9IIhtSCAqTHW9YJr+5Ad/tC6Bzxvzeunv5MPRDAM5kLGsHfJenAYUtuXnzJu7u7gwYMACTyYSDPKWeb8k1gsLidixELQTgVBq8HWNH55l9LKt/3/Q7To6uvA38nbGsZd6nFDZAKcXcuXN57733uHHjBnZ2dlIE8jn53yksEo5YJv+19imGz+1hmT8dehoHZwfeBaZl2kWGmxe5TSnF7Nmz+f3332nZsiVFixZ99E5Cd1IICgnTmR/ZufIZtmyvRrtTdx8Su8ENZu+dDcCCTNtfAGS4D5GblFLMmjWLP/74g7Zt29K/f3/s7KTRoSCQQlAILF3zM6d7eJF4/bksy1ewAo8Xy7JG03gViM1Y/hcQkNchRaG3ePFi/vjjDzp06EDfvn3lFtECRApBAZd0OYm9rc8Bdwf2Ph96hK9W/8iz3iNpAazOtL03UCtvIwob0apVK+zt7enQoYMUgQJGztsKMFO6icX/WWyZD2u1mpS6K/hh33yKeBfhxUzbBgC/AFFkLhlC/DNGo5HFixeTlpaGu7s7HTt2lCJQAMkZQQG2ZfIWIpdEAlAp9CTtfLfSfpUJgAggMWO7pcDzuiQUhZnRaGTKlCls2rQJT09PmjRponck8YTkjKAgOnECihblyohvLIva9l7Bzu3eoGlsBcIzlnsDbfTIKAo1g8HA5MmT2bRpE6+++qoUgQJOCkFBYzBAlSpw8yZHHUsC0GXgAlyLxFN59ylGAg0zbX4QkGc5RW4yGAxMmjSJrVu30qdPH7p0kZ6qCjppGipozp4F4ExRZ1SSuRAUKXaLi10OUskja+v/MuQWUZH7YmNjOX78OP3796ddu3Z6xxG5QApBAZN06jJL6cWppKcsy1xCFWW8aljmywPzgdp5H08UYgaDAQcHB8qUKcP06dNxd3fXO5LIJdI0VJCsX8/p59/jFHeLQOXax/n2hcOW+XeBU0gRELkrJSWFkSNH8r//mce2kyJQuMgZQUHSogWrvTpBHEQ+dZKJvf/COyCGag5zAXAFpuqbUBRCycnJjBo1ipMnT9Kmjdx6UBhJISggzv51ll1ad27HVQWgmd8NSgddZlvJepzKuG/7Cz0DikLp5s2bjBo1ijNnzvDhhx/SoEEDvSMJK5BCUECsfnk2MaqqZb7j89sBGFJ3pmWZfFYTucloNDJy5EjOnj3Lxx9/zDPPPKN3JGElUggKAKUUMZfN0381/YuOTQ9SolQ8CY7F2FI8GIBvgCD9IopC6E53Ee7u7oSFyajWhZkUggLg6FfrLdM7Gm5hQ6V0ANo3W2VZ3ue+vYR4MtevX+fChQuEhobStGlTveOIPCCFoABY8O5my/TzCeYikOhQlC0l6wHQApBRYEVuuHbtGsOHDycpKYnvv/8eNzc3vSOJPCC3j+Zzt67eskzHt1vLb/XN001bbbIsl+EmRW64evUqQ4cOJT4+nmHDhkkRsCFyRpCPKaXYtnKNZb5f560ApNk5ss8zFDCPMlZBj3CiUImJiWHYsGEkJyczduxYnnrqqUfvJAoNKQT52Mq9C9n56t2Hxaq5mnsW3d7yb8uyDXkdShRK69ev5/bt20RERFChgny0sDVSCPIp09Hj7G6wGSgOQKW6B0lycGdIrcl8V9J8G19xpG1P/DNKKTRNo0ePHrRq1Qpvb2+9IwkdyPtIfrR8OVHBbTClmYuAZmeic9/l/On3PN9V6m/Z7DO98olC4dy5c7z//vtcvnwZOzs7KQI2TApBfrRgAX96VgNA2Rn5ZLIADy0AACAASURBVNZ4XIrcZsDT0wBoC+xEbhkVT+7MmTMMGzaM+Ph4jEaj3nGEzqQQ5DNqzRq+P/Aj27y8AKgYfBZHJ/Mto6mJ5n+7AXX0CigKvJMnTzJ8+HBcXFyYMGEC/v7+ekcSOpNCkJ/s2sXUEa3p1xFKXC8BQGCwefyBnj+6keLrC0Bz3QKKgu7MmTOEh4fj7u7OhAkTKF26tN6RRD4ghSA/adSIVRWg+7zueF03nxEEVTvH7hK1mbfm7vMEJfTKJwq80qVLU7duXSZMmICPj4/ecUQ+IXcN5SdpaTimFKXqcXPnch5eN/Dxv0q1erssm7wBFNMpnii4Tpw4Qbly5XBzc+ODDz7QO47IZ+SMIL+4eJGr+BC20PxHqtmZePuLL4lKgcTi5tP3McAsHSOKgmnPnj0MGzaMn376Se8oIp+SQpBPxM1ZybcMsMxXrXMMewcTda8MtCx7SY9gokDbuXMn48aNw8/Pj169eukdR+RT0jSUT/w26ghgHny+YYfNNO68kbDAX4jr9bJlm8o6ZRMF09atW5k8eTLly5dn9OjRMrykeCApBPlA4rVErqSYi8Dx4CO0eSuJYi0TSbV3sWyzWq9wokBKTU3l+++/p1KlSowcOZIiRYroHUnkY1II8oHv+31vmd79bwP122y3zHsCUYD8GYvH4ezsTEREBJ6entKLqHgkuUagI2VSLHljCTdXJQJwIOQAqZ3CLevDgWtIERA5t3r1an766SeUUvj5+UkREDli1UKgaVpbTdNOaJp2WtO0jx+wTVNN0/ZrmnZE07SN1syT32yfup39P+6HZDtMmok6Rf8iKvBpAOYcGs0YpFKLnFu+fDnTpk3j3Llz0m2EeCxWaxrSNM0e+BpoBUQDuzRN+0MpdTTTNsUxD7fbVil1QdM0m3rC5eLsdZbpqe9N5WjFRD6/fY04l5LUe+odHZOJgmbJkiXMmjWLunXr8tFHH+HgIK2+Iues+YGzLnBaKRWplEoD5gGd7tmmF7BQKXUBQCl11Yp58peEBK4fiAJgVetVOJdIxFTGnziXkgCUcvbUM50oQBYuXMisWbNo0KABH330EY6OjnpHEgWMNQuBH+brnHdEZyzL7CnAU9O0DZqm7dE0rXd2B9I0rZ+mabs1TdsdGxtrpbh5bONGLlMGgBvFb/C8ux1lX7j743LVK5cocHx8fGjatClDhgyRIiCeiDXPH7VslqlsXr825vHXXYFtmqZtV0qdzLKTUjOAGQBhYWH3HqNgMRphzx7mdJoPVAIg2j+a3/tetGwyiux/eELcoZTiwoULlCtXjkaNGtGoUSO9I4kCzJpnBNFAQKZ5f+BSNtusVErdUkpdAzYBNa2YSV83b4KvL9eeac/pjCJww+MGHYK9SHQvBUDbxJOM1DOjyPeUUvz000+89957nDlzRu84ohCwZiHYBVTSNC1I0zQnoAfwxz3bLAGe1TTNQdM0N+AZ4JgVM+lrxgyIiyMh4wliMF8kfqNcecv8CpWuRzJRQCilmDlzJosWLaJNmzYEBQXpHUkUAlZrGlJKpWuaNhBYBdgDPyiljmia1j9j/XSl1DFN01YCBwETMFMpdfjBRy3grl1jH7VYnzGigFt9N9AgJuOKQLub58Cjmo4BRX5mMpn47rvvWLFiBR07dqRPnz5omjQiin/OqveYKaWWA8vvWTb9nvnJwGRr5sgXbtyACRP4g1GWRWvVOuz86vKvFn8C4OwiY8aKB9u2bRsrVqygc+fOvPrqq1IERK6Rm43zSt++bKCpZXb6W7OJ+ej/IKCBZdkzdi7Z7CiEWYMGDRgxYgS1a9eWIiBylTy4mkcu/b6NjZkKQczgWVmKwNuHPuNDO3sdkon8LD09nenTpxMdHY2maYSFhUkRELlOCkFeMBg4kakT6SmjlkBgUwAcjWnE/l6S5Ig/5ZZRkYXBYGDy5MksX76cgwcP6h1HFGJSCPKAWrSITTQBYEuDLdjVqWNZl/hbMUqWas3MXzfolE7kRwaDgUmTJrFt2zb+/e9/065dO70jiUJMCkEeONlngmU6plQMJX3bAPDWyWkMXV4bGs7VK5rIh1JTUxk3bhw7d+6kf//+dOjQQe9IopCTQmBts2ax03i3Z41GrzbibKj5D9vboShfzN6iVzKRTymlMBgMDBw4UM4ERJ6Qu4asZfNm6NULoqJIdje/8e+vu4+fKzfnW3tzfzD/cS//sCMIG5OcnAyAm5sbY8eOxc5OPqeJvCG/adZw+za89RZERXGCp4i5WRuA0oHF2Rf1u2UzH69n9Eoo8plbt24xatQoxo0bh1JKioDIU/LbltvOngVXV8i4y2MevSyrRtZaycRq5vF57A/uB3snXSKK/OXmzZuMGDGCU6dO0b59e7k9VOQ5aRrKbZMmWSaNTq6QZp7e/cr/WNu4BSvLPAdAUSd5eExAYmIi4eHhREVF8cknn1C3bl29IwkbJGcEuS2jnZcmTYjZcbfbpKVtTzAk9G5PGgerVMnrZCIfmjJlChcvXmTYsGFSBIRu5Iwgt0VlDC7zxhus3f+3ZfEGnyZcdjMPREOrVgSsWaNDOJHf9O3bl7i4OEJCQvSOImyYnBHkpvR02LDBPG0wsPTQUgBKNL9Gs5YbLJs95yLNQrbs2rVrzJ8/H6UUfn5+UgSE7qQQ5Kbu3e9ON2mCWqNILeLIO+u+siyuM3w4y5cu1SGcyA+uXLnCJ598wsKFC7ly5YrecYQApBDknj/+gIULzdO+vkS62RFyKIQLz5azbGL/9VfsjIjQKaDQ2+XLlxk6dCg3b95k7NixlCpVSu9IQgBSCHLHpUvQqZNl9nbkSXq/2huA6xU8zQsPHqTN8pV6pBP5QHR0NJ988gm3b98mIiKCSpUq6R1JCAspBLnht9/uTu/eTZ0BDWm5tiXx5TxYMc3cRcCLISEsW7ZMp4BCbzExMdjZ2TFu3DgqVKigdxwhspBCkBuWZwzC1rQpaaE1OBx0mNseLvz33HuWTTrrFE3o6063EWFhYXz77bcEBgbqG0iIbDy0EGiaZqdpWoOHbSMwNw0BPPssP+3/P9oeHMWkGx9bVg9MjuZlnaIJ/Zw5c4Y333yTbdu2AeDs7KxzIiGy99DnCJRSJk3TPgfq51GegsdohMMZD469+CIfuRTnxu9BltWdL/zOV6Va6BRO6OXEiROMGjWKIkWKEBQU9OgdhNBRTpqGVmua1kWTDlCyt3evZfJr1yhuVL37R9/n1Ex+cwsAp+J6JBM6OXr0KCNGjKBo0aKMHz9e7g4S+V5Onix+HygCGDVNSwE0QCmlilk1WUGgFDz/vHnazo6IrbOgSkcA9gx+mqef3gcvROsYUOS1mJgYRo0ahZeXFxEREXh5eekdSYhHemQhUEoVzYsgBVJUFFy9ap5+6y1S6vUBoNyGc1QoGwneDcHN7yEHEIWNr68vL7/8Mo0bN8bT01PvOELkSI76GtI0rTPQCFDA30qpxVZNVVAkJJj/dXPD8MVnJDiYu5X2O3cRj+6LwKepftlEntqzZw9eXl4EBgbSKdMzJUIUBI+8RqBp2jdAf+AQcBjor2na19YOViDcuUgcEEDElomWxe3+/BF8m4FcVrEJ27dvZ9y4cfz88896RxHiieTkjKAJUF0ppQA0TfsZc1EQc+YA8NGHQ/m0SW/L4uibl/VKJPLYli1b+Oyzz6hQoQIffPCB3nGEeCI5uWvoBFA203wAcNA6cQqQmBhYtoxVrVvz6Rt3i0Dw4oN8u1KeILYFGzduZPLkyVSqVIkxY8bg7u6udyQhnkhOCoEXcEzTtA2apm0AjgLemqb9oWnaH1ZNl18dOQKlSwPQdtUqy+KxYcM5OjxUr1QiDymlWL9+PdWqVWP06NG4ubnpHUmIJ5aTpiFX4LlM8xowCRhrlUQFwaBBABypVs2y6JWWs7np9xfqmNIrlcgjRqMRe3t7hg4dCsgTw6Lgy8kZgYNSamOmrw2A6515K+fLnyIjAej0990RyCqsO8s3odvgjF6hRF5YtmwZH330EcnJyTg7O0sREIXCAwuBpmn/0TTtEFBZ07SDmb7OYsvXCK5dgzNn2FavHmdKlAAgZPYBHDwTSPpD0a5tO50DCmtZsmQJ3333HZ6enjg6OuodR4hc87CmobnACmAC8HGm5UlKqetWTZWf/forAIerV7csav/WctLrHob1sGyfXCgujH7//Xd+/vlnGjRowODBg3FwkOG+ReHxwN9mpVQCkAD0zLs4BUDGJ8HUsuYbqep8vYvi3GCU0xratZOzgcLozz//5Oeff6Zx48YMGjQIe3t7vSMJkavkY83jMj9Owe0qVQBwuJ1OYOttpETBsp1yNlAYhYWFERsbS+/evaUIiEJJBqZ5XF+bH6qeW7cuAHbpJpZpt2CXnqFEblNKsWXLFkwmE6VKleL111+XIiAKLSkEj0mdP8cX9SHx1mkAnJJSWb7ygjQLFSJKKWbOnMmkSZPYunWr3nGEsDppGnpMJ4OK8UG7VKhmHmzG9+AVitVryOJl0g9fYWAymZg+fTorV66kU6dONGzYUO9IQlidnBE8BkN6GmPLX8S15r8sy7yvXmLxWikChYHRaOSrr75i5cqVdOnShTfeeAMZj0nYAjkjeAx+X/gR27s3dJgFgMe5G9T3Lq1zKpFbLly4wKZNm+jRowc9e/aUIiBshhSCHFp6YimxKdeg/t0eJlt9uIbg7tUfspcoCJRSaJpGUFAQX331FWXKlNE7khB5SpqGcmjOIXOX0/iGANBqyBqq/3aUgAYBOqYS/5TBYGDSpEmsX78eQIqAsElSCHLI2cEZivlb5ut8swvX4uBZXoYjLKjS0tKYMGECW7duJTk5We84QuhGmoZyyIQGg6IAcI1LxinZQOv/ttI5lXhSqampjB8/nn379jFgwADatm2rdyQhdCOFIAeUUvyi3T15enb8Zkr4Gwjt20DHVOJJpaenM2bMGA4fPsw777xDy5Yt9Y4khK6kEOTAmfgz0Ppzy3yDL7bRaMbzOiYS/4SDgwM1atSgZcuWNGvWTO84QuhOrhHkQNraVeBqvhbQ4pN1AFTtJiORFTQ3b97k3LlzAPTo0UOKgBAZ5IwgBzYePWmZrvbbEQBcirvoFUc8gaSkJEaOHElcXBwzZsyQAWWEyETOCHLgu2dDLNMlzsRTqX0lHdOIx5WQkMDw4cM5d+4cAwcOlCIgxD3kjCAHkitUBiD418NoQMgrIQ/fQeQb8fHxhIeHExMTQ3h4OLVq1dI7khD5jpwRPIxSmLZu5VRgIwDCpu8BIPilYD1Ticfw22+/ceXKFSkCQjyEVQuBpmltNU07oWnaaU3TPn7IdnU0TTNqmtbVmnke29KlvPPnDMus/7YoSlQqIX3QFCCvvfYaEydOpGbNmnpHESLfsloh0DTNHvgaeA6oBvTUNK3aA7abBKyyVpYn1qkTK7q9ZJl1TDWC0jGPyJGYmBjGjx9PUlISTk5OVKhQQe9IQuRr1jwjqAucVkpFKqXSgHlAp2y2exv4HbhqxSyPz2AAoIhTAgA9Jv8PgNDX5bbR/OzSpUsMHTqUw4cPc+3aNb3jCFEgWLMQ+AFRmeajM5ZZaJrmB7wITH/YgTRN66dp2m5N03bHxsbmetBsjR4NgIe3uX8hw14nAErXlm6n86vo6GiGDh1KWloaERERBAUF6R1JiALBmoUgu4b0extWpgIfKaWMDzuQUmqGUipMKRXm7e2dawEfKCYGxo0jxRW2eJtHqDLZm78d6W00f7pw4QJDhw7FZDIxbtw4ypcvr3ckIQoMa94+Gg1kftf0By7ds00YMC/j4mtJoJ2maelKKX2H/Pr+ewCueUKZlEtcdPOnzJ7LBDQMwLmo3IOeH7m5uVGmTBkGDhyIv7//o3cQQlhYsxDsAippmhYEXAR6AL0yb6CUspy7a5r2E/Cn7kUAICUFgI3lIdXO/MbvGpfMbTu5Wyi/uXTpEr6+vpQsWZIJEybIHV1CPAGrNQ0ppdKBgZjvBjoGzFdKHdE0rb+maf2t9bq5qXxTuOZiboqyTzPKg2T5zPHjx/nggw/45ZdfAKQICPGErPpksVJqObD8nmXZXhhWSr1mzSyPZd8+AIpUrGhZ5JiSjm+Ir16JxD2OHj3K6NGj8fDwoF27dnrHEaJAkyeLs7NyJTjBsfNPWxa1HtmEis9VfMhOIq8cOnSIkSNHUqJECSZMmECe3EAgRCEmhSA7bm5QGf7PpzcAvqeu8OzQZ6XpIR9ISUlh4sSJ+Pj4MH78eLy8vPSOJESBJ53O3UspSE7mel8HLjuYnxlw9nDXOZS4w9XVlaFDh+Lv74+Hh4fecYQoFOSM4F7z5gGwfncn9vU1Nw39Jz5Fz0QC2L59OytXrgQgODhYioAQuUgKwb1Wr2ZdDfiz7t2hKCtXLKFjILF582YmTZrE+vXrMRof+uyhEOIJSCG4h0mZ+PplO46ZqgIQEnOTjvbyY9LLhg0b+Oyzz6hcuTKjRo3C3t5e70hCFDryDpdZcjL7Vs/m5SuB7HznGQC6ONsjbz36WLduHVOmTCE4OJiRI0fi5uamdyQhCiW5WJzZnDlcLgrnladlUUdPVx0D2baEhARq1qzJsGHDZHhJIaxICkFm48Zxuwg4H37Gskg6nc57N27coHjx4nTu3JlOnTpJc5AQViZNQ5mZTBwoXpqv+78FgMf1WzoHsj2LFi3iP//5D9HR0QBSBITIA1II7jCZICqKorHVOdbFPJBaxWLSLJSX5s+fz48//khoaCilSpXSO44QNkMKwR2bNgGQcqohHudvADDXQX48eUEpxdy5c/nll19o0qQJgwcPxsFBWi2FyCvy13bHVfNImbd87EgoVxwAeXogb2zatIl58+bRokULBg4cKM1BQuQxKQR3fPcdCrhY++7IVp4P3lrkogYNGpCcnEybNm2ws5OzMCHymvzV3bFjB+coS6J/MQCev7xenh+wIqUUCxYsICEhAUdHR5577jkpAkLoRM4I7ggIYPOFQK5ndCdhV0TGJrYWk8nEt99+y6pVq3B0dKRTp056RxLCpkkhuMNg4JxLSQ71qgFAZUOCzoEKJ6PRyLRp01i3bh3dunWjY8eOekcSwuZJIchw25iK8XpFkjKahip7VNM5UeFjNBqZOnUqGzdupFevXnTv3l3GeBAiH5BG2Qz/rhmDwfVuXXzFQfq1yW23bt3i9OnT9O7dmx49ekgRECKfkDMCgOhotruXpYyL+cdR3JSOk538aHKLwWDAzs6OYsWKMWXKFFxcXPSOJITIRM4IgP49e/GvOb051tnc9bSrJj+W3JKWlsaECROYOnUqSikpAkLkQ/KOB0RtjgewFAIlhSBXpKamEhERwZ49ewgODpamICHyKWn/AIpoxUBBdH1/AMbpnKcwSElJISIigsOHD/POO+/QokULvSMJIR5ACgFQzjEY0uB2xtgDdXTOUxh8+umnHDlyhPfff58mTZroHUcI8RA2XwhSE1NxT/PjcLe7t4sG6hen0OjatSstW7akYcOGekcRQjyCzReCayeuARBbzduyrKheYQq4pKQk9u7dS5MmTQgODtY7jhAih2y+EMSfvg7AgTdrAjBSzzAFWEJCAuHh4Vy6dIlq1arh7e396J2EEPmCzRcCdT6KdEc7bpQ29zXqo3Oegig+Pp7hw4dz5coVhg0bJkVAiALG5u+TnPvf37lZ+m5jUF8dsxREcXFxDB06lKtXrzJixAhq1aqldyQhxGOy+ULgnhxNXKW7Q9A46ZilINq/fz/Xr19n9OjRhISE6B1HCPEEbL5pyJhck3RXRwCaG5LBsWD1MWQwGIiOjub27dt5+rpKKTRNo0yZMowYMQJN0zh27FieZhBC3M/FxQV/f38cHR1zvI9NFwKjwYhKL8LRLuYniksUsCIAEB0dTdGiRQkMDMyzJ3fT0tK4fPkyPj4+uLq65slrCiEeTSlFXFwc0dHRBAUF5Xg/m24aOrrgKAA3gsxjFOftZ+rccfv2bby8vPK0CFy8eBGj0SgjigmRz2iahpeX12O3ENj0X/LG0RsBON8kEIBXdMzyT+RVEUhNTSU6OhoAPz8/nJ2d8+R1hRA59yTvBzZbCJRSxJ2IA6DojUQAwvQMlM/dORPQNE2KgBCFjM0WgsQo85t/mqsDScXNo5KV0jNQPufo6EjRokXx8/PDySnrvVX29vaEhoZSvXp1OnTowI0bNyzrjhw5QvPmzXnqqaeoVKkSY8eORSllWb9ixQrCwsKoWrUqVapUYfDgwXn2PeXUvn376Ns3f99YPGHCBCpWrEjlypVZtWpVttvs37+fevXqERoaSlhYGDt37syy/sKFC7i7u/PZZ59Zlv3666+EhIQQHBzMhx9+aFk+bdo0fvzxx0fm+umnnxg4cOB9ywMDA6lRowYhISE0adKE8+fP5/RbFdaglCpQX7Vr11a54fK+y2oUo1TTMestBzflypHz1tGjR616/JSUFGUwGB66TZEiRSzTvXv3VhEREUoppZKTk1X58uXVqlWrlFJK3bp1S7Vt21ZNmzZNKaXUoUOHVPny5dWxY8eUUkoZDAb19ddf52r+R2XPia5du6r9+/fn6Ws+jiNHjqiQkBB1+/ZtFRkZqcqXL6/S09Pv265Vq1Zq+fLlSimlli1bppo0aZJlfefOnVXXrl3V5MmTlVJKXbt2TQUEBKirV68qpcz/t2vXrlVKmf8vQ0NDH5ntxx9/VG+99dZ9y8uVK6diY2OVUkqNGDFC9e3bN+ffsHik7N4XgN3qAe+rNntGcGbNGQDsvNMBKHvrCgW9t3xN03L9y9XVlatXr+Y4Q/369bl48SIAc+fOpWHDhrRu3RoANzc3pk2bxsSJEwFzD6XDhg2jSpUqADg4ODBgwID7jnnz5k1ef/11yyfI33//HQB3d3fLNgsWLOC1114D4LXXXuP999+nWbNmDBkyhMDAwCxnKRUrVuTKlSvExsbSpUsX6tSpQ506ddiyZct9r52UlMTBgwepWdPcBcnOnTtp0KABtWrVokGDBpw4cQIwf/Lt1q0bHTp0sHy/kydPpk6dOoSEhDBy5N3OS1544QVq165NcHAwM2bMyPHP9kGWLFlCjx49cHZ2JigoiIoVK973aR/Mvx+JieYz4YSEBMqUKWNZt3jxYsqXL5+lj6jIyEieeuopy5PiLVu2tPzs3dzcCAwMzPZ1Hlfm3xmhD5u9fVSZzM0TJndzLXw5NQGK+OoZKd/y8clZxxtGo5F169bRp08fwNwsVLt27SzbVKhQgZs3b5KYmMjhw4f54IMPHnncsWPH4uHhwaFDhwBzlxaPcvLkSdauXYu9vT0mk4lFixbx+uuvs2PHDgIDA/H19aVXr14MGjSIRo0aceHCBdq0aXPfsxC7d++mevXqlvkqVaqwadMmHBwcWLt2LUOHDrW8OW7bto2DBw9SokQJVq9ezalTp9i5cydKKTp27MimTZto3LgxP/zwAyVKlCAlJYU6derQpUsXvLy8srzuoEGD+Ouvv+77vnr06MHHH3+cZdnFixepV6+eZd7f3z/bN9apU6fSpk0bBg8ejMlkYuvWrYB5LOlJkyaxZs2aLM1CFStW5Pjx45w7dw5/f38WL15MWlqaZX1YWBh///03devWfeT/x8OsXLmSF1544R8dQ/wzNlsIDLcMAGzs1QwAH5fiesbJFSpT2/s/cevWLWJiYnB0dKRMmTI4ODz81yQlJYXQ0FDOnTtH7dq1adWqlSXPg+5geJw7G9auXcu8efMs856eno/cp1u3btjb2wPQvXt3xowZw+uvv868efPo3r275bhHjx617JOYmEhSUhJFi97tcuTy5ctZ+k5KSEjg1Vdf5dSpU2iahsFgsKxr1aoVJUqYn1JfvXo1q1evtnS5cfPmTU6dOkXjxo358ssvWbRoEQBRUVGcOnXqvkIwZcqUnP1wyP7/Pbuf77fffsuUKVPo0qUL8+fPp0+fPqxdu5aRI0cyaNCgLGdYYP45f/vtt3Tv3h07OzsaNGhAZGSkZb2Pjw/Hjx/Pcc57NWvWjCtXruDj40NERMQTH0f8czbbNHTg5wMY7TVUxr3wAS5ej9jDNiiluH79Oo6Ojvj5+T2yCAC4urqyf/9+zp8/T1paGl9//TUAwcHB7N69O8u2kZGRuLu7U7RoUYKDg9mzZ0+OMmX3xpZ52b33TRcpUsQyXb9+fU6fPk1sbCyLFy+mc+fOAJhMJrZt28b+/fvZv38/Fy9ezFIE7nxvmY8dHh5Os2bNOHz4MEuXLs2yLvNrKqX45JNPLMc+ffo0ffr0YcOGDaxdu5Zt27Zx4MABatWqle0934MGDSI0NPS+rzvNapn5+/sTFRVlmY+Ojs7S7HPHzz//bPneu3XrZmnW2bFjBx9++CGBgYFMnTqV8ePHM23aNAA6dOjAjh072LZtG5UrV6ZSpUpZfub/5IHCv/76i/PnzxMcHMyIESOe+Djin7PZQlA8sDgpJe7+Er9gZ69jmvzhzhtu6dKl8fPzs3yizikPDw++/PJLPvvsMwwGAy+//DKbN29m7dq1gPnM4Z133rHcfTJkyBDGjx/PyZMnAfMb8xdffHHfcVu3bm15Y4K7TUO+vr4cO3bM0vTzIJqm8eKLL/L+++9TtWpVy6fve4+7f//++/atWrUqp0+ftswnJCTg5+cHmK8LPEibNm344YcfuHnzJmBuvrl69SoJCQl4enri5ubG8ePH2b59e7b7T5kyxVJEMn/d2ywE0LFjR+bNm0dqaipnz57l1KlT2TbXlClTho0bzc/OrF+/3vKm/vfff3Pu3DnOnTvHe++9x9ChQy13+ty5PhQfH88333yT5e6pkydPWprNpk2bluVnmVOurq5MnTqV2bNnc/369cfeX+QOmy0EAPEVzKfxZZPOYetlICkpiZiYGJRSODg4PHYRuKNWrVrUrFmTefPm4erqypIlS4iIiKBy1DHsuQAAIABJREFU5crUqFGDOnXqWN5kQkJCmDp1Kj179qRq1apUr16dy5cv33fM4cOHEx8fT/Xq1alZs6al7XzixIk8//zzNG/enNKlSz80V/fu3fnll18szUIAX375Jbt37yYkJIRq1aoxffr0+/arUqUKCQkJJCUlAfDhhx/yySef0LBhQ4xG4wNfr3Xr1vTq1Yv69etTo0YNunbtSlJSEm3btiU9PZ2QkBDCw8OztO0/qeDgYF566SWqVatG27Zt+frrry3/f337/n979x4fRXX/f/x1AoGABDBgEAlKIqAQciFAEWIiKJWgBAEBRWpFvBALitaigJcE8NJaH6htFRQrtPz8WuQil4LlUsCgCIiiqKDcsgSUkgQkQCCEZD+/PyYZctklk2Q3ezvPx2Mfj2xmduacnWTPzsw57/OgeVY2d+5cnnzySeLi4pg2bZqlG9WTJk2ia9euJCYmMmXKFDp37mwu++yzzxgwYAAAP/zwQ5XLW2Xmz59PRESE+SgblFimbdu2jB492jyT1OqfctV15frSs2dPqXy5oTamq+nsHBvP8nl3AOBb78JFe/bsoUuXLnXaxqlTp8jJySEkJISrrrpKR0dU8tprrxEaGur1Ywnq086dO5k1axYLFiwAYPDgwSxdurTKGBPNMxx9LiilvhQRh+NmA/o//nyo8Ueb+pPj0/NAUNYINGnSRDcCTjzyyCN6JHUleXl5zJw503z+73//WzcCPiwgew0VFRhd4A7ddA0ATcOsp/T5k/z8fHJycmjatClt27bVjYATISEh3HuvryZRuUdZzzDNPwRmQ3DGaAj2p3QEoEuQ9dxuf9K4cWNCQ0MJDw/XjYCmBbCA/O8vG0wWctrotpfcOOxSq/udsu6KISEhXHnllboR0LQAF5CfAFJS8dbw9R4qhyecOHGCw4cPU1BQ4OmiaJrmJQLy0pC9xG784OvhQjVQNlDsxIkTNG/enKZNfW82Nk3T3MOtZwRKqRSl1I9Kqf1KqSojYZRSY5RSu0ofW5RSce4sTxkpESN+uk3z+tidx0np9HVljUB4eLhLJ7PRMdSeV5cYapvNRpMmTczRy2lpaeZrUlJSiIuLIzo6mrS0NHPshNUYamcqx1nUp4yMjAqZSlatWLHC4cjumqqu7i+99FKd91FjzmJJ6/oAGgAHgCigEfAN0LXSOn2By0t/HgRsq267roihztubJ/cO+Ke50cI6b9FzrMRQnz17Vvbu3SvHjh0Tu931Yds6htr1+6yJusZQZ2VlSXR0tMNt5+fni4iI3W6X4cOHywcffCAi1mOonSn/N1Pf0tPTzahtT6iu7q54b7wphvpXwH4ROSgiRcC/gDsqNUJbRKQsSnIrEOHG8lzc77Fctk/sBUDnrE/wmx7iSjl8NGnalE6dOxPepg0qKMjpek4fNaBjqH0zhtqZ5s2Ns+bi4mKKiorMM0mrMdTOjh3AM888Q1xcHDfccAPHjh0DYOXKlfTu3Zvu3bszYMAA8/cZGRmMGzeOfv36ERUVxV/+8hfAOJvp0qULDz30ENHR0dx6662cO3cOgAMHDpCSkkKPHj1ISkq6ZEBeSUkJUVFRiAgnT54kKCiIzMxMAJKSkti/f3+FSXYWLVpkjnRPTk42tzF58mTzmL/99tuXfG+OHj1KcnKyeTa9efNmpkyZYoY4jhkzBpvNxvXXX8+DDz5It27dGDNmDOvXrycxMZFOnTq5JAYccOsZwQjg3XLP7wX+don1/1B+fWcPV5wR5CzdLJfvOy6ISIfVf6vz9jypQssP7nlUo+wbTHFxsYwYMUI+/vhjERF54okn5PXXX6+yfsuWLSU/P1+6d+9u6Zv2U089JZMmTTKfnzhxosJ+RUQWLVok9913n4iI3HfffXL77beb34ofe+wxee+990REZOvWrXLLLbeIiMjo0aNl8+bNIiJy6NAhuf7666vse8OGDTJ8+HDzeX5+vvmNf926deayefPmSbt27eT48eMiIrJmzRp56KGHxG63S0lJidx+++3yySefiIiY65w9e1aio6MlLy+vyn4ff/xxiYuLq/J4+eWXq6w7YcIEWbBggfl83LhxsmjRoirr7d69W9q3by8RERFy1VVXic1mExHjjKBp06YSHx8vycnJkpmZWeF1t956q7Rs2VJGjx5d4UzjhRdekFdffbXKfspzduwAWbFihYiITJ48WWbOnGkuLztrnTt3rvz+978XEeNbfJ8+faSwsFByc3MlLCxMioqKJCsrSxo0aCA7d+4UEZGRI0ea78XNN98se/fuFRHjuPfv39/clqMzgoEDB8p3330nK1eulJ49e8oLL7wghYWF0qFDBxGpOMlOt27d5MiRIyIi8ssvv4iIyNtvv23Wo7CwUHr06CEHDx6ssp+yv9tXX33VPHsuLi6WU6dOVVguImb9du3aJSUlJZKQkCD333+/2O12WbZsmdxxxx0O3/eanhG482axo6+SDpMclFL9gQeAG50sfxh4GODqq6+uc8GOZ5+hwfXGtc6zX2yFQRPqvE2vUHrtXUTIycnh1KlTtGrVyoxGdhcdQ23w1Rjqtm3bkp2dTatWrfjyyy8ZOnQo33//vXk2sGbNGgoLCxkzZgwbNmwwj6+VGGpnx65Ro0YMHjwYgB49erBu3TrASE696667OHr0KEVFRURGXhzsefvtt9O4cWMaN25MeHi4ebYQGRlJfHy8uS2bzcaZM2fYsmULI0eONF9//vz5S5Y1KSmJzMxMsrKymDp1KnPnzuWmm26iV69eVdZNTExk7NixjBo1ykx0Xbt2Lbt27WLx4sWA8beyb9++CnUor1evXowbN44LFy4wdOhQsw6VRUZGEhMTAxi5UrfccgtKKWJiYrDZbJesk1XuvDR0BGhf7nkE8HPllZRSscC7wB0ictzRhkTkHRHpKSI9y/9T1tamFUfI62JsJ7rkdJ23501EhGPHjtVbIwA6htrRPsWHYqgbN25sNkQ9evTg2muvNRNhy4SEhDBkyBCWL19u/s5KDLWzYxccHGz+vkGDBhQXGzMFPvroo0ycOJFvv/2Wt99+u8J7Uz7mo/xrHP3ebrfTsmXLCsmtlScdqiwpKYnNmzezfft2brvtNk6ePMmmTZvMSz/lzZkzhxdeeIHDhw8THx/P8ePHERH++te/mvvLysoyLxM6kpycTGZmJu3atePee+/ln//8p8P1ytcvKCjIfB4UFGS+B3XlzobgC6CTUipSKdUIuBtYUX4FpdTVwFLgXhHZ62AbbrGz/cXeQlNHDquv3bqdiPC///2P06dP07p163ppBMrTMdQX+VIMdW5urtkb6ODBg+zbt4+oqCjOnDljpsEWFxezevVq834OWIuhdnbsnCn//v7jH/+45LqX0rx5cyIjI1m0aBFg/G988803l3xN79692bJlC0FBQYSEhBAfH8/bb79NUlJSlXUPHDhA7969mTFjBq1bt+bw4cMMHDiQ2bNnm2eJe/fuveR4nUOHDhEeHs5DDz3EAw88wFdffQUYjWT5M8364LaGQESKgYnAGmAP8KGIfK+USlNKlfVPex5oBbyllPpaKVX3WFELmpRORtbqVB72xv41PWVQUBBXXHGFpcsn7qBjqA2+FEOdmZlJbGwscXFxjBgxgjlz5hAWFkZBQQFDhgwxl4WHh1foWmolhtrZsXMmIyODkSNHkpSUROvWrev0vrz//vv8/e9/N7u/lj+bcaRx48a0b9/ePCZJSUmcPn3avCxT3uTJk4mJiaFbt24kJycTFxfHgw8+SNeuXUlISKBbt26MHz/+kt/YN23aRHx8PN27d2fJkiVMmjQJgIcffpjY2FjGjBlTh9rXkLObB976cMXN4gkT/p8gIklfr5L1B9bXeXuetHv3bikpKTFvYLqje2igmzVrlsydO9fTxfAqX331lfzmN78xn99+++1y/vx5D5ZIK8+buo96rbPNQgBoVFJEwyDfHlwtIhw9epSffvoJu93u0oFimkHHUFelY6j9i29/CtZSVteLlxF6XuVwngafcO7cOU6ePEmjRo10gqgb6RjqqnQMtX8JzE+O08agmmYlhVzW6LJqVvZOBQUFpKenc+HCBdq0aWN29dM0TaupgGsIBNg0IQWA8CPfe7YwdfDee++xb98+WrRoUaXLo6ZpWk0E3KWh8kNKrjr0rcfKUVf33XcfN954o752rWlanQXcGUGZoAsl9D156T7N3ubkyZPMnTuXCxcu0Lx5c3PUqqZpWl0EbEOgSgQaNvB0MSw7ceIEzzzzDGvWrOHQoUOeLk4FOoba8+oSQ10mOzubZs2aVYhoXrhwIbGxsURHR5sDAcF6DHX5oDZnZVq9enW126luHz//XCW0QKsJZ/1KvfVR13EEJ8+cEUSkwbkLsvbV2+q0rfqSm5sr48ePl5EjR8q3335bYZmVGGp30zHUrt9nTdQ1hrrM8OHDZcSIEWYgW15enrRv315ycnJExDi269cb426sxlCXD2qrzXIrbrrpJvniiy8cLnP0PgQCbwqd80o/nToNl11GSUhDGoR4/6T1OTk5PPvss+Tn55ORkUHXrl2drqumu2cMgaQ7zAp0qE+fPuzatQtwHkPdr18/JkyYUKMY6kcffZQdO3aglCI9PZ0777yTZs2amREOixcv5t///jfz589n7NixhIWFsXPnTuLj4/noo4/4+uuvadnSGFLesWNHPvvsM4KCgkhLSyM7OxuA119/ncTExAr7dhRD/fjjj3Pu3DmaNGnCvHnzuO6665g/fz6rVq2isLCQgoICNmzYwJ///Gc+/PBDzp8/z7Bhw5g+fTpgxFAfPnyYwsJCJk2axMMPP2z5/XXEWQx1nz59Kqx3qRjqZcuWERUVVSEv6eDBg3Tu3NkM3RswYABLlizhlltuqRBD7SjOwpFFixYxffp0GjRoQIsWLVi/fj3PP/88586d49NPP2Xq1Kns2bOHrKwsjh49yt69e5k1axZbt27l448/pl27dqxcuZLg4Iv/t4sXL2bHjh2MGTOGJk2a8Pnnn9OlSxfGjRvH2rVrmThxInfffXet39tAEXANQcHnO2D4YMK/PUZIlPdfGTtz5gwiwsyZM+ncubOni3NJJSUl/Pe//+WBBx4AjMtCPXr0qLDOtddey5kzZzh16hTfffcdTz75ZLXbnTlzJi1atODbb42b+9Xl1YCR87J+/XoaNGhgZhHdf//9bNu2jQ4dOtCmTRvuuecennjiCW688Uays7MZOHBglWCyHTt2mHk6YEROZGZm0rBhQ9avX8+0adPMjP3PP/+cXbt2ERYWxtq1a9m3bx/bt29HRBgyZAiZmZkkJyfz3nvvERYWxrlz5+jVqxd33nlnlXiGJ554wmEcw913310lb+inn36qEFURERFhzglR3uuvv87AgQP5wx/+gN1uZ8uWLYDRFflPf/oT69atq3BZqGPHjvzwww/YbDYiIiJYtmwZRUVF5vKePXuyefNmyw3BjBkzWLNmDe3atTPHv8yYMYMdO3aYeUQZGRkcOHCAjRs3snv3bvr06cOSJUt45ZVXGDZsGKtWrWLo0KHmNkeMGMHf/vY3Xn31VXr2vDgmKCQkhE8//dRSubQAbAjOnjXSDBsVF7G76XX09XB5nDl16hTNmzcnKiqK2bNn07Bh9YeqJt/cXUnHUBt8NYY6PT2dJ554osoUipdffjmzZ8/mrrvuIigoiL59+3Lw4EFzuZUY6vIcRTc7MmjQIIKDg4mJiaGkpISUFKO7d01il8tnSmnVC7iGYOGRfQA0vFBM+7Z9qlnbM7Kzs3nuuecYNmwYQ4cOtdQIeFJZDHV+fj6DBw/mzTff5LHHHiM6Otqc5amMoxjqsssuzjhrUGobQ/3ss88CF2OoLxWl7CyG+qOPPsJms9GvXz+H+5TSGOrx48dX2F75GOqmTZvSr18/pzHUVs8IahJD/cYbbwBGQ1l2A3zbtm0sXryYp556ypydKyQkhIkTJ5KamkpqaioA77zzjtm4grUY6vLmzJnDtm3bWLVqFfHx8Q7TXoEKMcvl46prErtc/lho1fP+ayMu9kUv41LFiSvDCA723ATazthsNp555hkAEhISPFyamtEx1Bf5Ugz15s2bsdls2Gw2Hn/8caZNm2b29MnJyQGM9/ytt96q0HvKSgx1eY6im0NDQ81k19pyxTYCXcA1BFHK+MOO3bzd6wLnDhw4wDPPPEPDhg156aWXXDIbW33TMdQGX4qhvpRJkybRtWtXEhMTmTJlSoX7VFZiqMtzFN3cv39/du/eTXx8PAsXLqxV/ceOHUtaWhrx8fHmfMVaDTnrTuStj7p2Hx26caEgIsPS35XPsj+r07Zc6fTp03LPPffIuHHj5Oeff7b8Om/oPurvdAx1VTqG2rvp7qPVsCuj61l+kXdFUDdr1oy0tDQ6d+5Mmzb+NVmOr3vkkUfMma40g6MYas13ec8nYT3ZFWXcmFQlF7yiIfjuu+84f/48PXr0cDglnuZ5Ooa6Kh1D7V88/0lYz46FGd+2G5xXtGjcwqNl+eabb5g5cybt27ene/fuej4BTdM8IrA+eex2mp81bvq1tH3PtWHXeqwoX375JTNnzqRt27akp6frRkDTNI8JrE8f23fY7UaV7XWbF7tOtm/fzosvvkhERAQvvviiGX2gaZrmCYHVEOTvpajQmFe1KMhz86t+9dVXREZG8sILL/jFzGI6fdTz3JU++sEHHxATE0NsbCwpKSnk5eUB1tNHNR/hrDuRtz7q1H105avmhhKn3VP77dRSWfe6kpISOXv2rEu26Q3dR3X6qOv3WRPuSh+9cOGCXHHFFZKbmysiIpMnT5b09HQRsZ4+aoXdbpeSkhKXbEsz1LT7aECdEeQcyzF/Do6q35GIGzZsYMKECeTm5hIUFFSjofm+pE+fPmbgmbP00T/+8Y8ANUofvf/++81vpmUhb+WzcRYvXszYsWMBY4DR73//e/r378/kyZPp0KFDhbOUjh07cuzYMXJzc7nzzjvp1asXvXr14rPPPquyb0fpo3379qV79+707duXH3/8ETBGGY8cOZLU1FSzvn/+85/p1asXsbGxpKenm9scOnQoPXr0IDo62tKgruo4Sx+tzEr6aHR0tPm7sg+JgoICRIRTp06ZrymfPnopubm5/PrXvyYhIYHx48dzzTXXkJeXh81mo0uXLvzud78jISGBw4cPOz2emvsFVK+h7OIQ8+eubdrX237Xrl3Lm2++SUxMjHvnF/4/98RQc4+1MDudPupf6aPBwcHMnj2bmJgYLrvsMjp16sSbb75pLreSPjp9+nRuvvlmpk6dyn/+858KDd+PP/7IvHnzeOutt5y+XqsfAdUQfJn9jflz4+D6met39erVzJkzh4SEBKZOneqXcwzr9FGDv6WPXrhwgdmzZ7Nz506ioqJ49NFHefnll83QPivpo59++qlZ15SUlArH7pprrnFJxIZWdwHVEDQMNaauv/qLLEZ3G+32/WVmZjJnzhx+9atf8fTTT1eYUMMtLH5zdzWdPlp1n+IH6aO9e/cGjLM4gFGjRpmX9cBa+qijRqpM5YTQSx1Pzb0C6h6BvYnRU0gVF9MtvFs1a9ddQkICI0eOrJ9GwAvo9NGL/CF9tF27duzevZvc3FwA1q1bR5cuXcztWUkfvfHGG/nwww8B4yzpUpf1rB5PzfUCqiFo3tq4LCPFJYQ0DKlm7drbuHEj58+fp1mzZtx7770B0QiU0emjBn9IH73qqqtIT08nOTmZ2NhYvv76a6ZNm2Yut5I+mp6eztq1a0lISODjjz+mbdu2Tu+T1eR4ai7mrDuRtz5q3X204IhMn/qcICKR//2hdtuoht1ulwULFkhqaqosW7bMLfuozBu6j/o7nT5aldX00cLCQrM77ZYtWyQuLq7eyhjIdPqoMyd3kd3CyPcPKnb9tXQRYf78+Xz00Uf8+te/ZvDgwS7fh+YZOn20Kqvpo9nZ2YwaNQq73U6jRo2YO3dufRVRq4HAaQgI4vgJ49T1WLRru3CKCO+++y4rV65k0KBBjB8/XmcH+RGdPlqV1fTRTp06sXPnTjeXRqurAPq0stO0xVkArjtgc+mWT5w4wSeffMKQIUNIS0vTjYCmaT4lcM4IpIRiZVQ3tLlr+vLb7XaUUrRq1Yo33niDsLCwGvWP1zRN8waB89X17BmKxWgIOraKrPPmSkpKeOONN3j//fcBaNWqlW4ENE3zSQHTENhPnyL/tBH3XNfRvcXFxcyaNYuNGzfSqJHnUkw1TdNcIWAaglMHD2FvaFS3eVjTWm/nwoULvPLKK2zevJmxY8cyatQoVxXRZ+kYas9zVwz1woULiY2NJTo62hwICJ6Lod60aZOZkaS5kLN+pd76qO04gg1/GSU3pW8UROT5Wm3BGCfw4osvSmpqqixfvryWW3EtbxhHoGOoXb/PmnBXDHVeXp60b99ecnJyRMQ4tuvXrxcRz8VQp6enm+WrrL7fd2+mY6idyP2+MT8OuQ6o/R1ypRSJiYk88sgjDBkyxHWF8yM6htp/YqgPHjxI586dzdC9AQMGmO+9J2KobTYbc+bM4bXXXiM+Pt48Ky871k8//XTN3jjNFDC9hpTdTki+EWRV0+FkhYWF7N+/n27dunHTTTe5vnAuMl1Nd8t20yW9+pXQMdT+FkPdsWNHfvjhB2w2GxERESxbtoyioiJzeX3HUHfo0IG0tDSaNWtmXkL8+9//XuFYa7UTMA3BZZyiJNj4Q+lfg9edPXuWGTNmsH//fubOnWspAjnQ6Bhqg7/FUF9++eXMnj2bu+66i6CgIPr27cvBgwfN5d4SQ13+WGu1EzANQbE0xB5sXAmz2s+noKCA6dOns3fvXp588kmvbwSsfnN3NR1DXXWf4gcx1BMnTiQ1NZXU1FQA3nnnnQofuN4SQ115O1rNBcw9AkQ4H2p0G7WSBXrmzBmef/559u3bx1NPPUVSUpJ7y+cHdAz1Rf4QQw2Qk2NM7/rLL7/w1ltvVeg95YkY6tDQUDMJVnOdgGkIShTkdTVO8a2cEaxbt46srCymTp1K37593Vs4P6JjqA3+EEMNMGnSJLp27UpiYiJTpkyhc+fO5jJPxFCnpqby0UcfmTeLNRdx1p3IWx+17T6anp5mbqTIwvp2u11sNlut9lWfvKH7qL/TMdRV6Rhq76a7jzpx+kI4YPQecnZp6MSJEzz33HP8/PPPKKW45ppr6q+Amtd65JFH/HKu6bpwFEPtaJR9dnY2vXr1Ii4ujscee0zHUHupgLlZfKH0j/T6td9ASvcqy/Py8sxLECdPnnR4s00LTDqGuiodQ+1fAqYhKAg1usYFNzhZZdmxY8d49tlnOX36NBkZGRXmZdU0TfN3AdMQfN89HsDMGypz7Ngxpk2bxtmzZ5k5c6bZk0LTNC1QBExD0PS00Y0v9PiJCr8PDQ0lMjKS0aNHc+2113qiaJqmaR4VMA1BWa5EeFYWYPTrDgsLo2nTpuYAI03TtEAUML2GkNJRiwqysrKYMmWKwwEwmqZpgcatDYFSKkUp9aNSar9SqsqQSGX4S+nyXUqpBLcVpvSMQE7n8+yzz9KwYUPuuecet+0ukOj5CDzPXfMRpKSkEBcXR3R0NGlpaeYgOqvzEcyfP98cQOisTKtXr7ZSRc2dnA0wqOsDaAAcAKIwBvN+A3SttM5twMeAAm4AtlW33doOKEtevFJa/vijpA4bJg888IAcPXq0VtvxNt4woEzPR+D6fdaEu+YjEBHJz88XEWOA5fDhw+WDDz4QEevzEcybN08mTJhQ6+Va7XjTgLJfAftF5KCIFAH/Au6otM4dwD9Ly7kVaKmUunRWQC1JsZ3ur70GwQ156aWXuPLKK92xG49SbnrUhJ6PwH/mIwBo3rw5YEzPWlRUZAbDWZ2PoLxFixaZMSHJyckUFRXx/PPPs3DhQuLj41m4cCEZGRncd9993HrrrXTo0IGlS5fy1FNPERMTQ0pKSoW0V8113HmzuB1wuNzzI0BvC+u0AyoEziilHgYeBrj66qtrVZggEb6c/DRDVy8nPDy8VtvQLk3PR+Bf8xGUGThwINu3b2fQoEGMGDHC/L2V+QjKmzFjBmvWrKFdu3acPHmSRo0aMWPGDHbs2GHer8vIyODAgQNs3LiR3bt306dPH5YsWcIrr7zCsGHDWLVqFUOHDrW0P806dzYEjr5MVs6ktbIOIvIO8A5Az549azqvDACb7i49GZk4qTYv9wm1emNcQM9HYPC3+QjKrFmzhsLCQsaMGcOGDRvM42tlPoLyEhMTzXm+hw8f7nS9QYMGERwcTExMDCUlJaSkpAAQExODzWazvD/NOnc2BEeA9uWeRwA/12Idzcvp+Qiq7lP8ZD6CMiEhIQwZMoTly5ebDYGV+QjKmzNnDtu2bWPVqlXEx8c7jP0GzFynoKAggoODzeMcFBREcXGx5f1p1rnzHsEXQCelVKRSqhFwN7Ci0jorgN+W9h66AcgXkao5xJpP0PMRXOQP8xGcOXPGjAUvLi5m9erV5v0csDYfQXkHDhygd+/ezJgxg9atW3P48GE9v4CXcFtDICLFwERgDbAH+FBEvldKpSml0kpXWw0cBPYDc4Gqdwo1n6LnIzD4w3wEBQUFDBkyhNjYWOLi4ggPDyctLc1cbmU+gvImT55MTEwM3bp1Izk5mbi4OPr378/u3bvNm8WaZyhH1xe9Wc+ePaXsD1uDPXv26JA8N3vttdcIDQ31+rEE9Wnnzp3MmjWLBQsWADB48GCWLl3qMIpaq3+OPheUUl+KSE9H6wfOyGJNqyU9H0FVVucj0HxD4GQNaVot6fkIqrI6H4HmG/QZgR/wtct7mqa5T20+D3RD4ONCQkI4fvy4bgw0TUNEOH78OCEhITV6nb405OMiIiI4cuQIubm5ni6KpmleICQkhIiIiBq9RjcEPi44OJjIyEhPF0PTNB+mLw1pmqaljTP7AAAE6klEQVQFON0QaJqmBTjdEGiapgU4nxtZrJTKBQ7V8uWtgTwXFscX6DoHBl3nwFCXOl8jIlc4WuBzDUFdKKV2OBti7a90nQODrnNgcFed9aUhTdO0AKcbAk3TtAAXaA1B3SeI9T26zoFB1zkwuKXOAXWPQNM0Tasq0M4INE3TtEr8siFQSqUopX5USu1XSlWZ2690asy/lC7fpZRK8EQ5XclCnceU1nWXUmqLUurSEwX7gOrqXG69XkqpEqXUiPosnztYqbNSqp9S6mul1PdKqU/qu4yuZuFvu4VSaqVS6pvSOt/viXK6ilLqPaVUjlLqOyfLXf/5JSJ+9QAaAAeAKKAR8A3QtdI6twEfAwq4Adjm6XLXQ537ApeX/jwoEOpcbr0NGNOijvB0uevhOLcEdgNXlz4P93S566HO04A/lf58BXACaOTpstehzslAAvCdk+Uu//zyxzOCXwH7ReSgiBQB/wLuqLTOHcA/xbAVaKmUuvSkt96t2jqLyBYR+aX06VagZvGE3sfKcQZ4FFgC5NRn4dzESp3vAZaKSDaAiPh6va3UWYBQpZQCmmE0BMX1W0zXEZFMjDo44/LPL39sCNoBh8s9P1L6u5qu40tqWp8HML5R+LJq66yUagcMA6rOSu+brBznzsDlSqlNSqkvlVK/rbfSuYeVOv8N6AL8DHwLTBIRe/0UzyNc/vnljzHUysHvKneNsrKOL7FcH6VUf4yG4Ea3lsj9rNT5deBpESkxviz6PCt1bgj0AG4BmgCfK6W2ishedxfOTazUeSDwNXAzcC2wTim1WUROubtwHuLyzy9/bAiOAO3LPY/A+KZQ03V8iaX6KKVigXeBQSJyvJ7K5i5W6twT+FdpI9AauE0pVSwiy+qniC5n9W87T0QKgAKlVCYQB/hqQ2ClzvcDfxTjAvp+pVQWcD2wvX6KWO9c/vnlj5eGvgA6KaUilVKNgLuBFZXWWQH8tvTu+w1Avogcre+CulC1dVZKXQ0sBe714W+H5VVbZxGJFJEOItIBWAz8zocbAbD2t70cSFJKNVRKNQV6A3vquZyuZKXO2RhnQCil2gDXAQfrtZT1y+WfX353RiAixUqpicAajB4H74nI90qptNLlczB6kNwG7AfOYnyj8FkW6/w80Ap4q/QbcrH4cGCXxTr7FSt1FpE9Sqn/ALsAO/CuiDjshugLLB7nmcB8pdS3GJdNnhYRn00lVUp9APQDWiuljgDpQDC47/NLjyzWNE0LcP54aUjTNE2rAd0QaJqmBTjdEGiapgU43RBomqYFON0QaJqmBTjdEGhaLSilHlNK7VFKve/psmhaXenuo5pWC0qpHzBGaGdZWLeBiJTUQ7E0rVb0GYGm1ZBSag5GLPIKpVS+UmqBUmqDUmqfUuqh0nX6KaU2KqX+DyMITdO8lj4j0LRaUErZMLKMJmIknN4AXAbsxIh16AysArpZOWvQNE/SZwSaVnfLReRcaazBRowMfYDtuhHQfIFuCDSt7iqfVpc9L6jvgmhabeiGQNPq7g6lVIhSqhVGWNgXHi6PptWIbgg0re62Y9wP2ArMFBFfnttCC0D6ZrGm1YFSKgM4IyKverosmlZb+oxA0zQtwOkzAk3TtACnzwg0TdMCnG4INE3TApxuCDRN0wKcbgg0TdMCnG4INE3TApxuCDRN0wLc/wfHQjGfFQy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YIAAAFzCAYAAAAzNA41AAAABHNCSVQICAgIfAhkiAAAAAlwSFlzAAALEgAACxIB0t1+/AAAADh0RVh0U29mdHdhcmUAbWF0cGxvdGxpYiB2ZXJzaW9uMy4xLjIsIGh0dHA6Ly9tYXRwbG90bGliLm9yZy8li6FKAAAgAElEQVR4nOzdd1yVdf/H8dfFBlFEBFRAwZEDRUw0V+6VppYjR3c29DZvs2FpQ8WJKyu9y8pMG/7S28wcmXuk5t57iwNUFBEBBeFwzvf3x8EjKCoahws4n+fjwcNrnzcI53Ou73Vd36+mlEIIIYTtstM7gBBCCH1JIRBCCBsnhUAIIWycFAIhhLBxUgiEEMLGSSEQQggb56B3gMdVsmRJFRgYqHcMIYQoUPbs2XNNKeWd3boCVwgCAwPZvXu33jGEEKJA0TTt/IPWSdOQEELYOCkEQghh46QQCCGEjZNCIIQQNk4KgRBC2DgpBEIIYeOkEAghhI2TQiCEEDZOCoEQQtg4qxUCTdN+0DTtqqZphx+wXtM07UtN005rmnZQ07SnrZVFCCHEg1nzjOAnoO1D1j8HVMr46gd8a8UsQgghHsBqfQ0ppTZpmhb4kE06AbOVedDk7ZqmFdc0rbRS6rK1MgkhxD9hTEllZ8+x3EyMBs30wO1SMRKrJZPdiPCXA/zY1rIpRvucfQ5PT09HKQVKUSQ2iiUfDHnC9A+mZ6dzfkBUpvnojGX3FQJN0/phPmugbNmyeRJOCFFAJZ6CfYMhPSnHuxxc58P+laVQqQZITb1vfapKJ80e4k4FAY5A0AOPtWnos0S2ePD6c80fvO5B/DZupNzKlUR26v3Y++aEnoVAy2ZZdgUUpdQMYAZAWFhYttsIIQqB5GS4cCHbVTev3eZ2Ypp5RilIuwSYP5XfumFgztsnwZSOptKB4Md62bTbzvctU0B8UHGMTvZ3F1aGU+0qsW58CxxUGuqedyOTvT3pzvcfKzu1V6zE9+zZR26nXYzG7tAh7EqWJHTfaqhXNUfHfxx6FoJoICDTvD9wSacsQgidxO6/yKWfVpmLwPffZ1mXrsFBX7hh8CMx7pmHHiextDtnmweBlt1nzJyJenYbyiEdgJNt+5NU5qkHbmt8yNunk8nI1zfOU75E+WzX+wGVn3vYJVSz+Ph4+vXrR5WaNRk+fDjOOSwyj0vPQvAHMFDTtHnAM0CCXB8QQgfz58PmzXn+skrBjgMurPq7SKalne/ZCIiBS0+X5sDwEJSdhoNbCo6Z3uuNGZ/KN/dtmgupXsx2aSWTETvNzlJk3ICZmO90yY67nT3aA4rA4/D09GTcuHEEBgbi5OT0j4/3IFYrBJqm/Q9oCpTUNC0aGIm5cQ2l1HRgOdAOOA0kA69bK4sQNkspeOst2Lcv+/UGA+zZY7WXn9QQFlfJuiz4RjlqHmhG0kVfDCmuluWl6x24b3+TpvHLx/9hS8eWOX7NZpg/cecGb2A0UNTO/lGb5qolS5bg6upK69ateeqpB5+V5BZr3jXU8xHrFfCWtV5fCJtiMsGRI5BubtZg5kz45pvHO8Z//0vCdRPJyXfvhklT6Zw1Xn/gLmvXbMDhcGvuveSX6FeMWz5uqBSokVGD7DK2UiY7jrgDle9u3/mt3/H2iwUg3smTls3XYqdMGO2yvkV9cOwzyt66AGW7QfEa4FQ8y/rKQJvH+67znQULFjB79mwaNWpEq1at0P5BU1dOaereqx35XFhYmJKhKoXIsHs37N0LgwaZ29gfJDj4vvb3OwypRo5HOrHpj11cW3INgPONyhJbteQTRboS4suugXWfaN8HCTPcZGHiCQKUATxrgb112sr1pJTi119/Ze7cuTRu3JhBgwZhb597ZyKapu1RSoVlt67AjVkshM1TCj7/HA4dgtmzs65zBvr5gGs6uLpCkybg4gJ2dsAPAKxctYqoqCgUsKL1UC4kdgKTA7SvD+3hlrcbJ16ocu+rPpFq1w/iZJ+pbdvOEYoEQqb29uzYAYOAHhnzDo7u4FU7VzLlV3PmzGH+/Pk0b96ct99+O1eLwKNIIRBCb0ajuWknpz7+GL74wjKr0DD1fQNKlYYqU8F4LWPNDYiahwLStbt/6oaGrfiu5kL2lwi9r+nlXo32zgADuDu4ExDgn+OILnbOvFviaSqUCMn592XjnJ2dad26NQMGDMDOLm+7gZOmISH09Ouv0Ls3pKVlv74IUCbrogSDB4npxQBI7foyc6a6ZFlvcLYnplZplAYmR3t+2vjaI2O0++B/JLbaSJfqL1DE1QvNM5QWdo4PeWxK5AalFFeuXKFUqVKWeWtdE5CmISHyq3XrzEXAzi6j+QawU1BXgQfQy0R6mgNHdgSTcsuFG7HF2bGy/t39p96dtLM3kuLhwoS4odm+lJ3BaJk2OdrT5aV5eB+Px690Au1/akPFEs9T1LmoFb5JkR2TycT06dP5+++/+fLLL/H29s6TC8PZkUIghJ7+/NP87+yXIciEMsGGqXHEx7jBDeAbOLQl++aVkpUuk240kuTlzoKRz3AgIB1C/nV3gxuX4dpZ8734s2ZjmvQd7dq1Y9myZeb183tke1xhfUajkWnTprFu3Tq6dOlCyZJPdmE+t0jTkBB6WbAAY7ceXC3vzZL0FzCkOXI9xuuBm59uVZ7F0xphcnYk1SUVo0PGJ3yv++8zbw6ss1Js8c8YjUamTp3Kxo0b6dGjBz179sybW0SlaUgInRgMsG3b/dcAJkzgzPrz/EI4RJoXKSCmpi/JJd1QmpGdrtswZNxwYyxrJKp/PdRTD261r5Z0mb529lQu4kNr63w3Ihf8+eefbNy4kX/961+89NJLescBpBAIkbuOH4fFi7H0RjY0a3u9QuMAIVyhFNt5xbLcwTmN3/7XgAMvts+0dfYP24cd+ZWIMnXxcPaghFsJwNzlgX/R0rn5nQgradeuHd7e3jRo0EDvKBZSCIT4p5SCkSPh8GFYtOjB27Vowa6o0qw4WRGALR/UJ6pBAGUrn+egT0VivCve3TZyrWXS09X8Zu9s70QDr8pMD+6Ot1W+EWEtaWlpzJ49m5deeolixYrlqyIAUgiE+GcuXYLAQHMTUCZx/d4koWSA+cSgRHHo3Jqhw0cRcLgmK+Y/x5lWFUgtbr7t8zj3dCv8hT8kXQRg02ubeLa0jOJakKWmpjJ+/Hj27dtHlSpVaNSokd6R7iOFQIgnZTSCX6buzVxc4JfZjHi6PGODsnkKdu6cbA/z9OLO7E0FlAnObeD9Wn1oHtSc5kHNcXV0zXYfUTDcvn2bsWPHcvjwYd555518WQRACoEQT2zb9OnMH/0FcXgRiXmAjZpJKfyRqQgUibmJpmW9M8/B0UBw6n4mb36Vdy+mciHdjnIOLizpsYRyxctR3CVrR2qiYEpOTmbMmDEcP36c9957j2bNmukd6YGkEAjxEHtn7uXY78fuLjCZ4NhRoknh4wtT79v+fKbpdxtMonnvT9DsFMuTYXrC3XVbgLieS9nZ7XmrZRf6Sk1NJSkpicGDB+fbM4E75DkCIbKRnppO0qUkvg/7nj/fr8/uN7M29aSUdLNMN5y4maAyZ3F0unudYPvZE5xM/txyr//opqOz7F/DpwYvVs1+EBRRsN26dQsXFxfs7e1JT0/HwSF/fN6W5wiEyCGlFOf+OsfsFuZePY0Odvw97NkHbj9oxecMcxrPkFsOXL5yFRPg6NuUz7t+CDRF0zQaBDSgmHOxvPkGhK4SExMJDw+nYsWKvP322/mmCDxKwUgpRB5IuJDAolcWcX7T3QaeYwNqWKYv1AzAdVAKFIWkNEhJN+Hu7Iz/zevcTjJvE1oqlH29/8rr6CIfiI+PJzw8nJiYGF577TW94zwWKQTCphlSDCz991ISoxM5v/F8lnUvshBTCYAXKHX5MqXejcbRCUiFL+Ng7D0DdzUIaMC8LvPyKrrIR+Li4ggPDyc2Npbw8HBq1qypd6THIoVA2JToHdH83OxnS98uhmTDfdsUf/oKdd/fQ/sX/iTG1dw98BtXp+OY0dvzn7fgyxvwactPLfsEeQbRtVpX638DIt8xmUyMHTuWuLg4Ro0aRXBwsN6RHpsUAmEzNkVs4q/w7JttSpWMZPt7MTi17syoOiOzrHM23qbx9e0AxKZDx0sw+8X/41+Ze/oUNsvOzo4+ffrg6OhIlSq5M7JbXpNCIAq91MTbbP14Kpu+TbUse3FMIlX8vgIg0iOIb6sP4KfK72bZz+HKMZyO/EG9qOWEdJzFrWeK4WbvSoq9E84OhW/MXPF4Ll26xJEjR2jVqhU1atR49A75mBQCUajt+mYXy99abpk32mscP1KF5V7lAHPPjztLPpNln9ILZnJ5zJe0DgjI6Lv/ozxMLAqC6Ohohg8fjtFopH79+ri7u+sd6R+RQiAKjXRTOoeuHMLv5CRKRs9n5tK+7DkVxuFPW7F1SAM0kwn1sLFgj8yH18dTy9uPSwcP5l1wUaCcP3+e8PBwACIiIgp8EQApBKKAuZ1+m4XHFpKYmph1xeXL/GfvGAB2Vi3NvwJXsmZe1l75sxSByHX4/DGUDutgFsD1a7AnknYtMo3gJcQ9zp49S3h4OA4ODkRERODv7693pFwhhUAUKM/MfIaDV7L/tB7sBG8cr0ndkfuzLPc4vZeEc3GcbdaMO3+2duWaYPfONnjPjplWziwKj2PHjuHk5ERERARlypTRO06ukUIgCozt0duzFIE3a78JBw9i3LUHvxIaLZqH0abfasv6CqtO88rrvVh1eRee7doR2LKVHrFFIZCWloaTkxPt2rWjadOmuLm5PXqnAuQhDaZC5B8Go4Ep26dY5pM/ucWULZ5Eho1i5qJURs+6TeOXN5PiZf4DdboWzzPDRjLi4g62KiXNPeKJHT16lH79+nHy5EmAQlcEQM4IRD4XlRDFwmMLeW/Ve5ZlA8IGsG3zUlpMmJBlW/vb6Rid7An7/Fe2DemBw+7s+/8XIqcOHjzI2LFjKVmyJF5eXnrHsRopBCJfq/5tdcuFYZ8q7Ql6uhd7tJJ8U/HuheAyOy/yxrM/UqrcWV6c8W/KDOmhV1xRiOzbt49x48bh6+tLREQEnp6eekeyGikEIt9KVoq0VFeqObpRoc6XLG3Vjav3bNP+P8sYlLqZOpvDKFZnuC45ReFz6tQpxo4dS0BAAGPGjMHDw0PvSFYlhUDkP8bbLE48yYueITAyhqPA0UyrO/x7KU430yi7+QJNWgbR4scJDzqSEE8kKCiIF198kRdeeIGiRYvqHcfqpBCI/GfPe7xYd7pl1iU+BYBiMYlsaNoU36tX4dNPsZ/4Oh7lZFhHkXt27dpFxYoV8fT05JVXXtE7Tp6Ru4aErtq3b4+maZYvv5r2LBx/xbK+X+0ZXOhdhJQSblypVoqqV49T4uAGSgzpI0VA5KoNGzYwbtw4fvnlF72j5Dk5IxC6ad++PcuX3+0H6NU3oOqKwax0rGBZdrroHFxXZxpOdeNGKOAdfIn8Z+3atXz11VdUr16dvn376h0nz0khELrIXAQadGvAR6MG4bN3EvVnTbJsU+rMGb4+tAn3NGDZMmjWDFxddUosCquVK1fyzTffEBoayrBhw3B2tr2eZaUQiDxx76d/HIH64FPXhwROYhz3E/Xn7LKsLnPxIu/MmEGV2q1gxQqwt8/zzKLwMxgMLF26lLCwMD7++GOcnJz0jqQLKQTCqu4rAHc0A/+Gdnyw5hkSNtdm5P+9aFk14K0FfP1NN/PMxIlSBIRVmEwmHB0dGT9+PG5ubjg6OuodSTeaUurRW+UjYWFhavfu3XrHEDl0Z0hIgOadmpPY9ipl0i4SHuDJtcMVWfFTewC+PPMOAD5Xb3DY9ym8iQUfH4iKAhv9lCasZ/78+URGRjJkyBDsbeSDhqZpe5RSYdmtkzMCYTXt27eHykXhuVbU6FybHbEHmenrTc+Gh/gD4EUgPOs+v3XtaC4CADNnShEQuUopxf/+9z/mzZtHkyZN9I6Tb0ghEFbRvn17ll9dDqs2QrnGHMpY3jPTNp5nrgPgwm1cSSHk4EGevXgRQkJg4UKoUOG+4wrxpJRS/N///R8LFiygRYsWDBw40GbOBh5FCoHIdZbrAqMA99KW5S+dn4cp3Y5ju6pRfm0ktWftI5R9PMvflOA6XLoEZ87ollsUbnPnzmXBggW0bduW/v37Y/ew0epsjBQCkeuWpy+HYeZp+9upGIEB9b6nzN7zpBscqc4xANqzlLDnfKDTeOjVC2zgUX6hn9q1a2MwGHj11VezXLsSUghELtp4biNvj3wbamK+PRQodtubeEBLSCPdcPeujLDgZMLmz4Zq1XTJKmyDyWTiwIED1KpViypVqlClShW9I+VLUgjEP5ZuSifo7SCifaKh/N3le9+J5GlPXwAqBJ1m4EfTQGloXW/gULTwDe4h8hej0ci0adNYt24dkyZNomrVqnpHyrekkUz8Y+Hrw81FIEM/kydRAcV52jPIsqzls2txdErHsdtxKQLC6oxGI1OnTmXdunX07NlTzgQeQc4IxD/y25HfmLhlIjgWAe9qDHl5GZPdvJmRaZsqC49R2fcEtNkF7uUfeCwhckN6ejqff/45W7Zs4ZVXXqFbt256R8r3pBCIJ9a6Y2vW1F4DJavAW+YLwJPv2abSspP8sH8PTqNSwE5u1RPWd+DAAbZs2cIbb7zBCy+8oHecAkEKgXgslltDGwPNAe9gGHDYsr5G/EHSjjrRsu86vI9fo1L7StT/81+65RW2p3bt2vz3v/8lKCjo0RsLQK4RiBy6M27A8uXLoSHmImDnmKUIfLejHwdX1OQ/rafjffwadXpVpOfSng88phC5JTU1lXHjxnH4sPn3UYrA45EzApEjlo7jPIFW5kmXD69yO2P9dzv60e+z7+Ew3Eg2D/Jdf2w7uV9bWF1KSgoREREcPnyY+vXr6x2nQLJqIdA0rS3wX8AemKmUmnjPeg/gF6BsRpbPlFI/WjOTeHzt25s7hnMpCi+HQ3E7MDm6MsXZPEJY/1Pf0m/D97AUzqYGWvbT7KUICOtKTk5m9OjRnDhxgvfff1/6D3pCVisEmqbZA19j/vwYDezSNO0PpVTmccjfAo4qpTpomuYNnNA0bY5SKs1aucTjsVwT8IYTkyGmVB3+W/ldtpW8+8nr2+oDIA2O1uzJbwcqW5Z7lPXQI7KwEcnJyYwYMYIzZ84wePBgGjVqpHekAsuaZwR1gdNKqUgATdPmAZ2AzIVAAUU1c/uBO3AdSLdiJvEYVp5eyfKKy3EdBLtqwK8hg/mwVtb7gspcuYgxzY6/XNuzJVMRaPVZK2kWElbl7OxMQEAAXbt2pV69enrHKdCsWQj8gKhM89HAM/dsMw34A7gEFAW6K6VMVswkcmhd5Dqem/McTfxggz8813Q5K8s8Z1k/2mSi2ksv8ey6TUQwAlLu7tvzz55Ueq6SDqmFLUhISMBgMFCyZEneffddveMUCtYsBNl9HLx3FJw2wH7M96BUANZomva3Uioxy4E0rR/QD6Bs2bJWiCoy23d5Hy3/ryUAEwNL8WmlV1jn2wIAT6XYr2mU7d8ffv+dtbS07OdZ3pM3972JczHbG/NV5I34+HiGDx+Og4MDU6ZMkR5Ec4k1C0E0EJBp3h/zJ//MXgcmKvMwaac1TTsLVAF2Zt5IKTUDzA+rhoWFFawh1QqgPkP6QMYH+uef30+cm7m/oOJA5IUE1r80gy07bwI9uaKVAgVBzYPova63bplF4RcXF8fw4cOJi4sjPDxcikAusmYh2AVU0jQtCLgI9AB63bPNBaAF8Lemab5AZSDSipnEI5iUiX0++wAo0WGBpQiEpN9iqkMR9n6/l0M7UzD/V2E5x3t2+LM6pBW2IjY2lmHDhpGQkMCoUaOoJr3W5iqrFQKlVLqmaQOBVZhvH/1BKXVE07T+GeunA2OBnzRNO4S5KekjpdQ1a2USDxd7KxbfT33x8oQN5YtQ4+kulnVzZmxCnb7Mwinmyz612EPlmR+Ctzdu3m741/PXK7awATNmzCApKYkxY8ZQuXLlR+8gHosMXi8sSnxQgvhi8Swt68qixl/xQ4U+AIQ7jsU+Pes1/Lf4ipJSs0UeSUhIIC4ujvLlpdPCJyWD14tHWnRsERW94wn3gr4vneFKEfMQk0FrIy1FoArHoHRpqgfdpOTXa/WMK2xAdHQ0ixcv5s0338TDwwMPD3kuxVqkEAiSUpPoPL8zqhL8d+47XPm3uQg4JBtoP2AZddlBHXZSMrgUHJ6nc1phC86fP8/w4cPRNI2uXbtSqlQpvSMValIIBIP+7EsXdzi8swpznrvbU+icGsNoETkLL66bF+w4r1NCYUsiIyMJDw/H0dGRiIgIKQJ5QAqBjbt5+wYzU+dj8tUYGvEau+LrAOAXHc1LkZmeIk5PB3sZT0BY16lTpxg5ciQuLi5ERERQpkwZvSPZBLkR14ZdS77GtJme3Ij1YPKbHxLZ4m7XvX8/m3E7qL8/nD8vRUDkCU3T8PHxYcKECVIE8pAUAhuVYkih/qz61HWB47urcqFcAL8teAmAZ7ZvJ+jcOXjtNTh7FuRpbmFlsbGxAFSsWJEpU6bg6+urcyLbIoXAxtwZYMZtrBunr5/GQYNV+1rzzdG3LNu8c+sWHDsGP/4IDtJ6KKzrwIEDDBgwgFWrVgFIZ4U6kL9yG9KnaVNab9xIdX/41B7cbrmRuqghRxoHW7b535Ur9GjRQseUwpbs3buX8ePHU7p0aerWrat3HJslhcBWKMXIjRu5Vhpq9zUvend1e7YeCOY3ZW4SqpCWTg85JRd5ZNeuXUyYMIGAgADGjh1LsWLF9I5ks6RpyBacO8cNFxf8Najb147mV8twQvnjfCCYxDJFLZtFOMnnApE3rl27xsSJEwkMDCQiIkKKgM7kL98GfNO+PS+kebHdJYDwse0A+F/GunNNylm2665DNmGbSpYsyeDBgwkJCaFIkSJ6x7F5UggKO1M6HUol8P3RN7GMNA+gKfxq2LHmA/OQkw3IfgAJIXLThg0b8PDwoFatWjLQfD4ihaAwi14Gm57n7+t3e/8Oa7mT4t43aPDTGmKc3Pj3neX6JBQ2ZM2aNUybNo3atWsTGhoqdwflI3KNoDBSCmJ3weweAFyN9gHgWqcV+IysQO3v5nDIyY3MIwh0yeYwQuSWFStW8NVXXxEaGspHH30kRSCfkTOCwibhGGzrDdd3QyCcPRJIwrXiACzzuMpXjb5kLdAq0y5hQGMdogrbsHTpUr7//nvCwsL4+OOPcXJy0juSuIcUgsIkLQGWZR25afb41yzTYwaOAWBOxrw/5iLwZZ6EE7ZIKcX58+epV68eQ4YMwdHRUe9IIhtSCAqTHW9YJr+5Ad/tC6Bzxvzeunv5MPRDAM5kLGsHfJenAYUtuXnzJu7u7gwYMACTyYSDPKWeb8k1gsLidixELQTgVBq8HWNH55l9LKt/3/Q7To6uvA38nbGsZd6nFDZAKcXcuXN57733uHHjBnZ2dlIE8jn53yksEo5YJv+19imGz+1hmT8dehoHZwfeBaZl2kWGmxe5TSnF7Nmz+f3332nZsiVFixZ99E5Cd1IICgnTmR/ZufIZtmyvRrtTdx8Su8ENZu+dDcCCTNtfAGS4D5GblFLMmjWLP/74g7Zt29K/f3/s7KTRoSCQQlAILF3zM6d7eJF4/bksy1ewAo8Xy7JG03gViM1Y/hcQkNchRaG3ePFi/vjjDzp06EDfvn3lFtECRApBAZd0OYm9rc8Bdwf2Ph96hK9W/8iz3iNpAazOtL03UCtvIwob0apVK+zt7enQoYMUgQJGztsKMFO6icX/WWyZD2u1mpS6K/hh33yKeBfhxUzbBgC/AFFkLhlC/DNGo5HFixeTlpaGu7s7HTt2lCJQAMkZQQG2ZfIWIpdEAlAp9CTtfLfSfpUJgAggMWO7pcDzuiQUhZnRaGTKlCls2rQJT09PmjRponck8YTkjKAgOnECihblyohvLIva9l7Bzu3eoGlsBcIzlnsDbfTIKAo1g8HA5MmT2bRpE6+++qoUgQJOCkFBYzBAlSpw8yZHHUsC0GXgAlyLxFN59ylGAg0zbX4QkGc5RW4yGAxMmjSJrVu30qdPH7p0kZ6qCjppGipozp4F4ExRZ1SSuRAUKXaLi10OUskja+v/MuQWUZH7YmNjOX78OP3796ddu3Z6xxG5QApBAZN06jJL6cWppKcsy1xCFWW8aljmywPzgdp5H08UYgaDAQcHB8qUKcP06dNxd3fXO5LIJdI0VJCsX8/p59/jFHeLQOXax/n2hcOW+XeBU0gRELkrJSWFkSNH8r//mce2kyJQuMgZQUHSogWrvTpBHEQ+dZKJvf/COyCGag5zAXAFpuqbUBRCycnJjBo1ipMnT9Kmjdx6UBhJISggzv51ll1ad27HVQWgmd8NSgddZlvJepzKuG/7Cz0DikLp5s2bjBo1ijNnzvDhhx/SoEEDvSMJK5BCUECsfnk2MaqqZb7j89sBGFJ3pmWZfFYTucloNDJy5EjOnj3Lxx9/zDPPPKN3JGElUggKAKUUMZfN0381/YuOTQ9SolQ8CY7F2FI8GIBvgCD9IopC6E53Ee7u7oSFyajWhZkUggLg6FfrLdM7Gm5hQ6V0ANo3W2VZ3ue+vYR4MtevX+fChQuEhobStGlTveOIPCCFoABY8O5my/TzCeYikOhQlC0l6wHQApBRYEVuuHbtGsOHDycpKYnvv/8eNzc3vSOJPCC3j+Zzt67eskzHt1vLb/XN001bbbIsl+EmRW64evUqQ4cOJT4+nmHDhkkRsCFyRpCPKaXYtnKNZb5f560ApNk5ss8zFDCPMlZBj3CiUImJiWHYsGEkJyczduxYnnrqqUfvJAoNKQT52Mq9C9n56t2Hxaq5mnsW3d7yb8uyDXkdShRK69ev5/bt20RERFChgny0sDVSCPIp09Hj7G6wGSgOQKW6B0lycGdIrcl8V9J8G19xpG1P/DNKKTRNo0ePHrRq1Qpvb2+9IwkdyPtIfrR8OVHBbTClmYuAZmeic9/l/On3PN9V6m/Z7DO98olC4dy5c7z//vtcvnwZOzs7KQI2TApBfrRgAX96VgNA2Rn5ZLIADy0AACAASURBVNZ4XIrcZsDT0wBoC+xEbhkVT+7MmTMMGzaM+Ph4jEaj3nGEzqQQ5DNqzRq+P/Aj27y8AKgYfBZHJ/Mto6mJ5n+7AXX0CigKvJMnTzJ8+HBcXFyYMGEC/v7+ekcSOpNCkJ/s2sXUEa3p1xFKXC8BQGCwefyBnj+6keLrC0Bz3QKKgu7MmTOEh4fj7u7OhAkTKF26tN6RRD4ghSA/adSIVRWg+7zueF03nxEEVTvH7hK1mbfm7vMEJfTKJwq80qVLU7duXSZMmICPj4/ecUQ+IXcN5SdpaTimFKXqcXPnch5eN/Dxv0q1erssm7wBFNMpnii4Tpw4Qbly5XBzc+ODDz7QO47IZ+SMIL+4eJGr+BC20PxHqtmZePuLL4lKgcTi5tP3McAsHSOKgmnPnj0MGzaMn376Se8oIp+SQpBPxM1ZybcMsMxXrXMMewcTda8MtCx7SY9gokDbuXMn48aNw8/Pj169eukdR+RT0jSUT/w26ghgHny+YYfNNO68kbDAX4jr9bJlm8o6ZRMF09atW5k8eTLly5dn9OjRMrykeCApBPlA4rVErqSYi8Dx4CO0eSuJYi0TSbV3sWyzWq9wokBKTU3l+++/p1KlSowcOZIiRYroHUnkY1II8oHv+31vmd79bwP122y3zHsCUYD8GYvH4ezsTEREBJ6entKLqHgkuUagI2VSLHljCTdXJQJwIOQAqZ3CLevDgWtIERA5t3r1an766SeUUvj5+UkREDli1UKgaVpbTdNOaJp2WtO0jx+wTVNN0/ZrmnZE07SN1syT32yfup39P+6HZDtMmok6Rf8iKvBpAOYcGs0YpFKLnFu+fDnTpk3j3Llz0m2EeCxWaxrSNM0e+BpoBUQDuzRN+0MpdTTTNsUxD7fbVil1QdM0m3rC5eLsdZbpqe9N5WjFRD6/fY04l5LUe+odHZOJgmbJkiXMmjWLunXr8tFHH+HgIK2+Iues+YGzLnBaKRWplEoD5gGd7tmmF7BQKXUBQCl11Yp58peEBK4fiAJgVetVOJdIxFTGnziXkgCUcvbUM50oQBYuXMisWbNo0KABH330EY6OjnpHEgWMNQuBH+brnHdEZyzL7CnAU9O0DZqm7dE0rXd2B9I0rZ+mabs1TdsdGxtrpbh5bONGLlMGgBvFb/C8ux1lX7j743LVK5cocHx8fGjatClDhgyRIiCeiDXPH7VslqlsXr825vHXXYFtmqZtV0qdzLKTUjOAGQBhYWH3HqNgMRphzx7mdJoPVAIg2j+a3/tetGwyiux/eELcoZTiwoULlCtXjkaNGtGoUSO9I4kCzJpnBNFAQKZ5f+BSNtusVErdUkpdAzYBNa2YSV83b4KvL9eeac/pjCJww+MGHYK9SHQvBUDbxJOM1DOjyPeUUvz000+89957nDlzRu84ohCwZiHYBVTSNC1I0zQnoAfwxz3bLAGe1TTNQdM0N+AZ4JgVM+lrxgyIiyMh4wliMF8kfqNcecv8CpWuRzJRQCilmDlzJosWLaJNmzYEBQXpHUkUAlZrGlJKpWuaNhBYBdgDPyiljmia1j9j/XSl1DFN01YCBwETMFMpdfjBRy3grl1jH7VYnzGigFt9N9AgJuOKQLub58Cjmo4BRX5mMpn47rvvWLFiBR07dqRPnz5omjQiin/OqveYKaWWA8vvWTb9nvnJwGRr5sgXbtyACRP4g1GWRWvVOuz86vKvFn8C4OwiY8aKB9u2bRsrVqygc+fOvPrqq1IERK6Rm43zSt++bKCpZXb6W7OJ+ej/IKCBZdkzdi7Z7CiEWYMGDRgxYgS1a9eWIiBylTy4mkcu/b6NjZkKQczgWVmKwNuHPuNDO3sdkon8LD09nenTpxMdHY2maYSFhUkRELlOCkFeMBg4kakT6SmjlkBgUwAcjWnE/l6S5Ig/5ZZRkYXBYGDy5MksX76cgwcP6h1HFGJSCPKAWrSITTQBYEuDLdjVqWNZl/hbMUqWas3MXzfolE7kRwaDgUmTJrFt2zb+/e9/065dO70jiUJMCkEeONlngmU6plQMJX3bAPDWyWkMXV4bGs7VK5rIh1JTUxk3bhw7d+6kf//+dOjQQe9IopCTQmBts2ax03i3Z41GrzbibKj5D9vboShfzN6iVzKRTymlMBgMDBw4UM4ERJ6Qu4asZfNm6NULoqJIdje/8e+vu4+fKzfnW3tzfzD/cS//sCMIG5OcnAyAm5sbY8eOxc5OPqeJvCG/adZw+za89RZERXGCp4i5WRuA0oHF2Rf1u2UzH69n9Eoo8plbt24xatQoxo0bh1JKioDIU/LbltvOngVXV8i4y2MevSyrRtZaycRq5vF57A/uB3snXSKK/OXmzZuMGDGCU6dO0b59e7k9VOQ5aRrKbZMmWSaNTq6QZp7e/cr/WNu4BSvLPAdAUSd5eExAYmIi4eHhREVF8cknn1C3bl29IwkbJGcEuS2jnZcmTYjZcbfbpKVtTzAk9G5PGgerVMnrZCIfmjJlChcvXmTYsGFSBIRu5Iwgt0VlDC7zxhus3f+3ZfEGnyZcdjMPREOrVgSsWaNDOJHf9O3bl7i4OEJCQvSOImyYnBHkpvR02LDBPG0wsPTQUgBKNL9Gs5YbLJs95yLNQrbs2rVrzJ8/H6UUfn5+UgSE7qQQ5Kbu3e9ON2mCWqNILeLIO+u+siyuM3w4y5cu1SGcyA+uXLnCJ598wsKFC7ly5YrecYQApBDknj/+gIULzdO+vkS62RFyKIQLz5azbGL/9VfsjIjQKaDQ2+XLlxk6dCg3b95k7NixlCpVSu9IQgBSCHLHpUvQqZNl9nbkSXq/2huA6xU8zQsPHqTN8pV6pBP5QHR0NJ988gm3b98mIiKCSpUq6R1JCAspBLnht9/uTu/eTZ0BDWm5tiXx5TxYMc3cRcCLISEsW7ZMp4BCbzExMdjZ2TFu3DgqVKigdxwhspBCkBuWZwzC1rQpaaE1OBx0mNseLvz33HuWTTrrFE3o6063EWFhYXz77bcEBgbqG0iIbDy0EGiaZqdpWoOHbSMwNw0BPPssP+3/P9oeHMWkGx9bVg9MjuZlnaIJ/Zw5c4Y333yTbdu2AeDs7KxzIiGy99DnCJRSJk3TPgfq51GegsdohMMZD469+CIfuRTnxu9BltWdL/zOV6Va6BRO6OXEiROMGjWKIkWKEBQU9OgdhNBRTpqGVmua1kWTDlCyt3evZfJr1yhuVL37R9/n1Ex+cwsAp+J6JBM6OXr0KCNGjKBo0aKMHz9e7g4S+V5Onix+HygCGDVNSwE0QCmlilk1WUGgFDz/vHnazo6IrbOgSkcA9gx+mqef3gcvROsYUOS1mJgYRo0ahZeXFxEREXh5eekdSYhHemQhUEoVzYsgBVJUFFy9ap5+6y1S6vUBoNyGc1QoGwneDcHN7yEHEIWNr68vL7/8Mo0bN8bT01PvOELkSI76GtI0rTPQCFDA30qpxVZNVVAkJJj/dXPD8MVnJDiYu5X2O3cRj+6LwKepftlEntqzZw9eXl4EBgbSKdMzJUIUBI+8RqBp2jdAf+AQcBjor2na19YOViDcuUgcEEDElomWxe3+/BF8m4FcVrEJ27dvZ9y4cfz88896RxHiieTkjKAJUF0ppQA0TfsZc1EQc+YA8NGHQ/m0SW/L4uibl/VKJPLYli1b+Oyzz6hQoQIffPCB3nGEeCI5uWvoBFA203wAcNA6cQqQmBhYtoxVrVvz6Rt3i0Dw4oN8u1KeILYFGzduZPLkyVSqVIkxY8bg7u6udyQhnkhOCoEXcEzTtA2apm0AjgLemqb9oWnaH1ZNl18dOQKlSwPQdtUqy+KxYcM5OjxUr1QiDymlWL9+PdWqVWP06NG4ubnpHUmIJ5aTpiFX4LlM8xowCRhrlUQFwaBBABypVs2y6JWWs7np9xfqmNIrlcgjRqMRe3t7hg4dCsgTw6Lgy8kZgYNSamOmrw2A6515K+fLnyIjAej0990RyCqsO8s3odvgjF6hRF5YtmwZH330EcnJyTg7O0sREIXCAwuBpmn/0TTtEFBZ07SDmb7OYsvXCK5dgzNn2FavHmdKlAAgZPYBHDwTSPpD0a5tO50DCmtZsmQJ3333HZ6enjg6OuodR4hc87CmobnACmAC8HGm5UlKqetWTZWf/forAIerV7csav/WctLrHob1sGyfXCgujH7//Xd+/vlnGjRowODBg3FwkOG+ReHxwN9mpVQCkAD0zLs4BUDGJ8HUsuYbqep8vYvi3GCU0xratZOzgcLozz//5Oeff6Zx48YMGjQIe3t7vSMJkavkY83jMj9Owe0qVQBwuJ1OYOttpETBsp1yNlAYhYWFERsbS+/evaUIiEJJBqZ5XF+bH6qeW7cuAHbpJpZpt2CXnqFEblNKsWXLFkwmE6VKleL111+XIiAKLSkEj0mdP8cX9SHx1mkAnJJSWb7ygjQLFSJKKWbOnMmkSZPYunWr3nGEsDppGnpMJ4OK8UG7VKhmHmzG9+AVitVryOJl0g9fYWAymZg+fTorV66kU6dONGzYUO9IQlidnBE8BkN6GmPLX8S15r8sy7yvXmLxWikChYHRaOSrr75i5cqVdOnShTfeeAMZj0nYAjkjeAx+X/gR27s3dJgFgMe5G9T3Lq1zKpFbLly4wKZNm+jRowc9e/aUIiBshhSCHFp6YimxKdeg/t0eJlt9uIbg7tUfspcoCJRSaJpGUFAQX331FWXKlNE7khB5SpqGcmjOIXOX0/iGANBqyBqq/3aUgAYBOqYS/5TBYGDSpEmsX78eQIqAsElSCHLI2cEZivlb5ut8swvX4uBZXoYjLKjS0tKYMGECW7duJTk5We84QuhGmoZyyIQGg6IAcI1LxinZQOv/ttI5lXhSqampjB8/nn379jFgwADatm2rdyQhdCOFIAeUUvyi3T15enb8Zkr4Gwjt20DHVOJJpaenM2bMGA4fPsw777xDy5Yt9Y4khK6kEOTAmfgz0Ppzy3yDL7bRaMbzOiYS/4SDgwM1atSgZcuWNGvWTO84QuhOrhHkQNraVeBqvhbQ4pN1AFTtJiORFTQ3b97k3LlzAPTo0UOKgBAZ5IwgBzYePWmZrvbbEQBcirvoFUc8gaSkJEaOHElcXBwzZsyQAWWEyETOCHLgu2dDLNMlzsRTqX0lHdOIx5WQkMDw4cM5d+4cAwcOlCIgxD3kjCAHkitUBiD418NoQMgrIQ/fQeQb8fHxhIeHExMTQ3h4OLVq1dI7khD5jpwRPIxSmLZu5VRgIwDCpu8BIPilYD1Ticfw22+/ceXKFSkCQjyEVQuBpmltNU07oWnaaU3TPn7IdnU0TTNqmtbVmnke29KlvPPnDMus/7YoSlQqIX3QFCCvvfYaEydOpGbNmnpHESLfsloh0DTNHvgaeA6oBvTUNK3aA7abBKyyVpYn1qkTK7q9ZJl1TDWC0jGPyJGYmBjGjx9PUlISTk5OVKhQQe9IQuRr1jwjqAucVkpFKqXSgHlAp2y2exv4HbhqxSyPz2AAoIhTAgA9Jv8PgNDX5bbR/OzSpUsMHTqUw4cPc+3aNb3jCFEgWLMQ+AFRmeajM5ZZaJrmB7wITH/YgTRN66dp2m5N03bHxsbmetBsjR4NgIe3uX8hw14nAErXlm6n86vo6GiGDh1KWloaERERBAUF6R1JiALBmoUgu4b0extWpgIfKaWMDzuQUmqGUipMKRXm7e2dawEfKCYGxo0jxRW2eJtHqDLZm78d6W00f7pw4QJDhw7FZDIxbtw4ypcvr3ckIQoMa94+Gg1kftf0By7ds00YMC/j4mtJoJ2maelKKX2H/Pr+ewCueUKZlEtcdPOnzJ7LBDQMwLmo3IOeH7m5uVGmTBkGDhyIv7//o3cQQlhYsxDsAippmhYEXAR6AL0yb6CUspy7a5r2E/Cn7kUAICUFgI3lIdXO/MbvGpfMbTu5Wyi/uXTpEr6+vpQsWZIJEybIHV1CPAGrNQ0ppdKBgZjvBjoGzFdKHdE0rb+maf2t9bq5qXxTuOZiboqyTzPKg2T5zPHjx/nggw/45ZdfAKQICPGErPpksVJqObD8nmXZXhhWSr1mzSyPZd8+AIpUrGhZ5JiSjm+Ir16JxD2OHj3K6NGj8fDwoF27dnrHEaJAkyeLs7NyJTjBsfNPWxa1HtmEis9VfMhOIq8cOnSIkSNHUqJECSZMmECe3EAgRCEmhSA7bm5QGf7PpzcAvqeu8OzQZ6XpIR9ISUlh4sSJ+Pj4MH78eLy8vPSOJESBJ53O3UspSE7mel8HLjuYnxlw9nDXOZS4w9XVlaFDh+Lv74+Hh4fecYQoFOSM4F7z5gGwfncn9vU1Nw39Jz5Fz0QC2L59OytXrgQgODhYioAQuUgKwb1Wr2ZdDfiz7t2hKCtXLKFjILF582YmTZrE+vXrMRof+uyhEOIJSCG4h0mZ+PplO46ZqgIQEnOTjvbyY9LLhg0b+Oyzz6hcuTKjRo3C3t5e70hCFDryDpdZcjL7Vs/m5SuB7HznGQC6ONsjbz36WLduHVOmTCE4OJiRI0fi5uamdyQhCiW5WJzZnDlcLgrnladlUUdPVx0D2baEhARq1qzJsGHDZHhJIaxICkFm48Zxuwg4H37Gskg6nc57N27coHjx4nTu3JlOnTpJc5AQViZNQ5mZTBwoXpqv+78FgMf1WzoHsj2LFi3iP//5D9HR0QBSBITIA1II7jCZICqKorHVOdbFPJBaxWLSLJSX5s+fz48//khoaCilSpXSO44QNkMKwR2bNgGQcqohHudvADDXQX48eUEpxdy5c/nll19o0qQJgwcPxsFBWi2FyCvy13bHVfNImbd87EgoVxwAeXogb2zatIl58+bRokULBg4cKM1BQuQxKQR3fPcdCrhY++7IVp4P3lrkogYNGpCcnEybNm2ws5OzMCHymvzV3bFjB+coS6J/MQCev7xenh+wIqUUCxYsICEhAUdHR5577jkpAkLoRM4I7ggIYPOFQK5ndCdhV0TGJrYWk8nEt99+y6pVq3B0dKRTp056RxLCpkkhuMNg4JxLSQ71qgFAZUOCzoEKJ6PRyLRp01i3bh3dunWjY8eOekcSwuZJIchw25iK8XpFkjKahip7VNM5UeFjNBqZOnUqGzdupFevXnTv3l3GeBAiH5BG2Qz/rhmDwfVuXXzFQfq1yW23bt3i9OnT9O7dmx49ekgRECKfkDMCgOhotruXpYyL+cdR3JSOk538aHKLwWDAzs6OYsWKMWXKFFxcXPSOJITIRM4IgP49e/GvOb051tnc9bSrJj+W3JKWlsaECROYOnUqSikpAkLkQ/KOB0RtjgewFAIlhSBXpKamEhERwZ49ewgODpamICHyKWn/AIpoxUBBdH1/AMbpnKcwSElJISIigsOHD/POO+/QokULvSMJIR5ACgFQzjEY0uB2xtgDdXTOUxh8+umnHDlyhPfff58mTZroHUcI8RA2XwhSE1NxT/PjcLe7t4sG6hen0OjatSstW7akYcOGekcRQjyCzReCayeuARBbzduyrKheYQq4pKQk9u7dS5MmTQgODtY7jhAih2y+EMSfvg7AgTdrAjBSzzAFWEJCAuHh4Vy6dIlq1arh7e396J2EEPmCzRcCdT6KdEc7bpQ29zXqo3Oegig+Pp7hw4dz5coVhg0bJkVAiALG5u+TnPvf37lZ+m5jUF8dsxREcXFxDB06lKtXrzJixAhq1aqldyQhxGOy+ULgnhxNXKW7Q9A46ZilINq/fz/Xr19n9OjRhISE6B1HCPEEbL5pyJhck3RXRwCaG5LBsWD1MWQwGIiOjub27dt5+rpKKTRNo0yZMowYMQJN0zh27FieZhBC3M/FxQV/f38cHR1zvI9NFwKjwYhKL8LRLuYniksUsCIAEB0dTdGiRQkMDMyzJ3fT0tK4fPkyPj4+uLq65slrCiEeTSlFXFwc0dHRBAUF5Xg/m24aOrrgKAA3gsxjFOftZ+rccfv2bby8vPK0CFy8eBGj0SgjigmRz2iahpeX12O3ENj0X/LG0RsBON8kEIBXdMzyT+RVEUhNTSU6OhoAPz8/nJ2d8+R1hRA59yTvBzZbCJRSxJ2IA6DojUQAwvQMlM/dORPQNE2KgBCFjM0WgsQo85t/mqsDScXNo5KV0jNQPufo6EjRokXx8/PDySnrvVX29vaEhoZSvXp1OnTowI0bNyzrjhw5QvPmzXnqqaeoVKkSY8eORSllWb9ixQrCwsKoWrUqVapUYfDgwXn2PeXUvn376Ns3f99YPGHCBCpWrEjlypVZtWpVttvs37+fevXqERoaSlhYGDt37syy/sKFC7i7u/PZZ59Zlv3666+EhIQQHBzMhx9+aFk+bdo0fvzxx0fm+umnnxg4cOB9ywMDA6lRowYhISE0adKE8+fP5/RbFdaglCpQX7Vr11a54fK+y2oUo1TTMestBzflypHz1tGjR616/JSUFGUwGB66TZEiRSzTvXv3VhEREUoppZKTk1X58uXVqlWrlFJK3bp1S7Vt21ZNmzZNKaXUoUOHVPny5dWxY8eUUkoZDAb19ddf52r+R2XPia5du6r9+/fn6Ws+jiNHjqiQkBB1+/ZtFRkZqcqXL6/S09Pv265Vq1Zq+fLlSimlli1bppo0aZJlfefOnVXXrl3V5MmTlVJKXbt2TQUEBKirV68qpcz/t2vXrlVKmf8vQ0NDH5ntxx9/VG+99dZ9y8uVK6diY2OVUkqNGDFC9e3bN+ffsHik7N4XgN3qAe+rNntGcGbNGQDsvNMBKHvrCgW9t3xN03L9y9XVlatXr+Y4Q/369bl48SIAc+fOpWHDhrRu3RoANzc3pk2bxsSJEwFzD6XDhg2jSpUqADg4ODBgwID7jnnz5k1ef/11yyfI33//HQB3d3fLNgsWLOC1114D4LXXXuP999+nWbNmDBkyhMDAwCxnKRUrVuTKlSvExsbSpUsX6tSpQ506ddiyZct9r52UlMTBgwepWdPcBcnOnTtp0KABtWrVokGDBpw4cQIwf/Lt1q0bHTp0sHy/kydPpk6dOoSEhDBy5N3OS1544QVq165NcHAwM2bMyPHP9kGWLFlCjx49cHZ2JigoiIoVK973aR/Mvx+JieYz4YSEBMqUKWNZt3jxYsqXL5+lj6jIyEieeuopy5PiLVu2tPzs3dzcCAwMzPZ1Hlfm3xmhD5u9fVSZzM0TJndzLXw5NQGK+OoZKd/y8clZxxtGo5F169bRp08fwNwsVLt27SzbVKhQgZs3b5KYmMjhw4f54IMPHnncsWPH4uHhwaFDhwBzlxaPcvLkSdauXYu9vT0mk4lFixbx+uuvs2PHDgIDA/H19aVXr14MGjSIRo0aceHCBdq0aXPfsxC7d++mevXqlvkqVaqwadMmHBwcWLt2LUOHDrW8OW7bto2DBw9SokQJVq9ezalTp9i5cydKKTp27MimTZto3LgxP/zwAyVKlCAlJYU6derQpUsXvLy8srzuoEGD+Ouvv+77vnr06MHHH3+cZdnFixepV6+eZd7f3z/bN9apU6fSpk0bBg8ejMlkYuvWrYB5LOlJkyaxZs2aLM1CFStW5Pjx45w7dw5/f38WL15MWlqaZX1YWBh///03devWfeT/x8OsXLmSF1544R8dQ/wzNlsIDLcMAGzs1QwAH5fiesbJFSpT2/s/cevWLWJiYnB0dKRMmTI4ODz81yQlJYXQ0FDOnTtH7dq1adWqlSXPg+5geJw7G9auXcu8efMs856eno/cp1u3btjb2wPQvXt3xowZw+uvv868efPo3r275bhHjx617JOYmEhSUhJFi97tcuTy5ctZ+k5KSEjg1Vdf5dSpU2iahsFgsKxr1aoVJUqYn1JfvXo1q1evtnS5cfPmTU6dOkXjxo358ssvWbRoEQBRUVGcOnXqvkIwZcqUnP1wyP7/Pbuf77fffsuUKVPo0qUL8+fPp0+fPqxdu5aRI0cyaNCgLGdYYP45f/vtt3Tv3h07OzsaNGhAZGSkZb2Pjw/Hjx/Pcc57NWvWjCtXruDj40NERMQTH0f8czbbNHTg5wMY7TVUxr3wAS5ej9jDNiiluH79Oo6Ojvj5+T2yCAC4urqyf/9+zp8/T1paGl9//TUAwcHB7N69O8u2kZGRuLu7U7RoUYKDg9mzZ0+OMmX3xpZ52b33TRcpUsQyXb9+fU6fPk1sbCyLFy+mc+fOAJhMJrZt28b+/fvZv38/Fy9ezFIE7nxvmY8dHh5Os2bNOHz4MEuXLs2yLvNrKqX45JNPLMc+ffo0ffr0YcOGDaxdu5Zt27Zx4MABatWqle0934MGDSI0NPS+rzvNapn5+/sTFRVlmY+Ojs7S7HPHzz//bPneu3XrZmnW2bFjBx9++CGBgYFMnTqV8ePHM23aNAA6dOjAjh072LZtG5UrV6ZSpUpZfub/5IHCv/76i/PnzxMcHMyIESOe+Djin7PZQlA8sDgpJe7+Er9gZ69jmvzhzhtu6dKl8fPzs3yizikPDw++/PJLPvvsMwwGAy+//DKbN29m7dq1gPnM4Z133rHcfTJkyBDGjx/PyZMnAfMb8xdffHHfcVu3bm15Y4K7TUO+vr4cO3bM0vTzIJqm8eKLL/L+++9TtWpVy6fve4+7f//++/atWrUqp0+ftswnJCTg5+cHmK8LPEibNm344YcfuHnzJmBuvrl69SoJCQl4enri5ubG8ePH2b59e7b7T5kyxVJEMn/d2ywE0LFjR+bNm0dqaipnz57l1KlT2TbXlClTho0bzc/OrF+/3vKm/vfff3Pu3DnOnTvHe++9x9ChQy13+ty5PhQfH88333yT5e6pkydPWprNpk2bluVnmVOurq5MnTqV2bNnc/369cfeX+QOmy0EAPEVzKfxZZPOYetlICkpiZiYGJRSODg4PHYRuKNWrVrUrFmTefPm4erqypIlS4iIiKBy1DHsuQAAIABJREFU5crUqFGDOnXqWN5kQkJCmDp1Kj179qRq1apUr16dy5cv33fM4cOHEx8fT/Xq1alZs6al7XzixIk8//zzNG/enNKlSz80V/fu3fnll18szUIAX375Jbt37yYkJIRq1aoxffr0+/arUqUKCQkJJCUlAfDhhx/yySef0LBhQ4xG4wNfr3Xr1vTq1Yv69etTo0YNunbtSlJSEm3btiU9PZ2QkBDCw8OztO0/qeDgYF566SWqVatG27Zt+frrry3/f337/n979x4fRXX/f/x1AoGABDBgEAlKIqAQciFAEWIiKJWgBAEBRWpFvBALitaigJcE8NJaH6htFRQrtPz8WuQil4LlUsCgCIiiqKDcsgSUkgQkQCCEZD+/PyYZctklk2Q3ezvPx2Mfj2xmduacnWTPzsw57/OgeVY2d+5cnnzySeLi4pg2bZqlG9WTJk2ia9euJCYmMmXKFDp37mwu++yzzxgwYAAAP/zwQ5XLW2Xmz59PRESE+SgblFimbdu2jB492jyT1OqfctV15frSs2dPqXy5oTamq+nsHBvP8nl3AOBb78JFe/bsoUuXLnXaxqlTp8jJySEkJISrrrpKR0dU8tprrxEaGur1Ywnq086dO5k1axYLFiwAYPDgwSxdurTKGBPNMxx9LiilvhQRh+NmA/o//nyo8Ueb+pPj0/NAUNYINGnSRDcCTjzyyCN6JHUleXl5zJw503z+73//WzcCPiwgew0VFRhd4A7ddA0ATcOsp/T5k/z8fHJycmjatClt27bVjYATISEh3HuvryZRuUdZzzDNPwRmQ3DGaAj2p3QEoEuQ9dxuf9K4cWNCQ0MJDw/XjYCmBbCA/O8vG0wWctrotpfcOOxSq/udsu6KISEhXHnllboR0LQAF5CfAFJS8dbw9R4qhyecOHGCw4cPU1BQ4OmiaJrmJQLy0pC9xG784OvhQjVQNlDsxIkTNG/enKZNfW82Nk3T3MOtZwRKqRSl1I9Kqf1KqSojYZRSY5RSu0ofW5RSce4sTxkpESN+uk3z+tidx0np9HVljUB4eLhLJ7PRMdSeV5cYapvNRpMmTczRy2lpaeZrUlJSiIuLIzo6mrS0NHPshNUYamcqx1nUp4yMjAqZSlatWLHC4cjumqqu7i+99FKd91FjzmJJ6/oAGgAHgCigEfAN0LXSOn2By0t/HgRsq267roihztubJ/cO+Ke50cI6b9FzrMRQnz17Vvbu3SvHjh0Tu931Yds6htr1+6yJusZQZ2VlSXR0tMNt5+fni4iI3W6X4cOHywcffCAi1mOonSn/N1Pf0tPTzahtT6iu7q54b7wphvpXwH4ROSgiRcC/gDsqNUJbRKQsSnIrEOHG8lzc77Fctk/sBUDnrE/wmx7iSjl8NGnalE6dOxPepg0qKMjpek4fNaBjqH0zhtqZ5s2Ns+bi4mKKiorMM0mrMdTOjh3AM888Q1xcHDfccAPHjh0DYOXKlfTu3Zvu3bszYMAA8/cZGRmMGzeOfv36ERUVxV/+8hfAOJvp0qULDz30ENHR0dx6662cO3cOgAMHDpCSkkKPHj1ISkq6ZEBeSUkJUVFRiAgnT54kKCiIzMxMAJKSkti/f3+FSXYWLVpkjnRPTk42tzF58mTzmL/99tuXfG+OHj1KcnKyeTa9efNmpkyZYoY4jhkzBpvNxvXXX8+DDz5It27dGDNmDOvXrycxMZFOnTq5JAYccOsZwQjg3XLP7wX+don1/1B+fWcPV5wR5CzdLJfvOy6ISIfVf6vz9jypQssP7nlUo+wbTHFxsYwYMUI+/vhjERF54okn5PXXX6+yfsuWLSU/P1+6d+9u6Zv2U089JZMmTTKfnzhxosJ+RUQWLVok9913n4iI3HfffXL77beb34ofe+wxee+990REZOvWrXLLLbeIiMjo0aNl8+bNIiJy6NAhuf7666vse8OGDTJ8+HDzeX5+vvmNf926deayefPmSbt27eT48eMiIrJmzRp56KGHxG63S0lJidx+++3yySefiIiY65w9e1aio6MlLy+vyn4ff/xxiYuLq/J4+eWXq6w7YcIEWbBggfl83LhxsmjRoirr7d69W9q3by8RERFy1VVXic1mExHjjKBp06YSHx8vycnJkpmZWeF1t956q7Rs2VJGjx5d4UzjhRdekFdffbXKfspzduwAWbFihYiITJ48WWbOnGkuLztrnTt3rvz+978XEeNbfJ8+faSwsFByc3MlLCxMioqKJCsrSxo0aCA7d+4UEZGRI0ea78XNN98se/fuFRHjuPfv39/clqMzgoEDB8p3330nK1eulJ49e8oLL7wghYWF0qFDBxGpOMlOt27d5MiRIyIi8ssvv4iIyNtvv23Wo7CwUHr06CEHDx6ssp+yv9tXX33VPHsuLi6WU6dOVVguImb9du3aJSUlJZKQkCD333+/2O12WbZsmdxxxx0O3/eanhG482axo6+SDpMclFL9gQeAG50sfxh4GODqq6+uc8GOZ5+hwfXGtc6zX2yFQRPqvE2vUHrtXUTIycnh1KlTtGrVyoxGdhcdQ23w1Rjqtm3bkp2dTatWrfjyyy8ZOnQo33//vXk2sGbNGgoLCxkzZgwbNmwwj6+VGGpnx65Ro0YMHjwYgB49erBu3TrASE696667OHr0KEVFRURGXhzsefvtt9O4cWMaN25MeHi4ebYQGRlJfHy8uS2bzcaZM2fYsmULI0eONF9//vz5S5Y1KSmJzMxMsrKymDp1KnPnzuWmm26iV69eVdZNTExk7NixjBo1ykx0Xbt2Lbt27WLx4sWA8beyb9++CnUor1evXowbN44LFy4wdOhQsw6VRUZGEhMTAxi5UrfccgtKKWJiYrDZbJesk1XuvDR0BGhf7nkE8HPllZRSscC7wB0ictzRhkTkHRHpKSI9y/9T1tamFUfI62JsJ7rkdJ23501EhGPHjtVbIwA6htrRPsWHYqgbN25sNkQ9evTg2muvNRNhy4SEhDBkyBCWL19u/s5KDLWzYxccHGz+vkGDBhQXGzMFPvroo0ycOJFvv/2Wt99+u8J7Uz7mo/xrHP3ebrfTsmXLCsmtlScdqiwpKYnNmzezfft2brvtNk6ePMmmTZvMSz/lzZkzhxdeeIHDhw8THx/P8ePHERH++te/mvvLysoyLxM6kpycTGZmJu3atePee+/ln//8p8P1ytcvKCjIfB4UFGS+B3XlzobgC6CTUipSKdUIuBtYUX4FpdTVwFLgXhHZ62AbbrGz/cXeQlNHDquv3bqdiPC///2P06dP07p163ppBMrTMdQX+VIMdW5urtkb6ODBg+zbt4+oqCjOnDljpsEWFxezevVq834OWIuhdnbsnCn//v7jH/+45LqX0rx5cyIjI1m0aBFg/G988803l3xN79692bJlC0FBQYSEhBAfH8/bb79NUlJSlXUPHDhA7969mTFjBq1bt+bw4cMMHDiQ2bNnm2eJe/fuveR4nUOHDhEeHs5DDz3EAw88wFdffQUYjWT5M8364LaGQESKgYnAGmAP8KGIfK+USlNKlfVPex5oBbyllPpaKVX3WFELmpRORtbqVB72xv41PWVQUBBXXHGFpcsn7qBjqA2+FEOdmZlJbGwscXFxjBgxgjlz5hAWFkZBQQFDhgwxl4WHh1foWmolhtrZsXMmIyODkSNHkpSUROvWrev0vrz//vv8/e9/N7u/lj+bcaRx48a0b9/ePCZJSUmcPn3avCxT3uTJk4mJiaFbt24kJycTFxfHgw8+SNeuXUlISKBbt26MHz/+kt/YN23aRHx8PN27d2fJkiVMmjQJgIcffpjY2FjGjBlTh9rXkLObB976cMXN4gkT/p8gIklfr5L1B9bXeXuetHv3bikpKTFvYLqje2igmzVrlsydO9fTxfAqX331lfzmN78xn99+++1y/vx5D5ZIK8+buo96rbPNQgBoVFJEwyDfHlwtIhw9epSffvoJu93u0oFimkHHUFelY6j9i29/CtZSVteLlxF6XuVwngafcO7cOU6ePEmjRo10gqgb6RjqqnQMtX8JzE+O08agmmYlhVzW6LJqVvZOBQUFpKenc+HCBdq0aWN29dM0TaupgGsIBNg0IQWA8CPfe7YwdfDee++xb98+WrRoUaXLo6ZpWk0E3KWh8kNKrjr0rcfKUVf33XcfN954o752rWlanQXcGUGZoAsl9D156T7N3ubkyZPMnTuXCxcu0Lx5c3PUqqZpWl0EbEOgSgQaNvB0MSw7ceIEzzzzDGvWrOHQoUOeLk4FOoba8+oSQ10mOzubZs2aVYhoXrhwIbGxsURHR5sDAcF6DHX5oDZnZVq9enW126luHz//XCW0QKsJZ/1KvfVR13EEJ8+cEUSkwbkLsvbV2+q0rfqSm5sr48ePl5EjR8q3335bYZmVGGp30zHUrt9nTdQ1hrrM8OHDZcSIEWYgW15enrRv315ycnJExDi269cb426sxlCXD2qrzXIrbrrpJvniiy8cLnP0PgQCbwqd80o/nToNl11GSUhDGoR4/6T1OTk5PPvss+Tn55ORkUHXrl2drqumu2cMgaQ7zAp0qE+fPuzatQtwHkPdr18/JkyYUKMY6kcffZQdO3aglCI9PZ0777yTZs2amREOixcv5t///jfz589n7NixhIWFsXPnTuLj4/noo4/4+uuvadnSGFLesWNHPvvsM4KCgkhLSyM7OxuA119/ncTExAr7dhRD/fjjj3Pu3DmaNGnCvHnzuO6665g/fz6rVq2isLCQgoICNmzYwJ///Gc+/PBDzp8/z7Bhw5g+fTpgxFAfPnyYwsJCJk2axMMPP2z5/XXEWQx1nz59Kqx3qRjqZcuWERUVVSEv6eDBg3Tu3NkM3RswYABLlizhlltuqRBD7SjOwpFFixYxffp0GjRoQIsWLVi/fj3PP/88586d49NPP2Xq1Kns2bOHrKwsjh49yt69e5k1axZbt27l448/pl27dqxcuZLg4Iv/t4sXL2bHjh2MGTOGJk2a8Pnnn9OlSxfGjRvH2rVrmThxInfffXet39tAEXANQcHnO2D4YMK/PUZIlPdfGTtz5gwiwsyZM+ncubOni3NJJSUl/Pe//+WBBx4AjMtCPXr0qLDOtddey5kzZzh16hTfffcdTz75ZLXbnTlzJi1atODbb42b+9Xl1YCR87J+/XoaNGhgZhHdf//9bNu2jQ4dOtCmTRvuuecennjiCW688Uays7MZOHBglWCyHTt2mHk6YEROZGZm0rBhQ9avX8+0adPMjP3PP/+cXbt2ERYWxtq1a9m3bx/bt29HRBgyZAiZmZkkJyfz3nvvERYWxrlz5+jVqxd33nlnlXiGJ554wmEcw913310lb+inn36qEFURERFhzglR3uuvv87AgQP5wx/+gN1uZ8uWLYDRFflPf/oT69atq3BZqGPHjvzwww/YbDYiIiJYtmwZRUVF5vKePXuyefNmyw3BjBkzWLNmDe3atTPHv8yYMYMdO3aYeUQZGRkcOHCAjRs3snv3bvr06cOSJUt45ZVXGDZsGKtWrWLo0KHmNkeMGMHf/vY3Xn31VXr2vDgmKCQkhE8//dRSubQAbAjOnjXSDBsVF7G76XX09XB5nDl16hTNmzcnKiqK2bNn07Bh9YeqJt/cXUnHUBt8NYY6PT2dJ554osoUipdffjmzZ8/mrrvuIigoiL59+3Lw4EFzuZUY6vIcRTc7MmjQIIKDg4mJiaGkpISUFKO7d01il8tnSmnVC7iGYOGRfQA0vFBM+7Z9qlnbM7Kzs3nuuecYNmwYQ4cOtdQIeFJZDHV+fj6DBw/mzTff5LHHHiM6Otqc5amMoxjqsssuzjhrUGobQ/3ss88CF2OoLxWl7CyG+qOPPsJms9GvXz+H+5TSGOrx48dX2F75GOqmTZvSr18/pzHUVs8IahJD/cYbbwBGQ1l2A3zbtm0sXryYp556ypydKyQkhIkTJ5KamkpqaioA77zzjtm4grUY6vLmzJnDtm3bWLVqFfHx8Q7TXoEKMcvl46prErtc/lho1fP+ayMu9kUv41LFiSvDCA723ATazthsNp555hkAEhISPFyamtEx1Bf5Ugz15s2bsdls2Gw2Hn/8caZNm2b29MnJyQGM9/ytt96q0HvKSgx1eY6im0NDQ81k19pyxTYCXcA1BFHK+MOO3bzd6wLnDhw4wDPPPEPDhg156aWXXDIbW33TMdQGX4qhvpRJkybRtWtXEhMTmTJlSoX7VFZiqMtzFN3cv39/du/eTXx8PAsXLqxV/ceOHUtaWhrx8fHmfMVaDTnrTuStj7p2Hx26caEgIsPS35XPsj+r07Zc6fTp03LPPffIuHHj5Oeff7b8Om/oPurvdAx1VTqG2rvp7qPVsCuj61l+kXdFUDdr1oy0tDQ6d+5Mmzb+NVmOr3vkkUfMma40g6MYas13ec8nYT3ZFWXcmFQlF7yiIfjuu+84f/48PXr0cDglnuZ5Ooa6Kh1D7V88/0lYz46FGd+2G5xXtGjcwqNl+eabb5g5cybt27ene/fuej4BTdM8IrA+eex2mp81bvq1tH3PtWHXeqwoX375JTNnzqRt27akp6frRkDTNI8JrE8f23fY7UaV7XWbF7tOtm/fzosvvkhERAQvvviiGX2gaZrmCYHVEOTvpajQmFe1KMhz86t+9dVXREZG8sILL/jFzGI6fdTz3JU++sEHHxATE0NsbCwpKSnk5eUB1tNHNR/hrDuRtz7q1H105avmhhKn3VP77dRSWfe6kpISOXv2rEu26Q3dR3X6qOv3WRPuSh+9cOGCXHHFFZKbmysiIpMnT5b09HQRsZ4+aoXdbpeSkhKXbEsz1LT7aECdEeQcyzF/Do6q35GIGzZsYMKECeTm5hIUFFSjofm+pE+fPmbgmbP00T/+8Y8ANUofvf/++81vpmUhb+WzcRYvXszYsWMBY4DR73//e/r378/kyZPp0KFDhbOUjh07cuzYMXJzc7nzzjvp1asXvXr14rPPPquyb0fpo3379qV79+707duXH3/8ETBGGY8cOZLU1FSzvn/+85/p1asXsbGxpKenm9scOnQoPXr0IDo62tKgruo4Sx+tzEr6aHR0tPm7sg+JgoICRIRTp06ZrymfPnopubm5/PrXvyYhIYHx48dzzTXXkJeXh81mo0uXLvzud78jISGBw4cPOz2emvsFVK+h7OIQ8+eubdrX237Xrl3Lm2++SUxMjHvnF/4/98RQc4+1MDudPupf6aPBwcHMnj2bmJgYLrvsMjp16sSbb75pLreSPjp9+nRuvvlmpk6dyn/+858KDd+PP/7IvHnzeOutt5y+XqsfAdUQfJn9jflz4+D6met39erVzJkzh4SEBKZOneqXcwzr9FGDv6WPXrhwgdmzZ7Nz506ioqJ49NFHefnll83QPivpo59++qlZ15SUlArH7pprrnFJxIZWdwHVEDQMNaauv/qLLEZ3G+32/WVmZjJnzhx+9atf8fTTT1eYUMMtLH5zdzWdPlp1n+IH6aO9e/cGjLM4gFGjRpmX9cBa+qijRqpM5YTQSx1Pzb0C6h6BvYnRU0gVF9MtvFs1a9ddQkICI0eOrJ9GwAvo9NGL/CF9tF27duzevZvc3FwA1q1bR5cuXcztWUkfvfHGG/nwww8B4yzpUpf1rB5PzfUCqiFo3tq4LCPFJYQ0DKlm7drbuHEj58+fp1mzZtx7770B0QiU0emjBn9IH73qqqtIT08nOTmZ2NhYvv76a6ZNm2Yut5I+mp6eztq1a0lISODjjz+mbdu2Tu+T1eR4ai7mrDuRtz5q3X204IhMn/qcICKR//2hdtuoht1ulwULFkhqaqosW7bMLfuozBu6j/o7nT5aldX00cLCQrM77ZYtWyQuLq7eyhjIdPqoMyd3kd3CyPcPKnb9tXQRYf78+Xz00Uf8+te/ZvDgwS7fh+YZOn20Kqvpo9nZ2YwaNQq73U6jRo2YO3dufRVRq4HAaQgI4vgJ49T1WLRru3CKCO+++y4rV65k0KBBjB8/XmcH+RGdPlqV1fTRTp06sXPnTjeXRqurAPq0stO0xVkArjtgc+mWT5w4wSeffMKQIUNIS0vTjYCmaT4lcM4IpIRiZVQ3tLlr+vLb7XaUUrRq1Yo33niDsLCwGvWP1zRN8waB89X17BmKxWgIOraKrPPmSkpKeOONN3j//fcBaNWqlW4ENE3zSQHTENhPnyL/tBH3XNfRvcXFxcyaNYuNGzfSqJHnUkw1TdNcIWAaglMHD2FvaFS3eVjTWm/nwoULvPLKK2zevJmxY8cyatQoVxXRZ+kYas9zVwz1woULiY2NJTo62hwICJ6Lod60aZOZkaS5kLN+pd76qO04gg1/GSU3pW8UROT5Wm3BGCfw4osvSmpqqixfvryWW3EtbxhHoGOoXb/PmnBXDHVeXp60b99ecnJyRMQ4tuvXrxcRz8VQp6enm+WrrL7fd2+mY6idyP2+MT8OuQ6o/R1ypRSJiYk88sgjDBkyxHWF8yM6htp/YqgPHjxI586dzdC9AQMGmO+9J2KobTYbc+bM4bXXXiM+Pt48Ky871k8//XTN3jjNFDC9hpTdTki+EWRV0+FkhYWF7N+/n27dunHTTTe5vnAuMl1Nd8t20yW9+pXQMdT+FkPdsWNHfvjhB2w2GxERESxbtoyioiJzeX3HUHfo0IG0tDSaNWtmXkL8+9//XuFYa7UTMA3BZZyiJNj4Q+lfg9edPXuWGTNmsH//fubOnWspAjnQ6Bhqg7/FUF9++eXMnj2bu+66i6CgIPr27cvBgwfN5d4SQ13+WGu1EzANQbE0xB5sXAmz2s+noKCA6dOns3fvXp588kmvbwSsfnN3NR1DXXWf4gcx1BMnTiQ1NZXU1FQA3nnnnQofuN4SQ115O1rNBcw9AkQ4H2p0G7WSBXrmzBmef/559u3bx1NPPUVSUpJ7y+cHdAz1Rf4QQw2Qk2NM7/rLL7/w1ltvVeg95YkY6tDQUDMJVnOdgGkIShTkdTVO8a2cEaxbt46srCymTp1K37593Vs4P6JjqA3+EEMNMGnSJLp27UpiYiJTpkyhc+fO5jJPxFCnpqby0UcfmTeLNRdx1p3IWx+17T6anp5mbqTIwvp2u11sNlut9lWfvKH7qL/TMdRV6Rhq76a7jzpx+kI4YPQecnZp6MSJEzz33HP8/PPPKKW45ppr6q+Amtd65JFH/HKu6bpwFEPtaJR9dnY2vXr1Ii4ujscee0zHUHupgLlZfKH0j/T6td9ASvcqy/Py8sxLECdPnnR4s00LTDqGuiodQ+1fAqYhKAg1usYFNzhZZdmxY8d49tlnOX36NBkZGRXmZdU0TfN3AdMQfN89HsDMGypz7Ngxpk2bxtmzZ5k5c6bZk0LTNC1QBExD0PS00Y0v9PiJCr8PDQ0lMjKS0aNHc+2113qiaJqmaR4VMA1BWa5EeFYWYPTrDgsLo2nTpuYAI03TtEAUML2GkNJRiwqysrKYMmWKwwEwmqZpgcatDYFSKkUp9aNSar9SqsqQSGX4S+nyXUqpBLcVpvSMQE7n8+yzz9KwYUPuuecet+0ukOj5CDzPXfMRpKSkEBcXR3R0NGlpaeYgOqvzEcyfP98cQOisTKtXr7ZSRc2dnA0wqOsDaAAcAKIwBvN+A3SttM5twMeAAm4AtlW33doOKEtevFJa/vijpA4bJg888IAcPXq0VtvxNt4woEzPR+D6fdaEu+YjEBHJz88XEWOA5fDhw+WDDz4QEevzEcybN08mTJhQ6+Va7XjTgLJfAftF5KCIFAH/Au6otM4dwD9Ly7kVaKmUunRWQC1JsZ3ur70GwQ156aWXuPLKK92xG49SbnrUhJ6PwH/mIwBo3rw5YEzPWlRUZAbDWZ2PoLxFixaZMSHJyckUFRXx/PPPs3DhQuLj41m4cCEZGRncd9993HrrrXTo0IGlS5fy1FNPERMTQ0pKSoW0V8113HmzuB1wuNzzI0BvC+u0AyoEziilHgYeBrj66qtrVZggEb6c/DRDVy8nPDy8VtvQLk3PR+Bf8xGUGThwINu3b2fQoEGMGDHC/L2V+QjKmzFjBmvWrKFdu3acPHmSRo0aMWPGDHbs2GHer8vIyODAgQNs3LiR3bt306dPH5YsWcIrr7zCsGHDWLVqFUOHDrW0P806dzYEjr5MVs6ktbIOIvIO8A5Az549azqvDACb7i49GZk4qTYv9wm1emNcQM9HYPC3+QjKrFmzhsLCQsaMGcOGDRvM42tlPoLyEhMTzXm+hw8f7nS9QYMGERwcTExMDCUlJaSkpAAQExODzWazvD/NOnc2BEeA9uWeRwA/12Idzcvp+Qiq7lP8ZD6CMiEhIQwZMoTly5ebDYGV+QjKmzNnDtu2bWPVqlXEx8c7jP0GzFynoKAggoODzeMcFBREcXGx5f1p1rnzHsEXQCelVKRSqhFwN7Ci0jorgN+W9h66AcgXkao5xJpP0PMRXOQP8xGcOXPGjAUvLi5m9erV5v0csDYfQXkHDhygd+/ezJgxg9atW3P48GE9v4CXcFtDICLFwERgDbAH+FBEvldKpSml0kpXWw0cBPYDc4Gqdwo1n6LnIzD4w3wEBQUFDBkyhNjYWOLi4ggPDyctLc1cbmU+gvImT55MTEwM3bp1Izk5mbi4OPr378/u3bvNm8WaZyhH1xe9Wc+ePaXsD1uDPXv26JA8N3vttdcIDQ31+rEE9Wnnzp3MmjWLBQsWADB48GCWLl3qMIpaq3+OPheUUl+KSE9H6wfOyGJNqyU9H0FVVucj0HxD4GQNaVot6fkIqrI6H4HmG/QZgR/wtct7mqa5T20+D3RD4ONCQkI4fvy4bgw0TUNEOH78OCEhITV6nb405OMiIiI4cuQIubm5ni6KpmleICQkhIiIiBq9RjcEPi44OJjIyEhPF0PTNB+mLw1pmqaljTP7AAAE6klEQVQFON0QaJqmBTjdEGiapgU4nxtZrJTKBQ7V8uWtgTwXFscX6DoHBl3nwFCXOl8jIlc4WuBzDUFdKKV2OBti7a90nQODrnNgcFed9aUhTdO0AKcbAk3TtAAXaA1B3SeI9T26zoFB1zkwuKXOAXWPQNM0Tasq0M4INE3TtEr8siFQSqUopX5USu1XSlWZ2690asy/lC7fpZRK8EQ5XclCnceU1nWXUmqLUurSEwX7gOrqXG69XkqpEqXUiPosnztYqbNSqp9S6mul1PdKqU/qu4yuZuFvu4VSaqVS6pvSOt/viXK6ilLqPaVUjlLqOyfLXf/5JSJ+9QAaAAeAKKAR8A3QtdI6twEfAwq4Adjm6XLXQ537ApeX/jwoEOpcbr0NGNOijvB0uevhOLcEdgNXlz4P93S566HO04A/lf58BXACaOTpstehzslAAvCdk+Uu//zyxzOCXwH7ReSgiBQB/wLuqLTOHcA/xbAVaKmUuvSkt96t2jqLyBYR+aX06VagZvGE3sfKcQZ4FFgC5NRn4dzESp3vAZaKSDaAiPh6va3UWYBQpZQCmmE0BMX1W0zXEZFMjDo44/LPL39sCNoBh8s9P1L6u5qu40tqWp8HML5R+LJq66yUagcMA6rOSu+brBznzsDlSqlNSqkvlVK/rbfSuYeVOv8N6AL8DHwLTBIRe/0UzyNc/vnljzHUysHvKneNsrKOL7FcH6VUf4yG4Ea3lsj9rNT5deBpESkxviz6PCt1bgj0AG4BmgCfK6W2ishedxfOTazUeSDwNXAzcC2wTim1WUROubtwHuLyzy9/bAiOAO3LPY/A+KZQ03V8iaX6KKVigXeBQSJyvJ7K5i5W6twT+FdpI9AauE0pVSwiy+qniC5n9W87T0QKgAKlVCYQB/hqQ2ClzvcDfxTjAvp+pVQWcD2wvX6KWO9c/vnlj5eGvgA6KaUilVKNgLuBFZXWWQH8tvTu+w1Avogcre+CulC1dVZKXQ0sBe714W+H5VVbZxGJFJEOItIBWAz8zocbAbD2t70cSFJKNVRKNQV6A3vquZyuZKXO2RhnQCil2gDXAQfrtZT1y+WfX353RiAixUqpicAajB4H74nI90qptNLlczB6kNwG7AfOYnyj8FkW6/w80Ap4q/QbcrH4cGCXxTr7FSt1FpE9Sqn/ALsAO/CuiDjshugLLB7nmcB8pdS3GJdNnhYRn00lVUp9APQDWiuljgDpQDC47/NLjyzWNE0LcP54aUjTNE2rAd0QaJqmBTjdEGiapgU43RBomqYFON0QaJqmBTjdEGhaLSilHlNK7VFKve/psmhaXenuo5pWC0qpHzBGaGdZWLeBiJTUQ7E0rVb0GYGm1ZBSag5GLPIKpVS+UmqBUmqDUmqfUuqh0nX6KaU2KqX+DyMITdO8lj4j0LRaUErZMLKMJmIknN4AXAbsxIh16AysArpZOWvQNE/SZwSaVnfLReRcaazBRowMfYDtuhHQfIFuCDSt7iqfVpc9L6jvgmhabeiGQNPq7g6lVIhSqhVGWNgXHi6PptWIbgg0re62Y9wP2ArMFBFfnttCC0D6ZrGm1YFSKgM4IyKverosmlZb+oxA0zQtwOkzAk3TtACnzwg0TdMCnG4INE3TApxuCDRN0wKcbgg0TdMCnG4INE3TApxuCDRN0wLc/wfHQjGfFQyX/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71600"/>
            <a:ext cx="450072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36703"/>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4085</TotalTime>
  <Words>659</Words>
  <Application>Microsoft Office PowerPoint</Application>
  <PresentationFormat>On-screen Show (4:3)</PresentationFormat>
  <Paragraphs>83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ICU Mortality Prediction</vt:lpstr>
      <vt:lpstr>Contents</vt:lpstr>
      <vt:lpstr>Problem Description</vt:lpstr>
      <vt:lpstr>Data</vt:lpstr>
      <vt:lpstr>Approaches</vt:lpstr>
      <vt:lpstr>Approaches (continued)</vt:lpstr>
      <vt:lpstr>Implementation</vt:lpstr>
      <vt:lpstr>Results</vt:lpstr>
      <vt:lpstr>Results (continued)</vt:lpstr>
      <vt:lpstr>Conclusion</vt:lpstr>
      <vt:lpstr>Discussion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in ICU</dc:title>
  <dc:creator>sy</dc:creator>
  <cp:lastModifiedBy>sy</cp:lastModifiedBy>
  <cp:revision>105</cp:revision>
  <dcterms:created xsi:type="dcterms:W3CDTF">2019-12-06T03:49:51Z</dcterms:created>
  <dcterms:modified xsi:type="dcterms:W3CDTF">2020-07-23T03:38:34Z</dcterms:modified>
</cp:coreProperties>
</file>