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78" r:id="rId4"/>
    <p:sldId id="279" r:id="rId5"/>
    <p:sldId id="272" r:id="rId6"/>
    <p:sldId id="281" r:id="rId7"/>
    <p:sldId id="282" r:id="rId8"/>
    <p:sldId id="283" r:id="rId9"/>
    <p:sldId id="284" r:id="rId10"/>
    <p:sldId id="285" r:id="rId11"/>
    <p:sldId id="286" r:id="rId12"/>
    <p:sldId id="287" r:id="rId13"/>
    <p:sldId id="288" r:id="rId14"/>
    <p:sldId id="289" r:id="rId15"/>
    <p:sldId id="290" r:id="rId16"/>
    <p:sldId id="296" r:id="rId17"/>
    <p:sldId id="297" r:id="rId18"/>
    <p:sldId id="293" r:id="rId19"/>
    <p:sldId id="294" r:id="rId20"/>
    <p:sldId id="277" r:id="rId21"/>
    <p:sldId id="273" r:id="rId22"/>
    <p:sldId id="274" r:id="rId23"/>
    <p:sldId id="276" r:id="rId24"/>
    <p:sldId id="275" r:id="rId25"/>
    <p:sldId id="28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3" autoAdjust="0"/>
    <p:restoredTop sz="76948" autoAdjust="0"/>
  </p:normalViewPr>
  <p:slideViewPr>
    <p:cSldViewPr snapToGrid="0">
      <p:cViewPr varScale="1">
        <p:scale>
          <a:sx n="88" d="100"/>
          <a:sy n="88" d="100"/>
        </p:scale>
        <p:origin x="16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5C4BB-778A-4556-9A60-F29CD1ED2FFC}" type="datetimeFigureOut">
              <a:rPr lang="ko-KR" altLang="en-US" smtClean="0"/>
              <a:t>2023-05-30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B0632-9AF3-4F87-B49C-345BEACA95E4}" type="slidenum">
              <a:rPr lang="ko-KR" altLang="en-US" smtClean="0"/>
              <a:t>‹#›</a:t>
            </a:fld>
            <a:endParaRPr lang="ko-KR" altLang="en-US"/>
          </a:p>
        </p:txBody>
      </p:sp>
    </p:spTree>
    <p:extLst>
      <p:ext uri="{BB962C8B-B14F-4D97-AF65-F5344CB8AC3E}">
        <p14:creationId xmlns:p14="http://schemas.microsoft.com/office/powerpoint/2010/main" val="38289747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ko-KR" altLang="en-US" dirty="0"/>
              <a:t>사진 변경 </a:t>
            </a:r>
            <a:r>
              <a:rPr lang="en-US" altLang="ko-KR" dirty="0"/>
              <a:t>-&gt;</a:t>
            </a:r>
            <a:r>
              <a:rPr lang="ko-KR" altLang="en-US" dirty="0"/>
              <a:t> 구글 </a:t>
            </a:r>
            <a:r>
              <a:rPr lang="en-US" altLang="ko-KR" dirty="0"/>
              <a:t>ai </a:t>
            </a:r>
            <a:r>
              <a:rPr lang="ko-KR" altLang="en-US" dirty="0"/>
              <a:t>블로그에 다른 그 핸드폰 많은 이미지로</a:t>
            </a:r>
            <a:endParaRPr lang="en-US" altLang="ko-KR" dirty="0"/>
          </a:p>
          <a:p>
            <a:pPr marL="228600" indent="-228600">
              <a:buAutoNum type="arabicPeriod"/>
            </a:pPr>
            <a:r>
              <a:rPr lang="ko-KR" altLang="en-US" dirty="0"/>
              <a:t>일반적으로 </a:t>
            </a:r>
            <a:r>
              <a:rPr lang="en-US" dirty="0"/>
              <a:t>Federated Learning</a:t>
            </a:r>
            <a:r>
              <a:rPr lang="ko-KR" altLang="en-US" dirty="0"/>
              <a:t>이 어떻게 진행되는지 설명하는 슬라이드가 추가로 필요</a:t>
            </a:r>
            <a:r>
              <a:rPr lang="en-US" altLang="ko-KR" dirty="0"/>
              <a:t>.</a:t>
            </a:r>
            <a:r>
              <a:rPr lang="ko-KR" altLang="en-US" dirty="0"/>
              <a:t> 이 과정에서 자연스럽게 일반적으로 </a:t>
            </a:r>
            <a:r>
              <a:rPr lang="en-US" altLang="ko-KR" dirty="0"/>
              <a:t>FL</a:t>
            </a:r>
            <a:r>
              <a:rPr lang="ko-KR" altLang="en-US" dirty="0" err="1"/>
              <a:t>할때</a:t>
            </a:r>
            <a:r>
              <a:rPr lang="ko-KR" altLang="en-US" dirty="0"/>
              <a:t> </a:t>
            </a:r>
            <a:r>
              <a:rPr lang="en-US" altLang="ko-KR" dirty="0" err="1"/>
              <a:t>FedAVG</a:t>
            </a:r>
            <a:r>
              <a:rPr lang="ko-KR" altLang="en-US" dirty="0"/>
              <a:t>라는 게 사용된다고 말하며 </a:t>
            </a:r>
            <a:r>
              <a:rPr lang="en-US" altLang="ko-KR" dirty="0" err="1"/>
              <a:t>FedAvg</a:t>
            </a:r>
            <a:r>
              <a:rPr lang="ko-KR" altLang="en-US" dirty="0" err="1"/>
              <a:t>를</a:t>
            </a:r>
            <a:r>
              <a:rPr lang="ko-KR" altLang="en-US" dirty="0"/>
              <a:t> 설명해야 함</a:t>
            </a:r>
            <a:r>
              <a:rPr lang="en-US" altLang="ko-KR" dirty="0"/>
              <a:t>.</a:t>
            </a:r>
            <a:r>
              <a:rPr lang="ko-KR" altLang="en-US" dirty="0"/>
              <a:t> 수식</a:t>
            </a:r>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3</a:t>
            </a:fld>
            <a:endParaRPr lang="ko-KR" altLang="en-US"/>
          </a:p>
        </p:txBody>
      </p:sp>
    </p:spTree>
    <p:extLst>
      <p:ext uri="{BB962C8B-B14F-4D97-AF65-F5344CB8AC3E}">
        <p14:creationId xmlns:p14="http://schemas.microsoft.com/office/powerpoint/2010/main" val="35832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15</a:t>
            </a:fld>
            <a:endParaRPr lang="ko-KR" altLang="en-US"/>
          </a:p>
        </p:txBody>
      </p:sp>
    </p:spTree>
    <p:extLst>
      <p:ext uri="{BB962C8B-B14F-4D97-AF65-F5344CB8AC3E}">
        <p14:creationId xmlns:p14="http://schemas.microsoft.com/office/powerpoint/2010/main" val="12199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16</a:t>
            </a:fld>
            <a:endParaRPr lang="ko-KR" altLang="en-US"/>
          </a:p>
        </p:txBody>
      </p:sp>
    </p:spTree>
    <p:extLst>
      <p:ext uri="{BB962C8B-B14F-4D97-AF65-F5344CB8AC3E}">
        <p14:creationId xmlns:p14="http://schemas.microsoft.com/office/powerpoint/2010/main" val="414352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17</a:t>
            </a:fld>
            <a:endParaRPr lang="ko-KR" altLang="en-US"/>
          </a:p>
        </p:txBody>
      </p:sp>
    </p:spTree>
    <p:extLst>
      <p:ext uri="{BB962C8B-B14F-4D97-AF65-F5344CB8AC3E}">
        <p14:creationId xmlns:p14="http://schemas.microsoft.com/office/powerpoint/2010/main" val="2867798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18</a:t>
            </a:fld>
            <a:endParaRPr lang="ko-KR" altLang="en-US"/>
          </a:p>
        </p:txBody>
      </p:sp>
    </p:spTree>
    <p:extLst>
      <p:ext uri="{BB962C8B-B14F-4D97-AF65-F5344CB8AC3E}">
        <p14:creationId xmlns:p14="http://schemas.microsoft.com/office/powerpoint/2010/main" val="3138774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19</a:t>
            </a:fld>
            <a:endParaRPr lang="ko-KR" altLang="en-US"/>
          </a:p>
        </p:txBody>
      </p:sp>
    </p:spTree>
    <p:extLst>
      <p:ext uri="{BB962C8B-B14F-4D97-AF65-F5344CB8AC3E}">
        <p14:creationId xmlns:p14="http://schemas.microsoft.com/office/powerpoint/2010/main" val="2772025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apply the </a:t>
            </a:r>
            <a:r>
              <a:rPr lang="en-US" dirty="0" err="1"/>
              <a:t>FedWagg</a:t>
            </a:r>
            <a:r>
              <a:rPr lang="en-US" dirty="0"/>
              <a:t> algorithm to the MNIST classification task</a:t>
            </a:r>
            <a:r>
              <a:rPr lang="ko-KR" altLang="en-US" dirty="0"/>
              <a:t> </a:t>
            </a:r>
            <a:r>
              <a:rPr lang="en-US" altLang="ko-KR" dirty="0"/>
              <a:t>and analyze its performance.</a:t>
            </a:r>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20</a:t>
            </a:fld>
            <a:endParaRPr lang="ko-KR" altLang="en-US"/>
          </a:p>
        </p:txBody>
      </p:sp>
    </p:spTree>
    <p:extLst>
      <p:ext uri="{BB962C8B-B14F-4D97-AF65-F5344CB8AC3E}">
        <p14:creationId xmlns:p14="http://schemas.microsoft.com/office/powerpoint/2010/main" val="1182887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proceeded Federated Learning by using </a:t>
            </a:r>
            <a:r>
              <a:rPr lang="en-US" dirty="0" err="1"/>
              <a:t>FedWagg</a:t>
            </a:r>
            <a:r>
              <a:rPr lang="en-US" dirty="0"/>
              <a:t> and </a:t>
            </a:r>
            <a:r>
              <a:rPr lang="en-US" dirty="0" err="1"/>
              <a:t>FedAvg</a:t>
            </a:r>
            <a:r>
              <a:rPr lang="en-US" dirty="0"/>
              <a:t> method to the MNIST Classification task. This is our Experiment Setting. For both, we use same 2-layer CNN architecture model with same initial parameter. Number of clients is 9, for </a:t>
            </a:r>
            <a:r>
              <a:rPr lang="en-US" dirty="0" err="1"/>
              <a:t>FedWagg</a:t>
            </a:r>
            <a:r>
              <a:rPr lang="en-US" dirty="0"/>
              <a:t>, number of clusters is 3, number of clients per cluster is 3. We </a:t>
            </a:r>
            <a:r>
              <a:rPr lang="en-KR" dirty="0"/>
              <a:t>did Federated Learning with Round 20, and client data distribution is Non-I.I.D. We will evaluate Loss and accuracy of the global model per round, and its average value.</a:t>
            </a:r>
            <a:endParaRPr lang="en-US"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21</a:t>
            </a:fld>
            <a:endParaRPr lang="ko-KR" altLang="en-US"/>
          </a:p>
        </p:txBody>
      </p:sp>
    </p:spTree>
    <p:extLst>
      <p:ext uri="{BB962C8B-B14F-4D97-AF65-F5344CB8AC3E}">
        <p14:creationId xmlns:p14="http://schemas.microsoft.com/office/powerpoint/2010/main" val="1600473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Above settings are </a:t>
            </a:r>
            <a:r>
              <a:rPr lang="en-US" dirty="0"/>
              <a:t>applied</a:t>
            </a:r>
            <a:r>
              <a:rPr lang="en-KR" dirty="0"/>
              <a:t> for our experiment. First experiment’s client data distribution is like below. For each client, </a:t>
            </a:r>
            <a:r>
              <a:rPr lang="en-US" dirty="0"/>
              <a:t>t</a:t>
            </a:r>
            <a:r>
              <a:rPr lang="en-KR" dirty="0"/>
              <a:t>wo of labels have 0.45 ratio and others have 0.2, 0.1.</a:t>
            </a:r>
          </a:p>
          <a:p>
            <a:r>
              <a:rPr lang="en-US" dirty="0"/>
              <a:t>In our test result graph on the right, the orange color is for </a:t>
            </a:r>
            <a:r>
              <a:rPr lang="en-US" dirty="0" err="1"/>
              <a:t>FedWagg</a:t>
            </a:r>
            <a:r>
              <a:rPr lang="en-US" dirty="0"/>
              <a:t>, and the blue color is for </a:t>
            </a:r>
            <a:r>
              <a:rPr lang="en-US" dirty="0" err="1"/>
              <a:t>FedAvg</a:t>
            </a:r>
            <a:r>
              <a:rPr lang="en-US" dirty="0"/>
              <a:t>. Each graph shows the loss and accuracy of global model per every rounds. We can see that </a:t>
            </a:r>
            <a:r>
              <a:rPr lang="en-US" altLang="ko-KR" dirty="0"/>
              <a:t>t</a:t>
            </a:r>
            <a:r>
              <a:rPr lang="en-US" dirty="0"/>
              <a:t>here was no significant performance difference between </a:t>
            </a:r>
            <a:r>
              <a:rPr lang="en-US" dirty="0" err="1"/>
              <a:t>FedWagg</a:t>
            </a:r>
            <a:r>
              <a:rPr lang="en-US" dirty="0"/>
              <a:t> and </a:t>
            </a:r>
            <a:r>
              <a:rPr lang="en-US" dirty="0" err="1"/>
              <a:t>FedAvg</a:t>
            </a:r>
            <a:r>
              <a:rPr lang="en-US" dirty="0"/>
              <a:t>.</a:t>
            </a:r>
            <a:r>
              <a:rPr lang="ko-KR" altLang="en-US" dirty="0"/>
              <a:t> </a:t>
            </a:r>
            <a:r>
              <a:rPr lang="en-US" dirty="0"/>
              <a:t>However, the learning graph in the case of </a:t>
            </a:r>
            <a:r>
              <a:rPr lang="en-US" dirty="0" err="1"/>
              <a:t>FedWagg</a:t>
            </a:r>
            <a:r>
              <a:rPr lang="en-US" dirty="0"/>
              <a:t> was learned stably without peaks</a:t>
            </a:r>
            <a:r>
              <a:rPr lang="ko-KR" altLang="en-US" dirty="0"/>
              <a:t> </a:t>
            </a:r>
            <a:r>
              <a:rPr lang="en-US" altLang="ko-KR" dirty="0"/>
              <a:t>rather than </a:t>
            </a:r>
            <a:r>
              <a:rPr lang="en-US" altLang="ko-KR" dirty="0" err="1"/>
              <a:t>FedAvg</a:t>
            </a:r>
            <a:r>
              <a:rPr lang="en-US" dirty="0"/>
              <a:t>.</a:t>
            </a:r>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22</a:t>
            </a:fld>
            <a:endParaRPr lang="ko-KR" altLang="en-US"/>
          </a:p>
        </p:txBody>
      </p:sp>
    </p:spTree>
    <p:extLst>
      <p:ext uri="{BB962C8B-B14F-4D97-AF65-F5344CB8AC3E}">
        <p14:creationId xmlns:p14="http://schemas.microsoft.com/office/powerpoint/2010/main" val="1441774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dirty="0"/>
              <a:t>Second experiment’s client data distribution is like below. For each client, </a:t>
            </a:r>
            <a:r>
              <a:rPr lang="en-US" dirty="0"/>
              <a:t>one</a:t>
            </a:r>
            <a:r>
              <a:rPr lang="en-KR" dirty="0"/>
              <a:t> of labels has 0.9 ratio and others have 0.2, 0.1.</a:t>
            </a:r>
            <a:r>
              <a:rPr lang="ko-KR" altLang="en-US" dirty="0"/>
              <a:t> </a:t>
            </a:r>
            <a:r>
              <a:rPr lang="en-US" altLang="ko-KR" dirty="0"/>
              <a:t>Like before experiment, there is no significant performance improvement for </a:t>
            </a:r>
            <a:r>
              <a:rPr lang="en-US" altLang="ko-KR" dirty="0" err="1"/>
              <a:t>FedWagg</a:t>
            </a:r>
            <a:r>
              <a:rPr lang="en-US" altLang="ko-KR" dirty="0"/>
              <a:t>. Also there </a:t>
            </a:r>
            <a:r>
              <a:rPr lang="en-US" altLang="ko-KR" dirty="0" err="1"/>
              <a:t>occured</a:t>
            </a:r>
            <a:r>
              <a:rPr lang="en-US" altLang="ko-KR" dirty="0"/>
              <a:t> weakly Stabilizing Effect in </a:t>
            </a:r>
            <a:r>
              <a:rPr lang="en-US" altLang="ko-KR" dirty="0" err="1"/>
              <a:t>FedWagg</a:t>
            </a:r>
            <a:r>
              <a:rPr lang="en-US" altLang="ko-KR" dirty="0"/>
              <a:t> than first experiment.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23</a:t>
            </a:fld>
            <a:endParaRPr lang="ko-KR" altLang="en-US"/>
          </a:p>
        </p:txBody>
      </p:sp>
    </p:spTree>
    <p:extLst>
      <p:ext uri="{BB962C8B-B14F-4D97-AF65-F5344CB8AC3E}">
        <p14:creationId xmlns:p14="http://schemas.microsoft.com/office/powerpoint/2010/main" val="44941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Summarizing our experimental results, </a:t>
            </a:r>
            <a:r>
              <a:rPr lang="en-US" dirty="0" err="1"/>
              <a:t>FedWagg</a:t>
            </a:r>
            <a:r>
              <a:rPr lang="en-US" dirty="0"/>
              <a:t> had the effect of stabilizing global model learning. However, there was no significant performance improvement in </a:t>
            </a:r>
            <a:r>
              <a:rPr lang="en-US" dirty="0" err="1"/>
              <a:t>FedWagg</a:t>
            </a:r>
            <a:r>
              <a:rPr lang="en-US" dirty="0"/>
              <a:t> compared to </a:t>
            </a:r>
            <a:r>
              <a:rPr lang="en-US" dirty="0" err="1"/>
              <a:t>FedAvg</a:t>
            </a:r>
            <a:r>
              <a:rPr lang="en-US" dirty="0"/>
              <a:t> for Non-I.I.D dataset.</a:t>
            </a:r>
          </a:p>
          <a:p>
            <a:endParaRPr lang="en-US" altLang="ko-KR" dirty="0"/>
          </a:p>
          <a:p>
            <a:r>
              <a:rPr lang="en-US" altLang="ko-KR" dirty="0"/>
              <a:t>This is our discussion.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a:t>
            </a:r>
            <a:r>
              <a:rPr lang="en-US" altLang="ko-KR" sz="1200" dirty="0">
                <a:solidFill>
                  <a:schemeClr val="bg1"/>
                </a:solidFill>
                <a:latin typeface="Helvetica" panose="020B0604020202030204" pitchFamily="34" charset="0"/>
              </a:rPr>
              <a:t>Why stabilizing effect occurs in </a:t>
            </a:r>
            <a:r>
              <a:rPr lang="en-US" altLang="ko-KR" sz="1200" dirty="0" err="1">
                <a:solidFill>
                  <a:schemeClr val="bg1"/>
                </a:solidFill>
                <a:latin typeface="Helvetica" panose="020B0604020202030204" pitchFamily="34" charset="0"/>
              </a:rPr>
              <a:t>FedWagg</a:t>
            </a:r>
            <a:r>
              <a:rPr lang="en-US" altLang="ko-KR" sz="1200" dirty="0">
                <a:solidFill>
                  <a:schemeClr val="bg1"/>
                </a:solidFill>
                <a:latin typeface="Helvetica" panose="020B060402020203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Its because in </a:t>
            </a:r>
            <a:r>
              <a:rPr lang="en-US" altLang="ko-KR" dirty="0" err="1"/>
              <a:t>FedWagg</a:t>
            </a:r>
            <a:r>
              <a:rPr lang="en-US" altLang="ko-KR" dirty="0"/>
              <a:t>, </a:t>
            </a:r>
            <a:r>
              <a:rPr lang="en-US" altLang="ko-KR" dirty="0">
                <a:solidFill>
                  <a:schemeClr val="bg1"/>
                </a:solidFill>
                <a:latin typeface="Helvetica" panose="020B0604020202030204" pitchFamily="34" charset="0"/>
              </a:rPr>
              <a:t>we can </a:t>
            </a:r>
            <a:r>
              <a:rPr lang="en-US" altLang="ko-KR" dirty="0">
                <a:solidFill>
                  <a:srgbClr val="FFC000"/>
                </a:solidFill>
                <a:latin typeface="Helvetica" panose="020B0604020202030204" pitchFamily="34" charset="0"/>
              </a:rPr>
              <a:t>control bad parameters to be reflected with less weight</a:t>
            </a:r>
            <a:r>
              <a:rPr lang="en-US" altLang="ko-KR" dirty="0">
                <a:solidFill>
                  <a:schemeClr val="bg1"/>
                </a:solidFill>
                <a:latin typeface="Helvetica" panose="020B0604020202030204" pitchFamily="34" charset="0"/>
              </a:rPr>
              <a:t> to a global model. So the weight of the unique parameter that has an bad effect is reduced. This leads to a stabilizing the accuracy and loss.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schemeClr val="bg1"/>
                </a:solidFill>
                <a:latin typeface="Helvetica" panose="020B0604020202030204" pitchFamily="34" charset="0"/>
              </a:rPr>
              <a:t>Second, </a:t>
            </a:r>
            <a:r>
              <a:rPr lang="en-US" altLang="ko-KR" sz="1200" dirty="0">
                <a:solidFill>
                  <a:schemeClr val="bg1"/>
                </a:solidFill>
                <a:latin typeface="Helvetica" panose="020B0604020202030204" pitchFamily="34" charset="0"/>
              </a:rPr>
              <a:t>Why stabilizing effect occurs weakly in </a:t>
            </a:r>
            <a:r>
              <a:rPr lang="en-US" altLang="ko-KR" sz="1200" dirty="0" err="1">
                <a:solidFill>
                  <a:schemeClr val="bg1"/>
                </a:solidFill>
                <a:latin typeface="Helvetica" panose="020B0604020202030204" pitchFamily="34" charset="0"/>
              </a:rPr>
              <a:t>FedWagg</a:t>
            </a:r>
            <a:r>
              <a:rPr lang="en-US" altLang="ko-KR" sz="1200" dirty="0">
                <a:solidFill>
                  <a:schemeClr val="bg1"/>
                </a:solidFill>
                <a:latin typeface="Helvetica" panose="020B0604020202030204" pitchFamily="34" charset="0"/>
              </a:rPr>
              <a:t> for second Non-I.I.D. dataset?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Helvetica" panose="020B0604020202030204" pitchFamily="34" charset="0"/>
              </a:rPr>
              <a:t>Its because </a:t>
            </a:r>
            <a:r>
              <a:rPr lang="en-US" altLang="ko-KR" sz="1200" dirty="0">
                <a:solidFill>
                  <a:srgbClr val="FFC000"/>
                </a:solidFill>
                <a:latin typeface="Helvetica" panose="020B0604020202030204" pitchFamily="34" charset="0"/>
              </a:rPr>
              <a:t>clustering doesn’t work meaningfully</a:t>
            </a:r>
            <a:r>
              <a:rPr lang="en-US" altLang="ko-KR" sz="1200" dirty="0">
                <a:solidFill>
                  <a:schemeClr val="bg1"/>
                </a:solidFill>
                <a:latin typeface="Helvetica" panose="020B0604020202030204" pitchFamily="34" charset="0"/>
              </a:rPr>
              <a:t>.</a:t>
            </a:r>
            <a:r>
              <a:rPr lang="ko-KR" altLang="en-US" sz="1200" dirty="0">
                <a:solidFill>
                  <a:schemeClr val="bg1"/>
                </a:solidFill>
                <a:latin typeface="Helvetica" panose="020B0604020202030204" pitchFamily="34" charset="0"/>
              </a:rPr>
              <a:t> </a:t>
            </a:r>
            <a:r>
              <a:rPr lang="en-US" altLang="ko-KR" sz="1200" dirty="0">
                <a:solidFill>
                  <a:schemeClr val="bg1"/>
                </a:solidFill>
                <a:latin typeface="Helvetica" panose="020B0604020202030204" pitchFamily="34" charset="0"/>
              </a:rPr>
              <a:t>Unlike the first, second client dataset has a completely different each other. So they might not construct cluster with similar ones.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Helvetica" panose="020B0604020202030204" pitchFamily="34" charset="0"/>
              </a:rPr>
              <a:t>Why no performance improvement in </a:t>
            </a:r>
            <a:r>
              <a:rPr lang="en-US" altLang="ko-KR" sz="1200" dirty="0" err="1">
                <a:solidFill>
                  <a:schemeClr val="bg1"/>
                </a:solidFill>
                <a:latin typeface="Helvetica" panose="020B0604020202030204" pitchFamily="34" charset="0"/>
              </a:rPr>
              <a:t>FedWagg</a:t>
            </a:r>
            <a:r>
              <a:rPr lang="en-US" altLang="ko-KR" sz="1200" dirty="0">
                <a:solidFill>
                  <a:schemeClr val="bg1"/>
                </a:solidFill>
                <a:latin typeface="Helvetica" panose="020B060402020203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Helvetica" panose="020B0604020202030204" pitchFamily="34" charset="0"/>
              </a:rPr>
              <a:t>Its because </a:t>
            </a:r>
            <a:r>
              <a:rPr lang="en-US" altLang="ko-KR" sz="1200" dirty="0">
                <a:solidFill>
                  <a:srgbClr val="FFC000"/>
                </a:solidFill>
                <a:latin typeface="Helvetica" panose="020B0604020202030204" pitchFamily="34" charset="0"/>
              </a:rPr>
              <a:t>Client models rapidly converged</a:t>
            </a:r>
            <a:r>
              <a:rPr lang="en-US" altLang="ko-KR" sz="1200" dirty="0">
                <a:solidFill>
                  <a:schemeClr val="bg1"/>
                </a:solidFill>
                <a:latin typeface="Helvetica" panose="020B0604020202030204" pitchFamily="34" charset="0"/>
              </a:rPr>
              <a:t> as round repeated. Each client model’s parameter converged rapidly as round repeated, So after round 5, similarities between each client model’s parameter are 0.99. So after the initial few rounds, clustering may not worked meaningfully. We think this is why </a:t>
            </a:r>
            <a:r>
              <a:rPr lang="en-US" altLang="ko-KR" sz="1200" dirty="0" err="1">
                <a:solidFill>
                  <a:schemeClr val="bg1"/>
                </a:solidFill>
                <a:latin typeface="Helvetica" panose="020B0604020202030204" pitchFamily="34" charset="0"/>
              </a:rPr>
              <a:t>FedWagg</a:t>
            </a:r>
            <a:r>
              <a:rPr lang="en-US" altLang="ko-KR" sz="1200" dirty="0">
                <a:solidFill>
                  <a:schemeClr val="bg1"/>
                </a:solidFill>
                <a:latin typeface="Helvetica" panose="020B0604020202030204" pitchFamily="34" charset="0"/>
              </a:rPr>
              <a:t> doesn’t outperform </a:t>
            </a:r>
            <a:r>
              <a:rPr lang="en-US" altLang="ko-KR" sz="1200" dirty="0" err="1">
                <a:solidFill>
                  <a:schemeClr val="bg1"/>
                </a:solidFill>
                <a:latin typeface="Helvetica" panose="020B0604020202030204" pitchFamily="34" charset="0"/>
              </a:rPr>
              <a:t>FedAvg</a:t>
            </a:r>
            <a:r>
              <a:rPr lang="en-US" altLang="ko-KR" sz="1200" dirty="0">
                <a:solidFill>
                  <a:schemeClr val="bg1"/>
                </a:solidFill>
                <a:latin typeface="Helvetica" panose="020B0604020202030204" pitchFamily="34" charset="0"/>
              </a:rPr>
              <a:t> meaningfully overall view of Federated Learning.</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solidFill>
                <a:schemeClr val="bg1"/>
              </a:solidFill>
              <a:latin typeface="Helvetica" panose="020B0604020202030204" pitchFamily="34" charset="0"/>
            </a:endParaRPr>
          </a:p>
          <a:p>
            <a:endParaRPr lang="en-US" altLang="ko-KR" dirty="0"/>
          </a:p>
          <a:p>
            <a:endParaRPr lang="en-US" altLang="ko-KR" dirty="0"/>
          </a:p>
          <a:p>
            <a:endParaRPr lang="en-US" altLang="ko-KR" dirty="0"/>
          </a:p>
          <a:p>
            <a:endParaRPr lang="en-US" altLang="ko-KR" dirty="0"/>
          </a:p>
          <a:p>
            <a:r>
              <a:rPr lang="ko-KR" altLang="en-US" dirty="0"/>
              <a:t>고찰 추가</a:t>
            </a:r>
            <a:endParaRPr lang="en-US" altLang="ko-KR" dirty="0"/>
          </a:p>
          <a:p>
            <a:pPr marL="228600" indent="-228600">
              <a:buAutoNum type="arabicPeriod"/>
            </a:pPr>
            <a:r>
              <a:rPr lang="en-US" altLang="ko-KR" dirty="0"/>
              <a:t>Stabilize</a:t>
            </a:r>
            <a:r>
              <a:rPr lang="ko-KR" altLang="en-US" dirty="0"/>
              <a:t>에 대하여</a:t>
            </a:r>
            <a:endParaRPr lang="en-US" altLang="ko-KR" dirty="0"/>
          </a:p>
          <a:p>
            <a:pPr marL="685800" lvl="1" indent="-228600">
              <a:buAutoNum type="arabicPeriod"/>
            </a:pPr>
            <a:r>
              <a:rPr lang="ko-KR" altLang="en-US" dirty="0"/>
              <a:t>왜 </a:t>
            </a:r>
            <a:r>
              <a:rPr lang="en-US" altLang="ko-KR" dirty="0"/>
              <a:t>stabilize</a:t>
            </a:r>
            <a:r>
              <a:rPr lang="ko-KR" altLang="en-US" dirty="0"/>
              <a:t>가 되는지</a:t>
            </a:r>
            <a:endParaRPr lang="en-US" altLang="ko-KR" dirty="0"/>
          </a:p>
          <a:p>
            <a:pPr marL="685800" lvl="1" indent="-228600">
              <a:buAutoNum type="arabicPeriod"/>
            </a:pPr>
            <a:r>
              <a:rPr lang="ko-KR" altLang="en-US" dirty="0"/>
              <a:t>첫번째 데이터셋에서는 되고</a:t>
            </a:r>
            <a:r>
              <a:rPr lang="en-US" altLang="ko-KR" dirty="0"/>
              <a:t>,</a:t>
            </a:r>
            <a:r>
              <a:rPr lang="ko-KR" altLang="en-US" dirty="0"/>
              <a:t> 두번째에서는 안되었던 이유 </a:t>
            </a:r>
            <a:r>
              <a:rPr lang="en-US" altLang="ko-KR" dirty="0"/>
              <a:t>-&gt;</a:t>
            </a:r>
            <a:r>
              <a:rPr lang="ko-KR" altLang="en-US" dirty="0"/>
              <a:t> 겹치는 데이터셋이 없으니 애초에 클러스터링이 유의미하게 작용하지 않았을 것이다</a:t>
            </a:r>
            <a:r>
              <a:rPr lang="en-US" altLang="ko-KR" dirty="0"/>
              <a:t>.</a:t>
            </a:r>
          </a:p>
          <a:p>
            <a:pPr marL="228600" indent="-228600">
              <a:buAutoNum type="arabicPeriod"/>
            </a:pPr>
            <a:r>
              <a:rPr lang="ko-KR" altLang="en-US" dirty="0"/>
              <a:t>왜 성능향상이 예상과 달리 잘 </a:t>
            </a:r>
            <a:r>
              <a:rPr lang="ko-KR" altLang="en-US" dirty="0" err="1"/>
              <a:t>안일어났는가</a:t>
            </a:r>
            <a:r>
              <a:rPr lang="en-US" altLang="ko-KR" dirty="0"/>
              <a:t>?</a:t>
            </a:r>
          </a:p>
          <a:p>
            <a:pPr marL="685800" lvl="1" indent="-228600">
              <a:buAutoNum type="arabicPeriod"/>
            </a:pPr>
            <a:r>
              <a:rPr lang="ko-KR" altLang="en-US" dirty="0"/>
              <a:t>테스트해보니 </a:t>
            </a:r>
            <a:r>
              <a:rPr lang="en-US" altLang="ko-KR" dirty="0"/>
              <a:t>round</a:t>
            </a:r>
            <a:r>
              <a:rPr lang="ko-KR" altLang="en-US" dirty="0"/>
              <a:t>가</a:t>
            </a:r>
            <a:r>
              <a:rPr lang="en-US" altLang="ko-KR" dirty="0"/>
              <a:t> 5</a:t>
            </a:r>
            <a:r>
              <a:rPr lang="ko-KR" altLang="en-US" dirty="0"/>
              <a:t> 정도 지나면서부터 </a:t>
            </a:r>
            <a:r>
              <a:rPr lang="en-US" altLang="ko-KR" dirty="0"/>
              <a:t>clients</a:t>
            </a:r>
            <a:r>
              <a:rPr lang="ko-KR" altLang="en-US" dirty="0"/>
              <a:t>간의 </a:t>
            </a:r>
            <a:r>
              <a:rPr lang="en-US" altLang="ko-KR" dirty="0"/>
              <a:t>similarity</a:t>
            </a:r>
            <a:r>
              <a:rPr lang="ko-KR" altLang="en-US" dirty="0"/>
              <a:t>가 </a:t>
            </a:r>
            <a:r>
              <a:rPr lang="en-US" altLang="ko-KR" dirty="0"/>
              <a:t>0.99</a:t>
            </a:r>
            <a:r>
              <a:rPr lang="ko-KR" altLang="en-US" dirty="0"/>
              <a:t>에 수렴했다</a:t>
            </a:r>
            <a:r>
              <a:rPr lang="en-US" altLang="ko-KR" dirty="0"/>
              <a:t>.</a:t>
            </a:r>
            <a:r>
              <a:rPr lang="ko-KR" altLang="en-US" dirty="0"/>
              <a:t> 따라서 클러스터링이 유의미하게 진행되지 않았을 것이다</a:t>
            </a:r>
            <a:r>
              <a:rPr lang="en-US" altLang="ko-KR" dirty="0"/>
              <a:t>.</a:t>
            </a:r>
          </a:p>
          <a:p>
            <a:pPr marL="685800" lvl="1" indent="-228600">
              <a:buAutoNum type="arabicPeriod"/>
            </a:pPr>
            <a:endParaRPr lang="en-US" altLang="ko-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24</a:t>
            </a:fld>
            <a:endParaRPr lang="ko-KR" altLang="en-US"/>
          </a:p>
        </p:txBody>
      </p:sp>
    </p:spTree>
    <p:extLst>
      <p:ext uri="{BB962C8B-B14F-4D97-AF65-F5344CB8AC3E}">
        <p14:creationId xmlns:p14="http://schemas.microsoft.com/office/powerpoint/2010/main" val="2627989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5</a:t>
            </a:fld>
            <a:endParaRPr lang="ko-KR" altLang="en-US"/>
          </a:p>
        </p:txBody>
      </p:sp>
    </p:spTree>
    <p:extLst>
      <p:ext uri="{BB962C8B-B14F-4D97-AF65-F5344CB8AC3E}">
        <p14:creationId xmlns:p14="http://schemas.microsoft.com/office/powerpoint/2010/main" val="2504386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Summarizing our experimental results, </a:t>
            </a:r>
            <a:r>
              <a:rPr lang="en-US" dirty="0" err="1"/>
              <a:t>FedWagg</a:t>
            </a:r>
            <a:r>
              <a:rPr lang="en-US" dirty="0"/>
              <a:t> had the effect of stabilizing global model learning. However, there was no significant performance improvement in </a:t>
            </a:r>
            <a:r>
              <a:rPr lang="en-US" dirty="0" err="1"/>
              <a:t>FedWagg</a:t>
            </a:r>
            <a:r>
              <a:rPr lang="en-US" dirty="0"/>
              <a:t> compared to </a:t>
            </a:r>
            <a:r>
              <a:rPr lang="en-US" dirty="0" err="1"/>
              <a:t>FedAvg</a:t>
            </a:r>
            <a:r>
              <a:rPr lang="en-US" dirty="0"/>
              <a:t> for Non-I.I.D dataset.</a:t>
            </a:r>
          </a:p>
          <a:p>
            <a:endParaRPr lang="en-US" altLang="ko-KR" dirty="0"/>
          </a:p>
          <a:p>
            <a:r>
              <a:rPr lang="en-US" altLang="ko-KR" dirty="0"/>
              <a:t>This is our discussion.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a:t>
            </a:r>
            <a:r>
              <a:rPr lang="en-US" altLang="ko-KR" sz="1200" dirty="0">
                <a:solidFill>
                  <a:schemeClr val="bg1"/>
                </a:solidFill>
                <a:latin typeface="Helvetica" panose="020B0604020202030204" pitchFamily="34" charset="0"/>
              </a:rPr>
              <a:t>Why stabilizing effect occurs in </a:t>
            </a:r>
            <a:r>
              <a:rPr lang="en-US" altLang="ko-KR" sz="1200" dirty="0" err="1">
                <a:solidFill>
                  <a:schemeClr val="bg1"/>
                </a:solidFill>
                <a:latin typeface="Helvetica" panose="020B0604020202030204" pitchFamily="34" charset="0"/>
              </a:rPr>
              <a:t>FedWagg</a:t>
            </a:r>
            <a:r>
              <a:rPr lang="en-US" altLang="ko-KR" sz="1200" dirty="0">
                <a:solidFill>
                  <a:schemeClr val="bg1"/>
                </a:solidFill>
                <a:latin typeface="Helvetica" panose="020B060402020203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Its because in </a:t>
            </a:r>
            <a:r>
              <a:rPr lang="en-US" altLang="ko-KR" dirty="0" err="1"/>
              <a:t>FedWagg</a:t>
            </a:r>
            <a:r>
              <a:rPr lang="en-US" altLang="ko-KR" dirty="0"/>
              <a:t>, </a:t>
            </a:r>
            <a:r>
              <a:rPr lang="en-US" altLang="ko-KR" dirty="0">
                <a:solidFill>
                  <a:schemeClr val="bg1"/>
                </a:solidFill>
                <a:latin typeface="Helvetica" panose="020B0604020202030204" pitchFamily="34" charset="0"/>
              </a:rPr>
              <a:t>we can </a:t>
            </a:r>
            <a:r>
              <a:rPr lang="en-US" altLang="ko-KR" dirty="0">
                <a:solidFill>
                  <a:srgbClr val="FFC000"/>
                </a:solidFill>
                <a:latin typeface="Helvetica" panose="020B0604020202030204" pitchFamily="34" charset="0"/>
              </a:rPr>
              <a:t>control bad parameters to be reflected with less weight</a:t>
            </a:r>
            <a:r>
              <a:rPr lang="en-US" altLang="ko-KR" dirty="0">
                <a:solidFill>
                  <a:schemeClr val="bg1"/>
                </a:solidFill>
                <a:latin typeface="Helvetica" panose="020B0604020202030204" pitchFamily="34" charset="0"/>
              </a:rPr>
              <a:t> to a global model. So the weight of the unique parameter that has an bad effect is reduced. This leads to a stabilizing the accuracy and loss.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schemeClr val="bg1"/>
                </a:solidFill>
                <a:latin typeface="Helvetica" panose="020B0604020202030204" pitchFamily="34" charset="0"/>
              </a:rPr>
              <a:t>Second, </a:t>
            </a:r>
            <a:r>
              <a:rPr lang="en-US" altLang="ko-KR" sz="1200" dirty="0">
                <a:solidFill>
                  <a:schemeClr val="bg1"/>
                </a:solidFill>
                <a:latin typeface="Helvetica" panose="020B0604020202030204" pitchFamily="34" charset="0"/>
              </a:rPr>
              <a:t>Why stabilizing effect occurs weakly in </a:t>
            </a:r>
            <a:r>
              <a:rPr lang="en-US" altLang="ko-KR" sz="1200" dirty="0" err="1">
                <a:solidFill>
                  <a:schemeClr val="bg1"/>
                </a:solidFill>
                <a:latin typeface="Helvetica" panose="020B0604020202030204" pitchFamily="34" charset="0"/>
              </a:rPr>
              <a:t>FedWagg</a:t>
            </a:r>
            <a:r>
              <a:rPr lang="en-US" altLang="ko-KR" sz="1200" dirty="0">
                <a:solidFill>
                  <a:schemeClr val="bg1"/>
                </a:solidFill>
                <a:latin typeface="Helvetica" panose="020B0604020202030204" pitchFamily="34" charset="0"/>
              </a:rPr>
              <a:t> for second Non-I.I.D. dataset?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Helvetica" panose="020B0604020202030204" pitchFamily="34" charset="0"/>
              </a:rPr>
              <a:t>Its because </a:t>
            </a:r>
            <a:r>
              <a:rPr lang="en-US" altLang="ko-KR" sz="1200" dirty="0">
                <a:solidFill>
                  <a:srgbClr val="FFC000"/>
                </a:solidFill>
                <a:latin typeface="Helvetica" panose="020B0604020202030204" pitchFamily="34" charset="0"/>
              </a:rPr>
              <a:t>clustering doesn’t work meaningfully</a:t>
            </a:r>
            <a:r>
              <a:rPr lang="en-US" altLang="ko-KR" sz="1200" dirty="0">
                <a:solidFill>
                  <a:schemeClr val="bg1"/>
                </a:solidFill>
                <a:latin typeface="Helvetica" panose="020B0604020202030204" pitchFamily="34" charset="0"/>
              </a:rPr>
              <a:t>.</a:t>
            </a:r>
            <a:r>
              <a:rPr lang="ko-KR" altLang="en-US" sz="1200" dirty="0">
                <a:solidFill>
                  <a:schemeClr val="bg1"/>
                </a:solidFill>
                <a:latin typeface="Helvetica" panose="020B0604020202030204" pitchFamily="34" charset="0"/>
              </a:rPr>
              <a:t> </a:t>
            </a:r>
            <a:r>
              <a:rPr lang="en-US" altLang="ko-KR" sz="1200" dirty="0">
                <a:solidFill>
                  <a:schemeClr val="bg1"/>
                </a:solidFill>
                <a:latin typeface="Helvetica" panose="020B0604020202030204" pitchFamily="34" charset="0"/>
              </a:rPr>
              <a:t>Unlike the first, second client dataset has a completely different each other. So they might not construct cluster with similar ones.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Helvetica" panose="020B0604020202030204" pitchFamily="34" charset="0"/>
              </a:rPr>
              <a:t>Why no performance improvement in </a:t>
            </a:r>
            <a:r>
              <a:rPr lang="en-US" altLang="ko-KR" sz="1200" dirty="0" err="1">
                <a:solidFill>
                  <a:schemeClr val="bg1"/>
                </a:solidFill>
                <a:latin typeface="Helvetica" panose="020B0604020202030204" pitchFamily="34" charset="0"/>
              </a:rPr>
              <a:t>FedWagg</a:t>
            </a:r>
            <a:r>
              <a:rPr lang="en-US" altLang="ko-KR" sz="1200" dirty="0">
                <a:solidFill>
                  <a:schemeClr val="bg1"/>
                </a:solidFill>
                <a:latin typeface="Helvetica" panose="020B060402020203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Helvetica" panose="020B0604020202030204" pitchFamily="34" charset="0"/>
              </a:rPr>
              <a:t>Its because </a:t>
            </a:r>
            <a:r>
              <a:rPr lang="en-US" altLang="ko-KR" sz="1200" dirty="0">
                <a:solidFill>
                  <a:srgbClr val="FFC000"/>
                </a:solidFill>
                <a:latin typeface="Helvetica" panose="020B0604020202030204" pitchFamily="34" charset="0"/>
              </a:rPr>
              <a:t>Client models rapidly converged</a:t>
            </a:r>
            <a:r>
              <a:rPr lang="en-US" altLang="ko-KR" sz="1200" dirty="0">
                <a:solidFill>
                  <a:schemeClr val="bg1"/>
                </a:solidFill>
                <a:latin typeface="Helvetica" panose="020B0604020202030204" pitchFamily="34" charset="0"/>
              </a:rPr>
              <a:t> as round repeated. Each client model’s parameter converged rapidly as round repeated, So after round 5, similarities between each client model’s parameter are 0.99. So after the initial few rounds, clustering may not worked meaningfully. We think this is why </a:t>
            </a:r>
            <a:r>
              <a:rPr lang="en-US" altLang="ko-KR" sz="1200" dirty="0" err="1">
                <a:solidFill>
                  <a:schemeClr val="bg1"/>
                </a:solidFill>
                <a:latin typeface="Helvetica" panose="020B0604020202030204" pitchFamily="34" charset="0"/>
              </a:rPr>
              <a:t>FedWagg</a:t>
            </a:r>
            <a:r>
              <a:rPr lang="en-US" altLang="ko-KR" sz="1200" dirty="0">
                <a:solidFill>
                  <a:schemeClr val="bg1"/>
                </a:solidFill>
                <a:latin typeface="Helvetica" panose="020B0604020202030204" pitchFamily="34" charset="0"/>
              </a:rPr>
              <a:t> doesn’t outperform </a:t>
            </a:r>
            <a:r>
              <a:rPr lang="en-US" altLang="ko-KR" sz="1200" dirty="0" err="1">
                <a:solidFill>
                  <a:schemeClr val="bg1"/>
                </a:solidFill>
                <a:latin typeface="Helvetica" panose="020B0604020202030204" pitchFamily="34" charset="0"/>
              </a:rPr>
              <a:t>FedAvg</a:t>
            </a:r>
            <a:r>
              <a:rPr lang="en-US" altLang="ko-KR" sz="1200" dirty="0">
                <a:solidFill>
                  <a:schemeClr val="bg1"/>
                </a:solidFill>
                <a:latin typeface="Helvetica" panose="020B0604020202030204" pitchFamily="34" charset="0"/>
              </a:rPr>
              <a:t> meaningfully overall view of Federated Learning.</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solidFill>
                <a:schemeClr val="bg1"/>
              </a:solidFill>
              <a:latin typeface="Helvetica" panose="020B0604020202030204" pitchFamily="34" charset="0"/>
            </a:endParaRPr>
          </a:p>
          <a:p>
            <a:endParaRPr lang="en-US" altLang="ko-KR" dirty="0"/>
          </a:p>
          <a:p>
            <a:endParaRPr lang="en-US" altLang="ko-KR" dirty="0"/>
          </a:p>
          <a:p>
            <a:endParaRPr lang="en-US" altLang="ko-KR" dirty="0"/>
          </a:p>
          <a:p>
            <a:endParaRPr lang="en-US" altLang="ko-KR" dirty="0"/>
          </a:p>
          <a:p>
            <a:r>
              <a:rPr lang="ko-KR" altLang="en-US" dirty="0"/>
              <a:t>고찰 추가</a:t>
            </a:r>
            <a:endParaRPr lang="en-US" altLang="ko-KR" dirty="0"/>
          </a:p>
          <a:p>
            <a:pPr marL="228600" indent="-228600">
              <a:buAutoNum type="arabicPeriod"/>
            </a:pPr>
            <a:r>
              <a:rPr lang="en-US" altLang="ko-KR" dirty="0"/>
              <a:t>Stabilize</a:t>
            </a:r>
            <a:r>
              <a:rPr lang="ko-KR" altLang="en-US" dirty="0"/>
              <a:t>에 대하여</a:t>
            </a:r>
            <a:endParaRPr lang="en-US" altLang="ko-KR" dirty="0"/>
          </a:p>
          <a:p>
            <a:pPr marL="685800" lvl="1" indent="-228600">
              <a:buAutoNum type="arabicPeriod"/>
            </a:pPr>
            <a:r>
              <a:rPr lang="ko-KR" altLang="en-US" dirty="0"/>
              <a:t>왜 </a:t>
            </a:r>
            <a:r>
              <a:rPr lang="en-US" altLang="ko-KR" dirty="0"/>
              <a:t>stabilize</a:t>
            </a:r>
            <a:r>
              <a:rPr lang="ko-KR" altLang="en-US" dirty="0"/>
              <a:t>가 되는지</a:t>
            </a:r>
            <a:endParaRPr lang="en-US" altLang="ko-KR" dirty="0"/>
          </a:p>
          <a:p>
            <a:pPr marL="685800" lvl="1" indent="-228600">
              <a:buAutoNum type="arabicPeriod"/>
            </a:pPr>
            <a:r>
              <a:rPr lang="ko-KR" altLang="en-US" dirty="0"/>
              <a:t>첫번째 데이터셋에서는 되고</a:t>
            </a:r>
            <a:r>
              <a:rPr lang="en-US" altLang="ko-KR" dirty="0"/>
              <a:t>,</a:t>
            </a:r>
            <a:r>
              <a:rPr lang="ko-KR" altLang="en-US" dirty="0"/>
              <a:t> 두번째에서는 안되었던 이유 </a:t>
            </a:r>
            <a:r>
              <a:rPr lang="en-US" altLang="ko-KR" dirty="0"/>
              <a:t>-&gt;</a:t>
            </a:r>
            <a:r>
              <a:rPr lang="ko-KR" altLang="en-US" dirty="0"/>
              <a:t> 겹치는 데이터셋이 없으니 애초에 클러스터링이 유의미하게 작용하지 않았을 것이다</a:t>
            </a:r>
            <a:r>
              <a:rPr lang="en-US" altLang="ko-KR" dirty="0"/>
              <a:t>.</a:t>
            </a:r>
          </a:p>
          <a:p>
            <a:pPr marL="228600" indent="-228600">
              <a:buAutoNum type="arabicPeriod"/>
            </a:pPr>
            <a:r>
              <a:rPr lang="ko-KR" altLang="en-US" dirty="0"/>
              <a:t>왜 성능향상이 예상과 달리 잘 </a:t>
            </a:r>
            <a:r>
              <a:rPr lang="ko-KR" altLang="en-US" dirty="0" err="1"/>
              <a:t>안일어났는가</a:t>
            </a:r>
            <a:r>
              <a:rPr lang="en-US" altLang="ko-KR" dirty="0"/>
              <a:t>?</a:t>
            </a:r>
          </a:p>
          <a:p>
            <a:pPr marL="685800" lvl="1" indent="-228600">
              <a:buAutoNum type="arabicPeriod"/>
            </a:pPr>
            <a:r>
              <a:rPr lang="ko-KR" altLang="en-US" dirty="0"/>
              <a:t>테스트해보니 </a:t>
            </a:r>
            <a:r>
              <a:rPr lang="en-US" altLang="ko-KR" dirty="0"/>
              <a:t>round</a:t>
            </a:r>
            <a:r>
              <a:rPr lang="ko-KR" altLang="en-US" dirty="0"/>
              <a:t>가</a:t>
            </a:r>
            <a:r>
              <a:rPr lang="en-US" altLang="ko-KR" dirty="0"/>
              <a:t> 5</a:t>
            </a:r>
            <a:r>
              <a:rPr lang="ko-KR" altLang="en-US" dirty="0"/>
              <a:t> 정도 지나면서부터 </a:t>
            </a:r>
            <a:r>
              <a:rPr lang="en-US" altLang="ko-KR" dirty="0"/>
              <a:t>clients</a:t>
            </a:r>
            <a:r>
              <a:rPr lang="ko-KR" altLang="en-US" dirty="0"/>
              <a:t>간의 </a:t>
            </a:r>
            <a:r>
              <a:rPr lang="en-US" altLang="ko-KR" dirty="0"/>
              <a:t>similarity</a:t>
            </a:r>
            <a:r>
              <a:rPr lang="ko-KR" altLang="en-US" dirty="0"/>
              <a:t>가 </a:t>
            </a:r>
            <a:r>
              <a:rPr lang="en-US" altLang="ko-KR" dirty="0"/>
              <a:t>0.99</a:t>
            </a:r>
            <a:r>
              <a:rPr lang="ko-KR" altLang="en-US" dirty="0"/>
              <a:t>에 수렴했다</a:t>
            </a:r>
            <a:r>
              <a:rPr lang="en-US" altLang="ko-KR" dirty="0"/>
              <a:t>.</a:t>
            </a:r>
            <a:r>
              <a:rPr lang="ko-KR" altLang="en-US" dirty="0"/>
              <a:t> 따라서 클러스터링이 유의미하게 진행되지 않았을 것이다</a:t>
            </a:r>
            <a:r>
              <a:rPr lang="en-US" altLang="ko-KR" dirty="0"/>
              <a:t>.</a:t>
            </a:r>
          </a:p>
          <a:p>
            <a:pPr marL="685800" lvl="1" indent="-228600">
              <a:buAutoNum type="arabicPeriod"/>
            </a:pPr>
            <a:endParaRPr lang="en-US" altLang="ko-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25</a:t>
            </a:fld>
            <a:endParaRPr lang="ko-KR" altLang="en-US"/>
          </a:p>
        </p:txBody>
      </p:sp>
    </p:spTree>
    <p:extLst>
      <p:ext uri="{BB962C8B-B14F-4D97-AF65-F5344CB8AC3E}">
        <p14:creationId xmlns:p14="http://schemas.microsoft.com/office/powerpoint/2010/main" val="252772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2200" dirty="0"/>
              <a:t>F</a:t>
            </a:r>
            <a:r>
              <a:rPr lang="en-KR" sz="2200" dirty="0"/>
              <a:t>or -&gt; using</a:t>
            </a:r>
          </a:p>
          <a:p>
            <a:pPr marL="228600" indent="-228600">
              <a:buAutoNum type="arabicPeriod"/>
            </a:pPr>
            <a:r>
              <a:rPr lang="en-KR" sz="2200" dirty="0"/>
              <a:t>Our Solution </a:t>
            </a:r>
            <a:r>
              <a:rPr lang="ko-KR" altLang="en-US" sz="2200" dirty="0"/>
              <a:t>시작부분에 우리 솔루션을 제안하는 이유 </a:t>
            </a:r>
            <a:r>
              <a:rPr lang="en-US" altLang="ko-KR" sz="2200" dirty="0"/>
              <a:t>(</a:t>
            </a:r>
            <a:r>
              <a:rPr lang="ko-KR" altLang="en-US" sz="2200" dirty="0"/>
              <a:t>우리의 가설</a:t>
            </a:r>
            <a:r>
              <a:rPr lang="en-US" altLang="ko-KR" sz="2200" dirty="0"/>
              <a:t>)</a:t>
            </a:r>
            <a:r>
              <a:rPr lang="ko-KR" altLang="en-US" sz="2200" dirty="0"/>
              <a:t> </a:t>
            </a:r>
            <a:r>
              <a:rPr lang="en-US" altLang="ko-KR" sz="2200" dirty="0"/>
              <a:t>-&gt;</a:t>
            </a:r>
            <a:r>
              <a:rPr lang="ko-KR" altLang="en-US" sz="2200" dirty="0"/>
              <a:t> </a:t>
            </a:r>
            <a:r>
              <a:rPr lang="en-US" altLang="ko-KR" sz="2200" dirty="0" err="1"/>
              <a:t>fedavg</a:t>
            </a:r>
            <a:r>
              <a:rPr lang="ko-KR" altLang="en-US" sz="2200" dirty="0"/>
              <a:t>에서는 </a:t>
            </a:r>
            <a:r>
              <a:rPr lang="en-US" altLang="ko-KR" sz="2200" dirty="0"/>
              <a:t>negative information</a:t>
            </a:r>
            <a:r>
              <a:rPr lang="ko-KR" altLang="en-US" sz="2200" dirty="0"/>
              <a:t>이 </a:t>
            </a:r>
            <a:r>
              <a:rPr lang="en-US" altLang="ko-KR" sz="2200" dirty="0"/>
              <a:t>positive information</a:t>
            </a:r>
            <a:r>
              <a:rPr lang="ko-KR" altLang="en-US" sz="2200" dirty="0"/>
              <a:t>과 동일한 비율로 </a:t>
            </a:r>
            <a:r>
              <a:rPr lang="en-US" altLang="ko-KR" sz="2200" dirty="0"/>
              <a:t>global </a:t>
            </a:r>
            <a:r>
              <a:rPr lang="ko-KR" altLang="en-US" sz="2200" dirty="0"/>
              <a:t>모델에 반영된다</a:t>
            </a:r>
            <a:r>
              <a:rPr lang="en-US" altLang="ko-KR" sz="2200" dirty="0"/>
              <a:t>.</a:t>
            </a:r>
            <a:r>
              <a:rPr lang="ko-KR" altLang="en-US" sz="2200" dirty="0"/>
              <a:t> 우리는 </a:t>
            </a:r>
            <a:r>
              <a:rPr lang="en-US" altLang="ko-KR" sz="2200" dirty="0"/>
              <a:t>negative information</a:t>
            </a:r>
            <a:r>
              <a:rPr lang="ko-KR" altLang="en-US" sz="2200" dirty="0"/>
              <a:t>이 더 적게 반영되도록 할 것이다</a:t>
            </a:r>
            <a:r>
              <a:rPr lang="en-US" altLang="ko-KR" sz="2200" dirty="0"/>
              <a:t>. </a:t>
            </a:r>
            <a:r>
              <a:rPr lang="en-US" altLang="ko-KR" sz="2200" dirty="0" err="1"/>
              <a:t>FedWagg</a:t>
            </a:r>
            <a:r>
              <a:rPr lang="ko-KR" altLang="en-US" sz="2200" dirty="0"/>
              <a:t>에서는 클러스터링을 함으로써 </a:t>
            </a:r>
            <a:r>
              <a:rPr lang="en-US" altLang="ko-KR" sz="2200" dirty="0"/>
              <a:t>negative information</a:t>
            </a:r>
            <a:r>
              <a:rPr lang="ko-KR" altLang="en-US" sz="2200" dirty="0"/>
              <a:t>끼리</a:t>
            </a:r>
            <a:r>
              <a:rPr lang="en-US" altLang="ko-KR" sz="2200" dirty="0"/>
              <a:t>,</a:t>
            </a:r>
            <a:r>
              <a:rPr lang="ko-KR" altLang="en-US" sz="2200" dirty="0"/>
              <a:t> </a:t>
            </a:r>
            <a:r>
              <a:rPr lang="en-US" altLang="ko-KR" sz="2200" dirty="0"/>
              <a:t>positive information</a:t>
            </a:r>
            <a:r>
              <a:rPr lang="ko-KR" altLang="en-US" sz="2200" dirty="0"/>
              <a:t>들끼리 각 클러스터로 모으고</a:t>
            </a:r>
            <a:r>
              <a:rPr lang="en-US" altLang="ko-KR" sz="2200" dirty="0"/>
              <a:t>,</a:t>
            </a:r>
            <a:r>
              <a:rPr lang="ko-KR" altLang="en-US" sz="2200" dirty="0"/>
              <a:t> 이를 타 클라이언트들에 테스트하여 </a:t>
            </a:r>
            <a:r>
              <a:rPr lang="en-US" altLang="ko-KR" sz="2200" dirty="0"/>
              <a:t>generalization error</a:t>
            </a:r>
            <a:r>
              <a:rPr lang="ko-KR" altLang="en-US" sz="2200" dirty="0" err="1"/>
              <a:t>를</a:t>
            </a:r>
            <a:r>
              <a:rPr lang="ko-KR" altLang="en-US" sz="2200" dirty="0"/>
              <a:t> 판별한다</a:t>
            </a:r>
            <a:r>
              <a:rPr lang="en-US" altLang="ko-KR" sz="2200" dirty="0"/>
              <a:t>.</a:t>
            </a:r>
            <a:r>
              <a:rPr lang="ko-KR" altLang="en-US" sz="2200" dirty="0"/>
              <a:t> 이를 통해 어떤 정보</a:t>
            </a:r>
            <a:r>
              <a:rPr lang="en-US" altLang="ko-KR" sz="2200" dirty="0"/>
              <a:t>(weight, parameter)</a:t>
            </a:r>
            <a:r>
              <a:rPr lang="ko-KR" altLang="en-US" sz="2200" dirty="0"/>
              <a:t>가 </a:t>
            </a:r>
            <a:r>
              <a:rPr lang="en-US" altLang="ko-KR" sz="2200" dirty="0"/>
              <a:t>positive, negative</a:t>
            </a:r>
            <a:r>
              <a:rPr lang="ko-KR" altLang="en-US" sz="2200" dirty="0"/>
              <a:t>인지 파악한 후 그 비율대로 글로벌 모델에 반영한다</a:t>
            </a:r>
            <a:r>
              <a:rPr lang="en-US" altLang="ko-KR" sz="2200" dirty="0"/>
              <a:t>.</a:t>
            </a:r>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6</a:t>
            </a:fld>
            <a:endParaRPr lang="ko-KR" altLang="en-US"/>
          </a:p>
        </p:txBody>
      </p:sp>
    </p:spTree>
    <p:extLst>
      <p:ext uri="{BB962C8B-B14F-4D97-AF65-F5344CB8AC3E}">
        <p14:creationId xmlns:p14="http://schemas.microsoft.com/office/powerpoint/2010/main" val="406997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2200" dirty="0"/>
              <a:t>F</a:t>
            </a:r>
            <a:r>
              <a:rPr lang="en-KR" sz="2200" dirty="0"/>
              <a:t>or -&gt; using</a:t>
            </a:r>
          </a:p>
          <a:p>
            <a:pPr marL="228600" indent="-228600">
              <a:buAutoNum type="arabicPeriod"/>
            </a:pPr>
            <a:r>
              <a:rPr lang="en-KR" sz="2200" dirty="0"/>
              <a:t>Our Solution </a:t>
            </a:r>
            <a:r>
              <a:rPr lang="ko-KR" altLang="en-US" sz="2200" dirty="0"/>
              <a:t>시작부분에 우리 솔루션을 제안하는 이유 </a:t>
            </a:r>
            <a:r>
              <a:rPr lang="en-US" altLang="ko-KR" sz="2200" dirty="0"/>
              <a:t>(</a:t>
            </a:r>
            <a:r>
              <a:rPr lang="ko-KR" altLang="en-US" sz="2200" dirty="0"/>
              <a:t>우리의 가설</a:t>
            </a:r>
            <a:r>
              <a:rPr lang="en-US" altLang="ko-KR" sz="2200" dirty="0"/>
              <a:t>)</a:t>
            </a:r>
            <a:r>
              <a:rPr lang="ko-KR" altLang="en-US" sz="2200" dirty="0"/>
              <a:t> </a:t>
            </a:r>
            <a:r>
              <a:rPr lang="en-US" altLang="ko-KR" sz="2200" dirty="0"/>
              <a:t>-&gt;</a:t>
            </a:r>
            <a:r>
              <a:rPr lang="ko-KR" altLang="en-US" sz="2200" dirty="0"/>
              <a:t> </a:t>
            </a:r>
            <a:r>
              <a:rPr lang="en-US" altLang="ko-KR" sz="2200" dirty="0" err="1"/>
              <a:t>fedavg</a:t>
            </a:r>
            <a:r>
              <a:rPr lang="ko-KR" altLang="en-US" sz="2200" dirty="0"/>
              <a:t>에서는 </a:t>
            </a:r>
            <a:r>
              <a:rPr lang="en-US" altLang="ko-KR" sz="2200" dirty="0"/>
              <a:t>negative information</a:t>
            </a:r>
            <a:r>
              <a:rPr lang="ko-KR" altLang="en-US" sz="2200" dirty="0"/>
              <a:t>이 </a:t>
            </a:r>
            <a:r>
              <a:rPr lang="en-US" altLang="ko-KR" sz="2200" dirty="0"/>
              <a:t>positive information</a:t>
            </a:r>
            <a:r>
              <a:rPr lang="ko-KR" altLang="en-US" sz="2200" dirty="0"/>
              <a:t>과 동일한 비율로 </a:t>
            </a:r>
            <a:r>
              <a:rPr lang="en-US" altLang="ko-KR" sz="2200" dirty="0"/>
              <a:t>global </a:t>
            </a:r>
            <a:r>
              <a:rPr lang="ko-KR" altLang="en-US" sz="2200" dirty="0"/>
              <a:t>모델에 반영된다</a:t>
            </a:r>
            <a:r>
              <a:rPr lang="en-US" altLang="ko-KR" sz="2200" dirty="0"/>
              <a:t>.</a:t>
            </a:r>
            <a:r>
              <a:rPr lang="ko-KR" altLang="en-US" sz="2200" dirty="0"/>
              <a:t> 우리는 </a:t>
            </a:r>
            <a:r>
              <a:rPr lang="en-US" altLang="ko-KR" sz="2200" dirty="0"/>
              <a:t>negative information</a:t>
            </a:r>
            <a:r>
              <a:rPr lang="ko-KR" altLang="en-US" sz="2200" dirty="0"/>
              <a:t>이 더 적게 반영되도록 할 것이다</a:t>
            </a:r>
            <a:r>
              <a:rPr lang="en-US" altLang="ko-KR" sz="2200" dirty="0"/>
              <a:t>. </a:t>
            </a:r>
            <a:r>
              <a:rPr lang="en-US" altLang="ko-KR" sz="2200" dirty="0" err="1"/>
              <a:t>FedWagg</a:t>
            </a:r>
            <a:r>
              <a:rPr lang="ko-KR" altLang="en-US" sz="2200" dirty="0"/>
              <a:t>에서는 클러스터링을 함으로써 </a:t>
            </a:r>
            <a:r>
              <a:rPr lang="en-US" altLang="ko-KR" sz="2200" dirty="0"/>
              <a:t>negative information</a:t>
            </a:r>
            <a:r>
              <a:rPr lang="ko-KR" altLang="en-US" sz="2200" dirty="0"/>
              <a:t>끼리</a:t>
            </a:r>
            <a:r>
              <a:rPr lang="en-US" altLang="ko-KR" sz="2200" dirty="0"/>
              <a:t>,</a:t>
            </a:r>
            <a:r>
              <a:rPr lang="ko-KR" altLang="en-US" sz="2200" dirty="0"/>
              <a:t> </a:t>
            </a:r>
            <a:r>
              <a:rPr lang="en-US" altLang="ko-KR" sz="2200" dirty="0"/>
              <a:t>positive information</a:t>
            </a:r>
            <a:r>
              <a:rPr lang="ko-KR" altLang="en-US" sz="2200" dirty="0"/>
              <a:t>들끼리 각 클러스터로 모으고</a:t>
            </a:r>
            <a:r>
              <a:rPr lang="en-US" altLang="ko-KR" sz="2200" dirty="0"/>
              <a:t>,</a:t>
            </a:r>
            <a:r>
              <a:rPr lang="ko-KR" altLang="en-US" sz="2200" dirty="0"/>
              <a:t> 이를 타 클라이언트들에 테스트하여 </a:t>
            </a:r>
            <a:r>
              <a:rPr lang="en-US" altLang="ko-KR" sz="2200" dirty="0"/>
              <a:t>generalization error</a:t>
            </a:r>
            <a:r>
              <a:rPr lang="ko-KR" altLang="en-US" sz="2200" dirty="0" err="1"/>
              <a:t>를</a:t>
            </a:r>
            <a:r>
              <a:rPr lang="ko-KR" altLang="en-US" sz="2200" dirty="0"/>
              <a:t> 판별한다</a:t>
            </a:r>
            <a:r>
              <a:rPr lang="en-US" altLang="ko-KR" sz="2200" dirty="0"/>
              <a:t>.</a:t>
            </a:r>
            <a:r>
              <a:rPr lang="ko-KR" altLang="en-US" sz="2200" dirty="0"/>
              <a:t> 이를 통해 어떤 정보</a:t>
            </a:r>
            <a:r>
              <a:rPr lang="en-US" altLang="ko-KR" sz="2200" dirty="0"/>
              <a:t>(weight, parameter)</a:t>
            </a:r>
            <a:r>
              <a:rPr lang="ko-KR" altLang="en-US" sz="2200" dirty="0"/>
              <a:t>가 </a:t>
            </a:r>
            <a:r>
              <a:rPr lang="en-US" altLang="ko-KR" sz="2200" dirty="0"/>
              <a:t>positive, negative</a:t>
            </a:r>
            <a:r>
              <a:rPr lang="ko-KR" altLang="en-US" sz="2200" dirty="0"/>
              <a:t>인지 파악한 후 그 비율대로 글로벌 모델에 반영한다</a:t>
            </a:r>
            <a:r>
              <a:rPr lang="en-US" altLang="ko-KR" sz="2200" dirty="0"/>
              <a:t>.</a:t>
            </a:r>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7</a:t>
            </a:fld>
            <a:endParaRPr lang="ko-KR" altLang="en-US"/>
          </a:p>
        </p:txBody>
      </p:sp>
    </p:spTree>
    <p:extLst>
      <p:ext uri="{BB962C8B-B14F-4D97-AF65-F5344CB8AC3E}">
        <p14:creationId xmlns:p14="http://schemas.microsoft.com/office/powerpoint/2010/main" val="275939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10</a:t>
            </a:fld>
            <a:endParaRPr lang="ko-KR" altLang="en-US"/>
          </a:p>
        </p:txBody>
      </p:sp>
    </p:spTree>
    <p:extLst>
      <p:ext uri="{BB962C8B-B14F-4D97-AF65-F5344CB8AC3E}">
        <p14:creationId xmlns:p14="http://schemas.microsoft.com/office/powerpoint/2010/main" val="2740004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ko-KR" altLang="en-US" dirty="0"/>
          </a:p>
        </p:txBody>
      </p:sp>
      <p:sp>
        <p:nvSpPr>
          <p:cNvPr id="4" name="슬라이드 번호 개체 틀 3"/>
          <p:cNvSpPr>
            <a:spLocks noGrp="1"/>
          </p:cNvSpPr>
          <p:nvPr>
            <p:ph type="sldNum" sz="quarter" idx="10"/>
          </p:nvPr>
        </p:nvSpPr>
        <p:spPr/>
        <p:txBody>
          <a:bodyPr/>
          <a:lstStyle/>
          <a:p>
            <a:fld id="{E2EB0632-9AF3-4F87-B49C-345BEACA95E4}" type="slidenum">
              <a:rPr lang="ko-KR" altLang="en-US" smtClean="0"/>
              <a:t>11</a:t>
            </a:fld>
            <a:endParaRPr lang="ko-KR" altLang="en-US"/>
          </a:p>
        </p:txBody>
      </p:sp>
    </p:spTree>
    <p:extLst>
      <p:ext uri="{BB962C8B-B14F-4D97-AF65-F5344CB8AC3E}">
        <p14:creationId xmlns:p14="http://schemas.microsoft.com/office/powerpoint/2010/main" val="214826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12</a:t>
            </a:fld>
            <a:endParaRPr lang="ko-KR" altLang="en-US"/>
          </a:p>
        </p:txBody>
      </p:sp>
    </p:spTree>
    <p:extLst>
      <p:ext uri="{BB962C8B-B14F-4D97-AF65-F5344CB8AC3E}">
        <p14:creationId xmlns:p14="http://schemas.microsoft.com/office/powerpoint/2010/main" val="3785238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13</a:t>
            </a:fld>
            <a:endParaRPr lang="ko-KR" altLang="en-US"/>
          </a:p>
        </p:txBody>
      </p:sp>
    </p:spTree>
    <p:extLst>
      <p:ext uri="{BB962C8B-B14F-4D97-AF65-F5344CB8AC3E}">
        <p14:creationId xmlns:p14="http://schemas.microsoft.com/office/powerpoint/2010/main" val="288025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1.</a:t>
            </a:r>
            <a:r>
              <a:rPr lang="ko-KR" altLang="en-US" dirty="0"/>
              <a:t> 사진을 </a:t>
            </a:r>
            <a:r>
              <a:rPr lang="en-US" altLang="ko-KR" dirty="0"/>
              <a:t>3</a:t>
            </a:r>
            <a:r>
              <a:rPr lang="ko-KR" altLang="en-US" dirty="0"/>
              <a:t> </a:t>
            </a:r>
            <a:r>
              <a:rPr lang="en-US" altLang="ko-KR" dirty="0"/>
              <a:t>layer </a:t>
            </a:r>
            <a:r>
              <a:rPr lang="ko-KR" altLang="en-US" dirty="0"/>
              <a:t>도표로 바꾸기</a:t>
            </a:r>
            <a:r>
              <a:rPr lang="en-US" altLang="ko-KR" dirty="0"/>
              <a:t>.</a:t>
            </a:r>
            <a:endParaRPr lang="en-KR" dirty="0"/>
          </a:p>
          <a:p>
            <a:endParaRPr lang="en-KR" dirty="0"/>
          </a:p>
        </p:txBody>
      </p:sp>
      <p:sp>
        <p:nvSpPr>
          <p:cNvPr id="4" name="Slide Number Placeholder 3"/>
          <p:cNvSpPr>
            <a:spLocks noGrp="1"/>
          </p:cNvSpPr>
          <p:nvPr>
            <p:ph type="sldNum" sz="quarter" idx="5"/>
          </p:nvPr>
        </p:nvSpPr>
        <p:spPr/>
        <p:txBody>
          <a:bodyPr/>
          <a:lstStyle/>
          <a:p>
            <a:fld id="{E2EB0632-9AF3-4F87-B49C-345BEACA95E4}" type="slidenum">
              <a:rPr lang="ko-KR" altLang="en-US" smtClean="0"/>
              <a:t>14</a:t>
            </a:fld>
            <a:endParaRPr lang="ko-KR" altLang="en-US"/>
          </a:p>
        </p:txBody>
      </p:sp>
    </p:spTree>
    <p:extLst>
      <p:ext uri="{BB962C8B-B14F-4D97-AF65-F5344CB8AC3E}">
        <p14:creationId xmlns:p14="http://schemas.microsoft.com/office/powerpoint/2010/main" val="747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276909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279683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392663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104473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191639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365153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52562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387190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200026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376363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F8453E4F-559C-4095-BCD2-E31E727F4DD9}" type="datetimeFigureOut">
              <a:rPr lang="ko-KR" altLang="en-US" smtClean="0"/>
              <a:t>2023-05-30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281410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53E4F-559C-4095-BCD2-E31E727F4DD9}" type="datetimeFigureOut">
              <a:rPr lang="ko-KR" altLang="en-US" smtClean="0"/>
              <a:t>2023-05-30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472E8-462F-4C1E-A848-5EB90750C812}" type="slidenum">
              <a:rPr lang="ko-KR" altLang="en-US" smtClean="0"/>
              <a:t>‹#›</a:t>
            </a:fld>
            <a:endParaRPr lang="ko-KR" altLang="en-US"/>
          </a:p>
        </p:txBody>
      </p:sp>
    </p:spTree>
    <p:extLst>
      <p:ext uri="{BB962C8B-B14F-4D97-AF65-F5344CB8AC3E}">
        <p14:creationId xmlns:p14="http://schemas.microsoft.com/office/powerpoint/2010/main" val="3754380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 name="TextBox 4"/>
          <p:cNvSpPr txBox="1"/>
          <p:nvPr/>
        </p:nvSpPr>
        <p:spPr>
          <a:xfrm>
            <a:off x="873606" y="1736161"/>
            <a:ext cx="10735733" cy="4431983"/>
          </a:xfrm>
          <a:prstGeom prst="rect">
            <a:avLst/>
          </a:prstGeom>
          <a:noFill/>
        </p:spPr>
        <p:txBody>
          <a:bodyPr wrap="square" rtlCol="0">
            <a:spAutoFit/>
          </a:bodyPr>
          <a:lstStyle/>
          <a:p>
            <a:pPr algn="ctr">
              <a:lnSpc>
                <a:spcPct val="150000"/>
              </a:lnSpc>
            </a:pPr>
            <a:r>
              <a:rPr lang="en-US" altLang="ko-KR" sz="3200" b="1" dirty="0">
                <a:solidFill>
                  <a:schemeClr val="bg1"/>
                </a:solidFill>
                <a:latin typeface="Helvetica" panose="020B0604020202030204" pitchFamily="34" charset="0"/>
              </a:rPr>
              <a:t>FEDWAGG: </a:t>
            </a:r>
            <a:r>
              <a:rPr lang="en-US" altLang="ko-KR" sz="2400" b="1" dirty="0">
                <a:solidFill>
                  <a:schemeClr val="bg1"/>
                </a:solidFill>
                <a:latin typeface="Helvetica" panose="020B0604020202030204" pitchFamily="34" charset="0"/>
              </a:rPr>
              <a:t>Federated Learning based on Weighted Aggregation</a:t>
            </a:r>
          </a:p>
          <a:p>
            <a:pPr algn="ctr">
              <a:lnSpc>
                <a:spcPct val="150000"/>
              </a:lnSpc>
            </a:pPr>
            <a:r>
              <a:rPr lang="en-US" altLang="ko-KR" sz="2400" b="1" dirty="0">
                <a:solidFill>
                  <a:schemeClr val="bg1"/>
                </a:solidFill>
                <a:latin typeface="Helvetica" panose="020B0604020202030204" pitchFamily="34" charset="0"/>
              </a:rPr>
              <a:t>Deep Learning (AIGS538)</a:t>
            </a:r>
          </a:p>
          <a:p>
            <a:pPr algn="ctr">
              <a:lnSpc>
                <a:spcPct val="150000"/>
              </a:lnSpc>
            </a:pPr>
            <a:endParaRPr lang="en-US" altLang="ko-KR" sz="2400" b="1" dirty="0">
              <a:solidFill>
                <a:schemeClr val="bg1"/>
              </a:solidFill>
              <a:latin typeface="Helvetica" panose="020B0604020202030204" pitchFamily="34" charset="0"/>
            </a:endParaRPr>
          </a:p>
          <a:p>
            <a:pPr algn="ctr">
              <a:lnSpc>
                <a:spcPct val="150000"/>
              </a:lnSpc>
            </a:pPr>
            <a:endParaRPr lang="en-US" altLang="ko-KR" sz="2400" b="1" dirty="0">
              <a:solidFill>
                <a:schemeClr val="bg1"/>
              </a:solidFill>
              <a:latin typeface="Helvetica" panose="020B0604020202030204" pitchFamily="34" charset="0"/>
            </a:endParaRPr>
          </a:p>
          <a:p>
            <a:pPr algn="ctr">
              <a:lnSpc>
                <a:spcPct val="150000"/>
              </a:lnSpc>
            </a:pPr>
            <a:endParaRPr lang="en-US" altLang="ko-KR" sz="2400" b="1" dirty="0">
              <a:solidFill>
                <a:schemeClr val="bg1"/>
              </a:solidFill>
              <a:latin typeface="Helvetica" panose="020B0604020202030204" pitchFamily="34" charset="0"/>
            </a:endParaRPr>
          </a:p>
          <a:p>
            <a:pPr algn="r">
              <a:lnSpc>
                <a:spcPct val="150000"/>
              </a:lnSpc>
            </a:pPr>
            <a:r>
              <a:rPr lang="en-US" altLang="ko-KR" sz="2000" b="1" dirty="0">
                <a:solidFill>
                  <a:schemeClr val="bg1"/>
                </a:solidFill>
                <a:latin typeface="Helvetica" panose="020B0604020202030204" pitchFamily="34" charset="0"/>
              </a:rPr>
              <a:t>20180590 </a:t>
            </a:r>
            <a:r>
              <a:rPr lang="en-US" altLang="ko-KR" sz="2000" b="1" dirty="0" err="1">
                <a:solidFill>
                  <a:schemeClr val="bg1"/>
                </a:solidFill>
                <a:latin typeface="Helvetica" panose="020B0604020202030204" pitchFamily="34" charset="0"/>
              </a:rPr>
              <a:t>Junsoo</a:t>
            </a:r>
            <a:r>
              <a:rPr lang="en-US" altLang="ko-KR" sz="2000" b="1" dirty="0">
                <a:solidFill>
                  <a:schemeClr val="bg1"/>
                </a:solidFill>
                <a:latin typeface="Helvetica" panose="020B0604020202030204" pitchFamily="34" charset="0"/>
              </a:rPr>
              <a:t> Jang</a:t>
            </a:r>
          </a:p>
          <a:p>
            <a:pPr algn="r">
              <a:lnSpc>
                <a:spcPct val="150000"/>
              </a:lnSpc>
            </a:pPr>
            <a:r>
              <a:rPr lang="en-US" altLang="ko-KR" sz="2000" b="1" dirty="0">
                <a:solidFill>
                  <a:schemeClr val="bg1"/>
                </a:solidFill>
                <a:latin typeface="Helvetica" panose="020B0604020202030204" pitchFamily="34" charset="0"/>
              </a:rPr>
              <a:t>20180085 </a:t>
            </a:r>
            <a:r>
              <a:rPr lang="en-US" altLang="ko-KR" sz="2000" b="1" dirty="0" err="1">
                <a:solidFill>
                  <a:schemeClr val="bg1"/>
                </a:solidFill>
                <a:latin typeface="Helvetica" panose="020B0604020202030204" pitchFamily="34" charset="0"/>
              </a:rPr>
              <a:t>Sumin</a:t>
            </a:r>
            <a:r>
              <a:rPr lang="en-US" altLang="ko-KR" sz="2000" b="1" dirty="0">
                <a:solidFill>
                  <a:schemeClr val="bg1"/>
                </a:solidFill>
                <a:latin typeface="Helvetica" panose="020B0604020202030204" pitchFamily="34" charset="0"/>
              </a:rPr>
              <a:t> Song</a:t>
            </a:r>
          </a:p>
          <a:p>
            <a:pPr algn="r">
              <a:lnSpc>
                <a:spcPct val="150000"/>
              </a:lnSpc>
            </a:pPr>
            <a:r>
              <a:rPr lang="en-US" altLang="ko-KR" sz="2000" b="1" dirty="0">
                <a:solidFill>
                  <a:schemeClr val="bg1"/>
                </a:solidFill>
                <a:latin typeface="Helvetica" panose="020B0604020202030204" pitchFamily="34" charset="0"/>
              </a:rPr>
              <a:t>20200811 </a:t>
            </a:r>
            <a:r>
              <a:rPr lang="en-US" altLang="ko-KR" sz="2000" b="1" dirty="0" err="1">
                <a:solidFill>
                  <a:schemeClr val="bg1"/>
                </a:solidFill>
                <a:latin typeface="Helvetica" panose="020B0604020202030204" pitchFamily="34" charset="0"/>
              </a:rPr>
              <a:t>Chanyoung</a:t>
            </a:r>
            <a:r>
              <a:rPr lang="en-US" altLang="ko-KR" sz="2000" b="1" dirty="0">
                <a:solidFill>
                  <a:schemeClr val="bg1"/>
                </a:solidFill>
                <a:latin typeface="Helvetica" panose="020B0604020202030204" pitchFamily="34" charset="0"/>
              </a:rPr>
              <a:t> </a:t>
            </a:r>
            <a:r>
              <a:rPr lang="en-US" altLang="ko-KR" sz="2000" b="1" dirty="0" err="1">
                <a:solidFill>
                  <a:schemeClr val="bg1"/>
                </a:solidFill>
                <a:latin typeface="Helvetica" panose="020B0604020202030204" pitchFamily="34" charset="0"/>
              </a:rPr>
              <a:t>Maeng</a:t>
            </a:r>
            <a:endParaRPr lang="en-US" altLang="ko-KR" sz="2000" b="1" dirty="0">
              <a:solidFill>
                <a:schemeClr val="bg1"/>
              </a:solidFill>
              <a:latin typeface="Helvetica" panose="020B0604020202030204" pitchFamily="34" charset="0"/>
            </a:endParaRPr>
          </a:p>
        </p:txBody>
      </p:sp>
    </p:spTree>
    <p:extLst>
      <p:ext uri="{BB962C8B-B14F-4D97-AF65-F5344CB8AC3E}">
        <p14:creationId xmlns:p14="http://schemas.microsoft.com/office/powerpoint/2010/main" val="116581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1</a:t>
            </a:r>
          </a:p>
        </p:txBody>
      </p:sp>
      <p:sp>
        <p:nvSpPr>
          <p:cNvPr id="9" name="직사각형 8"/>
          <p:cNvSpPr/>
          <p:nvPr/>
        </p:nvSpPr>
        <p:spPr>
          <a:xfrm>
            <a:off x="8352723" y="2675538"/>
            <a:ext cx="3480513" cy="1077218"/>
          </a:xfrm>
          <a:prstGeom prst="rect">
            <a:avLst/>
          </a:prstGeom>
        </p:spPr>
        <p:txBody>
          <a:bodyPr wrap="square">
            <a:spAutoFit/>
          </a:bodyPr>
          <a:lstStyle/>
          <a:p>
            <a:pPr algn="ctr"/>
            <a:r>
              <a:rPr lang="en-US" altLang="ko-KR" sz="3200" dirty="0">
                <a:solidFill>
                  <a:schemeClr val="bg1"/>
                </a:solidFill>
                <a:latin typeface="Helvetica" panose="020B0604020202030204" pitchFamily="34" charset="0"/>
              </a:rPr>
              <a:t>Initialize all clients</a:t>
            </a:r>
          </a:p>
          <a:p>
            <a:pPr algn="ctr"/>
            <a:r>
              <a:rPr lang="en-US" altLang="ko-KR" sz="3200" dirty="0">
                <a:solidFill>
                  <a:schemeClr val="bg1"/>
                </a:solidFill>
                <a:latin typeface="Helvetica" panose="020B0604020202030204" pitchFamily="34" charset="0"/>
              </a:rPr>
              <a:t>with global model</a:t>
            </a:r>
          </a:p>
        </p:txBody>
      </p:sp>
      <p:grpSp>
        <p:nvGrpSpPr>
          <p:cNvPr id="7" name="그룹 6"/>
          <p:cNvGrpSpPr/>
          <p:nvPr/>
        </p:nvGrpSpPr>
        <p:grpSpPr>
          <a:xfrm>
            <a:off x="566945" y="1375974"/>
            <a:ext cx="7927296" cy="4177420"/>
            <a:chOff x="566945" y="1375974"/>
            <a:chExt cx="7927296" cy="4177420"/>
          </a:xfrm>
        </p:grpSpPr>
        <p:sp>
          <p:nvSpPr>
            <p:cNvPr id="11" name="타원 10">
              <a:extLst>
                <a:ext uri="{FF2B5EF4-FFF2-40B4-BE49-F238E27FC236}">
                  <a16:creationId xmlns:a16="http://schemas.microsoft.com/office/drawing/2014/main" id="{3EB45DBB-27CE-8CBB-7E38-4B8FC29FE943}"/>
                </a:ext>
              </a:extLst>
            </p:cNvPr>
            <p:cNvSpPr/>
            <p:nvPr/>
          </p:nvSpPr>
          <p:spPr>
            <a:xfrm>
              <a:off x="566945"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1</a:t>
              </a:r>
              <a:endParaRPr kumimoji="1" lang="ko-Kore-KR" altLang="en-US" dirty="0"/>
            </a:p>
          </p:txBody>
        </p:sp>
        <p:sp>
          <p:nvSpPr>
            <p:cNvPr id="13" name="타원 12">
              <a:extLst>
                <a:ext uri="{FF2B5EF4-FFF2-40B4-BE49-F238E27FC236}">
                  <a16:creationId xmlns:a16="http://schemas.microsoft.com/office/drawing/2014/main" id="{D6217939-FA53-D2AD-CC00-E58F6FC9E1BF}"/>
                </a:ext>
              </a:extLst>
            </p:cNvPr>
            <p:cNvSpPr/>
            <p:nvPr/>
          </p:nvSpPr>
          <p:spPr>
            <a:xfrm>
              <a:off x="1390669" y="2917904"/>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타원 13">
              <a:extLst>
                <a:ext uri="{FF2B5EF4-FFF2-40B4-BE49-F238E27FC236}">
                  <a16:creationId xmlns:a16="http://schemas.microsoft.com/office/drawing/2014/main" id="{FB2FBB21-1E06-7501-449A-4A73CA0D2D3B}"/>
                </a:ext>
              </a:extLst>
            </p:cNvPr>
            <p:cNvSpPr/>
            <p:nvPr/>
          </p:nvSpPr>
          <p:spPr>
            <a:xfrm>
              <a:off x="3888899" y="2917903"/>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타원 14">
              <a:extLst>
                <a:ext uri="{FF2B5EF4-FFF2-40B4-BE49-F238E27FC236}">
                  <a16:creationId xmlns:a16="http://schemas.microsoft.com/office/drawing/2014/main" id="{201FE97F-2D5A-DD60-8C0F-CA6F8A86AB41}"/>
                </a:ext>
              </a:extLst>
            </p:cNvPr>
            <p:cNvSpPr/>
            <p:nvPr/>
          </p:nvSpPr>
          <p:spPr>
            <a:xfrm>
              <a:off x="6387130" y="2879179"/>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타원 15">
              <a:extLst>
                <a:ext uri="{FF2B5EF4-FFF2-40B4-BE49-F238E27FC236}">
                  <a16:creationId xmlns:a16="http://schemas.microsoft.com/office/drawing/2014/main" id="{63542F01-FD88-0BDB-E24D-E0261E5908A5}"/>
                </a:ext>
              </a:extLst>
            </p:cNvPr>
            <p:cNvSpPr/>
            <p:nvPr/>
          </p:nvSpPr>
          <p:spPr>
            <a:xfrm>
              <a:off x="3972012" y="1375974"/>
              <a:ext cx="1089826" cy="110732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Global</a:t>
              </a:r>
            </a:p>
            <a:p>
              <a:pPr algn="ctr"/>
              <a:r>
                <a:rPr kumimoji="1" lang="en-US" altLang="ko-Kore-KR" sz="1400" dirty="0"/>
                <a:t>Model</a:t>
              </a:r>
              <a:endParaRPr kumimoji="1" lang="ko-Kore-KR" altLang="en-US" sz="1400" dirty="0"/>
            </a:p>
          </p:txBody>
        </p:sp>
        <p:sp>
          <p:nvSpPr>
            <p:cNvPr id="18" name="타원 17">
              <a:extLst>
                <a:ext uri="{FF2B5EF4-FFF2-40B4-BE49-F238E27FC236}">
                  <a16:creationId xmlns:a16="http://schemas.microsoft.com/office/drawing/2014/main" id="{B2475E95-01E6-FA58-323B-2D28373E578D}"/>
                </a:ext>
              </a:extLst>
            </p:cNvPr>
            <p:cNvSpPr/>
            <p:nvPr/>
          </p:nvSpPr>
          <p:spPr>
            <a:xfrm>
              <a:off x="1513899"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2</a:t>
              </a:r>
              <a:endParaRPr kumimoji="1" lang="ko-Kore-KR" altLang="en-US" dirty="0"/>
            </a:p>
          </p:txBody>
        </p:sp>
        <p:sp>
          <p:nvSpPr>
            <p:cNvPr id="21" name="타원 20">
              <a:extLst>
                <a:ext uri="{FF2B5EF4-FFF2-40B4-BE49-F238E27FC236}">
                  <a16:creationId xmlns:a16="http://schemas.microsoft.com/office/drawing/2014/main" id="{ECE4FE06-79CD-1BA5-D5B4-816F36BCDF5F}"/>
                </a:ext>
              </a:extLst>
            </p:cNvPr>
            <p:cNvSpPr/>
            <p:nvPr/>
          </p:nvSpPr>
          <p:spPr>
            <a:xfrm>
              <a:off x="2460852"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3</a:t>
              </a:r>
              <a:endParaRPr kumimoji="1" lang="ko-Kore-KR" altLang="en-US" dirty="0"/>
            </a:p>
          </p:txBody>
        </p:sp>
        <p:sp>
          <p:nvSpPr>
            <p:cNvPr id="24" name="타원 23">
              <a:extLst>
                <a:ext uri="{FF2B5EF4-FFF2-40B4-BE49-F238E27FC236}">
                  <a16:creationId xmlns:a16="http://schemas.microsoft.com/office/drawing/2014/main" id="{38EF9339-797A-A189-6FD0-8CBC7F74B35D}"/>
                </a:ext>
              </a:extLst>
            </p:cNvPr>
            <p:cNvSpPr/>
            <p:nvPr/>
          </p:nvSpPr>
          <p:spPr>
            <a:xfrm>
              <a:off x="3407806"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4</a:t>
              </a:r>
              <a:endParaRPr kumimoji="1" lang="ko-Kore-KR" altLang="en-US" dirty="0"/>
            </a:p>
          </p:txBody>
        </p:sp>
        <p:sp>
          <p:nvSpPr>
            <p:cNvPr id="27" name="타원 26">
              <a:extLst>
                <a:ext uri="{FF2B5EF4-FFF2-40B4-BE49-F238E27FC236}">
                  <a16:creationId xmlns:a16="http://schemas.microsoft.com/office/drawing/2014/main" id="{544C1486-865B-6198-B68D-76CB7EF67DC4}"/>
                </a:ext>
              </a:extLst>
            </p:cNvPr>
            <p:cNvSpPr/>
            <p:nvPr/>
          </p:nvSpPr>
          <p:spPr>
            <a:xfrm>
              <a:off x="436120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5</a:t>
              </a:r>
              <a:endParaRPr kumimoji="1" lang="ko-Kore-KR" altLang="en-US" dirty="0"/>
            </a:p>
          </p:txBody>
        </p:sp>
        <p:sp>
          <p:nvSpPr>
            <p:cNvPr id="30" name="타원 29">
              <a:extLst>
                <a:ext uri="{FF2B5EF4-FFF2-40B4-BE49-F238E27FC236}">
                  <a16:creationId xmlns:a16="http://schemas.microsoft.com/office/drawing/2014/main" id="{3AFF0572-CBEA-4A62-96BD-CD7B223AB974}"/>
                </a:ext>
              </a:extLst>
            </p:cNvPr>
            <p:cNvSpPr/>
            <p:nvPr/>
          </p:nvSpPr>
          <p:spPr>
            <a:xfrm>
              <a:off x="5308155"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6</a:t>
              </a:r>
              <a:endParaRPr kumimoji="1" lang="ko-Kore-KR" altLang="en-US" dirty="0"/>
            </a:p>
          </p:txBody>
        </p:sp>
        <p:sp>
          <p:nvSpPr>
            <p:cNvPr id="33" name="타원 32">
              <a:extLst>
                <a:ext uri="{FF2B5EF4-FFF2-40B4-BE49-F238E27FC236}">
                  <a16:creationId xmlns:a16="http://schemas.microsoft.com/office/drawing/2014/main" id="{13352F5F-1CAA-21B9-75E9-7C3A572D27D8}"/>
                </a:ext>
              </a:extLst>
            </p:cNvPr>
            <p:cNvSpPr/>
            <p:nvPr/>
          </p:nvSpPr>
          <p:spPr>
            <a:xfrm>
              <a:off x="6255109"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7</a:t>
              </a:r>
              <a:endParaRPr kumimoji="1" lang="ko-Kore-KR" altLang="en-US" dirty="0"/>
            </a:p>
          </p:txBody>
        </p:sp>
        <p:sp>
          <p:nvSpPr>
            <p:cNvPr id="36" name="타원 35">
              <a:extLst>
                <a:ext uri="{FF2B5EF4-FFF2-40B4-BE49-F238E27FC236}">
                  <a16:creationId xmlns:a16="http://schemas.microsoft.com/office/drawing/2014/main" id="{E883A0E0-CEF1-8E81-62C4-0118B14A066A}"/>
                </a:ext>
              </a:extLst>
            </p:cNvPr>
            <p:cNvSpPr/>
            <p:nvPr/>
          </p:nvSpPr>
          <p:spPr>
            <a:xfrm>
              <a:off x="720206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8</a:t>
              </a:r>
              <a:endParaRPr kumimoji="1" lang="ko-Kore-KR" altLang="en-US" dirty="0"/>
            </a:p>
          </p:txBody>
        </p:sp>
        <p:sp>
          <p:nvSpPr>
            <p:cNvPr id="39" name="타원 38">
              <a:extLst>
                <a:ext uri="{FF2B5EF4-FFF2-40B4-BE49-F238E27FC236}">
                  <a16:creationId xmlns:a16="http://schemas.microsoft.com/office/drawing/2014/main" id="{0C99B963-1ABE-7B53-8930-EDADB1348386}"/>
                </a:ext>
              </a:extLst>
            </p:cNvPr>
            <p:cNvSpPr/>
            <p:nvPr/>
          </p:nvSpPr>
          <p:spPr>
            <a:xfrm>
              <a:off x="8050184"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9</a:t>
              </a:r>
              <a:endParaRPr kumimoji="1" lang="ko-Kore-KR" altLang="en-US" dirty="0"/>
            </a:p>
          </p:txBody>
        </p:sp>
        <p:sp>
          <p:nvSpPr>
            <p:cNvPr id="41" name="TextBox 40">
              <a:extLst>
                <a:ext uri="{FF2B5EF4-FFF2-40B4-BE49-F238E27FC236}">
                  <a16:creationId xmlns:a16="http://schemas.microsoft.com/office/drawing/2014/main" id="{FA76FBE4-39F2-483D-C42E-B0E7DA31A689}"/>
                </a:ext>
              </a:extLst>
            </p:cNvPr>
            <p:cNvSpPr txBox="1"/>
            <p:nvPr/>
          </p:nvSpPr>
          <p:spPr>
            <a:xfrm>
              <a:off x="1434824" y="4218353"/>
              <a:ext cx="1120336" cy="369332"/>
            </a:xfrm>
            <a:prstGeom prst="rect">
              <a:avLst/>
            </a:prstGeom>
            <a:noFill/>
          </p:spPr>
          <p:txBody>
            <a:bodyPr wrap="square" rtlCol="0">
              <a:spAutoFit/>
            </a:bodyPr>
            <a:lstStyle/>
            <a:p>
              <a:pPr algn="ctr"/>
              <a:r>
                <a:rPr kumimoji="1" lang="en-US" altLang="ko-Kore-KR" dirty="0">
                  <a:solidFill>
                    <a:schemeClr val="bg1"/>
                  </a:solidFill>
                </a:rPr>
                <a:t>Cluster 1</a:t>
              </a:r>
              <a:endParaRPr kumimoji="1" lang="ko-Kore-KR" altLang="en-US" dirty="0">
                <a:solidFill>
                  <a:schemeClr val="bg1"/>
                </a:solidFill>
              </a:endParaRPr>
            </a:p>
          </p:txBody>
        </p:sp>
        <p:sp>
          <p:nvSpPr>
            <p:cNvPr id="42" name="TextBox 41">
              <a:extLst>
                <a:ext uri="{FF2B5EF4-FFF2-40B4-BE49-F238E27FC236}">
                  <a16:creationId xmlns:a16="http://schemas.microsoft.com/office/drawing/2014/main" id="{D8EB0344-D227-EB3B-4BE6-951B590D177C}"/>
                </a:ext>
              </a:extLst>
            </p:cNvPr>
            <p:cNvSpPr txBox="1"/>
            <p:nvPr/>
          </p:nvSpPr>
          <p:spPr>
            <a:xfrm>
              <a:off x="3922811" y="4251922"/>
              <a:ext cx="1329894" cy="369332"/>
            </a:xfrm>
            <a:prstGeom prst="rect">
              <a:avLst/>
            </a:prstGeom>
            <a:noFill/>
          </p:spPr>
          <p:txBody>
            <a:bodyPr wrap="square" rtlCol="0">
              <a:spAutoFit/>
            </a:bodyPr>
            <a:lstStyle/>
            <a:p>
              <a:pPr algn="ctr"/>
              <a:r>
                <a:rPr kumimoji="1" lang="en-US" altLang="ko-Kore-KR" dirty="0">
                  <a:solidFill>
                    <a:schemeClr val="bg1"/>
                  </a:solidFill>
                </a:rPr>
                <a:t>Cluster 2</a:t>
              </a:r>
              <a:endParaRPr kumimoji="1" lang="ko-Kore-KR" altLang="en-US" dirty="0">
                <a:solidFill>
                  <a:schemeClr val="bg1"/>
                </a:solidFill>
              </a:endParaRPr>
            </a:p>
          </p:txBody>
        </p:sp>
        <p:sp>
          <p:nvSpPr>
            <p:cNvPr id="43" name="TextBox 42">
              <a:extLst>
                <a:ext uri="{FF2B5EF4-FFF2-40B4-BE49-F238E27FC236}">
                  <a16:creationId xmlns:a16="http://schemas.microsoft.com/office/drawing/2014/main" id="{46F315A4-DE96-30AC-26AA-B025E6BBB557}"/>
                </a:ext>
              </a:extLst>
            </p:cNvPr>
            <p:cNvSpPr txBox="1"/>
            <p:nvPr/>
          </p:nvSpPr>
          <p:spPr>
            <a:xfrm>
              <a:off x="6459969" y="4194879"/>
              <a:ext cx="1250308" cy="369332"/>
            </a:xfrm>
            <a:prstGeom prst="rect">
              <a:avLst/>
            </a:prstGeom>
            <a:noFill/>
          </p:spPr>
          <p:txBody>
            <a:bodyPr wrap="square" rtlCol="0">
              <a:spAutoFit/>
            </a:bodyPr>
            <a:lstStyle/>
            <a:p>
              <a:pPr algn="ctr"/>
              <a:r>
                <a:rPr kumimoji="1" lang="en-US" altLang="ko-Kore-KR" dirty="0">
                  <a:solidFill>
                    <a:schemeClr val="bg1"/>
                  </a:solidFill>
                </a:rPr>
                <a:t>Cluster 3</a:t>
              </a:r>
              <a:endParaRPr kumimoji="1" lang="ko-Kore-KR" altLang="en-US" dirty="0">
                <a:solidFill>
                  <a:schemeClr val="bg1"/>
                </a:solidFill>
              </a:endParaRPr>
            </a:p>
          </p:txBody>
        </p:sp>
      </p:grpSp>
    </p:spTree>
    <p:extLst>
      <p:ext uri="{BB962C8B-B14F-4D97-AF65-F5344CB8AC3E}">
        <p14:creationId xmlns:p14="http://schemas.microsoft.com/office/powerpoint/2010/main" val="233466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2</a:t>
            </a:r>
          </a:p>
        </p:txBody>
      </p:sp>
      <p:sp>
        <p:nvSpPr>
          <p:cNvPr id="9" name="직사각형 8"/>
          <p:cNvSpPr/>
          <p:nvPr/>
        </p:nvSpPr>
        <p:spPr>
          <a:xfrm>
            <a:off x="8352723" y="2675538"/>
            <a:ext cx="3480513" cy="1569660"/>
          </a:xfrm>
          <a:prstGeom prst="rect">
            <a:avLst/>
          </a:prstGeom>
        </p:spPr>
        <p:txBody>
          <a:bodyPr wrap="square">
            <a:spAutoFit/>
          </a:bodyPr>
          <a:lstStyle/>
          <a:p>
            <a:pPr algn="ctr"/>
            <a:r>
              <a:rPr lang="en-US" altLang="ko-KR" sz="3200" dirty="0">
                <a:solidFill>
                  <a:schemeClr val="bg1"/>
                </a:solidFill>
                <a:latin typeface="Helvetica" panose="020B0604020202030204" pitchFamily="34" charset="0"/>
              </a:rPr>
              <a:t>Proceed with</a:t>
            </a:r>
          </a:p>
          <a:p>
            <a:pPr algn="ctr"/>
            <a:r>
              <a:rPr lang="en-US" altLang="ko-KR" sz="3200" dirty="0">
                <a:solidFill>
                  <a:schemeClr val="bg1"/>
                </a:solidFill>
                <a:latin typeface="Helvetica" panose="020B0604020202030204" pitchFamily="34" charset="0"/>
              </a:rPr>
              <a:t>model update</a:t>
            </a:r>
          </a:p>
          <a:p>
            <a:pPr algn="ctr"/>
            <a:r>
              <a:rPr lang="en-US" altLang="ko-KR" sz="3200" dirty="0">
                <a:solidFill>
                  <a:schemeClr val="bg1"/>
                </a:solidFill>
                <a:latin typeface="Helvetica" panose="020B0604020202030204" pitchFamily="34" charset="0"/>
              </a:rPr>
              <a:t>in each client</a:t>
            </a:r>
          </a:p>
        </p:txBody>
      </p:sp>
      <p:sp>
        <p:nvSpPr>
          <p:cNvPr id="26" name="타원 25">
            <a:extLst>
              <a:ext uri="{FF2B5EF4-FFF2-40B4-BE49-F238E27FC236}">
                <a16:creationId xmlns:a16="http://schemas.microsoft.com/office/drawing/2014/main" id="{3EB45DBB-27CE-8CBB-7E38-4B8FC29FE943}"/>
              </a:ext>
            </a:extLst>
          </p:cNvPr>
          <p:cNvSpPr/>
          <p:nvPr/>
        </p:nvSpPr>
        <p:spPr>
          <a:xfrm>
            <a:off x="566945"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1</a:t>
            </a:r>
            <a:endParaRPr kumimoji="1" lang="ko-Kore-KR" altLang="en-US" dirty="0"/>
          </a:p>
        </p:txBody>
      </p:sp>
      <p:sp>
        <p:nvSpPr>
          <p:cNvPr id="28" name="타원 27">
            <a:extLst>
              <a:ext uri="{FF2B5EF4-FFF2-40B4-BE49-F238E27FC236}">
                <a16:creationId xmlns:a16="http://schemas.microsoft.com/office/drawing/2014/main" id="{D6217939-FA53-D2AD-CC00-E58F6FC9E1BF}"/>
              </a:ext>
            </a:extLst>
          </p:cNvPr>
          <p:cNvSpPr/>
          <p:nvPr/>
        </p:nvSpPr>
        <p:spPr>
          <a:xfrm>
            <a:off x="1390669" y="2917904"/>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9" name="타원 28">
            <a:extLst>
              <a:ext uri="{FF2B5EF4-FFF2-40B4-BE49-F238E27FC236}">
                <a16:creationId xmlns:a16="http://schemas.microsoft.com/office/drawing/2014/main" id="{FB2FBB21-1E06-7501-449A-4A73CA0D2D3B}"/>
              </a:ext>
            </a:extLst>
          </p:cNvPr>
          <p:cNvSpPr/>
          <p:nvPr/>
        </p:nvSpPr>
        <p:spPr>
          <a:xfrm>
            <a:off x="3888899" y="2917903"/>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0" name="타원 29">
            <a:extLst>
              <a:ext uri="{FF2B5EF4-FFF2-40B4-BE49-F238E27FC236}">
                <a16:creationId xmlns:a16="http://schemas.microsoft.com/office/drawing/2014/main" id="{201FE97F-2D5A-DD60-8C0F-CA6F8A86AB41}"/>
              </a:ext>
            </a:extLst>
          </p:cNvPr>
          <p:cNvSpPr/>
          <p:nvPr/>
        </p:nvSpPr>
        <p:spPr>
          <a:xfrm>
            <a:off x="6387130" y="2879179"/>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1" name="타원 30">
            <a:extLst>
              <a:ext uri="{FF2B5EF4-FFF2-40B4-BE49-F238E27FC236}">
                <a16:creationId xmlns:a16="http://schemas.microsoft.com/office/drawing/2014/main" id="{63542F01-FD88-0BDB-E24D-E0261E5908A5}"/>
              </a:ext>
            </a:extLst>
          </p:cNvPr>
          <p:cNvSpPr/>
          <p:nvPr/>
        </p:nvSpPr>
        <p:spPr>
          <a:xfrm>
            <a:off x="3972012" y="1375974"/>
            <a:ext cx="1089826" cy="110732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Global</a:t>
            </a:r>
          </a:p>
          <a:p>
            <a:pPr algn="ctr"/>
            <a:r>
              <a:rPr kumimoji="1" lang="en-US" altLang="ko-Kore-KR" sz="1400" dirty="0"/>
              <a:t>Model</a:t>
            </a:r>
            <a:endParaRPr kumimoji="1" lang="ko-Kore-KR" altLang="en-US" sz="1400" dirty="0"/>
          </a:p>
        </p:txBody>
      </p:sp>
      <p:sp>
        <p:nvSpPr>
          <p:cNvPr id="33" name="타원 32">
            <a:extLst>
              <a:ext uri="{FF2B5EF4-FFF2-40B4-BE49-F238E27FC236}">
                <a16:creationId xmlns:a16="http://schemas.microsoft.com/office/drawing/2014/main" id="{B2475E95-01E6-FA58-323B-2D28373E578D}"/>
              </a:ext>
            </a:extLst>
          </p:cNvPr>
          <p:cNvSpPr/>
          <p:nvPr/>
        </p:nvSpPr>
        <p:spPr>
          <a:xfrm>
            <a:off x="1513899"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2</a:t>
            </a:r>
            <a:endParaRPr kumimoji="1" lang="ko-Kore-KR" altLang="en-US" dirty="0"/>
          </a:p>
        </p:txBody>
      </p:sp>
      <p:sp>
        <p:nvSpPr>
          <p:cNvPr id="36" name="타원 35">
            <a:extLst>
              <a:ext uri="{FF2B5EF4-FFF2-40B4-BE49-F238E27FC236}">
                <a16:creationId xmlns:a16="http://schemas.microsoft.com/office/drawing/2014/main" id="{ECE4FE06-79CD-1BA5-D5B4-816F36BCDF5F}"/>
              </a:ext>
            </a:extLst>
          </p:cNvPr>
          <p:cNvSpPr/>
          <p:nvPr/>
        </p:nvSpPr>
        <p:spPr>
          <a:xfrm>
            <a:off x="2460852"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3</a:t>
            </a:r>
            <a:endParaRPr kumimoji="1" lang="ko-Kore-KR" altLang="en-US" dirty="0"/>
          </a:p>
        </p:txBody>
      </p:sp>
      <p:sp>
        <p:nvSpPr>
          <p:cNvPr id="39" name="타원 38">
            <a:extLst>
              <a:ext uri="{FF2B5EF4-FFF2-40B4-BE49-F238E27FC236}">
                <a16:creationId xmlns:a16="http://schemas.microsoft.com/office/drawing/2014/main" id="{38EF9339-797A-A189-6FD0-8CBC7F74B35D}"/>
              </a:ext>
            </a:extLst>
          </p:cNvPr>
          <p:cNvSpPr/>
          <p:nvPr/>
        </p:nvSpPr>
        <p:spPr>
          <a:xfrm>
            <a:off x="3407806"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4</a:t>
            </a:r>
            <a:endParaRPr kumimoji="1" lang="ko-Kore-KR" altLang="en-US" dirty="0"/>
          </a:p>
        </p:txBody>
      </p:sp>
      <p:sp>
        <p:nvSpPr>
          <p:cNvPr id="42" name="타원 41">
            <a:extLst>
              <a:ext uri="{FF2B5EF4-FFF2-40B4-BE49-F238E27FC236}">
                <a16:creationId xmlns:a16="http://schemas.microsoft.com/office/drawing/2014/main" id="{544C1486-865B-6198-B68D-76CB7EF67DC4}"/>
              </a:ext>
            </a:extLst>
          </p:cNvPr>
          <p:cNvSpPr/>
          <p:nvPr/>
        </p:nvSpPr>
        <p:spPr>
          <a:xfrm>
            <a:off x="436120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5</a:t>
            </a:r>
            <a:endParaRPr kumimoji="1" lang="ko-Kore-KR" altLang="en-US" dirty="0"/>
          </a:p>
        </p:txBody>
      </p:sp>
      <p:sp>
        <p:nvSpPr>
          <p:cNvPr id="45" name="타원 44">
            <a:extLst>
              <a:ext uri="{FF2B5EF4-FFF2-40B4-BE49-F238E27FC236}">
                <a16:creationId xmlns:a16="http://schemas.microsoft.com/office/drawing/2014/main" id="{3AFF0572-CBEA-4A62-96BD-CD7B223AB974}"/>
              </a:ext>
            </a:extLst>
          </p:cNvPr>
          <p:cNvSpPr/>
          <p:nvPr/>
        </p:nvSpPr>
        <p:spPr>
          <a:xfrm>
            <a:off x="5308155"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6</a:t>
            </a:r>
            <a:endParaRPr kumimoji="1" lang="ko-Kore-KR" altLang="en-US" dirty="0"/>
          </a:p>
        </p:txBody>
      </p:sp>
      <p:sp>
        <p:nvSpPr>
          <p:cNvPr id="48" name="타원 47">
            <a:extLst>
              <a:ext uri="{FF2B5EF4-FFF2-40B4-BE49-F238E27FC236}">
                <a16:creationId xmlns:a16="http://schemas.microsoft.com/office/drawing/2014/main" id="{13352F5F-1CAA-21B9-75E9-7C3A572D27D8}"/>
              </a:ext>
            </a:extLst>
          </p:cNvPr>
          <p:cNvSpPr/>
          <p:nvPr/>
        </p:nvSpPr>
        <p:spPr>
          <a:xfrm>
            <a:off x="6255109"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7</a:t>
            </a:r>
            <a:endParaRPr kumimoji="1" lang="ko-Kore-KR" altLang="en-US" dirty="0"/>
          </a:p>
        </p:txBody>
      </p:sp>
      <p:sp>
        <p:nvSpPr>
          <p:cNvPr id="51" name="타원 50">
            <a:extLst>
              <a:ext uri="{FF2B5EF4-FFF2-40B4-BE49-F238E27FC236}">
                <a16:creationId xmlns:a16="http://schemas.microsoft.com/office/drawing/2014/main" id="{E883A0E0-CEF1-8E81-62C4-0118B14A066A}"/>
              </a:ext>
            </a:extLst>
          </p:cNvPr>
          <p:cNvSpPr/>
          <p:nvPr/>
        </p:nvSpPr>
        <p:spPr>
          <a:xfrm>
            <a:off x="720206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8</a:t>
            </a:r>
            <a:endParaRPr kumimoji="1" lang="ko-Kore-KR" altLang="en-US" dirty="0"/>
          </a:p>
        </p:txBody>
      </p:sp>
      <p:sp>
        <p:nvSpPr>
          <p:cNvPr id="54" name="타원 53">
            <a:extLst>
              <a:ext uri="{FF2B5EF4-FFF2-40B4-BE49-F238E27FC236}">
                <a16:creationId xmlns:a16="http://schemas.microsoft.com/office/drawing/2014/main" id="{0C99B963-1ABE-7B53-8930-EDADB1348386}"/>
              </a:ext>
            </a:extLst>
          </p:cNvPr>
          <p:cNvSpPr/>
          <p:nvPr/>
        </p:nvSpPr>
        <p:spPr>
          <a:xfrm>
            <a:off x="8050184"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9</a:t>
            </a:r>
            <a:endParaRPr kumimoji="1" lang="ko-Kore-KR" altLang="en-US" dirty="0"/>
          </a:p>
        </p:txBody>
      </p:sp>
      <p:grpSp>
        <p:nvGrpSpPr>
          <p:cNvPr id="6" name="그룹 5"/>
          <p:cNvGrpSpPr/>
          <p:nvPr/>
        </p:nvGrpSpPr>
        <p:grpSpPr>
          <a:xfrm>
            <a:off x="577665" y="5372967"/>
            <a:ext cx="8110338" cy="709664"/>
            <a:chOff x="577665" y="5372967"/>
            <a:chExt cx="8110338" cy="709664"/>
          </a:xfrm>
        </p:grpSpPr>
        <p:pic>
          <p:nvPicPr>
            <p:cNvPr id="22" name="그림 21" descr="흑백, 화이트, 블랙, 원이(가) 표시된 사진&#10;&#10;자동 생성된 설명">
              <a:extLst>
                <a:ext uri="{FF2B5EF4-FFF2-40B4-BE49-F238E27FC236}">
                  <a16:creationId xmlns:a16="http://schemas.microsoft.com/office/drawing/2014/main" id="{6A21D49E-574A-DB2C-0B32-CCE265866D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665" y="5640896"/>
              <a:ext cx="422619" cy="438006"/>
            </a:xfrm>
            <a:prstGeom prst="rect">
              <a:avLst/>
            </a:prstGeom>
          </p:spPr>
        </p:pic>
        <p:sp>
          <p:nvSpPr>
            <p:cNvPr id="27" name="U자형 화살표[U] 10">
              <a:extLst>
                <a:ext uri="{FF2B5EF4-FFF2-40B4-BE49-F238E27FC236}">
                  <a16:creationId xmlns:a16="http://schemas.microsoft.com/office/drawing/2014/main" id="{88513781-2D44-95BA-2CB9-E4C2AC257F23}"/>
                </a:ext>
              </a:extLst>
            </p:cNvPr>
            <p:cNvSpPr/>
            <p:nvPr/>
          </p:nvSpPr>
          <p:spPr>
            <a:xfrm rot="8423658">
              <a:off x="891313" y="5372967"/>
              <a:ext cx="313451" cy="269095"/>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pic>
          <p:nvPicPr>
            <p:cNvPr id="32" name="그림 31" descr="흑백, 화이트, 블랙, 원이(가) 표시된 사진&#10;&#10;자동 생성된 설명">
              <a:extLst>
                <a:ext uri="{FF2B5EF4-FFF2-40B4-BE49-F238E27FC236}">
                  <a16:creationId xmlns:a16="http://schemas.microsoft.com/office/drawing/2014/main" id="{0B95F6C5-11F1-CA61-FDFB-A2D6963CD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618" y="5640896"/>
              <a:ext cx="422619" cy="438006"/>
            </a:xfrm>
            <a:prstGeom prst="rect">
              <a:avLst/>
            </a:prstGeom>
          </p:spPr>
        </p:pic>
        <p:sp>
          <p:nvSpPr>
            <p:cNvPr id="34" name="U자형 화살표[U] 31">
              <a:extLst>
                <a:ext uri="{FF2B5EF4-FFF2-40B4-BE49-F238E27FC236}">
                  <a16:creationId xmlns:a16="http://schemas.microsoft.com/office/drawing/2014/main" id="{2FD821EC-B203-DAFE-0BB2-F70C648586A3}"/>
                </a:ext>
              </a:extLst>
            </p:cNvPr>
            <p:cNvSpPr/>
            <p:nvPr/>
          </p:nvSpPr>
          <p:spPr>
            <a:xfrm rot="8423658">
              <a:off x="1838267" y="5372967"/>
              <a:ext cx="313451" cy="269095"/>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pic>
          <p:nvPicPr>
            <p:cNvPr id="35" name="그림 34" descr="흑백, 화이트, 블랙, 원이(가) 표시된 사진&#10;&#10;자동 생성된 설명">
              <a:extLst>
                <a:ext uri="{FF2B5EF4-FFF2-40B4-BE49-F238E27FC236}">
                  <a16:creationId xmlns:a16="http://schemas.microsoft.com/office/drawing/2014/main" id="{A0BE5621-9FE6-F930-3099-F1B8622463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1572" y="5640896"/>
              <a:ext cx="422619" cy="438006"/>
            </a:xfrm>
            <a:prstGeom prst="rect">
              <a:avLst/>
            </a:prstGeom>
          </p:spPr>
        </p:pic>
        <p:sp>
          <p:nvSpPr>
            <p:cNvPr id="37" name="U자형 화살표[U] 37">
              <a:extLst>
                <a:ext uri="{FF2B5EF4-FFF2-40B4-BE49-F238E27FC236}">
                  <a16:creationId xmlns:a16="http://schemas.microsoft.com/office/drawing/2014/main" id="{45F2B653-41AA-D795-A7B4-FC9F5719A2CC}"/>
                </a:ext>
              </a:extLst>
            </p:cNvPr>
            <p:cNvSpPr/>
            <p:nvPr/>
          </p:nvSpPr>
          <p:spPr>
            <a:xfrm rot="8423658">
              <a:off x="2785220" y="5372967"/>
              <a:ext cx="313451" cy="269095"/>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pic>
          <p:nvPicPr>
            <p:cNvPr id="38" name="그림 37" descr="흑백, 화이트, 블랙, 원이(가) 표시된 사진&#10;&#10;자동 생성된 설명">
              <a:extLst>
                <a:ext uri="{FF2B5EF4-FFF2-40B4-BE49-F238E27FC236}">
                  <a16:creationId xmlns:a16="http://schemas.microsoft.com/office/drawing/2014/main" id="{29F3F1FC-205C-46A7-3E34-4364B97274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8525" y="5640896"/>
              <a:ext cx="422619" cy="438006"/>
            </a:xfrm>
            <a:prstGeom prst="rect">
              <a:avLst/>
            </a:prstGeom>
          </p:spPr>
        </p:pic>
        <p:sp>
          <p:nvSpPr>
            <p:cNvPr id="40" name="U자형 화살표[U] 40">
              <a:extLst>
                <a:ext uri="{FF2B5EF4-FFF2-40B4-BE49-F238E27FC236}">
                  <a16:creationId xmlns:a16="http://schemas.microsoft.com/office/drawing/2014/main" id="{7A89DA82-18A6-510C-CBFC-DC438CDE00D1}"/>
                </a:ext>
              </a:extLst>
            </p:cNvPr>
            <p:cNvSpPr/>
            <p:nvPr/>
          </p:nvSpPr>
          <p:spPr>
            <a:xfrm rot="8423658">
              <a:off x="3732174" y="5372967"/>
              <a:ext cx="313451" cy="269095"/>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pic>
          <p:nvPicPr>
            <p:cNvPr id="41" name="그림 40" descr="흑백, 화이트, 블랙, 원이(가) 표시된 사진&#10;&#10;자동 생성된 설명">
              <a:extLst>
                <a:ext uri="{FF2B5EF4-FFF2-40B4-BE49-F238E27FC236}">
                  <a16:creationId xmlns:a16="http://schemas.microsoft.com/office/drawing/2014/main" id="{CFB05055-A69A-8AAF-6815-CC60CA08D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1921" y="5644625"/>
              <a:ext cx="422619" cy="438006"/>
            </a:xfrm>
            <a:prstGeom prst="rect">
              <a:avLst/>
            </a:prstGeom>
          </p:spPr>
        </p:pic>
        <p:sp>
          <p:nvSpPr>
            <p:cNvPr id="43" name="U자형 화살표[U] 43">
              <a:extLst>
                <a:ext uri="{FF2B5EF4-FFF2-40B4-BE49-F238E27FC236}">
                  <a16:creationId xmlns:a16="http://schemas.microsoft.com/office/drawing/2014/main" id="{A9389F35-9AF8-ECD5-EE0D-C1ED3045EEA0}"/>
                </a:ext>
              </a:extLst>
            </p:cNvPr>
            <p:cNvSpPr/>
            <p:nvPr/>
          </p:nvSpPr>
          <p:spPr>
            <a:xfrm rot="8423658">
              <a:off x="4685570" y="5376696"/>
              <a:ext cx="313451" cy="269095"/>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pic>
          <p:nvPicPr>
            <p:cNvPr id="44" name="그림 43" descr="흑백, 화이트, 블랙, 원이(가) 표시된 사진&#10;&#10;자동 생성된 설명">
              <a:extLst>
                <a:ext uri="{FF2B5EF4-FFF2-40B4-BE49-F238E27FC236}">
                  <a16:creationId xmlns:a16="http://schemas.microsoft.com/office/drawing/2014/main" id="{DE4025EC-D6E5-BA45-8236-5A27C319B3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8875" y="5644625"/>
              <a:ext cx="422619" cy="438006"/>
            </a:xfrm>
            <a:prstGeom prst="rect">
              <a:avLst/>
            </a:prstGeom>
          </p:spPr>
        </p:pic>
        <p:sp>
          <p:nvSpPr>
            <p:cNvPr id="46" name="U자형 화살표[U] 46">
              <a:extLst>
                <a:ext uri="{FF2B5EF4-FFF2-40B4-BE49-F238E27FC236}">
                  <a16:creationId xmlns:a16="http://schemas.microsoft.com/office/drawing/2014/main" id="{8DE69D4A-6FFB-33BB-AFB7-1D85B866C89D}"/>
                </a:ext>
              </a:extLst>
            </p:cNvPr>
            <p:cNvSpPr/>
            <p:nvPr/>
          </p:nvSpPr>
          <p:spPr>
            <a:xfrm rot="8423658">
              <a:off x="5632523" y="5376696"/>
              <a:ext cx="313451" cy="269095"/>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pic>
          <p:nvPicPr>
            <p:cNvPr id="47" name="그림 46" descr="흑백, 화이트, 블랙, 원이(가) 표시된 사진&#10;&#10;자동 생성된 설명">
              <a:extLst>
                <a:ext uri="{FF2B5EF4-FFF2-40B4-BE49-F238E27FC236}">
                  <a16:creationId xmlns:a16="http://schemas.microsoft.com/office/drawing/2014/main" id="{ACB2B0F1-DF2F-903E-1E2B-BC76F6CE6B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5828" y="5644625"/>
              <a:ext cx="422619" cy="438006"/>
            </a:xfrm>
            <a:prstGeom prst="rect">
              <a:avLst/>
            </a:prstGeom>
          </p:spPr>
        </p:pic>
        <p:sp>
          <p:nvSpPr>
            <p:cNvPr id="49" name="U자형 화살표[U] 49">
              <a:extLst>
                <a:ext uri="{FF2B5EF4-FFF2-40B4-BE49-F238E27FC236}">
                  <a16:creationId xmlns:a16="http://schemas.microsoft.com/office/drawing/2014/main" id="{C68D98E1-0F38-3BBE-9CD4-63E68CEF671F}"/>
                </a:ext>
              </a:extLst>
            </p:cNvPr>
            <p:cNvSpPr/>
            <p:nvPr/>
          </p:nvSpPr>
          <p:spPr>
            <a:xfrm rot="8423658">
              <a:off x="6579477" y="5376696"/>
              <a:ext cx="313451" cy="269095"/>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pic>
          <p:nvPicPr>
            <p:cNvPr id="50" name="그림 49" descr="흑백, 화이트, 블랙, 원이(가) 표시된 사진&#10;&#10;자동 생성된 설명">
              <a:extLst>
                <a:ext uri="{FF2B5EF4-FFF2-40B4-BE49-F238E27FC236}">
                  <a16:creationId xmlns:a16="http://schemas.microsoft.com/office/drawing/2014/main" id="{BE476033-BFE0-9D0E-A767-F31C638911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2782" y="5644625"/>
              <a:ext cx="422619" cy="438006"/>
            </a:xfrm>
            <a:prstGeom prst="rect">
              <a:avLst/>
            </a:prstGeom>
          </p:spPr>
        </p:pic>
        <p:sp>
          <p:nvSpPr>
            <p:cNvPr id="52" name="U자형 화살표[U] 52">
              <a:extLst>
                <a:ext uri="{FF2B5EF4-FFF2-40B4-BE49-F238E27FC236}">
                  <a16:creationId xmlns:a16="http://schemas.microsoft.com/office/drawing/2014/main" id="{DFE31246-F652-8D9E-D92D-E4B06AFDE2D9}"/>
                </a:ext>
              </a:extLst>
            </p:cNvPr>
            <p:cNvSpPr/>
            <p:nvPr/>
          </p:nvSpPr>
          <p:spPr>
            <a:xfrm rot="8423658">
              <a:off x="7526430" y="5376696"/>
              <a:ext cx="313451" cy="269095"/>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pic>
          <p:nvPicPr>
            <p:cNvPr id="53" name="그림 52" descr="흑백, 화이트, 블랙, 원이(가) 표시된 사진&#10;&#10;자동 생성된 설명">
              <a:extLst>
                <a:ext uri="{FF2B5EF4-FFF2-40B4-BE49-F238E27FC236}">
                  <a16:creationId xmlns:a16="http://schemas.microsoft.com/office/drawing/2014/main" id="{0D0D0D1C-3A70-33AD-7397-6AD68E2C3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0904" y="5640896"/>
              <a:ext cx="422619" cy="438006"/>
            </a:xfrm>
            <a:prstGeom prst="rect">
              <a:avLst/>
            </a:prstGeom>
          </p:spPr>
        </p:pic>
        <p:sp>
          <p:nvSpPr>
            <p:cNvPr id="55" name="U자형 화살표[U] 55">
              <a:extLst>
                <a:ext uri="{FF2B5EF4-FFF2-40B4-BE49-F238E27FC236}">
                  <a16:creationId xmlns:a16="http://schemas.microsoft.com/office/drawing/2014/main" id="{B762026A-4B02-C561-6A37-C31CCAACC469}"/>
                </a:ext>
              </a:extLst>
            </p:cNvPr>
            <p:cNvSpPr/>
            <p:nvPr/>
          </p:nvSpPr>
          <p:spPr>
            <a:xfrm rot="8423658">
              <a:off x="8374552" y="5372967"/>
              <a:ext cx="313451" cy="269095"/>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grpSp>
      <p:sp>
        <p:nvSpPr>
          <p:cNvPr id="56" name="TextBox 55">
            <a:extLst>
              <a:ext uri="{FF2B5EF4-FFF2-40B4-BE49-F238E27FC236}">
                <a16:creationId xmlns:a16="http://schemas.microsoft.com/office/drawing/2014/main" id="{FA76FBE4-39F2-483D-C42E-B0E7DA31A689}"/>
              </a:ext>
            </a:extLst>
          </p:cNvPr>
          <p:cNvSpPr txBox="1"/>
          <p:nvPr/>
        </p:nvSpPr>
        <p:spPr>
          <a:xfrm>
            <a:off x="1434824" y="4218353"/>
            <a:ext cx="1120336" cy="369332"/>
          </a:xfrm>
          <a:prstGeom prst="rect">
            <a:avLst/>
          </a:prstGeom>
          <a:noFill/>
        </p:spPr>
        <p:txBody>
          <a:bodyPr wrap="square" rtlCol="0">
            <a:spAutoFit/>
          </a:bodyPr>
          <a:lstStyle/>
          <a:p>
            <a:pPr algn="ctr"/>
            <a:r>
              <a:rPr kumimoji="1" lang="en-US" altLang="ko-Kore-KR" dirty="0">
                <a:solidFill>
                  <a:schemeClr val="bg1"/>
                </a:solidFill>
              </a:rPr>
              <a:t>Cluster 1</a:t>
            </a:r>
            <a:endParaRPr kumimoji="1" lang="ko-Kore-KR" altLang="en-US" dirty="0">
              <a:solidFill>
                <a:schemeClr val="bg1"/>
              </a:solidFill>
            </a:endParaRPr>
          </a:p>
        </p:txBody>
      </p:sp>
      <p:sp>
        <p:nvSpPr>
          <p:cNvPr id="57" name="TextBox 56">
            <a:extLst>
              <a:ext uri="{FF2B5EF4-FFF2-40B4-BE49-F238E27FC236}">
                <a16:creationId xmlns:a16="http://schemas.microsoft.com/office/drawing/2014/main" id="{D8EB0344-D227-EB3B-4BE6-951B590D177C}"/>
              </a:ext>
            </a:extLst>
          </p:cNvPr>
          <p:cNvSpPr txBox="1"/>
          <p:nvPr/>
        </p:nvSpPr>
        <p:spPr>
          <a:xfrm>
            <a:off x="3922811" y="4251922"/>
            <a:ext cx="1329894" cy="369332"/>
          </a:xfrm>
          <a:prstGeom prst="rect">
            <a:avLst/>
          </a:prstGeom>
          <a:noFill/>
        </p:spPr>
        <p:txBody>
          <a:bodyPr wrap="square" rtlCol="0">
            <a:spAutoFit/>
          </a:bodyPr>
          <a:lstStyle/>
          <a:p>
            <a:pPr algn="ctr"/>
            <a:r>
              <a:rPr kumimoji="1" lang="en-US" altLang="ko-Kore-KR" dirty="0">
                <a:solidFill>
                  <a:schemeClr val="bg1"/>
                </a:solidFill>
              </a:rPr>
              <a:t>Cluster 2</a:t>
            </a:r>
            <a:endParaRPr kumimoji="1" lang="ko-Kore-KR" altLang="en-US" dirty="0">
              <a:solidFill>
                <a:schemeClr val="bg1"/>
              </a:solidFill>
            </a:endParaRPr>
          </a:p>
        </p:txBody>
      </p:sp>
      <p:sp>
        <p:nvSpPr>
          <p:cNvPr id="58" name="TextBox 57">
            <a:extLst>
              <a:ext uri="{FF2B5EF4-FFF2-40B4-BE49-F238E27FC236}">
                <a16:creationId xmlns:a16="http://schemas.microsoft.com/office/drawing/2014/main" id="{46F315A4-DE96-30AC-26AA-B025E6BBB557}"/>
              </a:ext>
            </a:extLst>
          </p:cNvPr>
          <p:cNvSpPr txBox="1"/>
          <p:nvPr/>
        </p:nvSpPr>
        <p:spPr>
          <a:xfrm>
            <a:off x="6459969" y="4194879"/>
            <a:ext cx="1250308" cy="369332"/>
          </a:xfrm>
          <a:prstGeom prst="rect">
            <a:avLst/>
          </a:prstGeom>
          <a:noFill/>
        </p:spPr>
        <p:txBody>
          <a:bodyPr wrap="square" rtlCol="0">
            <a:spAutoFit/>
          </a:bodyPr>
          <a:lstStyle/>
          <a:p>
            <a:pPr algn="ctr"/>
            <a:r>
              <a:rPr kumimoji="1" lang="en-US" altLang="ko-Kore-KR" dirty="0">
                <a:solidFill>
                  <a:schemeClr val="bg1"/>
                </a:solidFill>
              </a:rPr>
              <a:t>Cluster 3</a:t>
            </a:r>
            <a:endParaRPr kumimoji="1" lang="ko-Kore-KR" altLang="en-US" dirty="0">
              <a:solidFill>
                <a:schemeClr val="bg1"/>
              </a:solidFill>
            </a:endParaRPr>
          </a:p>
        </p:txBody>
      </p:sp>
    </p:spTree>
    <p:extLst>
      <p:ext uri="{BB962C8B-B14F-4D97-AF65-F5344CB8AC3E}">
        <p14:creationId xmlns:p14="http://schemas.microsoft.com/office/powerpoint/2010/main" val="112909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descr="흑백, 화이트, 블랙, 원이(가) 표시된 사진&#10;&#10;자동 생성된 설명">
            <a:extLst>
              <a:ext uri="{FF2B5EF4-FFF2-40B4-BE49-F238E27FC236}">
                <a16:creationId xmlns:a16="http://schemas.microsoft.com/office/drawing/2014/main" id="{6A21D49E-574A-DB2C-0B32-CCE265866D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39" y="5637517"/>
            <a:ext cx="425352" cy="437659"/>
          </a:xfrm>
          <a:prstGeom prst="rect">
            <a:avLst/>
          </a:prstGeom>
        </p:spPr>
      </p:pic>
      <p:sp>
        <p:nvSpPr>
          <p:cNvPr id="15" name="타원 14">
            <a:extLst>
              <a:ext uri="{FF2B5EF4-FFF2-40B4-BE49-F238E27FC236}">
                <a16:creationId xmlns:a16="http://schemas.microsoft.com/office/drawing/2014/main" id="{3EB45DBB-27CE-8CBB-7E38-4B8FC29FE943}"/>
              </a:ext>
            </a:extLst>
          </p:cNvPr>
          <p:cNvSpPr/>
          <p:nvPr/>
        </p:nvSpPr>
        <p:spPr>
          <a:xfrm>
            <a:off x="504950" y="5108699"/>
            <a:ext cx="446930" cy="4376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1</a:t>
            </a:r>
            <a:endParaRPr kumimoji="1" lang="ko-Kore-KR" altLang="en-US" sz="1400" dirty="0"/>
          </a:p>
        </p:txBody>
      </p:sp>
      <p:sp>
        <p:nvSpPr>
          <p:cNvPr id="16" name="타원 15">
            <a:extLst>
              <a:ext uri="{FF2B5EF4-FFF2-40B4-BE49-F238E27FC236}">
                <a16:creationId xmlns:a16="http://schemas.microsoft.com/office/drawing/2014/main" id="{D6217939-FA53-D2AD-CC00-E58F6FC9E1BF}"/>
              </a:ext>
            </a:extLst>
          </p:cNvPr>
          <p:cNvSpPr/>
          <p:nvPr/>
        </p:nvSpPr>
        <p:spPr>
          <a:xfrm>
            <a:off x="1334002" y="2916683"/>
            <a:ext cx="1302077" cy="120826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17" name="타원 16">
            <a:extLst>
              <a:ext uri="{FF2B5EF4-FFF2-40B4-BE49-F238E27FC236}">
                <a16:creationId xmlns:a16="http://schemas.microsoft.com/office/drawing/2014/main" id="{FB2FBB21-1E06-7501-449A-4A73CA0D2D3B}"/>
              </a:ext>
            </a:extLst>
          </p:cNvPr>
          <p:cNvSpPr/>
          <p:nvPr/>
        </p:nvSpPr>
        <p:spPr>
          <a:xfrm>
            <a:off x="3848392" y="2916682"/>
            <a:ext cx="1302077" cy="120826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18" name="타원 17">
            <a:extLst>
              <a:ext uri="{FF2B5EF4-FFF2-40B4-BE49-F238E27FC236}">
                <a16:creationId xmlns:a16="http://schemas.microsoft.com/office/drawing/2014/main" id="{201FE97F-2D5A-DD60-8C0F-CA6F8A86AB41}"/>
              </a:ext>
            </a:extLst>
          </p:cNvPr>
          <p:cNvSpPr/>
          <p:nvPr/>
        </p:nvSpPr>
        <p:spPr>
          <a:xfrm>
            <a:off x="6362782" y="2877988"/>
            <a:ext cx="1302077" cy="120826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19" name="타원 18">
            <a:extLst>
              <a:ext uri="{FF2B5EF4-FFF2-40B4-BE49-F238E27FC236}">
                <a16:creationId xmlns:a16="http://schemas.microsoft.com/office/drawing/2014/main" id="{63542F01-FD88-0BDB-E24D-E0261E5908A5}"/>
              </a:ext>
            </a:extLst>
          </p:cNvPr>
          <p:cNvSpPr/>
          <p:nvPr/>
        </p:nvSpPr>
        <p:spPr>
          <a:xfrm>
            <a:off x="3932043" y="1375974"/>
            <a:ext cx="1096875" cy="1106448"/>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Global</a:t>
            </a:r>
          </a:p>
          <a:p>
            <a:pPr algn="ctr"/>
            <a:r>
              <a:rPr kumimoji="1" lang="en-US" altLang="ko-Kore-KR" sz="1200" dirty="0"/>
              <a:t>Model</a:t>
            </a:r>
            <a:endParaRPr kumimoji="1" lang="ko-Kore-KR" altLang="en-US" sz="1200" dirty="0"/>
          </a:p>
        </p:txBody>
      </p:sp>
      <p:pic>
        <p:nvPicPr>
          <p:cNvPr id="20" name="그림 19" descr="흑백, 화이트, 블랙, 원이(가) 표시된 사진&#10;&#10;자동 생성된 설명">
            <a:extLst>
              <a:ext uri="{FF2B5EF4-FFF2-40B4-BE49-F238E27FC236}">
                <a16:creationId xmlns:a16="http://schemas.microsoft.com/office/drawing/2014/main" id="{0B95F6C5-11F1-CA61-FDFB-A2D6963CD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818" y="5637517"/>
            <a:ext cx="425352" cy="437659"/>
          </a:xfrm>
          <a:prstGeom prst="rect">
            <a:avLst/>
          </a:prstGeom>
        </p:spPr>
      </p:pic>
      <p:sp>
        <p:nvSpPr>
          <p:cNvPr id="21" name="타원 20">
            <a:extLst>
              <a:ext uri="{FF2B5EF4-FFF2-40B4-BE49-F238E27FC236}">
                <a16:creationId xmlns:a16="http://schemas.microsoft.com/office/drawing/2014/main" id="{B2475E95-01E6-FA58-323B-2D28373E578D}"/>
              </a:ext>
            </a:extLst>
          </p:cNvPr>
          <p:cNvSpPr/>
          <p:nvPr/>
        </p:nvSpPr>
        <p:spPr>
          <a:xfrm>
            <a:off x="1458029" y="5108699"/>
            <a:ext cx="446930" cy="4376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2</a:t>
            </a:r>
            <a:endParaRPr kumimoji="1" lang="ko-Kore-KR" altLang="en-US" sz="1400" dirty="0"/>
          </a:p>
        </p:txBody>
      </p:sp>
      <p:pic>
        <p:nvPicPr>
          <p:cNvPr id="22" name="그림 21" descr="흑백, 화이트, 블랙, 원이(가) 표시된 사진&#10;&#10;자동 생성된 설명">
            <a:extLst>
              <a:ext uri="{FF2B5EF4-FFF2-40B4-BE49-F238E27FC236}">
                <a16:creationId xmlns:a16="http://schemas.microsoft.com/office/drawing/2014/main" id="{A0BE5621-9FE6-F930-3099-F1B8622463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1897" y="5637517"/>
            <a:ext cx="425352" cy="437659"/>
          </a:xfrm>
          <a:prstGeom prst="rect">
            <a:avLst/>
          </a:prstGeom>
        </p:spPr>
      </p:pic>
      <p:sp>
        <p:nvSpPr>
          <p:cNvPr id="23" name="타원 22">
            <a:extLst>
              <a:ext uri="{FF2B5EF4-FFF2-40B4-BE49-F238E27FC236}">
                <a16:creationId xmlns:a16="http://schemas.microsoft.com/office/drawing/2014/main" id="{ECE4FE06-79CD-1BA5-D5B4-816F36BCDF5F}"/>
              </a:ext>
            </a:extLst>
          </p:cNvPr>
          <p:cNvSpPr/>
          <p:nvPr/>
        </p:nvSpPr>
        <p:spPr>
          <a:xfrm>
            <a:off x="2411108" y="5108699"/>
            <a:ext cx="446930" cy="4376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3</a:t>
            </a:r>
            <a:endParaRPr kumimoji="1" lang="ko-Kore-KR" altLang="en-US" sz="1400" dirty="0"/>
          </a:p>
        </p:txBody>
      </p:sp>
      <p:pic>
        <p:nvPicPr>
          <p:cNvPr id="24" name="그림 23" descr="흑백, 화이트, 블랙, 원이(가) 표시된 사진&#10;&#10;자동 생성된 설명">
            <a:extLst>
              <a:ext uri="{FF2B5EF4-FFF2-40B4-BE49-F238E27FC236}">
                <a16:creationId xmlns:a16="http://schemas.microsoft.com/office/drawing/2014/main" id="{29F3F1FC-205C-46A7-3E34-4364B97274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4975" y="5637517"/>
            <a:ext cx="425352" cy="437659"/>
          </a:xfrm>
          <a:prstGeom prst="rect">
            <a:avLst/>
          </a:prstGeom>
        </p:spPr>
      </p:pic>
      <p:sp>
        <p:nvSpPr>
          <p:cNvPr id="25" name="타원 24">
            <a:extLst>
              <a:ext uri="{FF2B5EF4-FFF2-40B4-BE49-F238E27FC236}">
                <a16:creationId xmlns:a16="http://schemas.microsoft.com/office/drawing/2014/main" id="{38EF9339-797A-A189-6FD0-8CBC7F74B35D}"/>
              </a:ext>
            </a:extLst>
          </p:cNvPr>
          <p:cNvSpPr/>
          <p:nvPr/>
        </p:nvSpPr>
        <p:spPr>
          <a:xfrm>
            <a:off x="3364186" y="5108699"/>
            <a:ext cx="446930" cy="4376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4</a:t>
            </a:r>
            <a:endParaRPr kumimoji="1" lang="ko-Kore-KR" altLang="en-US" sz="1400" dirty="0"/>
          </a:p>
        </p:txBody>
      </p:sp>
      <p:pic>
        <p:nvPicPr>
          <p:cNvPr id="26" name="그림 25" descr="흑백, 화이트, 블랙, 원이(가) 표시된 사진&#10;&#10;자동 생성된 설명">
            <a:extLst>
              <a:ext uri="{FF2B5EF4-FFF2-40B4-BE49-F238E27FC236}">
                <a16:creationId xmlns:a16="http://schemas.microsoft.com/office/drawing/2014/main" id="{CFB05055-A69A-8AAF-6815-CC60CA08D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4538" y="5641243"/>
            <a:ext cx="425352" cy="437659"/>
          </a:xfrm>
          <a:prstGeom prst="rect">
            <a:avLst/>
          </a:prstGeom>
        </p:spPr>
      </p:pic>
      <p:sp>
        <p:nvSpPr>
          <p:cNvPr id="27" name="타원 26">
            <a:extLst>
              <a:ext uri="{FF2B5EF4-FFF2-40B4-BE49-F238E27FC236}">
                <a16:creationId xmlns:a16="http://schemas.microsoft.com/office/drawing/2014/main" id="{544C1486-865B-6198-B68D-76CB7EF67DC4}"/>
              </a:ext>
            </a:extLst>
          </p:cNvPr>
          <p:cNvSpPr/>
          <p:nvPr/>
        </p:nvSpPr>
        <p:spPr>
          <a:xfrm>
            <a:off x="4323749" y="5112425"/>
            <a:ext cx="446930" cy="4376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5</a:t>
            </a:r>
            <a:endParaRPr kumimoji="1" lang="ko-Kore-KR" altLang="en-US" sz="1400" dirty="0"/>
          </a:p>
        </p:txBody>
      </p:sp>
      <p:pic>
        <p:nvPicPr>
          <p:cNvPr id="28" name="그림 27" descr="흑백, 화이트, 블랙, 원이(가) 표시된 사진&#10;&#10;자동 생성된 설명">
            <a:extLst>
              <a:ext uri="{FF2B5EF4-FFF2-40B4-BE49-F238E27FC236}">
                <a16:creationId xmlns:a16="http://schemas.microsoft.com/office/drawing/2014/main" id="{DE4025EC-D6E5-BA45-8236-5A27C319B3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617" y="5641243"/>
            <a:ext cx="425352" cy="437659"/>
          </a:xfrm>
          <a:prstGeom prst="rect">
            <a:avLst/>
          </a:prstGeom>
        </p:spPr>
      </p:pic>
      <p:sp>
        <p:nvSpPr>
          <p:cNvPr id="29" name="타원 28">
            <a:extLst>
              <a:ext uri="{FF2B5EF4-FFF2-40B4-BE49-F238E27FC236}">
                <a16:creationId xmlns:a16="http://schemas.microsoft.com/office/drawing/2014/main" id="{3AFF0572-CBEA-4A62-96BD-CD7B223AB974}"/>
              </a:ext>
            </a:extLst>
          </p:cNvPr>
          <p:cNvSpPr/>
          <p:nvPr/>
        </p:nvSpPr>
        <p:spPr>
          <a:xfrm>
            <a:off x="5276828" y="5112425"/>
            <a:ext cx="446930" cy="4376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6</a:t>
            </a:r>
            <a:endParaRPr kumimoji="1" lang="ko-Kore-KR" altLang="en-US" sz="1400" dirty="0"/>
          </a:p>
        </p:txBody>
      </p:sp>
      <p:pic>
        <p:nvPicPr>
          <p:cNvPr id="30" name="그림 29" descr="흑백, 화이트, 블랙, 원이(가) 표시된 사진&#10;&#10;자동 생성된 설명">
            <a:extLst>
              <a:ext uri="{FF2B5EF4-FFF2-40B4-BE49-F238E27FC236}">
                <a16:creationId xmlns:a16="http://schemas.microsoft.com/office/drawing/2014/main" id="{ACB2B0F1-DF2F-903E-1E2B-BC76F6CE6B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0696" y="5641243"/>
            <a:ext cx="425352" cy="437659"/>
          </a:xfrm>
          <a:prstGeom prst="rect">
            <a:avLst/>
          </a:prstGeom>
        </p:spPr>
      </p:pic>
      <p:sp>
        <p:nvSpPr>
          <p:cNvPr id="31" name="타원 30">
            <a:extLst>
              <a:ext uri="{FF2B5EF4-FFF2-40B4-BE49-F238E27FC236}">
                <a16:creationId xmlns:a16="http://schemas.microsoft.com/office/drawing/2014/main" id="{13352F5F-1CAA-21B9-75E9-7C3A572D27D8}"/>
              </a:ext>
            </a:extLst>
          </p:cNvPr>
          <p:cNvSpPr/>
          <p:nvPr/>
        </p:nvSpPr>
        <p:spPr>
          <a:xfrm>
            <a:off x="6229907" y="5112425"/>
            <a:ext cx="446930" cy="4376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7</a:t>
            </a:r>
            <a:endParaRPr kumimoji="1" lang="ko-Kore-KR" altLang="en-US" sz="1400" dirty="0"/>
          </a:p>
        </p:txBody>
      </p:sp>
      <p:pic>
        <p:nvPicPr>
          <p:cNvPr id="32" name="그림 31" descr="흑백, 화이트, 블랙, 원이(가) 표시된 사진&#10;&#10;자동 생성된 설명">
            <a:extLst>
              <a:ext uri="{FF2B5EF4-FFF2-40B4-BE49-F238E27FC236}">
                <a16:creationId xmlns:a16="http://schemas.microsoft.com/office/drawing/2014/main" id="{BE476033-BFE0-9D0E-A767-F31C638911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3775" y="5641243"/>
            <a:ext cx="425352" cy="437659"/>
          </a:xfrm>
          <a:prstGeom prst="rect">
            <a:avLst/>
          </a:prstGeom>
        </p:spPr>
      </p:pic>
      <p:sp>
        <p:nvSpPr>
          <p:cNvPr id="33" name="타원 32">
            <a:extLst>
              <a:ext uri="{FF2B5EF4-FFF2-40B4-BE49-F238E27FC236}">
                <a16:creationId xmlns:a16="http://schemas.microsoft.com/office/drawing/2014/main" id="{E883A0E0-CEF1-8E81-62C4-0118B14A066A}"/>
              </a:ext>
            </a:extLst>
          </p:cNvPr>
          <p:cNvSpPr/>
          <p:nvPr/>
        </p:nvSpPr>
        <p:spPr>
          <a:xfrm>
            <a:off x="7182986" y="5112425"/>
            <a:ext cx="446930" cy="4376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8</a:t>
            </a:r>
            <a:endParaRPr kumimoji="1" lang="ko-Kore-KR" altLang="en-US" sz="1400" dirty="0"/>
          </a:p>
        </p:txBody>
      </p:sp>
      <p:pic>
        <p:nvPicPr>
          <p:cNvPr id="34" name="그림 33" descr="흑백, 화이트, 블랙, 원이(가) 표시된 사진&#10;&#10;자동 생성된 설명">
            <a:extLst>
              <a:ext uri="{FF2B5EF4-FFF2-40B4-BE49-F238E27FC236}">
                <a16:creationId xmlns:a16="http://schemas.microsoft.com/office/drawing/2014/main" id="{0D0D0D1C-3A70-33AD-7397-6AD68E2C3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7382" y="5637517"/>
            <a:ext cx="425352" cy="437659"/>
          </a:xfrm>
          <a:prstGeom prst="rect">
            <a:avLst/>
          </a:prstGeom>
        </p:spPr>
      </p:pic>
      <p:sp>
        <p:nvSpPr>
          <p:cNvPr id="35" name="타원 34">
            <a:extLst>
              <a:ext uri="{FF2B5EF4-FFF2-40B4-BE49-F238E27FC236}">
                <a16:creationId xmlns:a16="http://schemas.microsoft.com/office/drawing/2014/main" id="{0C99B963-1ABE-7B53-8930-EDADB1348386}"/>
              </a:ext>
            </a:extLst>
          </p:cNvPr>
          <p:cNvSpPr/>
          <p:nvPr/>
        </p:nvSpPr>
        <p:spPr>
          <a:xfrm>
            <a:off x="8036593" y="5108699"/>
            <a:ext cx="446930" cy="43765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9</a:t>
            </a:r>
            <a:endParaRPr kumimoji="1" lang="ko-Kore-KR" altLang="en-US" sz="1400" dirty="0"/>
          </a:p>
        </p:txBody>
      </p:sp>
      <p:grpSp>
        <p:nvGrpSpPr>
          <p:cNvPr id="99" name="그룹 98"/>
          <p:cNvGrpSpPr/>
          <p:nvPr/>
        </p:nvGrpSpPr>
        <p:grpSpPr>
          <a:xfrm>
            <a:off x="728415" y="3385559"/>
            <a:ext cx="7531643" cy="1726867"/>
            <a:chOff x="728415" y="3385559"/>
            <a:chExt cx="7531643" cy="1726867"/>
          </a:xfrm>
        </p:grpSpPr>
        <p:sp>
          <p:nvSpPr>
            <p:cNvPr id="36" name="TextBox 35">
              <a:extLst>
                <a:ext uri="{FF2B5EF4-FFF2-40B4-BE49-F238E27FC236}">
                  <a16:creationId xmlns:a16="http://schemas.microsoft.com/office/drawing/2014/main" id="{FA76FBE4-39F2-483D-C42E-B0E7DA31A689}"/>
                </a:ext>
              </a:extLst>
            </p:cNvPr>
            <p:cNvSpPr txBox="1"/>
            <p:nvPr/>
          </p:nvSpPr>
          <p:spPr>
            <a:xfrm>
              <a:off x="1377002" y="4216100"/>
              <a:ext cx="1153504" cy="311148"/>
            </a:xfrm>
            <a:prstGeom prst="rect">
              <a:avLst/>
            </a:prstGeom>
            <a:noFill/>
          </p:spPr>
          <p:txBody>
            <a:bodyPr wrap="square" rtlCol="0">
              <a:spAutoFit/>
            </a:bodyPr>
            <a:lstStyle/>
            <a:p>
              <a:pPr algn="ctr"/>
              <a:r>
                <a:rPr kumimoji="1" lang="en-US" altLang="ko-Kore-KR" sz="1400" dirty="0">
                  <a:solidFill>
                    <a:schemeClr val="bg1"/>
                  </a:solidFill>
                </a:rPr>
                <a:t>Cluster 1</a:t>
              </a:r>
              <a:endParaRPr kumimoji="1" lang="ko-Kore-KR" altLang="en-US" sz="1400" dirty="0">
                <a:solidFill>
                  <a:schemeClr val="bg1"/>
                </a:solidFill>
              </a:endParaRPr>
            </a:p>
          </p:txBody>
        </p:sp>
        <p:sp>
          <p:nvSpPr>
            <p:cNvPr id="37" name="TextBox 36">
              <a:extLst>
                <a:ext uri="{FF2B5EF4-FFF2-40B4-BE49-F238E27FC236}">
                  <a16:creationId xmlns:a16="http://schemas.microsoft.com/office/drawing/2014/main" id="{D8EB0344-D227-EB3B-4BE6-951B590D177C}"/>
                </a:ext>
              </a:extLst>
            </p:cNvPr>
            <p:cNvSpPr txBox="1"/>
            <p:nvPr/>
          </p:nvSpPr>
          <p:spPr>
            <a:xfrm>
              <a:off x="3904070" y="4246862"/>
              <a:ext cx="1270867" cy="311148"/>
            </a:xfrm>
            <a:prstGeom prst="rect">
              <a:avLst/>
            </a:prstGeom>
            <a:noFill/>
          </p:spPr>
          <p:txBody>
            <a:bodyPr wrap="square" rtlCol="0">
              <a:spAutoFit/>
            </a:bodyPr>
            <a:lstStyle/>
            <a:p>
              <a:pPr algn="ctr"/>
              <a:r>
                <a:rPr kumimoji="1" lang="en-US" altLang="ko-Kore-KR" sz="1400" dirty="0">
                  <a:solidFill>
                    <a:schemeClr val="bg1"/>
                  </a:solidFill>
                </a:rPr>
                <a:t>Cluster 2</a:t>
              </a:r>
              <a:endParaRPr kumimoji="1" lang="ko-Kore-KR" altLang="en-US" sz="1400" dirty="0">
                <a:solidFill>
                  <a:schemeClr val="bg1"/>
                </a:solidFill>
              </a:endParaRPr>
            </a:p>
          </p:txBody>
        </p:sp>
        <p:sp>
          <p:nvSpPr>
            <p:cNvPr id="38" name="TextBox 37">
              <a:extLst>
                <a:ext uri="{FF2B5EF4-FFF2-40B4-BE49-F238E27FC236}">
                  <a16:creationId xmlns:a16="http://schemas.microsoft.com/office/drawing/2014/main" id="{46F315A4-DE96-30AC-26AA-B025E6BBB557}"/>
                </a:ext>
              </a:extLst>
            </p:cNvPr>
            <p:cNvSpPr txBox="1"/>
            <p:nvPr/>
          </p:nvSpPr>
          <p:spPr>
            <a:xfrm>
              <a:off x="6453372" y="4204636"/>
              <a:ext cx="1208636" cy="311148"/>
            </a:xfrm>
            <a:prstGeom prst="rect">
              <a:avLst/>
            </a:prstGeom>
            <a:noFill/>
          </p:spPr>
          <p:txBody>
            <a:bodyPr wrap="square" rtlCol="0">
              <a:spAutoFit/>
            </a:bodyPr>
            <a:lstStyle/>
            <a:p>
              <a:pPr algn="ctr"/>
              <a:r>
                <a:rPr kumimoji="1" lang="en-US" altLang="ko-Kore-KR" sz="1400" dirty="0">
                  <a:solidFill>
                    <a:schemeClr val="bg1"/>
                  </a:solidFill>
                </a:rPr>
                <a:t>Cluster 3</a:t>
              </a:r>
              <a:endParaRPr kumimoji="1" lang="ko-Kore-KR" altLang="en-US" sz="1400" dirty="0">
                <a:solidFill>
                  <a:schemeClr val="bg1"/>
                </a:solidFill>
              </a:endParaRPr>
            </a:p>
          </p:txBody>
        </p:sp>
        <p:cxnSp>
          <p:nvCxnSpPr>
            <p:cNvPr id="39" name="직선 화살표 연결선 38">
              <a:extLst>
                <a:ext uri="{FF2B5EF4-FFF2-40B4-BE49-F238E27FC236}">
                  <a16:creationId xmlns:a16="http://schemas.microsoft.com/office/drawing/2014/main" id="{440609C6-CB11-1C43-48B9-64E16561553F}"/>
                </a:ext>
              </a:extLst>
            </p:cNvPr>
            <p:cNvCxnSpPr>
              <a:cxnSpLocks/>
              <a:stCxn id="15" idx="0"/>
              <a:endCxn id="37" idx="2"/>
            </p:cNvCxnSpPr>
            <p:nvPr/>
          </p:nvCxnSpPr>
          <p:spPr>
            <a:xfrm flipV="1">
              <a:off x="728415" y="4558010"/>
              <a:ext cx="3811089" cy="55068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3209D651-5599-1EF8-C993-0FD8E4DB2714}"/>
                </a:ext>
              </a:extLst>
            </p:cNvPr>
            <p:cNvCxnSpPr>
              <a:endCxn id="36" idx="2"/>
            </p:cNvCxnSpPr>
            <p:nvPr/>
          </p:nvCxnSpPr>
          <p:spPr>
            <a:xfrm flipV="1">
              <a:off x="1517498" y="4527249"/>
              <a:ext cx="436256" cy="51280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08753312-7203-A3CB-2EC6-B00AAD9E1C37}"/>
                </a:ext>
              </a:extLst>
            </p:cNvPr>
            <p:cNvCxnSpPr>
              <a:stCxn id="23" idx="0"/>
              <a:endCxn id="38" idx="2"/>
            </p:cNvCxnSpPr>
            <p:nvPr/>
          </p:nvCxnSpPr>
          <p:spPr>
            <a:xfrm flipV="1">
              <a:off x="2634572" y="4515785"/>
              <a:ext cx="4423118" cy="592915"/>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D6F164D8-922A-B3E6-C3CB-CD3F058CEF50}"/>
                </a:ext>
              </a:extLst>
            </p:cNvPr>
            <p:cNvCxnSpPr>
              <a:stCxn id="25" idx="0"/>
              <a:endCxn id="37" idx="2"/>
            </p:cNvCxnSpPr>
            <p:nvPr/>
          </p:nvCxnSpPr>
          <p:spPr>
            <a:xfrm flipV="1">
              <a:off x="3587652" y="4558010"/>
              <a:ext cx="951853" cy="55068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5211C6C9-A45F-E9E4-16C4-216C075AB43B}"/>
                </a:ext>
              </a:extLst>
            </p:cNvPr>
            <p:cNvCxnSpPr>
              <a:stCxn id="27" idx="0"/>
              <a:endCxn id="36" idx="2"/>
            </p:cNvCxnSpPr>
            <p:nvPr/>
          </p:nvCxnSpPr>
          <p:spPr>
            <a:xfrm flipH="1" flipV="1">
              <a:off x="1953754" y="4527249"/>
              <a:ext cx="2593461" cy="58517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ADA2E4C3-4AA7-F2FF-3CE4-2109D56A29C3}"/>
                </a:ext>
              </a:extLst>
            </p:cNvPr>
            <p:cNvCxnSpPr>
              <a:stCxn id="29" idx="0"/>
              <a:endCxn id="38" idx="2"/>
            </p:cNvCxnSpPr>
            <p:nvPr/>
          </p:nvCxnSpPr>
          <p:spPr>
            <a:xfrm flipV="1">
              <a:off x="5500293" y="4515785"/>
              <a:ext cx="1557397" cy="59664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C1127109-6143-C538-E3F2-FE51BD89CB64}"/>
                </a:ext>
              </a:extLst>
            </p:cNvPr>
            <p:cNvCxnSpPr>
              <a:stCxn id="31" idx="0"/>
              <a:endCxn id="37" idx="2"/>
            </p:cNvCxnSpPr>
            <p:nvPr/>
          </p:nvCxnSpPr>
          <p:spPr>
            <a:xfrm flipH="1" flipV="1">
              <a:off x="4539504" y="4558010"/>
              <a:ext cx="1913868" cy="55441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0943BA6E-F683-D3EF-63A6-DB44B6C4795A}"/>
                </a:ext>
              </a:extLst>
            </p:cNvPr>
            <p:cNvCxnSpPr>
              <a:stCxn id="33" idx="0"/>
              <a:endCxn id="38" idx="2"/>
            </p:cNvCxnSpPr>
            <p:nvPr/>
          </p:nvCxnSpPr>
          <p:spPr>
            <a:xfrm flipH="1" flipV="1">
              <a:off x="7057690" y="4515785"/>
              <a:ext cx="348761" cy="59664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35AE58CB-16BC-30F9-E3DA-5B6FA496A634}"/>
                </a:ext>
              </a:extLst>
            </p:cNvPr>
            <p:cNvCxnSpPr>
              <a:stCxn id="35" idx="0"/>
              <a:endCxn id="36" idx="2"/>
            </p:cNvCxnSpPr>
            <p:nvPr/>
          </p:nvCxnSpPr>
          <p:spPr>
            <a:xfrm flipH="1" flipV="1">
              <a:off x="1953754" y="4527249"/>
              <a:ext cx="6306304" cy="58145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3E243CA-51A5-EB7A-EEE7-FF83837E9BCC}"/>
                    </a:ext>
                  </a:extLst>
                </p:cNvPr>
                <p:cNvSpPr txBox="1"/>
                <p:nvPr/>
              </p:nvSpPr>
              <p:spPr>
                <a:xfrm>
                  <a:off x="1498087" y="3425200"/>
                  <a:ext cx="1054054" cy="2178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1400" b="0" i="1" smtClean="0">
                            <a:solidFill>
                              <a:schemeClr val="bg1"/>
                            </a:solidFill>
                            <a:latin typeface="Cambria Math" panose="02040503050406030204" pitchFamily="18" charset="0"/>
                          </a:rPr>
                          <m:t>𝑤</m:t>
                        </m:r>
                        <m:r>
                          <a:rPr kumimoji="1" lang="en-US" altLang="ko-Kore-KR" sz="1400" b="0" i="1" smtClean="0">
                            <a:solidFill>
                              <a:schemeClr val="bg1"/>
                            </a:solidFill>
                            <a:latin typeface="Cambria Math" panose="02040503050406030204" pitchFamily="18" charset="0"/>
                          </a:rPr>
                          <m:t>2, </m:t>
                        </m:r>
                        <m:r>
                          <a:rPr kumimoji="1" lang="en-US" altLang="ko-Kore-KR" sz="1400" b="0" i="1" smtClean="0">
                            <a:solidFill>
                              <a:schemeClr val="bg1"/>
                            </a:solidFill>
                            <a:latin typeface="Cambria Math" panose="02040503050406030204" pitchFamily="18" charset="0"/>
                          </a:rPr>
                          <m:t>𝑤</m:t>
                        </m:r>
                        <m:r>
                          <a:rPr kumimoji="1" lang="en-US" altLang="ko-Kore-KR" sz="1400" b="0" i="1" smtClean="0">
                            <a:solidFill>
                              <a:schemeClr val="bg1"/>
                            </a:solidFill>
                            <a:latin typeface="Cambria Math" panose="02040503050406030204" pitchFamily="18" charset="0"/>
                          </a:rPr>
                          <m:t>5,</m:t>
                        </m:r>
                        <m:r>
                          <a:rPr kumimoji="1" lang="en-US" altLang="ko-Kore-KR" sz="1400" b="0" i="1" smtClean="0">
                            <a:solidFill>
                              <a:schemeClr val="bg1"/>
                            </a:solidFill>
                            <a:latin typeface="Cambria Math" panose="02040503050406030204" pitchFamily="18" charset="0"/>
                          </a:rPr>
                          <m:t>𝑤</m:t>
                        </m:r>
                        <m:r>
                          <a:rPr kumimoji="1" lang="en-US" altLang="ko-Kore-KR" sz="1400" b="0" i="1" smtClean="0">
                            <a:solidFill>
                              <a:schemeClr val="bg1"/>
                            </a:solidFill>
                            <a:latin typeface="Cambria Math" panose="02040503050406030204" pitchFamily="18" charset="0"/>
                          </a:rPr>
                          <m:t>9</m:t>
                        </m:r>
                      </m:oMath>
                    </m:oMathPara>
                  </a14:m>
                  <a:endParaRPr kumimoji="1" lang="ko-Kore-KR" altLang="en-US" sz="1400" dirty="0"/>
                </a:p>
              </p:txBody>
            </p:sp>
          </mc:Choice>
          <mc:Fallback xmlns="">
            <p:sp>
              <p:nvSpPr>
                <p:cNvPr id="48" name="TextBox 47">
                  <a:extLst>
                    <a:ext uri="{FF2B5EF4-FFF2-40B4-BE49-F238E27FC236}">
                      <a16:creationId xmlns:a16="http://schemas.microsoft.com/office/drawing/2014/main" id="{E3E243CA-51A5-EB7A-EEE7-FF83837E9BCC}"/>
                    </a:ext>
                  </a:extLst>
                </p:cNvPr>
                <p:cNvSpPr txBox="1">
                  <a:spLocks noRot="1" noChangeAspect="1" noMove="1" noResize="1" noEditPoints="1" noAdjustHandles="1" noChangeArrowheads="1" noChangeShapeType="1" noTextEdit="1"/>
                </p:cNvSpPr>
                <p:nvPr/>
              </p:nvSpPr>
              <p:spPr>
                <a:xfrm>
                  <a:off x="1498087" y="3425200"/>
                  <a:ext cx="1054054" cy="217804"/>
                </a:xfrm>
                <a:prstGeom prst="rect">
                  <a:avLst/>
                </a:prstGeom>
                <a:blipFill>
                  <a:blip r:embed="rId4"/>
                  <a:stretch>
                    <a:fillRect b="-8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E241233-3125-DD61-2F4E-476657A79E72}"/>
                    </a:ext>
                  </a:extLst>
                </p:cNvPr>
                <p:cNvSpPr txBox="1"/>
                <p:nvPr/>
              </p:nvSpPr>
              <p:spPr>
                <a:xfrm>
                  <a:off x="3957625" y="3425200"/>
                  <a:ext cx="1054054" cy="2178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1400" b="0" i="1" smtClean="0">
                            <a:solidFill>
                              <a:schemeClr val="bg1"/>
                            </a:solidFill>
                            <a:latin typeface="Cambria Math" panose="02040503050406030204" pitchFamily="18" charset="0"/>
                          </a:rPr>
                          <m:t>𝑤</m:t>
                        </m:r>
                        <m:r>
                          <a:rPr kumimoji="1" lang="en-US" altLang="ko-Kore-KR" sz="1400" b="0" i="1" smtClean="0">
                            <a:solidFill>
                              <a:schemeClr val="bg1"/>
                            </a:solidFill>
                            <a:latin typeface="Cambria Math" panose="02040503050406030204" pitchFamily="18" charset="0"/>
                          </a:rPr>
                          <m:t>1, </m:t>
                        </m:r>
                        <m:r>
                          <a:rPr kumimoji="1" lang="en-US" altLang="ko-Kore-KR" sz="1400" b="0" i="1" smtClean="0">
                            <a:solidFill>
                              <a:schemeClr val="bg1"/>
                            </a:solidFill>
                            <a:latin typeface="Cambria Math" panose="02040503050406030204" pitchFamily="18" charset="0"/>
                          </a:rPr>
                          <m:t>𝑤</m:t>
                        </m:r>
                        <m:r>
                          <a:rPr kumimoji="1" lang="en-US" altLang="ko-Kore-KR" sz="1400" b="0" i="1" smtClean="0">
                            <a:solidFill>
                              <a:schemeClr val="bg1"/>
                            </a:solidFill>
                            <a:latin typeface="Cambria Math" panose="02040503050406030204" pitchFamily="18" charset="0"/>
                          </a:rPr>
                          <m:t>4,</m:t>
                        </m:r>
                        <m:r>
                          <a:rPr kumimoji="1" lang="en-US" altLang="ko-Kore-KR" sz="1400" b="0" i="1" smtClean="0">
                            <a:solidFill>
                              <a:schemeClr val="bg1"/>
                            </a:solidFill>
                            <a:latin typeface="Cambria Math" panose="02040503050406030204" pitchFamily="18" charset="0"/>
                          </a:rPr>
                          <m:t>𝑤</m:t>
                        </m:r>
                        <m:r>
                          <a:rPr kumimoji="1" lang="en-US" altLang="ko-Kore-KR" sz="1400" b="0" i="1" smtClean="0">
                            <a:solidFill>
                              <a:schemeClr val="bg1"/>
                            </a:solidFill>
                            <a:latin typeface="Cambria Math" panose="02040503050406030204" pitchFamily="18" charset="0"/>
                          </a:rPr>
                          <m:t>7</m:t>
                        </m:r>
                      </m:oMath>
                    </m:oMathPara>
                  </a14:m>
                  <a:endParaRPr kumimoji="1" lang="ko-Kore-KR" altLang="en-US" sz="1400" dirty="0"/>
                </a:p>
              </p:txBody>
            </p:sp>
          </mc:Choice>
          <mc:Fallback xmlns="">
            <p:sp>
              <p:nvSpPr>
                <p:cNvPr id="49" name="TextBox 48">
                  <a:extLst>
                    <a:ext uri="{FF2B5EF4-FFF2-40B4-BE49-F238E27FC236}">
                      <a16:creationId xmlns:a16="http://schemas.microsoft.com/office/drawing/2014/main" id="{7E241233-3125-DD61-2F4E-476657A79E72}"/>
                    </a:ext>
                  </a:extLst>
                </p:cNvPr>
                <p:cNvSpPr txBox="1">
                  <a:spLocks noRot="1" noChangeAspect="1" noMove="1" noResize="1" noEditPoints="1" noAdjustHandles="1" noChangeArrowheads="1" noChangeShapeType="1" noTextEdit="1"/>
                </p:cNvSpPr>
                <p:nvPr/>
              </p:nvSpPr>
              <p:spPr>
                <a:xfrm>
                  <a:off x="3957625" y="3425200"/>
                  <a:ext cx="1054054" cy="217804"/>
                </a:xfrm>
                <a:prstGeom prst="rect">
                  <a:avLst/>
                </a:prstGeom>
                <a:blipFill>
                  <a:blip r:embed="rId5"/>
                  <a:stretch>
                    <a:fillRect b="-8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C28190B-D52D-9057-84EE-6821ECE89CAC}"/>
                    </a:ext>
                  </a:extLst>
                </p:cNvPr>
                <p:cNvSpPr txBox="1"/>
                <p:nvPr/>
              </p:nvSpPr>
              <p:spPr>
                <a:xfrm>
                  <a:off x="6521010" y="3385559"/>
                  <a:ext cx="1054054" cy="2178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1400" b="0" i="1" smtClean="0">
                            <a:solidFill>
                              <a:schemeClr val="bg1"/>
                            </a:solidFill>
                            <a:latin typeface="Cambria Math" panose="02040503050406030204" pitchFamily="18" charset="0"/>
                          </a:rPr>
                          <m:t>𝑤</m:t>
                        </m:r>
                        <m:r>
                          <a:rPr kumimoji="1" lang="en-US" altLang="ko-Kore-KR" sz="1400" b="0" i="1" smtClean="0">
                            <a:solidFill>
                              <a:schemeClr val="bg1"/>
                            </a:solidFill>
                            <a:latin typeface="Cambria Math" panose="02040503050406030204" pitchFamily="18" charset="0"/>
                          </a:rPr>
                          <m:t>3, </m:t>
                        </m:r>
                        <m:r>
                          <a:rPr kumimoji="1" lang="en-US" altLang="ko-Kore-KR" sz="1400" b="0" i="1" smtClean="0">
                            <a:solidFill>
                              <a:schemeClr val="bg1"/>
                            </a:solidFill>
                            <a:latin typeface="Cambria Math" panose="02040503050406030204" pitchFamily="18" charset="0"/>
                          </a:rPr>
                          <m:t>𝑤</m:t>
                        </m:r>
                        <m:r>
                          <a:rPr kumimoji="1" lang="en-US" altLang="ko-Kore-KR" sz="1400" b="0" i="1" smtClean="0">
                            <a:solidFill>
                              <a:schemeClr val="bg1"/>
                            </a:solidFill>
                            <a:latin typeface="Cambria Math" panose="02040503050406030204" pitchFamily="18" charset="0"/>
                          </a:rPr>
                          <m:t>6,</m:t>
                        </m:r>
                        <m:r>
                          <a:rPr kumimoji="1" lang="en-US" altLang="ko-Kore-KR" sz="1400" b="0" i="1" smtClean="0">
                            <a:solidFill>
                              <a:schemeClr val="bg1"/>
                            </a:solidFill>
                            <a:latin typeface="Cambria Math" panose="02040503050406030204" pitchFamily="18" charset="0"/>
                          </a:rPr>
                          <m:t>𝑤</m:t>
                        </m:r>
                        <m:r>
                          <a:rPr kumimoji="1" lang="en-US" altLang="ko-Kore-KR" sz="1400" b="0" i="1" smtClean="0">
                            <a:solidFill>
                              <a:schemeClr val="bg1"/>
                            </a:solidFill>
                            <a:latin typeface="Cambria Math" panose="02040503050406030204" pitchFamily="18" charset="0"/>
                          </a:rPr>
                          <m:t>8</m:t>
                        </m:r>
                      </m:oMath>
                    </m:oMathPara>
                  </a14:m>
                  <a:endParaRPr kumimoji="1" lang="ko-Kore-KR" altLang="en-US" sz="1400" dirty="0"/>
                </a:p>
              </p:txBody>
            </p:sp>
          </mc:Choice>
          <mc:Fallback xmlns="">
            <p:sp>
              <p:nvSpPr>
                <p:cNvPr id="50" name="TextBox 49">
                  <a:extLst>
                    <a:ext uri="{FF2B5EF4-FFF2-40B4-BE49-F238E27FC236}">
                      <a16:creationId xmlns:a16="http://schemas.microsoft.com/office/drawing/2014/main" id="{BC28190B-D52D-9057-84EE-6821ECE89CAC}"/>
                    </a:ext>
                  </a:extLst>
                </p:cNvPr>
                <p:cNvSpPr txBox="1">
                  <a:spLocks noRot="1" noChangeAspect="1" noMove="1" noResize="1" noEditPoints="1" noAdjustHandles="1" noChangeArrowheads="1" noChangeShapeType="1" noTextEdit="1"/>
                </p:cNvSpPr>
                <p:nvPr/>
              </p:nvSpPr>
              <p:spPr>
                <a:xfrm>
                  <a:off x="6521010" y="3385559"/>
                  <a:ext cx="1054054" cy="217804"/>
                </a:xfrm>
                <a:prstGeom prst="rect">
                  <a:avLst/>
                </a:prstGeom>
                <a:blipFill>
                  <a:blip r:embed="rId6"/>
                  <a:stretch>
                    <a:fillRect b="-8333"/>
                  </a:stretch>
                </a:blipFill>
              </p:spPr>
              <p:txBody>
                <a:bodyPr/>
                <a:lstStyle/>
                <a:p>
                  <a:r>
                    <a:rPr lang="ko-KR" altLang="en-US">
                      <a:noFill/>
                    </a:rPr>
                    <a:t> </a:t>
                  </a:r>
                </a:p>
              </p:txBody>
            </p:sp>
          </mc:Fallback>
        </mc:AlternateContent>
      </p:grpSp>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3</a:t>
            </a:r>
          </a:p>
        </p:txBody>
      </p:sp>
      <p:sp>
        <p:nvSpPr>
          <p:cNvPr id="9" name="직사각형 8"/>
          <p:cNvSpPr/>
          <p:nvPr/>
        </p:nvSpPr>
        <p:spPr>
          <a:xfrm>
            <a:off x="8352723" y="2675538"/>
            <a:ext cx="3480513" cy="2062103"/>
          </a:xfrm>
          <a:prstGeom prst="rect">
            <a:avLst/>
          </a:prstGeom>
        </p:spPr>
        <p:txBody>
          <a:bodyPr wrap="square">
            <a:spAutoFit/>
          </a:bodyPr>
          <a:lstStyle/>
          <a:p>
            <a:pPr algn="ctr"/>
            <a:r>
              <a:rPr lang="en-US" altLang="ko-KR" sz="3200" dirty="0">
                <a:solidFill>
                  <a:schemeClr val="bg1"/>
                </a:solidFill>
                <a:latin typeface="Helvetica" panose="020B0604020202030204" pitchFamily="34" charset="0"/>
              </a:rPr>
              <a:t>clustering </a:t>
            </a:r>
          </a:p>
          <a:p>
            <a:pPr algn="ctr"/>
            <a:r>
              <a:rPr lang="en-US" altLang="ko-KR" sz="3200" dirty="0">
                <a:solidFill>
                  <a:schemeClr val="bg1"/>
                </a:solidFill>
                <a:latin typeface="Helvetica" panose="020B0604020202030204" pitchFamily="34" charset="0"/>
              </a:rPr>
              <a:t>the m most similar clients to form </a:t>
            </a:r>
          </a:p>
          <a:p>
            <a:pPr algn="ctr"/>
            <a:r>
              <a:rPr lang="en-US" altLang="ko-KR" sz="3200" dirty="0">
                <a:solidFill>
                  <a:schemeClr val="bg1"/>
                </a:solidFill>
                <a:latin typeface="Helvetica" panose="020B0604020202030204" pitchFamily="34" charset="0"/>
              </a:rPr>
              <a:t>a cluster</a:t>
            </a:r>
          </a:p>
        </p:txBody>
      </p:sp>
    </p:spTree>
    <p:extLst>
      <p:ext uri="{BB962C8B-B14F-4D97-AF65-F5344CB8AC3E}">
        <p14:creationId xmlns:p14="http://schemas.microsoft.com/office/powerpoint/2010/main" val="409270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236705" y="1530805"/>
            <a:ext cx="8705815" cy="4856007"/>
          </a:xfrm>
          <a:prstGeom prst="rect">
            <a:avLst/>
          </a:prstGeom>
        </p:spPr>
      </p:pic>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a:t>
            </a:r>
            <a:r>
              <a:rPr lang="en-US" altLang="ko-KR" sz="2800" dirty="0" smtClean="0">
                <a:solidFill>
                  <a:schemeClr val="bg1"/>
                </a:solidFill>
                <a:latin typeface="Helvetica" panose="020B0604020202030204" pitchFamily="34" charset="0"/>
              </a:rPr>
              <a:t>3</a:t>
            </a:r>
            <a:endParaRPr lang="en-US" altLang="ko-KR" sz="2800" dirty="0">
              <a:solidFill>
                <a:schemeClr val="bg1"/>
              </a:solidFill>
              <a:latin typeface="Helvetica" panose="020B0604020202030204" pitchFamily="34" charset="0"/>
            </a:endParaRPr>
          </a:p>
        </p:txBody>
      </p:sp>
      <p:sp>
        <p:nvSpPr>
          <p:cNvPr id="15" name="직사각형 14"/>
          <p:cNvSpPr/>
          <p:nvPr/>
        </p:nvSpPr>
        <p:spPr>
          <a:xfrm>
            <a:off x="8352723" y="2675538"/>
            <a:ext cx="3480513" cy="2062103"/>
          </a:xfrm>
          <a:prstGeom prst="rect">
            <a:avLst/>
          </a:prstGeom>
        </p:spPr>
        <p:txBody>
          <a:bodyPr wrap="square">
            <a:spAutoFit/>
          </a:bodyPr>
          <a:lstStyle/>
          <a:p>
            <a:pPr algn="ctr"/>
            <a:r>
              <a:rPr lang="en-US" altLang="ko-KR" sz="3200" dirty="0">
                <a:solidFill>
                  <a:schemeClr val="bg1"/>
                </a:solidFill>
                <a:latin typeface="Helvetica" panose="020B0604020202030204" pitchFamily="34" charset="0"/>
              </a:rPr>
              <a:t>clustering </a:t>
            </a:r>
          </a:p>
          <a:p>
            <a:pPr algn="ctr"/>
            <a:r>
              <a:rPr lang="en-US" altLang="ko-KR" sz="3200" dirty="0">
                <a:solidFill>
                  <a:schemeClr val="bg1"/>
                </a:solidFill>
                <a:latin typeface="Helvetica" panose="020B0604020202030204" pitchFamily="34" charset="0"/>
              </a:rPr>
              <a:t>the m most similar clients to form </a:t>
            </a:r>
          </a:p>
          <a:p>
            <a:pPr algn="ctr"/>
            <a:r>
              <a:rPr lang="en-US" altLang="ko-KR" sz="3200" dirty="0">
                <a:solidFill>
                  <a:schemeClr val="bg1"/>
                </a:solidFill>
                <a:latin typeface="Helvetica" panose="020B0604020202030204" pitchFamily="34" charset="0"/>
              </a:rPr>
              <a:t>a cluster</a:t>
            </a:r>
          </a:p>
        </p:txBody>
      </p:sp>
    </p:spTree>
    <p:extLst>
      <p:ext uri="{BB962C8B-B14F-4D97-AF65-F5344CB8AC3E}">
        <p14:creationId xmlns:p14="http://schemas.microsoft.com/office/powerpoint/2010/main" val="2083494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236705" y="1530805"/>
            <a:ext cx="8705815" cy="4856007"/>
          </a:xfrm>
          <a:prstGeom prst="rect">
            <a:avLst/>
          </a:prstGeom>
        </p:spPr>
      </p:pic>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4</a:t>
            </a:r>
          </a:p>
        </p:txBody>
      </p:sp>
      <p:sp>
        <p:nvSpPr>
          <p:cNvPr id="9" name="직사각형 8"/>
          <p:cNvSpPr/>
          <p:nvPr/>
        </p:nvSpPr>
        <p:spPr>
          <a:xfrm>
            <a:off x="8352723" y="2179978"/>
            <a:ext cx="3480513" cy="2985433"/>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For each cluster,</a:t>
            </a:r>
          </a:p>
          <a:p>
            <a:pPr algn="ctr"/>
            <a:r>
              <a:rPr lang="en-US" altLang="ko-KR" sz="2800" dirty="0">
                <a:solidFill>
                  <a:schemeClr val="bg1"/>
                </a:solidFill>
                <a:latin typeface="Helvetica" panose="020B0604020202030204" pitchFamily="34" charset="0"/>
              </a:rPr>
              <a:t>sample m clients</a:t>
            </a:r>
          </a:p>
          <a:p>
            <a:pPr algn="ctr"/>
            <a:r>
              <a:rPr lang="en-US" altLang="ko-KR" sz="2800" dirty="0">
                <a:solidFill>
                  <a:schemeClr val="bg1"/>
                </a:solidFill>
                <a:latin typeface="Helvetica" panose="020B0604020202030204" pitchFamily="34" charset="0"/>
              </a:rPr>
              <a:t>to test </a:t>
            </a:r>
          </a:p>
          <a:p>
            <a:pPr algn="ctr"/>
            <a:r>
              <a:rPr lang="en-US" altLang="ko-KR" sz="2800" dirty="0">
                <a:solidFill>
                  <a:schemeClr val="bg1"/>
                </a:solidFill>
                <a:latin typeface="Helvetica" panose="020B0604020202030204" pitchFamily="34" charset="0"/>
              </a:rPr>
              <a:t>the performance of </a:t>
            </a:r>
          </a:p>
          <a:p>
            <a:pPr algn="ctr"/>
            <a:r>
              <a:rPr lang="en-US" altLang="ko-KR" sz="2800" dirty="0">
                <a:solidFill>
                  <a:schemeClr val="bg1"/>
                </a:solidFill>
                <a:latin typeface="Helvetica" panose="020B0604020202030204" pitchFamily="34" charset="0"/>
              </a:rPr>
              <a:t>the cluster model.</a:t>
            </a:r>
          </a:p>
          <a:p>
            <a:pPr lvl="0" algn="ctr"/>
            <a:r>
              <a:rPr lang="en-US" altLang="ko-KR" sz="2000" dirty="0">
                <a:solidFill>
                  <a:prstClr val="white"/>
                </a:solidFill>
                <a:latin typeface="Helvetica" panose="020B0604020202030204" pitchFamily="34" charset="0"/>
              </a:rPr>
              <a:t>(obtain averaged accuracy)</a:t>
            </a:r>
          </a:p>
          <a:p>
            <a:pPr algn="ctr"/>
            <a:endParaRPr lang="en-US" altLang="ko-KR" sz="2800" dirty="0">
              <a:solidFill>
                <a:schemeClr val="bg1"/>
              </a:solidFill>
              <a:latin typeface="Helvetica" panose="020B0604020202030204" pitchFamily="34" charset="0"/>
            </a:endParaRPr>
          </a:p>
        </p:txBody>
      </p:sp>
    </p:spTree>
    <p:extLst>
      <p:ext uri="{BB962C8B-B14F-4D97-AF65-F5344CB8AC3E}">
        <p14:creationId xmlns:p14="http://schemas.microsoft.com/office/powerpoint/2010/main" val="4123110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4</a:t>
            </a:r>
          </a:p>
        </p:txBody>
      </p:sp>
      <p:sp>
        <p:nvSpPr>
          <p:cNvPr id="9" name="직사각형 8"/>
          <p:cNvSpPr/>
          <p:nvPr/>
        </p:nvSpPr>
        <p:spPr>
          <a:xfrm>
            <a:off x="8352723" y="2179978"/>
            <a:ext cx="3480513" cy="2985433"/>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For each cluster,</a:t>
            </a:r>
          </a:p>
          <a:p>
            <a:pPr algn="ctr"/>
            <a:r>
              <a:rPr lang="en-US" altLang="ko-KR" sz="2800" dirty="0">
                <a:solidFill>
                  <a:schemeClr val="bg1"/>
                </a:solidFill>
                <a:latin typeface="Helvetica" panose="020B0604020202030204" pitchFamily="34" charset="0"/>
              </a:rPr>
              <a:t>sample m clients</a:t>
            </a:r>
          </a:p>
          <a:p>
            <a:pPr algn="ctr"/>
            <a:r>
              <a:rPr lang="en-US" altLang="ko-KR" sz="2800" dirty="0">
                <a:solidFill>
                  <a:schemeClr val="bg1"/>
                </a:solidFill>
                <a:latin typeface="Helvetica" panose="020B0604020202030204" pitchFamily="34" charset="0"/>
              </a:rPr>
              <a:t>to test </a:t>
            </a:r>
          </a:p>
          <a:p>
            <a:pPr algn="ctr"/>
            <a:r>
              <a:rPr lang="en-US" altLang="ko-KR" sz="2800" dirty="0">
                <a:solidFill>
                  <a:schemeClr val="bg1"/>
                </a:solidFill>
                <a:latin typeface="Helvetica" panose="020B0604020202030204" pitchFamily="34" charset="0"/>
              </a:rPr>
              <a:t>the performance of </a:t>
            </a:r>
          </a:p>
          <a:p>
            <a:pPr algn="ctr"/>
            <a:r>
              <a:rPr lang="en-US" altLang="ko-KR" sz="2800" dirty="0">
                <a:solidFill>
                  <a:schemeClr val="bg1"/>
                </a:solidFill>
                <a:latin typeface="Helvetica" panose="020B0604020202030204" pitchFamily="34" charset="0"/>
              </a:rPr>
              <a:t>the cluster model.</a:t>
            </a:r>
          </a:p>
          <a:p>
            <a:pPr lvl="0" algn="ctr"/>
            <a:r>
              <a:rPr lang="en-US" altLang="ko-KR" sz="2000" dirty="0">
                <a:solidFill>
                  <a:prstClr val="white"/>
                </a:solidFill>
                <a:latin typeface="Helvetica" panose="020B0604020202030204" pitchFamily="34" charset="0"/>
              </a:rPr>
              <a:t>(obtain averaged accuracy)</a:t>
            </a:r>
          </a:p>
          <a:p>
            <a:pPr algn="ctr"/>
            <a:endParaRPr lang="en-US" altLang="ko-KR" sz="2800" dirty="0">
              <a:solidFill>
                <a:schemeClr val="bg1"/>
              </a:solidFill>
              <a:latin typeface="Helvetica" panose="020B0604020202030204" pitchFamily="34" charset="0"/>
            </a:endParaRPr>
          </a:p>
        </p:txBody>
      </p:sp>
      <p:sp>
        <p:nvSpPr>
          <p:cNvPr id="7" name="위쪽 화살표[U] 2">
            <a:extLst>
              <a:ext uri="{FF2B5EF4-FFF2-40B4-BE49-F238E27FC236}">
                <a16:creationId xmlns:a16="http://schemas.microsoft.com/office/drawing/2014/main" id="{842A2B46-C9C2-1189-371C-E252DCB99189}"/>
              </a:ext>
            </a:extLst>
          </p:cNvPr>
          <p:cNvSpPr/>
          <p:nvPr/>
        </p:nvSpPr>
        <p:spPr>
          <a:xfrm>
            <a:off x="3542764" y="4713539"/>
            <a:ext cx="1910785" cy="451872"/>
          </a:xfrm>
          <a:prstGeom prs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rPr>
              <a:t>Test</a:t>
            </a:r>
          </a:p>
          <a:p>
            <a:pPr algn="ctr"/>
            <a:r>
              <a:rPr kumimoji="1" lang="en-US" altLang="ko-Kore-KR" sz="1200" dirty="0">
                <a:solidFill>
                  <a:schemeClr val="tx1"/>
                </a:solidFill>
              </a:rPr>
              <a:t>Result</a:t>
            </a:r>
            <a:endParaRPr kumimoji="1" lang="ko-Kore-KR" altLang="en-US" sz="1200" dirty="0">
              <a:solidFill>
                <a:schemeClr val="tx1"/>
              </a:solidFill>
            </a:endParaRPr>
          </a:p>
        </p:txBody>
      </p:sp>
      <p:pic>
        <p:nvPicPr>
          <p:cNvPr id="8" name="그림 7" descr="흑백, 화이트, 블랙, 원이(가) 표시된 사진&#10;&#10;자동 생성된 설명">
            <a:extLst>
              <a:ext uri="{FF2B5EF4-FFF2-40B4-BE49-F238E27FC236}">
                <a16:creationId xmlns:a16="http://schemas.microsoft.com/office/drawing/2014/main" id="{6A21D49E-574A-DB2C-0B32-CCE265866D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548" y="5859068"/>
            <a:ext cx="421393" cy="454734"/>
          </a:xfrm>
          <a:prstGeom prst="rect">
            <a:avLst/>
          </a:prstGeom>
        </p:spPr>
      </p:pic>
      <p:sp>
        <p:nvSpPr>
          <p:cNvPr id="10" name="타원 9">
            <a:extLst>
              <a:ext uri="{FF2B5EF4-FFF2-40B4-BE49-F238E27FC236}">
                <a16:creationId xmlns:a16="http://schemas.microsoft.com/office/drawing/2014/main" id="{3EB45DBB-27CE-8CBB-7E38-4B8FC29FE943}"/>
              </a:ext>
            </a:extLst>
          </p:cNvPr>
          <p:cNvSpPr/>
          <p:nvPr/>
        </p:nvSpPr>
        <p:spPr>
          <a:xfrm>
            <a:off x="540859"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1</a:t>
            </a:r>
            <a:endParaRPr kumimoji="1" lang="ko-Kore-KR" altLang="en-US" sz="1050" dirty="0"/>
          </a:p>
        </p:txBody>
      </p:sp>
      <p:sp>
        <p:nvSpPr>
          <p:cNvPr id="11" name="타원 10">
            <a:extLst>
              <a:ext uri="{FF2B5EF4-FFF2-40B4-BE49-F238E27FC236}">
                <a16:creationId xmlns:a16="http://schemas.microsoft.com/office/drawing/2014/main" id="{D6217939-FA53-D2AD-CC00-E58F6FC9E1BF}"/>
              </a:ext>
            </a:extLst>
          </p:cNvPr>
          <p:cNvSpPr/>
          <p:nvPr/>
        </p:nvSpPr>
        <p:spPr>
          <a:xfrm>
            <a:off x="1362194" y="3032081"/>
            <a:ext cx="1289957" cy="12554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2" name="타원 11">
            <a:extLst>
              <a:ext uri="{FF2B5EF4-FFF2-40B4-BE49-F238E27FC236}">
                <a16:creationId xmlns:a16="http://schemas.microsoft.com/office/drawing/2014/main" id="{FB2FBB21-1E06-7501-449A-4A73CA0D2D3B}"/>
              </a:ext>
            </a:extLst>
          </p:cNvPr>
          <p:cNvSpPr/>
          <p:nvPr/>
        </p:nvSpPr>
        <p:spPr>
          <a:xfrm>
            <a:off x="3853179" y="3032080"/>
            <a:ext cx="1289957" cy="12554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3" name="타원 12">
            <a:extLst>
              <a:ext uri="{FF2B5EF4-FFF2-40B4-BE49-F238E27FC236}">
                <a16:creationId xmlns:a16="http://schemas.microsoft.com/office/drawing/2014/main" id="{201FE97F-2D5A-DD60-8C0F-CA6F8A86AB41}"/>
              </a:ext>
            </a:extLst>
          </p:cNvPr>
          <p:cNvSpPr/>
          <p:nvPr/>
        </p:nvSpPr>
        <p:spPr>
          <a:xfrm>
            <a:off x="6344164" y="2991877"/>
            <a:ext cx="1289957" cy="12554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4" name="타원 13">
            <a:extLst>
              <a:ext uri="{FF2B5EF4-FFF2-40B4-BE49-F238E27FC236}">
                <a16:creationId xmlns:a16="http://schemas.microsoft.com/office/drawing/2014/main" id="{63542F01-FD88-0BDB-E24D-E0261E5908A5}"/>
              </a:ext>
            </a:extLst>
          </p:cNvPr>
          <p:cNvSpPr/>
          <p:nvPr/>
        </p:nvSpPr>
        <p:spPr>
          <a:xfrm>
            <a:off x="3936051" y="1431262"/>
            <a:ext cx="1086665" cy="114961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Global</a:t>
            </a:r>
          </a:p>
          <a:p>
            <a:pPr algn="ctr"/>
            <a:r>
              <a:rPr kumimoji="1" lang="en-US" altLang="ko-Kore-KR" sz="1200" dirty="0"/>
              <a:t>Model</a:t>
            </a:r>
            <a:endParaRPr kumimoji="1" lang="ko-Kore-KR" altLang="en-US" sz="1200" dirty="0"/>
          </a:p>
        </p:txBody>
      </p:sp>
      <p:pic>
        <p:nvPicPr>
          <p:cNvPr id="15" name="그림 14" descr="흑백, 화이트, 블랙, 원이(가) 표시된 사진&#10;&#10;자동 생성된 설명">
            <a:extLst>
              <a:ext uri="{FF2B5EF4-FFF2-40B4-BE49-F238E27FC236}">
                <a16:creationId xmlns:a16="http://schemas.microsoft.com/office/drawing/2014/main" id="{0B95F6C5-11F1-CA61-FDFB-A2D6963CD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5755" y="5859068"/>
            <a:ext cx="421393" cy="454734"/>
          </a:xfrm>
          <a:prstGeom prst="rect">
            <a:avLst/>
          </a:prstGeom>
        </p:spPr>
      </p:pic>
      <p:sp>
        <p:nvSpPr>
          <p:cNvPr id="16" name="타원 15">
            <a:extLst>
              <a:ext uri="{FF2B5EF4-FFF2-40B4-BE49-F238E27FC236}">
                <a16:creationId xmlns:a16="http://schemas.microsoft.com/office/drawing/2014/main" id="{B2475E95-01E6-FA58-323B-2D28373E578D}"/>
              </a:ext>
            </a:extLst>
          </p:cNvPr>
          <p:cNvSpPr/>
          <p:nvPr/>
        </p:nvSpPr>
        <p:spPr>
          <a:xfrm>
            <a:off x="1485066"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2</a:t>
            </a:r>
            <a:endParaRPr kumimoji="1" lang="ko-Kore-KR" altLang="en-US" sz="1050" dirty="0"/>
          </a:p>
        </p:txBody>
      </p:sp>
      <p:sp>
        <p:nvSpPr>
          <p:cNvPr id="17" name="U자형 화살표[U] 31">
            <a:extLst>
              <a:ext uri="{FF2B5EF4-FFF2-40B4-BE49-F238E27FC236}">
                <a16:creationId xmlns:a16="http://schemas.microsoft.com/office/drawing/2014/main" id="{2FD821EC-B203-DAFE-0BB2-F70C648586A3}"/>
              </a:ext>
            </a:extLst>
          </p:cNvPr>
          <p:cNvSpPr/>
          <p:nvPr/>
        </p:nvSpPr>
        <p:spPr>
          <a:xfrm rot="8423658">
            <a:off x="1808493"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18" name="그림 17" descr="흑백, 화이트, 블랙, 원이(가) 표시된 사진&#10;&#10;자동 생성된 설명">
            <a:extLst>
              <a:ext uri="{FF2B5EF4-FFF2-40B4-BE49-F238E27FC236}">
                <a16:creationId xmlns:a16="http://schemas.microsoft.com/office/drawing/2014/main" id="{A0BE5621-9FE6-F930-3099-F1B8622463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962" y="5859068"/>
            <a:ext cx="421393" cy="454734"/>
          </a:xfrm>
          <a:prstGeom prst="rect">
            <a:avLst/>
          </a:prstGeom>
        </p:spPr>
      </p:pic>
      <p:sp>
        <p:nvSpPr>
          <p:cNvPr id="19" name="타원 18">
            <a:extLst>
              <a:ext uri="{FF2B5EF4-FFF2-40B4-BE49-F238E27FC236}">
                <a16:creationId xmlns:a16="http://schemas.microsoft.com/office/drawing/2014/main" id="{ECE4FE06-79CD-1BA5-D5B4-816F36BCDF5F}"/>
              </a:ext>
            </a:extLst>
          </p:cNvPr>
          <p:cNvSpPr/>
          <p:nvPr/>
        </p:nvSpPr>
        <p:spPr>
          <a:xfrm>
            <a:off x="2429273"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3</a:t>
            </a:r>
            <a:endParaRPr kumimoji="1" lang="ko-Kore-KR" altLang="en-US" sz="1050" dirty="0"/>
          </a:p>
        </p:txBody>
      </p:sp>
      <p:sp>
        <p:nvSpPr>
          <p:cNvPr id="20" name="U자형 화살표[U] 37">
            <a:extLst>
              <a:ext uri="{FF2B5EF4-FFF2-40B4-BE49-F238E27FC236}">
                <a16:creationId xmlns:a16="http://schemas.microsoft.com/office/drawing/2014/main" id="{45F2B653-41AA-D795-A7B4-FC9F5719A2CC}"/>
              </a:ext>
            </a:extLst>
          </p:cNvPr>
          <p:cNvSpPr/>
          <p:nvPr/>
        </p:nvSpPr>
        <p:spPr>
          <a:xfrm rot="8423658">
            <a:off x="2752701"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21" name="그림 20" descr="흑백, 화이트, 블랙, 원이(가) 표시된 사진&#10;&#10;자동 생성된 설명">
            <a:extLst>
              <a:ext uri="{FF2B5EF4-FFF2-40B4-BE49-F238E27FC236}">
                <a16:creationId xmlns:a16="http://schemas.microsoft.com/office/drawing/2014/main" id="{29F3F1FC-205C-46A7-3E34-4364B97274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4169" y="5859068"/>
            <a:ext cx="421393" cy="454734"/>
          </a:xfrm>
          <a:prstGeom prst="rect">
            <a:avLst/>
          </a:prstGeom>
        </p:spPr>
      </p:pic>
      <p:sp>
        <p:nvSpPr>
          <p:cNvPr id="22" name="타원 21">
            <a:extLst>
              <a:ext uri="{FF2B5EF4-FFF2-40B4-BE49-F238E27FC236}">
                <a16:creationId xmlns:a16="http://schemas.microsoft.com/office/drawing/2014/main" id="{38EF9339-797A-A189-6FD0-8CBC7F74B35D}"/>
              </a:ext>
            </a:extLst>
          </p:cNvPr>
          <p:cNvSpPr/>
          <p:nvPr/>
        </p:nvSpPr>
        <p:spPr>
          <a:xfrm>
            <a:off x="3373481"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4</a:t>
            </a:r>
            <a:endParaRPr kumimoji="1" lang="ko-Kore-KR" altLang="en-US" sz="1050" dirty="0"/>
          </a:p>
        </p:txBody>
      </p:sp>
      <p:sp>
        <p:nvSpPr>
          <p:cNvPr id="23" name="U자형 화살표[U] 40">
            <a:extLst>
              <a:ext uri="{FF2B5EF4-FFF2-40B4-BE49-F238E27FC236}">
                <a16:creationId xmlns:a16="http://schemas.microsoft.com/office/drawing/2014/main" id="{7A89DA82-18A6-510C-CBFC-DC438CDE00D1}"/>
              </a:ext>
            </a:extLst>
          </p:cNvPr>
          <p:cNvSpPr/>
          <p:nvPr/>
        </p:nvSpPr>
        <p:spPr>
          <a:xfrm rot="8423658">
            <a:off x="3696908"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24" name="그림 23" descr="흑백, 화이트, 블랙, 원이(가) 표시된 사진&#10;&#10;자동 생성된 설명">
            <a:extLst>
              <a:ext uri="{FF2B5EF4-FFF2-40B4-BE49-F238E27FC236}">
                <a16:creationId xmlns:a16="http://schemas.microsoft.com/office/drawing/2014/main" id="{CFB05055-A69A-8AAF-6815-CC60CA08D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4800" y="5862939"/>
            <a:ext cx="421393" cy="454734"/>
          </a:xfrm>
          <a:prstGeom prst="rect">
            <a:avLst/>
          </a:prstGeom>
        </p:spPr>
      </p:pic>
      <p:sp>
        <p:nvSpPr>
          <p:cNvPr id="25" name="타원 24">
            <a:extLst>
              <a:ext uri="{FF2B5EF4-FFF2-40B4-BE49-F238E27FC236}">
                <a16:creationId xmlns:a16="http://schemas.microsoft.com/office/drawing/2014/main" id="{544C1486-865B-6198-B68D-76CB7EF67DC4}"/>
              </a:ext>
            </a:extLst>
          </p:cNvPr>
          <p:cNvSpPr/>
          <p:nvPr/>
        </p:nvSpPr>
        <p:spPr>
          <a:xfrm>
            <a:off x="4324111"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5</a:t>
            </a:r>
            <a:endParaRPr kumimoji="1" lang="ko-Kore-KR" altLang="en-US" sz="1050" dirty="0"/>
          </a:p>
        </p:txBody>
      </p:sp>
      <p:pic>
        <p:nvPicPr>
          <p:cNvPr id="26" name="그림 25" descr="흑백, 화이트, 블랙, 원이(가) 표시된 사진&#10;&#10;자동 생성된 설명">
            <a:extLst>
              <a:ext uri="{FF2B5EF4-FFF2-40B4-BE49-F238E27FC236}">
                <a16:creationId xmlns:a16="http://schemas.microsoft.com/office/drawing/2014/main" id="{DE4025EC-D6E5-BA45-8236-5A27C319B3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9007" y="5862939"/>
            <a:ext cx="421393" cy="454734"/>
          </a:xfrm>
          <a:prstGeom prst="rect">
            <a:avLst/>
          </a:prstGeom>
        </p:spPr>
      </p:pic>
      <p:sp>
        <p:nvSpPr>
          <p:cNvPr id="27" name="타원 26">
            <a:extLst>
              <a:ext uri="{FF2B5EF4-FFF2-40B4-BE49-F238E27FC236}">
                <a16:creationId xmlns:a16="http://schemas.microsoft.com/office/drawing/2014/main" id="{3AFF0572-CBEA-4A62-96BD-CD7B223AB974}"/>
              </a:ext>
            </a:extLst>
          </p:cNvPr>
          <p:cNvSpPr/>
          <p:nvPr/>
        </p:nvSpPr>
        <p:spPr>
          <a:xfrm>
            <a:off x="5268319"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6</a:t>
            </a:r>
            <a:endParaRPr kumimoji="1" lang="ko-Kore-KR" altLang="en-US" sz="1050" dirty="0"/>
          </a:p>
        </p:txBody>
      </p:sp>
      <p:pic>
        <p:nvPicPr>
          <p:cNvPr id="28" name="그림 27" descr="흑백, 화이트, 블랙, 원이(가) 표시된 사진&#10;&#10;자동 생성된 설명">
            <a:extLst>
              <a:ext uri="{FF2B5EF4-FFF2-40B4-BE49-F238E27FC236}">
                <a16:creationId xmlns:a16="http://schemas.microsoft.com/office/drawing/2014/main" id="{ACB2B0F1-DF2F-903E-1E2B-BC76F6CE6B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3214" y="5862939"/>
            <a:ext cx="421393" cy="454734"/>
          </a:xfrm>
          <a:prstGeom prst="rect">
            <a:avLst/>
          </a:prstGeom>
        </p:spPr>
      </p:pic>
      <p:sp>
        <p:nvSpPr>
          <p:cNvPr id="29" name="타원 28">
            <a:extLst>
              <a:ext uri="{FF2B5EF4-FFF2-40B4-BE49-F238E27FC236}">
                <a16:creationId xmlns:a16="http://schemas.microsoft.com/office/drawing/2014/main" id="{13352F5F-1CAA-21B9-75E9-7C3A572D27D8}"/>
              </a:ext>
            </a:extLst>
          </p:cNvPr>
          <p:cNvSpPr/>
          <p:nvPr/>
        </p:nvSpPr>
        <p:spPr>
          <a:xfrm>
            <a:off x="6212526"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7</a:t>
            </a:r>
            <a:endParaRPr kumimoji="1" lang="ko-Kore-KR" altLang="en-US" sz="1050" dirty="0"/>
          </a:p>
        </p:txBody>
      </p:sp>
      <p:pic>
        <p:nvPicPr>
          <p:cNvPr id="30" name="그림 29" descr="흑백, 화이트, 블랙, 원이(가) 표시된 사진&#10;&#10;자동 생성된 설명">
            <a:extLst>
              <a:ext uri="{FF2B5EF4-FFF2-40B4-BE49-F238E27FC236}">
                <a16:creationId xmlns:a16="http://schemas.microsoft.com/office/drawing/2014/main" id="{BE476033-BFE0-9D0E-A767-F31C638911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7422" y="5862939"/>
            <a:ext cx="421393" cy="454734"/>
          </a:xfrm>
          <a:prstGeom prst="rect">
            <a:avLst/>
          </a:prstGeom>
        </p:spPr>
      </p:pic>
      <p:sp>
        <p:nvSpPr>
          <p:cNvPr id="31" name="타원 30">
            <a:extLst>
              <a:ext uri="{FF2B5EF4-FFF2-40B4-BE49-F238E27FC236}">
                <a16:creationId xmlns:a16="http://schemas.microsoft.com/office/drawing/2014/main" id="{E883A0E0-CEF1-8E81-62C4-0118B14A066A}"/>
              </a:ext>
            </a:extLst>
          </p:cNvPr>
          <p:cNvSpPr/>
          <p:nvPr/>
        </p:nvSpPr>
        <p:spPr>
          <a:xfrm>
            <a:off x="7156733"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8</a:t>
            </a:r>
            <a:endParaRPr kumimoji="1" lang="ko-Kore-KR" altLang="en-US" sz="1050" dirty="0"/>
          </a:p>
        </p:txBody>
      </p:sp>
      <p:sp>
        <p:nvSpPr>
          <p:cNvPr id="32" name="U자형 화살표[U] 52">
            <a:extLst>
              <a:ext uri="{FF2B5EF4-FFF2-40B4-BE49-F238E27FC236}">
                <a16:creationId xmlns:a16="http://schemas.microsoft.com/office/drawing/2014/main" id="{DFE31246-F652-8D9E-D92D-E4B06AFDE2D9}"/>
              </a:ext>
            </a:extLst>
          </p:cNvPr>
          <p:cNvSpPr/>
          <p:nvPr/>
        </p:nvSpPr>
        <p:spPr>
          <a:xfrm rot="8423658">
            <a:off x="5628675" y="5584777"/>
            <a:ext cx="312542" cy="279372"/>
          </a:xfrm>
          <a:prstGeom prst="uturnArrow">
            <a:avLst>
              <a:gd name="adj1" fmla="val 25000"/>
              <a:gd name="adj2" fmla="val 25000"/>
              <a:gd name="adj3" fmla="val 0"/>
              <a:gd name="adj4" fmla="val 43750"/>
              <a:gd name="adj5" fmla="val 7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33" name="그림 32" descr="흑백, 화이트, 블랙, 원이(가) 표시된 사진&#10;&#10;자동 생성된 설명">
            <a:extLst>
              <a:ext uri="{FF2B5EF4-FFF2-40B4-BE49-F238E27FC236}">
                <a16:creationId xmlns:a16="http://schemas.microsoft.com/office/drawing/2014/main" id="{0D0D0D1C-3A70-33AD-7397-6AD68E2C3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083" y="5859068"/>
            <a:ext cx="421393" cy="454734"/>
          </a:xfrm>
          <a:prstGeom prst="rect">
            <a:avLst/>
          </a:prstGeom>
        </p:spPr>
      </p:pic>
      <p:sp>
        <p:nvSpPr>
          <p:cNvPr id="34" name="타원 33">
            <a:extLst>
              <a:ext uri="{FF2B5EF4-FFF2-40B4-BE49-F238E27FC236}">
                <a16:creationId xmlns:a16="http://schemas.microsoft.com/office/drawing/2014/main" id="{0C99B963-1ABE-7B53-8930-EDADB1348386}"/>
              </a:ext>
            </a:extLst>
          </p:cNvPr>
          <p:cNvSpPr/>
          <p:nvPr/>
        </p:nvSpPr>
        <p:spPr>
          <a:xfrm>
            <a:off x="8002395"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9</a:t>
            </a:r>
            <a:endParaRPr kumimoji="1" lang="ko-Kore-KR" altLang="en-US" sz="1050" dirty="0"/>
          </a:p>
        </p:txBody>
      </p:sp>
      <p:sp>
        <p:nvSpPr>
          <p:cNvPr id="35" name="U자형 화살표[U] 55">
            <a:extLst>
              <a:ext uri="{FF2B5EF4-FFF2-40B4-BE49-F238E27FC236}">
                <a16:creationId xmlns:a16="http://schemas.microsoft.com/office/drawing/2014/main" id="{B762026A-4B02-C561-6A37-C31CCAACC469}"/>
              </a:ext>
            </a:extLst>
          </p:cNvPr>
          <p:cNvSpPr/>
          <p:nvPr/>
        </p:nvSpPr>
        <p:spPr>
          <a:xfrm rot="8423658">
            <a:off x="8325822"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sp>
        <p:nvSpPr>
          <p:cNvPr id="36" name="TextBox 35">
            <a:extLst>
              <a:ext uri="{FF2B5EF4-FFF2-40B4-BE49-F238E27FC236}">
                <a16:creationId xmlns:a16="http://schemas.microsoft.com/office/drawing/2014/main" id="{FA76FBE4-39F2-483D-C42E-B0E7DA31A689}"/>
              </a:ext>
            </a:extLst>
          </p:cNvPr>
          <p:cNvSpPr txBox="1"/>
          <p:nvPr/>
        </p:nvSpPr>
        <p:spPr>
          <a:xfrm>
            <a:off x="1585960" y="4382196"/>
            <a:ext cx="842424" cy="276999"/>
          </a:xfrm>
          <a:prstGeom prst="rect">
            <a:avLst/>
          </a:prstGeom>
          <a:noFill/>
        </p:spPr>
        <p:txBody>
          <a:bodyPr wrap="square" rtlCol="0">
            <a:spAutoFit/>
          </a:bodyPr>
          <a:lstStyle/>
          <a:p>
            <a:pPr algn="ctr"/>
            <a:r>
              <a:rPr kumimoji="1" lang="en-US" altLang="ko-Kore-KR" sz="1200" dirty="0">
                <a:solidFill>
                  <a:schemeClr val="bg1"/>
                </a:solidFill>
              </a:rPr>
              <a:t>Cluster 1</a:t>
            </a:r>
            <a:endParaRPr kumimoji="1" lang="ko-Kore-KR" altLang="en-US" sz="1200" dirty="0">
              <a:solidFill>
                <a:schemeClr val="bg1"/>
              </a:solidFill>
            </a:endParaRPr>
          </a:p>
        </p:txBody>
      </p:sp>
      <p:sp>
        <p:nvSpPr>
          <p:cNvPr id="37" name="TextBox 36">
            <a:extLst>
              <a:ext uri="{FF2B5EF4-FFF2-40B4-BE49-F238E27FC236}">
                <a16:creationId xmlns:a16="http://schemas.microsoft.com/office/drawing/2014/main" id="{D8EB0344-D227-EB3B-4BE6-951B590D177C}"/>
              </a:ext>
            </a:extLst>
          </p:cNvPr>
          <p:cNvSpPr txBox="1"/>
          <p:nvPr/>
        </p:nvSpPr>
        <p:spPr>
          <a:xfrm>
            <a:off x="4090817" y="4382196"/>
            <a:ext cx="842424" cy="276999"/>
          </a:xfrm>
          <a:prstGeom prst="rect">
            <a:avLst/>
          </a:prstGeom>
          <a:noFill/>
        </p:spPr>
        <p:txBody>
          <a:bodyPr wrap="square" rtlCol="0">
            <a:spAutoFit/>
          </a:bodyPr>
          <a:lstStyle/>
          <a:p>
            <a:pPr algn="ctr"/>
            <a:r>
              <a:rPr kumimoji="1" lang="en-US" altLang="ko-Kore-KR" sz="1200" dirty="0">
                <a:solidFill>
                  <a:schemeClr val="bg1"/>
                </a:solidFill>
              </a:rPr>
              <a:t>Cluster 2</a:t>
            </a:r>
            <a:endParaRPr kumimoji="1" lang="ko-Kore-KR" altLang="en-US" sz="1200" dirty="0">
              <a:solidFill>
                <a:schemeClr val="bg1"/>
              </a:solidFill>
            </a:endParaRPr>
          </a:p>
        </p:txBody>
      </p:sp>
      <p:sp>
        <p:nvSpPr>
          <p:cNvPr id="38" name="TextBox 37">
            <a:extLst>
              <a:ext uri="{FF2B5EF4-FFF2-40B4-BE49-F238E27FC236}">
                <a16:creationId xmlns:a16="http://schemas.microsoft.com/office/drawing/2014/main" id="{46F315A4-DE96-30AC-26AA-B025E6BBB557}"/>
              </a:ext>
            </a:extLst>
          </p:cNvPr>
          <p:cNvSpPr txBox="1"/>
          <p:nvPr/>
        </p:nvSpPr>
        <p:spPr>
          <a:xfrm>
            <a:off x="6595673" y="4360399"/>
            <a:ext cx="842424" cy="276999"/>
          </a:xfrm>
          <a:prstGeom prst="rect">
            <a:avLst/>
          </a:prstGeom>
          <a:noFill/>
        </p:spPr>
        <p:txBody>
          <a:bodyPr wrap="square" rtlCol="0">
            <a:spAutoFit/>
          </a:bodyPr>
          <a:lstStyle/>
          <a:p>
            <a:pPr algn="ctr"/>
            <a:r>
              <a:rPr kumimoji="1" lang="en-US" altLang="ko-Kore-KR" sz="1200" dirty="0">
                <a:solidFill>
                  <a:schemeClr val="bg1"/>
                </a:solidFill>
              </a:rPr>
              <a:t>Cluster 3</a:t>
            </a:r>
            <a:endParaRPr kumimoji="1" lang="ko-Kore-KR" altLang="en-US" sz="1200" dirty="0">
              <a:solidFill>
                <a:schemeClr val="bg1"/>
              </a:solidFill>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3E243CA-51A5-EB7A-EEE7-FF83837E9BCC}"/>
                  </a:ext>
                </a:extLst>
              </p:cNvPr>
              <p:cNvSpPr txBox="1"/>
              <p:nvPr/>
            </p:nvSpPr>
            <p:spPr>
              <a:xfrm>
                <a:off x="1428683" y="3359256"/>
                <a:ext cx="107439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900" b="0" i="1" smtClean="0">
                          <a:solidFill>
                            <a:schemeClr val="bg1"/>
                          </a:solidFill>
                          <a:latin typeface="Cambria Math" panose="02040503050406030204" pitchFamily="18" charset="0"/>
                        </a:rPr>
                        <m:t>𝐹𝑒𝑑𝐴𝑣𝑔</m:t>
                      </m:r>
                      <m:r>
                        <a:rPr kumimoji="1" lang="en-US" altLang="ko-Kore-KR" sz="900" b="0" i="1" smtClean="0">
                          <a:solidFill>
                            <a:schemeClr val="bg1"/>
                          </a:solidFill>
                          <a:latin typeface="Cambria Math" panose="02040503050406030204" pitchFamily="18" charset="0"/>
                        </a:rPr>
                        <m:t>(</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2, </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5,</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9)</m:t>
                      </m:r>
                    </m:oMath>
                  </m:oMathPara>
                </a14:m>
                <a:endParaRPr kumimoji="1" lang="ko-Kore-KR" altLang="en-US" sz="900" dirty="0"/>
              </a:p>
            </p:txBody>
          </p:sp>
        </mc:Choice>
        <mc:Fallback xmlns="">
          <p:sp>
            <p:nvSpPr>
              <p:cNvPr id="39" name="TextBox 38">
                <a:extLst>
                  <a:ext uri="{FF2B5EF4-FFF2-40B4-BE49-F238E27FC236}">
                    <a16:creationId xmlns:a16="http://schemas.microsoft.com/office/drawing/2014/main" id="{E3E243CA-51A5-EB7A-EEE7-FF83837E9BCC}"/>
                  </a:ext>
                </a:extLst>
              </p:cNvPr>
              <p:cNvSpPr txBox="1">
                <a:spLocks noRot="1" noChangeAspect="1" noMove="1" noResize="1" noEditPoints="1" noAdjustHandles="1" noChangeArrowheads="1" noChangeShapeType="1" noTextEdit="1"/>
              </p:cNvSpPr>
              <p:nvPr/>
            </p:nvSpPr>
            <p:spPr>
              <a:xfrm>
                <a:off x="1428683" y="3359256"/>
                <a:ext cx="1074397" cy="138499"/>
              </a:xfrm>
              <a:prstGeom prst="rect">
                <a:avLst/>
              </a:prstGeom>
              <a:blipFill>
                <a:blip r:embed="rId4"/>
                <a:stretch>
                  <a:fillRect l="-2825" r="-2825" b="-3478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D0B233D-3320-3C10-B54B-AA20680666B5}"/>
                  </a:ext>
                </a:extLst>
              </p:cNvPr>
              <p:cNvSpPr txBox="1"/>
              <p:nvPr/>
            </p:nvSpPr>
            <p:spPr>
              <a:xfrm>
                <a:off x="3936051" y="3361446"/>
                <a:ext cx="107439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900" b="0" i="1" smtClean="0">
                          <a:solidFill>
                            <a:schemeClr val="bg1"/>
                          </a:solidFill>
                          <a:latin typeface="Cambria Math" panose="02040503050406030204" pitchFamily="18" charset="0"/>
                        </a:rPr>
                        <m:t>𝐹𝑒𝑑𝐴𝑣𝑔</m:t>
                      </m:r>
                      <m:r>
                        <a:rPr kumimoji="1" lang="en-US" altLang="ko-Kore-KR" sz="900" b="0" i="1" smtClean="0">
                          <a:solidFill>
                            <a:schemeClr val="bg1"/>
                          </a:solidFill>
                          <a:latin typeface="Cambria Math" panose="02040503050406030204" pitchFamily="18" charset="0"/>
                        </a:rPr>
                        <m:t>(</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1, </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4,</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7)</m:t>
                      </m:r>
                    </m:oMath>
                  </m:oMathPara>
                </a14:m>
                <a:endParaRPr kumimoji="1" lang="ko-Kore-KR" altLang="en-US" sz="900" dirty="0"/>
              </a:p>
            </p:txBody>
          </p:sp>
        </mc:Choice>
        <mc:Fallback xmlns="">
          <p:sp>
            <p:nvSpPr>
              <p:cNvPr id="40" name="TextBox 39">
                <a:extLst>
                  <a:ext uri="{FF2B5EF4-FFF2-40B4-BE49-F238E27FC236}">
                    <a16:creationId xmlns:a16="http://schemas.microsoft.com/office/drawing/2014/main" id="{9D0B233D-3320-3C10-B54B-AA20680666B5}"/>
                  </a:ext>
                </a:extLst>
              </p:cNvPr>
              <p:cNvSpPr txBox="1">
                <a:spLocks noRot="1" noChangeAspect="1" noMove="1" noResize="1" noEditPoints="1" noAdjustHandles="1" noChangeArrowheads="1" noChangeShapeType="1" noTextEdit="1"/>
              </p:cNvSpPr>
              <p:nvPr/>
            </p:nvSpPr>
            <p:spPr>
              <a:xfrm>
                <a:off x="3936051" y="3361446"/>
                <a:ext cx="1074397" cy="138499"/>
              </a:xfrm>
              <a:prstGeom prst="rect">
                <a:avLst/>
              </a:prstGeom>
              <a:blipFill>
                <a:blip r:embed="rId5"/>
                <a:stretch>
                  <a:fillRect l="-2841" r="-3409" b="-3478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2EDF2A8-C7B7-EB6D-5549-C64289C19A50}"/>
                  </a:ext>
                </a:extLst>
              </p:cNvPr>
              <p:cNvSpPr txBox="1"/>
              <p:nvPr/>
            </p:nvSpPr>
            <p:spPr>
              <a:xfrm>
                <a:off x="6410652" y="3359256"/>
                <a:ext cx="107439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900" b="0" i="1" smtClean="0">
                          <a:solidFill>
                            <a:schemeClr val="bg1"/>
                          </a:solidFill>
                          <a:latin typeface="Cambria Math" panose="02040503050406030204" pitchFamily="18" charset="0"/>
                        </a:rPr>
                        <m:t>𝐹𝑒𝑑𝐴𝑣𝑔</m:t>
                      </m:r>
                      <m:r>
                        <a:rPr kumimoji="1" lang="en-US" altLang="ko-Kore-KR" sz="900" b="0" i="1" smtClean="0">
                          <a:solidFill>
                            <a:schemeClr val="bg1"/>
                          </a:solidFill>
                          <a:latin typeface="Cambria Math" panose="02040503050406030204" pitchFamily="18" charset="0"/>
                        </a:rPr>
                        <m:t>(</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3, </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6,</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8)</m:t>
                      </m:r>
                    </m:oMath>
                  </m:oMathPara>
                </a14:m>
                <a:endParaRPr kumimoji="1" lang="ko-Kore-KR" altLang="en-US" sz="900" dirty="0"/>
              </a:p>
            </p:txBody>
          </p:sp>
        </mc:Choice>
        <mc:Fallback xmlns="">
          <p:sp>
            <p:nvSpPr>
              <p:cNvPr id="41" name="TextBox 40">
                <a:extLst>
                  <a:ext uri="{FF2B5EF4-FFF2-40B4-BE49-F238E27FC236}">
                    <a16:creationId xmlns:a16="http://schemas.microsoft.com/office/drawing/2014/main" id="{92EDF2A8-C7B7-EB6D-5549-C64289C19A50}"/>
                  </a:ext>
                </a:extLst>
              </p:cNvPr>
              <p:cNvSpPr txBox="1">
                <a:spLocks noRot="1" noChangeAspect="1" noMove="1" noResize="1" noEditPoints="1" noAdjustHandles="1" noChangeArrowheads="1" noChangeShapeType="1" noTextEdit="1"/>
              </p:cNvSpPr>
              <p:nvPr/>
            </p:nvSpPr>
            <p:spPr>
              <a:xfrm>
                <a:off x="6410652" y="3359256"/>
                <a:ext cx="1074397" cy="138499"/>
              </a:xfrm>
              <a:prstGeom prst="rect">
                <a:avLst/>
              </a:prstGeom>
              <a:blipFill>
                <a:blip r:embed="rId6"/>
                <a:stretch>
                  <a:fillRect l="-2841" r="-3409" b="-34783"/>
                </a:stretch>
              </a:blipFill>
            </p:spPr>
            <p:txBody>
              <a:bodyPr/>
              <a:lstStyle/>
              <a:p>
                <a:r>
                  <a:rPr lang="ko-KR" altLang="en-US">
                    <a:noFill/>
                  </a:rPr>
                  <a:t> </a:t>
                </a:r>
              </a:p>
            </p:txBody>
          </p:sp>
        </mc:Fallback>
      </mc:AlternateContent>
      <p:sp>
        <p:nvSpPr>
          <p:cNvPr id="42" name="타원 41">
            <a:extLst>
              <a:ext uri="{FF2B5EF4-FFF2-40B4-BE49-F238E27FC236}">
                <a16:creationId xmlns:a16="http://schemas.microsoft.com/office/drawing/2014/main" id="{19C92AE9-C6ED-4868-D48B-CCC9EAF3AE3C}"/>
              </a:ext>
            </a:extLst>
          </p:cNvPr>
          <p:cNvSpPr/>
          <p:nvPr/>
        </p:nvSpPr>
        <p:spPr>
          <a:xfrm>
            <a:off x="1785788" y="3622410"/>
            <a:ext cx="442769" cy="4547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C1</a:t>
            </a:r>
            <a:endParaRPr kumimoji="1" lang="ko-Kore-KR" altLang="en-US" sz="800" dirty="0"/>
          </a:p>
        </p:txBody>
      </p:sp>
      <p:sp>
        <p:nvSpPr>
          <p:cNvPr id="43" name="타원 42">
            <a:extLst>
              <a:ext uri="{FF2B5EF4-FFF2-40B4-BE49-F238E27FC236}">
                <a16:creationId xmlns:a16="http://schemas.microsoft.com/office/drawing/2014/main" id="{FD5AEB19-D2FD-D6C6-4895-E9397A7E2938}"/>
              </a:ext>
            </a:extLst>
          </p:cNvPr>
          <p:cNvSpPr/>
          <p:nvPr/>
        </p:nvSpPr>
        <p:spPr>
          <a:xfrm>
            <a:off x="4290644" y="3625078"/>
            <a:ext cx="442769" cy="454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C2</a:t>
            </a:r>
            <a:endParaRPr kumimoji="1" lang="ko-Kore-KR" altLang="en-US" sz="800" dirty="0"/>
          </a:p>
        </p:txBody>
      </p:sp>
      <p:sp>
        <p:nvSpPr>
          <p:cNvPr id="44" name="타원 43">
            <a:extLst>
              <a:ext uri="{FF2B5EF4-FFF2-40B4-BE49-F238E27FC236}">
                <a16:creationId xmlns:a16="http://schemas.microsoft.com/office/drawing/2014/main" id="{F05B23C1-557E-254A-843A-9F0FDEA46D74}"/>
              </a:ext>
            </a:extLst>
          </p:cNvPr>
          <p:cNvSpPr/>
          <p:nvPr/>
        </p:nvSpPr>
        <p:spPr>
          <a:xfrm>
            <a:off x="6767757" y="3612533"/>
            <a:ext cx="442769" cy="4547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C3</a:t>
            </a:r>
            <a:endParaRPr kumimoji="1" lang="ko-Kore-KR" altLang="en-US" sz="800" dirty="0"/>
          </a:p>
        </p:txBody>
      </p:sp>
      <p:sp>
        <p:nvSpPr>
          <p:cNvPr id="45" name="타원 44">
            <a:extLst>
              <a:ext uri="{FF2B5EF4-FFF2-40B4-BE49-F238E27FC236}">
                <a16:creationId xmlns:a16="http://schemas.microsoft.com/office/drawing/2014/main" id="{F115A626-A00F-DD32-E59A-072093F0E472}"/>
              </a:ext>
            </a:extLst>
          </p:cNvPr>
          <p:cNvSpPr/>
          <p:nvPr/>
        </p:nvSpPr>
        <p:spPr>
          <a:xfrm>
            <a:off x="1489240" y="5313490"/>
            <a:ext cx="442769" cy="4547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C1</a:t>
            </a:r>
            <a:endParaRPr kumimoji="1" lang="ko-Kore-KR" altLang="en-US" sz="800" dirty="0"/>
          </a:p>
        </p:txBody>
      </p:sp>
      <p:sp>
        <p:nvSpPr>
          <p:cNvPr id="46" name="타원 45">
            <a:extLst>
              <a:ext uri="{FF2B5EF4-FFF2-40B4-BE49-F238E27FC236}">
                <a16:creationId xmlns:a16="http://schemas.microsoft.com/office/drawing/2014/main" id="{080F6165-079C-A1C8-5728-7A734F5E71CE}"/>
              </a:ext>
            </a:extLst>
          </p:cNvPr>
          <p:cNvSpPr/>
          <p:nvPr/>
        </p:nvSpPr>
        <p:spPr>
          <a:xfrm>
            <a:off x="2424773" y="5307683"/>
            <a:ext cx="442769" cy="4547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C1</a:t>
            </a:r>
            <a:endParaRPr kumimoji="1" lang="ko-Kore-KR" altLang="en-US" sz="800" dirty="0"/>
          </a:p>
        </p:txBody>
      </p:sp>
      <p:sp>
        <p:nvSpPr>
          <p:cNvPr id="47" name="타원 46">
            <a:extLst>
              <a:ext uri="{FF2B5EF4-FFF2-40B4-BE49-F238E27FC236}">
                <a16:creationId xmlns:a16="http://schemas.microsoft.com/office/drawing/2014/main" id="{F115A626-A00F-DD32-E59A-072093F0E472}"/>
              </a:ext>
            </a:extLst>
          </p:cNvPr>
          <p:cNvSpPr/>
          <p:nvPr/>
        </p:nvSpPr>
        <p:spPr>
          <a:xfrm>
            <a:off x="3373646" y="5313490"/>
            <a:ext cx="442769" cy="4547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C1</a:t>
            </a:r>
            <a:endParaRPr kumimoji="1" lang="ko-Kore-KR" altLang="en-US" sz="800" dirty="0"/>
          </a:p>
        </p:txBody>
      </p:sp>
      <p:sp>
        <p:nvSpPr>
          <p:cNvPr id="48" name="타원 47">
            <a:extLst>
              <a:ext uri="{FF2B5EF4-FFF2-40B4-BE49-F238E27FC236}">
                <a16:creationId xmlns:a16="http://schemas.microsoft.com/office/drawing/2014/main" id="{F115A626-A00F-DD32-E59A-072093F0E472}"/>
              </a:ext>
            </a:extLst>
          </p:cNvPr>
          <p:cNvSpPr/>
          <p:nvPr/>
        </p:nvSpPr>
        <p:spPr>
          <a:xfrm>
            <a:off x="5277750" y="5313490"/>
            <a:ext cx="442769" cy="4547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C1</a:t>
            </a:r>
            <a:endParaRPr kumimoji="1" lang="ko-Kore-KR" altLang="en-US" sz="800" dirty="0"/>
          </a:p>
        </p:txBody>
      </p:sp>
      <p:sp>
        <p:nvSpPr>
          <p:cNvPr id="49" name="타원 48">
            <a:extLst>
              <a:ext uri="{FF2B5EF4-FFF2-40B4-BE49-F238E27FC236}">
                <a16:creationId xmlns:a16="http://schemas.microsoft.com/office/drawing/2014/main" id="{F115A626-A00F-DD32-E59A-072093F0E472}"/>
              </a:ext>
            </a:extLst>
          </p:cNvPr>
          <p:cNvSpPr/>
          <p:nvPr/>
        </p:nvSpPr>
        <p:spPr>
          <a:xfrm>
            <a:off x="6225181" y="5313490"/>
            <a:ext cx="442769" cy="4547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C1</a:t>
            </a:r>
            <a:endParaRPr kumimoji="1" lang="ko-Kore-KR" altLang="en-US" sz="800" dirty="0"/>
          </a:p>
        </p:txBody>
      </p:sp>
      <p:sp>
        <p:nvSpPr>
          <p:cNvPr id="50" name="타원 49">
            <a:extLst>
              <a:ext uri="{FF2B5EF4-FFF2-40B4-BE49-F238E27FC236}">
                <a16:creationId xmlns:a16="http://schemas.microsoft.com/office/drawing/2014/main" id="{F115A626-A00F-DD32-E59A-072093F0E472}"/>
              </a:ext>
            </a:extLst>
          </p:cNvPr>
          <p:cNvSpPr/>
          <p:nvPr/>
        </p:nvSpPr>
        <p:spPr>
          <a:xfrm>
            <a:off x="8013083" y="5313490"/>
            <a:ext cx="442769" cy="4547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C1</a:t>
            </a:r>
            <a:endParaRPr kumimoji="1" lang="ko-Kore-KR" altLang="en-US" sz="800" dirty="0"/>
          </a:p>
        </p:txBody>
      </p:sp>
      <p:sp>
        <p:nvSpPr>
          <p:cNvPr id="51" name="U자형 화살표[U] 52">
            <a:extLst>
              <a:ext uri="{FF2B5EF4-FFF2-40B4-BE49-F238E27FC236}">
                <a16:creationId xmlns:a16="http://schemas.microsoft.com/office/drawing/2014/main" id="{DFE31246-F652-8D9E-D92D-E4B06AFDE2D9}"/>
              </a:ext>
            </a:extLst>
          </p:cNvPr>
          <p:cNvSpPr/>
          <p:nvPr/>
        </p:nvSpPr>
        <p:spPr>
          <a:xfrm rot="8423658">
            <a:off x="6550844" y="558477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spTree>
    <p:extLst>
      <p:ext uri="{BB962C8B-B14F-4D97-AF65-F5344CB8AC3E}">
        <p14:creationId xmlns:p14="http://schemas.microsoft.com/office/powerpoint/2010/main" val="43899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4</a:t>
            </a:r>
          </a:p>
        </p:txBody>
      </p:sp>
      <p:sp>
        <p:nvSpPr>
          <p:cNvPr id="9" name="직사각형 8"/>
          <p:cNvSpPr/>
          <p:nvPr/>
        </p:nvSpPr>
        <p:spPr>
          <a:xfrm>
            <a:off x="8352723" y="2179978"/>
            <a:ext cx="3480513" cy="2985433"/>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For each cluster,</a:t>
            </a:r>
          </a:p>
          <a:p>
            <a:pPr algn="ctr"/>
            <a:r>
              <a:rPr lang="en-US" altLang="ko-KR" sz="2800" dirty="0">
                <a:solidFill>
                  <a:schemeClr val="bg1"/>
                </a:solidFill>
                <a:latin typeface="Helvetica" panose="020B0604020202030204" pitchFamily="34" charset="0"/>
              </a:rPr>
              <a:t>sample m clients</a:t>
            </a:r>
          </a:p>
          <a:p>
            <a:pPr algn="ctr"/>
            <a:r>
              <a:rPr lang="en-US" altLang="ko-KR" sz="2800" dirty="0">
                <a:solidFill>
                  <a:schemeClr val="bg1"/>
                </a:solidFill>
                <a:latin typeface="Helvetica" panose="020B0604020202030204" pitchFamily="34" charset="0"/>
              </a:rPr>
              <a:t>to test </a:t>
            </a:r>
          </a:p>
          <a:p>
            <a:pPr algn="ctr"/>
            <a:r>
              <a:rPr lang="en-US" altLang="ko-KR" sz="2800" dirty="0">
                <a:solidFill>
                  <a:schemeClr val="bg1"/>
                </a:solidFill>
                <a:latin typeface="Helvetica" panose="020B0604020202030204" pitchFamily="34" charset="0"/>
              </a:rPr>
              <a:t>the performance of </a:t>
            </a:r>
          </a:p>
          <a:p>
            <a:pPr algn="ctr"/>
            <a:r>
              <a:rPr lang="en-US" altLang="ko-KR" sz="2800" dirty="0">
                <a:solidFill>
                  <a:schemeClr val="bg1"/>
                </a:solidFill>
                <a:latin typeface="Helvetica" panose="020B0604020202030204" pitchFamily="34" charset="0"/>
              </a:rPr>
              <a:t>the cluster model.</a:t>
            </a:r>
          </a:p>
          <a:p>
            <a:pPr lvl="0" algn="ctr"/>
            <a:r>
              <a:rPr lang="en-US" altLang="ko-KR" sz="2000" dirty="0">
                <a:solidFill>
                  <a:prstClr val="white"/>
                </a:solidFill>
                <a:latin typeface="Helvetica" panose="020B0604020202030204" pitchFamily="34" charset="0"/>
              </a:rPr>
              <a:t>(obtain averaged accuracy)</a:t>
            </a:r>
          </a:p>
          <a:p>
            <a:pPr algn="ctr"/>
            <a:endParaRPr lang="en-US" altLang="ko-KR" sz="2800" dirty="0">
              <a:solidFill>
                <a:schemeClr val="bg1"/>
              </a:solidFill>
              <a:latin typeface="Helvetica" panose="020B0604020202030204" pitchFamily="34" charset="0"/>
            </a:endParaRPr>
          </a:p>
        </p:txBody>
      </p:sp>
      <p:sp>
        <p:nvSpPr>
          <p:cNvPr id="7" name="위쪽 화살표[U] 2">
            <a:extLst>
              <a:ext uri="{FF2B5EF4-FFF2-40B4-BE49-F238E27FC236}">
                <a16:creationId xmlns:a16="http://schemas.microsoft.com/office/drawing/2014/main" id="{842A2B46-C9C2-1189-371C-E252DCB99189}"/>
              </a:ext>
            </a:extLst>
          </p:cNvPr>
          <p:cNvSpPr/>
          <p:nvPr/>
        </p:nvSpPr>
        <p:spPr>
          <a:xfrm>
            <a:off x="3556635" y="4753910"/>
            <a:ext cx="1910785" cy="451872"/>
          </a:xfrm>
          <a:prstGeom prs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rPr>
              <a:t>Test</a:t>
            </a:r>
          </a:p>
          <a:p>
            <a:pPr algn="ctr"/>
            <a:r>
              <a:rPr kumimoji="1" lang="en-US" altLang="ko-Kore-KR" sz="1200" dirty="0">
                <a:solidFill>
                  <a:schemeClr val="tx1"/>
                </a:solidFill>
              </a:rPr>
              <a:t>Result</a:t>
            </a:r>
            <a:endParaRPr kumimoji="1" lang="ko-Kore-KR" altLang="en-US" sz="1200" dirty="0">
              <a:solidFill>
                <a:schemeClr val="tx1"/>
              </a:solidFill>
            </a:endParaRPr>
          </a:p>
        </p:txBody>
      </p:sp>
      <p:pic>
        <p:nvPicPr>
          <p:cNvPr id="8" name="그림 7" descr="흑백, 화이트, 블랙, 원이(가) 표시된 사진&#10;&#10;자동 생성된 설명">
            <a:extLst>
              <a:ext uri="{FF2B5EF4-FFF2-40B4-BE49-F238E27FC236}">
                <a16:creationId xmlns:a16="http://schemas.microsoft.com/office/drawing/2014/main" id="{6A21D49E-574A-DB2C-0B32-CCE265866D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548" y="5859068"/>
            <a:ext cx="421393" cy="454734"/>
          </a:xfrm>
          <a:prstGeom prst="rect">
            <a:avLst/>
          </a:prstGeom>
        </p:spPr>
      </p:pic>
      <p:sp>
        <p:nvSpPr>
          <p:cNvPr id="10" name="타원 9">
            <a:extLst>
              <a:ext uri="{FF2B5EF4-FFF2-40B4-BE49-F238E27FC236}">
                <a16:creationId xmlns:a16="http://schemas.microsoft.com/office/drawing/2014/main" id="{3EB45DBB-27CE-8CBB-7E38-4B8FC29FE943}"/>
              </a:ext>
            </a:extLst>
          </p:cNvPr>
          <p:cNvSpPr/>
          <p:nvPr/>
        </p:nvSpPr>
        <p:spPr>
          <a:xfrm>
            <a:off x="540859"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1</a:t>
            </a:r>
            <a:endParaRPr kumimoji="1" lang="ko-Kore-KR" altLang="en-US" sz="1050" dirty="0"/>
          </a:p>
        </p:txBody>
      </p:sp>
      <p:sp>
        <p:nvSpPr>
          <p:cNvPr id="11" name="타원 10">
            <a:extLst>
              <a:ext uri="{FF2B5EF4-FFF2-40B4-BE49-F238E27FC236}">
                <a16:creationId xmlns:a16="http://schemas.microsoft.com/office/drawing/2014/main" id="{D6217939-FA53-D2AD-CC00-E58F6FC9E1BF}"/>
              </a:ext>
            </a:extLst>
          </p:cNvPr>
          <p:cNvSpPr/>
          <p:nvPr/>
        </p:nvSpPr>
        <p:spPr>
          <a:xfrm>
            <a:off x="1362194" y="3032081"/>
            <a:ext cx="1289957" cy="12554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2" name="타원 11">
            <a:extLst>
              <a:ext uri="{FF2B5EF4-FFF2-40B4-BE49-F238E27FC236}">
                <a16:creationId xmlns:a16="http://schemas.microsoft.com/office/drawing/2014/main" id="{FB2FBB21-1E06-7501-449A-4A73CA0D2D3B}"/>
              </a:ext>
            </a:extLst>
          </p:cNvPr>
          <p:cNvSpPr/>
          <p:nvPr/>
        </p:nvSpPr>
        <p:spPr>
          <a:xfrm>
            <a:off x="3853179" y="3032080"/>
            <a:ext cx="1289957" cy="12554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3" name="타원 12">
            <a:extLst>
              <a:ext uri="{FF2B5EF4-FFF2-40B4-BE49-F238E27FC236}">
                <a16:creationId xmlns:a16="http://schemas.microsoft.com/office/drawing/2014/main" id="{201FE97F-2D5A-DD60-8C0F-CA6F8A86AB41}"/>
              </a:ext>
            </a:extLst>
          </p:cNvPr>
          <p:cNvSpPr/>
          <p:nvPr/>
        </p:nvSpPr>
        <p:spPr>
          <a:xfrm>
            <a:off x="6344164" y="2991877"/>
            <a:ext cx="1289957" cy="12554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4" name="타원 13">
            <a:extLst>
              <a:ext uri="{FF2B5EF4-FFF2-40B4-BE49-F238E27FC236}">
                <a16:creationId xmlns:a16="http://schemas.microsoft.com/office/drawing/2014/main" id="{63542F01-FD88-0BDB-E24D-E0261E5908A5}"/>
              </a:ext>
            </a:extLst>
          </p:cNvPr>
          <p:cNvSpPr/>
          <p:nvPr/>
        </p:nvSpPr>
        <p:spPr>
          <a:xfrm>
            <a:off x="3936051" y="1431262"/>
            <a:ext cx="1086665" cy="114961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Global</a:t>
            </a:r>
          </a:p>
          <a:p>
            <a:pPr algn="ctr"/>
            <a:r>
              <a:rPr kumimoji="1" lang="en-US" altLang="ko-Kore-KR" sz="1200" dirty="0"/>
              <a:t>Model</a:t>
            </a:r>
            <a:endParaRPr kumimoji="1" lang="ko-Kore-KR" altLang="en-US" sz="1200" dirty="0"/>
          </a:p>
        </p:txBody>
      </p:sp>
      <p:pic>
        <p:nvPicPr>
          <p:cNvPr id="15" name="그림 14" descr="흑백, 화이트, 블랙, 원이(가) 표시된 사진&#10;&#10;자동 생성된 설명">
            <a:extLst>
              <a:ext uri="{FF2B5EF4-FFF2-40B4-BE49-F238E27FC236}">
                <a16:creationId xmlns:a16="http://schemas.microsoft.com/office/drawing/2014/main" id="{0B95F6C5-11F1-CA61-FDFB-A2D6963CD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5755" y="5859068"/>
            <a:ext cx="421393" cy="454734"/>
          </a:xfrm>
          <a:prstGeom prst="rect">
            <a:avLst/>
          </a:prstGeom>
        </p:spPr>
      </p:pic>
      <p:sp>
        <p:nvSpPr>
          <p:cNvPr id="16" name="타원 15">
            <a:extLst>
              <a:ext uri="{FF2B5EF4-FFF2-40B4-BE49-F238E27FC236}">
                <a16:creationId xmlns:a16="http://schemas.microsoft.com/office/drawing/2014/main" id="{B2475E95-01E6-FA58-323B-2D28373E578D}"/>
              </a:ext>
            </a:extLst>
          </p:cNvPr>
          <p:cNvSpPr/>
          <p:nvPr/>
        </p:nvSpPr>
        <p:spPr>
          <a:xfrm>
            <a:off x="1485066"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2</a:t>
            </a:r>
            <a:endParaRPr kumimoji="1" lang="ko-Kore-KR" altLang="en-US" sz="1050" dirty="0"/>
          </a:p>
        </p:txBody>
      </p:sp>
      <p:sp>
        <p:nvSpPr>
          <p:cNvPr id="17" name="U자형 화살표[U] 31">
            <a:extLst>
              <a:ext uri="{FF2B5EF4-FFF2-40B4-BE49-F238E27FC236}">
                <a16:creationId xmlns:a16="http://schemas.microsoft.com/office/drawing/2014/main" id="{2FD821EC-B203-DAFE-0BB2-F70C648586A3}"/>
              </a:ext>
            </a:extLst>
          </p:cNvPr>
          <p:cNvSpPr/>
          <p:nvPr/>
        </p:nvSpPr>
        <p:spPr>
          <a:xfrm rot="8423658">
            <a:off x="1808493"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18" name="그림 17" descr="흑백, 화이트, 블랙, 원이(가) 표시된 사진&#10;&#10;자동 생성된 설명">
            <a:extLst>
              <a:ext uri="{FF2B5EF4-FFF2-40B4-BE49-F238E27FC236}">
                <a16:creationId xmlns:a16="http://schemas.microsoft.com/office/drawing/2014/main" id="{A0BE5621-9FE6-F930-3099-F1B8622463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962" y="5859068"/>
            <a:ext cx="421393" cy="454734"/>
          </a:xfrm>
          <a:prstGeom prst="rect">
            <a:avLst/>
          </a:prstGeom>
        </p:spPr>
      </p:pic>
      <p:sp>
        <p:nvSpPr>
          <p:cNvPr id="19" name="타원 18">
            <a:extLst>
              <a:ext uri="{FF2B5EF4-FFF2-40B4-BE49-F238E27FC236}">
                <a16:creationId xmlns:a16="http://schemas.microsoft.com/office/drawing/2014/main" id="{ECE4FE06-79CD-1BA5-D5B4-816F36BCDF5F}"/>
              </a:ext>
            </a:extLst>
          </p:cNvPr>
          <p:cNvSpPr/>
          <p:nvPr/>
        </p:nvSpPr>
        <p:spPr>
          <a:xfrm>
            <a:off x="2429273"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3</a:t>
            </a:r>
            <a:endParaRPr kumimoji="1" lang="ko-Kore-KR" altLang="en-US" sz="1050" dirty="0"/>
          </a:p>
        </p:txBody>
      </p:sp>
      <p:sp>
        <p:nvSpPr>
          <p:cNvPr id="20" name="U자형 화살표[U] 37">
            <a:extLst>
              <a:ext uri="{FF2B5EF4-FFF2-40B4-BE49-F238E27FC236}">
                <a16:creationId xmlns:a16="http://schemas.microsoft.com/office/drawing/2014/main" id="{45F2B653-41AA-D795-A7B4-FC9F5719A2CC}"/>
              </a:ext>
            </a:extLst>
          </p:cNvPr>
          <p:cNvSpPr/>
          <p:nvPr/>
        </p:nvSpPr>
        <p:spPr>
          <a:xfrm rot="8423658">
            <a:off x="2752701"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21" name="그림 20" descr="흑백, 화이트, 블랙, 원이(가) 표시된 사진&#10;&#10;자동 생성된 설명">
            <a:extLst>
              <a:ext uri="{FF2B5EF4-FFF2-40B4-BE49-F238E27FC236}">
                <a16:creationId xmlns:a16="http://schemas.microsoft.com/office/drawing/2014/main" id="{29F3F1FC-205C-46A7-3E34-4364B97274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4169" y="5859068"/>
            <a:ext cx="421393" cy="454734"/>
          </a:xfrm>
          <a:prstGeom prst="rect">
            <a:avLst/>
          </a:prstGeom>
        </p:spPr>
      </p:pic>
      <p:sp>
        <p:nvSpPr>
          <p:cNvPr id="22" name="타원 21">
            <a:extLst>
              <a:ext uri="{FF2B5EF4-FFF2-40B4-BE49-F238E27FC236}">
                <a16:creationId xmlns:a16="http://schemas.microsoft.com/office/drawing/2014/main" id="{38EF9339-797A-A189-6FD0-8CBC7F74B35D}"/>
              </a:ext>
            </a:extLst>
          </p:cNvPr>
          <p:cNvSpPr/>
          <p:nvPr/>
        </p:nvSpPr>
        <p:spPr>
          <a:xfrm>
            <a:off x="3373481"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4</a:t>
            </a:r>
            <a:endParaRPr kumimoji="1" lang="ko-Kore-KR" altLang="en-US" sz="1050" dirty="0"/>
          </a:p>
        </p:txBody>
      </p:sp>
      <p:sp>
        <p:nvSpPr>
          <p:cNvPr id="23" name="U자형 화살표[U] 40">
            <a:extLst>
              <a:ext uri="{FF2B5EF4-FFF2-40B4-BE49-F238E27FC236}">
                <a16:creationId xmlns:a16="http://schemas.microsoft.com/office/drawing/2014/main" id="{7A89DA82-18A6-510C-CBFC-DC438CDE00D1}"/>
              </a:ext>
            </a:extLst>
          </p:cNvPr>
          <p:cNvSpPr/>
          <p:nvPr/>
        </p:nvSpPr>
        <p:spPr>
          <a:xfrm rot="8423658">
            <a:off x="3696908"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24" name="그림 23" descr="흑백, 화이트, 블랙, 원이(가) 표시된 사진&#10;&#10;자동 생성된 설명">
            <a:extLst>
              <a:ext uri="{FF2B5EF4-FFF2-40B4-BE49-F238E27FC236}">
                <a16:creationId xmlns:a16="http://schemas.microsoft.com/office/drawing/2014/main" id="{CFB05055-A69A-8AAF-6815-CC60CA08D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4800" y="5862939"/>
            <a:ext cx="421393" cy="454734"/>
          </a:xfrm>
          <a:prstGeom prst="rect">
            <a:avLst/>
          </a:prstGeom>
        </p:spPr>
      </p:pic>
      <p:sp>
        <p:nvSpPr>
          <p:cNvPr id="25" name="타원 24">
            <a:extLst>
              <a:ext uri="{FF2B5EF4-FFF2-40B4-BE49-F238E27FC236}">
                <a16:creationId xmlns:a16="http://schemas.microsoft.com/office/drawing/2014/main" id="{544C1486-865B-6198-B68D-76CB7EF67DC4}"/>
              </a:ext>
            </a:extLst>
          </p:cNvPr>
          <p:cNvSpPr/>
          <p:nvPr/>
        </p:nvSpPr>
        <p:spPr>
          <a:xfrm>
            <a:off x="4324111"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5</a:t>
            </a:r>
            <a:endParaRPr kumimoji="1" lang="ko-Kore-KR" altLang="en-US" sz="1050" dirty="0"/>
          </a:p>
        </p:txBody>
      </p:sp>
      <p:pic>
        <p:nvPicPr>
          <p:cNvPr id="26" name="그림 25" descr="흑백, 화이트, 블랙, 원이(가) 표시된 사진&#10;&#10;자동 생성된 설명">
            <a:extLst>
              <a:ext uri="{FF2B5EF4-FFF2-40B4-BE49-F238E27FC236}">
                <a16:creationId xmlns:a16="http://schemas.microsoft.com/office/drawing/2014/main" id="{DE4025EC-D6E5-BA45-8236-5A27C319B3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9007" y="5862939"/>
            <a:ext cx="421393" cy="454734"/>
          </a:xfrm>
          <a:prstGeom prst="rect">
            <a:avLst/>
          </a:prstGeom>
        </p:spPr>
      </p:pic>
      <p:sp>
        <p:nvSpPr>
          <p:cNvPr id="27" name="타원 26">
            <a:extLst>
              <a:ext uri="{FF2B5EF4-FFF2-40B4-BE49-F238E27FC236}">
                <a16:creationId xmlns:a16="http://schemas.microsoft.com/office/drawing/2014/main" id="{3AFF0572-CBEA-4A62-96BD-CD7B223AB974}"/>
              </a:ext>
            </a:extLst>
          </p:cNvPr>
          <p:cNvSpPr/>
          <p:nvPr/>
        </p:nvSpPr>
        <p:spPr>
          <a:xfrm>
            <a:off x="5268319"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6</a:t>
            </a:r>
            <a:endParaRPr kumimoji="1" lang="ko-Kore-KR" altLang="en-US" sz="1050" dirty="0"/>
          </a:p>
        </p:txBody>
      </p:sp>
      <p:pic>
        <p:nvPicPr>
          <p:cNvPr id="28" name="그림 27" descr="흑백, 화이트, 블랙, 원이(가) 표시된 사진&#10;&#10;자동 생성된 설명">
            <a:extLst>
              <a:ext uri="{FF2B5EF4-FFF2-40B4-BE49-F238E27FC236}">
                <a16:creationId xmlns:a16="http://schemas.microsoft.com/office/drawing/2014/main" id="{ACB2B0F1-DF2F-903E-1E2B-BC76F6CE6B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3214" y="5862939"/>
            <a:ext cx="421393" cy="454734"/>
          </a:xfrm>
          <a:prstGeom prst="rect">
            <a:avLst/>
          </a:prstGeom>
        </p:spPr>
      </p:pic>
      <p:sp>
        <p:nvSpPr>
          <p:cNvPr id="29" name="타원 28">
            <a:extLst>
              <a:ext uri="{FF2B5EF4-FFF2-40B4-BE49-F238E27FC236}">
                <a16:creationId xmlns:a16="http://schemas.microsoft.com/office/drawing/2014/main" id="{13352F5F-1CAA-21B9-75E9-7C3A572D27D8}"/>
              </a:ext>
            </a:extLst>
          </p:cNvPr>
          <p:cNvSpPr/>
          <p:nvPr/>
        </p:nvSpPr>
        <p:spPr>
          <a:xfrm>
            <a:off x="6212526"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7</a:t>
            </a:r>
            <a:endParaRPr kumimoji="1" lang="ko-Kore-KR" altLang="en-US" sz="1050" dirty="0"/>
          </a:p>
        </p:txBody>
      </p:sp>
      <p:pic>
        <p:nvPicPr>
          <p:cNvPr id="30" name="그림 29" descr="흑백, 화이트, 블랙, 원이(가) 표시된 사진&#10;&#10;자동 생성된 설명">
            <a:extLst>
              <a:ext uri="{FF2B5EF4-FFF2-40B4-BE49-F238E27FC236}">
                <a16:creationId xmlns:a16="http://schemas.microsoft.com/office/drawing/2014/main" id="{BE476033-BFE0-9D0E-A767-F31C638911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7422" y="5862939"/>
            <a:ext cx="421393" cy="454734"/>
          </a:xfrm>
          <a:prstGeom prst="rect">
            <a:avLst/>
          </a:prstGeom>
        </p:spPr>
      </p:pic>
      <p:sp>
        <p:nvSpPr>
          <p:cNvPr id="31" name="타원 30">
            <a:extLst>
              <a:ext uri="{FF2B5EF4-FFF2-40B4-BE49-F238E27FC236}">
                <a16:creationId xmlns:a16="http://schemas.microsoft.com/office/drawing/2014/main" id="{E883A0E0-CEF1-8E81-62C4-0118B14A066A}"/>
              </a:ext>
            </a:extLst>
          </p:cNvPr>
          <p:cNvSpPr/>
          <p:nvPr/>
        </p:nvSpPr>
        <p:spPr>
          <a:xfrm>
            <a:off x="7156733"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8</a:t>
            </a:r>
            <a:endParaRPr kumimoji="1" lang="ko-Kore-KR" altLang="en-US" sz="1050" dirty="0"/>
          </a:p>
        </p:txBody>
      </p:sp>
      <p:sp>
        <p:nvSpPr>
          <p:cNvPr id="32" name="U자형 화살표[U] 52">
            <a:extLst>
              <a:ext uri="{FF2B5EF4-FFF2-40B4-BE49-F238E27FC236}">
                <a16:creationId xmlns:a16="http://schemas.microsoft.com/office/drawing/2014/main" id="{DFE31246-F652-8D9E-D92D-E4B06AFDE2D9}"/>
              </a:ext>
            </a:extLst>
          </p:cNvPr>
          <p:cNvSpPr/>
          <p:nvPr/>
        </p:nvSpPr>
        <p:spPr>
          <a:xfrm rot="8423658">
            <a:off x="5628675" y="5584777"/>
            <a:ext cx="312542" cy="279372"/>
          </a:xfrm>
          <a:prstGeom prst="uturnArrow">
            <a:avLst>
              <a:gd name="adj1" fmla="val 25000"/>
              <a:gd name="adj2" fmla="val 25000"/>
              <a:gd name="adj3" fmla="val 0"/>
              <a:gd name="adj4" fmla="val 43750"/>
              <a:gd name="adj5" fmla="val 7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33" name="그림 32" descr="흑백, 화이트, 블랙, 원이(가) 표시된 사진&#10;&#10;자동 생성된 설명">
            <a:extLst>
              <a:ext uri="{FF2B5EF4-FFF2-40B4-BE49-F238E27FC236}">
                <a16:creationId xmlns:a16="http://schemas.microsoft.com/office/drawing/2014/main" id="{0D0D0D1C-3A70-33AD-7397-6AD68E2C3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083" y="5859068"/>
            <a:ext cx="421393" cy="454734"/>
          </a:xfrm>
          <a:prstGeom prst="rect">
            <a:avLst/>
          </a:prstGeom>
        </p:spPr>
      </p:pic>
      <p:sp>
        <p:nvSpPr>
          <p:cNvPr id="34" name="타원 33">
            <a:extLst>
              <a:ext uri="{FF2B5EF4-FFF2-40B4-BE49-F238E27FC236}">
                <a16:creationId xmlns:a16="http://schemas.microsoft.com/office/drawing/2014/main" id="{0C99B963-1ABE-7B53-8930-EDADB1348386}"/>
              </a:ext>
            </a:extLst>
          </p:cNvPr>
          <p:cNvSpPr/>
          <p:nvPr/>
        </p:nvSpPr>
        <p:spPr>
          <a:xfrm>
            <a:off x="8002395"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9</a:t>
            </a:r>
            <a:endParaRPr kumimoji="1" lang="ko-Kore-KR" altLang="en-US" sz="1050" dirty="0"/>
          </a:p>
        </p:txBody>
      </p:sp>
      <p:sp>
        <p:nvSpPr>
          <p:cNvPr id="35" name="U자형 화살표[U] 55">
            <a:extLst>
              <a:ext uri="{FF2B5EF4-FFF2-40B4-BE49-F238E27FC236}">
                <a16:creationId xmlns:a16="http://schemas.microsoft.com/office/drawing/2014/main" id="{B762026A-4B02-C561-6A37-C31CCAACC469}"/>
              </a:ext>
            </a:extLst>
          </p:cNvPr>
          <p:cNvSpPr/>
          <p:nvPr/>
        </p:nvSpPr>
        <p:spPr>
          <a:xfrm rot="8423658">
            <a:off x="7560442"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sp>
        <p:nvSpPr>
          <p:cNvPr id="36" name="TextBox 35">
            <a:extLst>
              <a:ext uri="{FF2B5EF4-FFF2-40B4-BE49-F238E27FC236}">
                <a16:creationId xmlns:a16="http://schemas.microsoft.com/office/drawing/2014/main" id="{FA76FBE4-39F2-483D-C42E-B0E7DA31A689}"/>
              </a:ext>
            </a:extLst>
          </p:cNvPr>
          <p:cNvSpPr txBox="1"/>
          <p:nvPr/>
        </p:nvSpPr>
        <p:spPr>
          <a:xfrm>
            <a:off x="1585960" y="4382196"/>
            <a:ext cx="842424" cy="276999"/>
          </a:xfrm>
          <a:prstGeom prst="rect">
            <a:avLst/>
          </a:prstGeom>
          <a:noFill/>
        </p:spPr>
        <p:txBody>
          <a:bodyPr wrap="square" rtlCol="0">
            <a:spAutoFit/>
          </a:bodyPr>
          <a:lstStyle/>
          <a:p>
            <a:pPr algn="ctr"/>
            <a:r>
              <a:rPr kumimoji="1" lang="en-US" altLang="ko-Kore-KR" sz="1200" dirty="0">
                <a:solidFill>
                  <a:schemeClr val="bg1"/>
                </a:solidFill>
              </a:rPr>
              <a:t>Cluster 1</a:t>
            </a:r>
            <a:endParaRPr kumimoji="1" lang="ko-Kore-KR" altLang="en-US" sz="1200" dirty="0">
              <a:solidFill>
                <a:schemeClr val="bg1"/>
              </a:solidFill>
            </a:endParaRPr>
          </a:p>
        </p:txBody>
      </p:sp>
      <p:sp>
        <p:nvSpPr>
          <p:cNvPr id="37" name="TextBox 36">
            <a:extLst>
              <a:ext uri="{FF2B5EF4-FFF2-40B4-BE49-F238E27FC236}">
                <a16:creationId xmlns:a16="http://schemas.microsoft.com/office/drawing/2014/main" id="{D8EB0344-D227-EB3B-4BE6-951B590D177C}"/>
              </a:ext>
            </a:extLst>
          </p:cNvPr>
          <p:cNvSpPr txBox="1"/>
          <p:nvPr/>
        </p:nvSpPr>
        <p:spPr>
          <a:xfrm>
            <a:off x="4090817" y="4382196"/>
            <a:ext cx="842424" cy="276999"/>
          </a:xfrm>
          <a:prstGeom prst="rect">
            <a:avLst/>
          </a:prstGeom>
          <a:noFill/>
        </p:spPr>
        <p:txBody>
          <a:bodyPr wrap="square" rtlCol="0">
            <a:spAutoFit/>
          </a:bodyPr>
          <a:lstStyle/>
          <a:p>
            <a:pPr algn="ctr"/>
            <a:r>
              <a:rPr kumimoji="1" lang="en-US" altLang="ko-Kore-KR" sz="1200" dirty="0">
                <a:solidFill>
                  <a:schemeClr val="bg1"/>
                </a:solidFill>
              </a:rPr>
              <a:t>Cluster 2</a:t>
            </a:r>
            <a:endParaRPr kumimoji="1" lang="ko-Kore-KR" altLang="en-US" sz="1200" dirty="0">
              <a:solidFill>
                <a:schemeClr val="bg1"/>
              </a:solidFill>
            </a:endParaRPr>
          </a:p>
        </p:txBody>
      </p:sp>
      <p:sp>
        <p:nvSpPr>
          <p:cNvPr id="38" name="TextBox 37">
            <a:extLst>
              <a:ext uri="{FF2B5EF4-FFF2-40B4-BE49-F238E27FC236}">
                <a16:creationId xmlns:a16="http://schemas.microsoft.com/office/drawing/2014/main" id="{46F315A4-DE96-30AC-26AA-B025E6BBB557}"/>
              </a:ext>
            </a:extLst>
          </p:cNvPr>
          <p:cNvSpPr txBox="1"/>
          <p:nvPr/>
        </p:nvSpPr>
        <p:spPr>
          <a:xfrm>
            <a:off x="6595673" y="4360399"/>
            <a:ext cx="842424" cy="276999"/>
          </a:xfrm>
          <a:prstGeom prst="rect">
            <a:avLst/>
          </a:prstGeom>
          <a:noFill/>
        </p:spPr>
        <p:txBody>
          <a:bodyPr wrap="square" rtlCol="0">
            <a:spAutoFit/>
          </a:bodyPr>
          <a:lstStyle/>
          <a:p>
            <a:pPr algn="ctr"/>
            <a:r>
              <a:rPr kumimoji="1" lang="en-US" altLang="ko-Kore-KR" sz="1200" dirty="0">
                <a:solidFill>
                  <a:schemeClr val="bg1"/>
                </a:solidFill>
              </a:rPr>
              <a:t>Cluster 3</a:t>
            </a:r>
            <a:endParaRPr kumimoji="1" lang="ko-Kore-KR" altLang="en-US" sz="1200" dirty="0">
              <a:solidFill>
                <a:schemeClr val="bg1"/>
              </a:solidFill>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3E243CA-51A5-EB7A-EEE7-FF83837E9BCC}"/>
                  </a:ext>
                </a:extLst>
              </p:cNvPr>
              <p:cNvSpPr txBox="1"/>
              <p:nvPr/>
            </p:nvSpPr>
            <p:spPr>
              <a:xfrm>
                <a:off x="1428683" y="3359256"/>
                <a:ext cx="107439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900" b="0" i="1" smtClean="0">
                          <a:solidFill>
                            <a:schemeClr val="bg1"/>
                          </a:solidFill>
                          <a:latin typeface="Cambria Math" panose="02040503050406030204" pitchFamily="18" charset="0"/>
                        </a:rPr>
                        <m:t>𝐹𝑒𝑑𝐴𝑣𝑔</m:t>
                      </m:r>
                      <m:r>
                        <a:rPr kumimoji="1" lang="en-US" altLang="ko-Kore-KR" sz="900" b="0" i="1" smtClean="0">
                          <a:solidFill>
                            <a:schemeClr val="bg1"/>
                          </a:solidFill>
                          <a:latin typeface="Cambria Math" panose="02040503050406030204" pitchFamily="18" charset="0"/>
                        </a:rPr>
                        <m:t>(</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2, </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5,</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9)</m:t>
                      </m:r>
                    </m:oMath>
                  </m:oMathPara>
                </a14:m>
                <a:endParaRPr kumimoji="1" lang="ko-Kore-KR" altLang="en-US" sz="900" dirty="0"/>
              </a:p>
            </p:txBody>
          </p:sp>
        </mc:Choice>
        <mc:Fallback xmlns="">
          <p:sp>
            <p:nvSpPr>
              <p:cNvPr id="39" name="TextBox 38">
                <a:extLst>
                  <a:ext uri="{FF2B5EF4-FFF2-40B4-BE49-F238E27FC236}">
                    <a16:creationId xmlns:a16="http://schemas.microsoft.com/office/drawing/2014/main" id="{E3E243CA-51A5-EB7A-EEE7-FF83837E9BCC}"/>
                  </a:ext>
                </a:extLst>
              </p:cNvPr>
              <p:cNvSpPr txBox="1">
                <a:spLocks noRot="1" noChangeAspect="1" noMove="1" noResize="1" noEditPoints="1" noAdjustHandles="1" noChangeArrowheads="1" noChangeShapeType="1" noTextEdit="1"/>
              </p:cNvSpPr>
              <p:nvPr/>
            </p:nvSpPr>
            <p:spPr>
              <a:xfrm>
                <a:off x="1428683" y="3359256"/>
                <a:ext cx="1074397" cy="138499"/>
              </a:xfrm>
              <a:prstGeom prst="rect">
                <a:avLst/>
              </a:prstGeom>
              <a:blipFill>
                <a:blip r:embed="rId4"/>
                <a:stretch>
                  <a:fillRect l="-2825" r="-2825" b="-3478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D0B233D-3320-3C10-B54B-AA20680666B5}"/>
                  </a:ext>
                </a:extLst>
              </p:cNvPr>
              <p:cNvSpPr txBox="1"/>
              <p:nvPr/>
            </p:nvSpPr>
            <p:spPr>
              <a:xfrm>
                <a:off x="3936051" y="3361446"/>
                <a:ext cx="107439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900" b="0" i="1" smtClean="0">
                          <a:solidFill>
                            <a:schemeClr val="bg1"/>
                          </a:solidFill>
                          <a:latin typeface="Cambria Math" panose="02040503050406030204" pitchFamily="18" charset="0"/>
                        </a:rPr>
                        <m:t>𝐹𝑒𝑑𝐴𝑣𝑔</m:t>
                      </m:r>
                      <m:r>
                        <a:rPr kumimoji="1" lang="en-US" altLang="ko-Kore-KR" sz="900" b="0" i="1" smtClean="0">
                          <a:solidFill>
                            <a:schemeClr val="bg1"/>
                          </a:solidFill>
                          <a:latin typeface="Cambria Math" panose="02040503050406030204" pitchFamily="18" charset="0"/>
                        </a:rPr>
                        <m:t>(</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1, </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4,</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7)</m:t>
                      </m:r>
                    </m:oMath>
                  </m:oMathPara>
                </a14:m>
                <a:endParaRPr kumimoji="1" lang="ko-Kore-KR" altLang="en-US" sz="900" dirty="0"/>
              </a:p>
            </p:txBody>
          </p:sp>
        </mc:Choice>
        <mc:Fallback xmlns="">
          <p:sp>
            <p:nvSpPr>
              <p:cNvPr id="40" name="TextBox 39">
                <a:extLst>
                  <a:ext uri="{FF2B5EF4-FFF2-40B4-BE49-F238E27FC236}">
                    <a16:creationId xmlns:a16="http://schemas.microsoft.com/office/drawing/2014/main" id="{9D0B233D-3320-3C10-B54B-AA20680666B5}"/>
                  </a:ext>
                </a:extLst>
              </p:cNvPr>
              <p:cNvSpPr txBox="1">
                <a:spLocks noRot="1" noChangeAspect="1" noMove="1" noResize="1" noEditPoints="1" noAdjustHandles="1" noChangeArrowheads="1" noChangeShapeType="1" noTextEdit="1"/>
              </p:cNvSpPr>
              <p:nvPr/>
            </p:nvSpPr>
            <p:spPr>
              <a:xfrm>
                <a:off x="3936051" y="3361446"/>
                <a:ext cx="1074397" cy="138499"/>
              </a:xfrm>
              <a:prstGeom prst="rect">
                <a:avLst/>
              </a:prstGeom>
              <a:blipFill>
                <a:blip r:embed="rId5"/>
                <a:stretch>
                  <a:fillRect l="-2841" r="-3409" b="-3478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2EDF2A8-C7B7-EB6D-5549-C64289C19A50}"/>
                  </a:ext>
                </a:extLst>
              </p:cNvPr>
              <p:cNvSpPr txBox="1"/>
              <p:nvPr/>
            </p:nvSpPr>
            <p:spPr>
              <a:xfrm>
                <a:off x="6410652" y="3359256"/>
                <a:ext cx="107439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900" b="0" i="1" smtClean="0">
                          <a:solidFill>
                            <a:schemeClr val="bg1"/>
                          </a:solidFill>
                          <a:latin typeface="Cambria Math" panose="02040503050406030204" pitchFamily="18" charset="0"/>
                        </a:rPr>
                        <m:t>𝐹𝑒𝑑𝐴𝑣𝑔</m:t>
                      </m:r>
                      <m:r>
                        <a:rPr kumimoji="1" lang="en-US" altLang="ko-Kore-KR" sz="900" b="0" i="1" smtClean="0">
                          <a:solidFill>
                            <a:schemeClr val="bg1"/>
                          </a:solidFill>
                          <a:latin typeface="Cambria Math" panose="02040503050406030204" pitchFamily="18" charset="0"/>
                        </a:rPr>
                        <m:t>(</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3, </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6,</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8)</m:t>
                      </m:r>
                    </m:oMath>
                  </m:oMathPara>
                </a14:m>
                <a:endParaRPr kumimoji="1" lang="ko-Kore-KR" altLang="en-US" sz="900" dirty="0"/>
              </a:p>
            </p:txBody>
          </p:sp>
        </mc:Choice>
        <mc:Fallback xmlns="">
          <p:sp>
            <p:nvSpPr>
              <p:cNvPr id="41" name="TextBox 40">
                <a:extLst>
                  <a:ext uri="{FF2B5EF4-FFF2-40B4-BE49-F238E27FC236}">
                    <a16:creationId xmlns:a16="http://schemas.microsoft.com/office/drawing/2014/main" id="{92EDF2A8-C7B7-EB6D-5549-C64289C19A50}"/>
                  </a:ext>
                </a:extLst>
              </p:cNvPr>
              <p:cNvSpPr txBox="1">
                <a:spLocks noRot="1" noChangeAspect="1" noMove="1" noResize="1" noEditPoints="1" noAdjustHandles="1" noChangeArrowheads="1" noChangeShapeType="1" noTextEdit="1"/>
              </p:cNvSpPr>
              <p:nvPr/>
            </p:nvSpPr>
            <p:spPr>
              <a:xfrm>
                <a:off x="6410652" y="3359256"/>
                <a:ext cx="1074397" cy="138499"/>
              </a:xfrm>
              <a:prstGeom prst="rect">
                <a:avLst/>
              </a:prstGeom>
              <a:blipFill>
                <a:blip r:embed="rId6"/>
                <a:stretch>
                  <a:fillRect l="-2841" r="-3409" b="-34783"/>
                </a:stretch>
              </a:blipFill>
            </p:spPr>
            <p:txBody>
              <a:bodyPr/>
              <a:lstStyle/>
              <a:p>
                <a:r>
                  <a:rPr lang="ko-KR" altLang="en-US">
                    <a:noFill/>
                  </a:rPr>
                  <a:t> </a:t>
                </a:r>
              </a:p>
            </p:txBody>
          </p:sp>
        </mc:Fallback>
      </mc:AlternateContent>
      <p:sp>
        <p:nvSpPr>
          <p:cNvPr id="42" name="타원 41">
            <a:extLst>
              <a:ext uri="{FF2B5EF4-FFF2-40B4-BE49-F238E27FC236}">
                <a16:creationId xmlns:a16="http://schemas.microsoft.com/office/drawing/2014/main" id="{19C92AE9-C6ED-4868-D48B-CCC9EAF3AE3C}"/>
              </a:ext>
            </a:extLst>
          </p:cNvPr>
          <p:cNvSpPr/>
          <p:nvPr/>
        </p:nvSpPr>
        <p:spPr>
          <a:xfrm>
            <a:off x="1785788" y="3622410"/>
            <a:ext cx="442769" cy="4547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C1</a:t>
            </a:r>
            <a:endParaRPr kumimoji="1" lang="ko-Kore-KR" altLang="en-US" sz="800" dirty="0"/>
          </a:p>
        </p:txBody>
      </p:sp>
      <p:sp>
        <p:nvSpPr>
          <p:cNvPr id="43" name="타원 42">
            <a:extLst>
              <a:ext uri="{FF2B5EF4-FFF2-40B4-BE49-F238E27FC236}">
                <a16:creationId xmlns:a16="http://schemas.microsoft.com/office/drawing/2014/main" id="{FD5AEB19-D2FD-D6C6-4895-E9397A7E2938}"/>
              </a:ext>
            </a:extLst>
          </p:cNvPr>
          <p:cNvSpPr/>
          <p:nvPr/>
        </p:nvSpPr>
        <p:spPr>
          <a:xfrm>
            <a:off x="4290644" y="3625078"/>
            <a:ext cx="442769" cy="454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C2</a:t>
            </a:r>
            <a:endParaRPr kumimoji="1" lang="ko-Kore-KR" altLang="en-US" sz="800" dirty="0"/>
          </a:p>
        </p:txBody>
      </p:sp>
      <p:sp>
        <p:nvSpPr>
          <p:cNvPr id="44" name="타원 43">
            <a:extLst>
              <a:ext uri="{FF2B5EF4-FFF2-40B4-BE49-F238E27FC236}">
                <a16:creationId xmlns:a16="http://schemas.microsoft.com/office/drawing/2014/main" id="{F05B23C1-557E-254A-843A-9F0FDEA46D74}"/>
              </a:ext>
            </a:extLst>
          </p:cNvPr>
          <p:cNvSpPr/>
          <p:nvPr/>
        </p:nvSpPr>
        <p:spPr>
          <a:xfrm>
            <a:off x="6767757" y="3612533"/>
            <a:ext cx="442769" cy="4547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C3</a:t>
            </a:r>
            <a:endParaRPr kumimoji="1" lang="ko-Kore-KR" altLang="en-US" sz="800" dirty="0"/>
          </a:p>
        </p:txBody>
      </p:sp>
      <p:sp>
        <p:nvSpPr>
          <p:cNvPr id="51" name="U자형 화살표[U] 52">
            <a:extLst>
              <a:ext uri="{FF2B5EF4-FFF2-40B4-BE49-F238E27FC236}">
                <a16:creationId xmlns:a16="http://schemas.microsoft.com/office/drawing/2014/main" id="{DFE31246-F652-8D9E-D92D-E4B06AFDE2D9}"/>
              </a:ext>
            </a:extLst>
          </p:cNvPr>
          <p:cNvSpPr/>
          <p:nvPr/>
        </p:nvSpPr>
        <p:spPr>
          <a:xfrm rot="8423658">
            <a:off x="876360" y="558477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sp>
        <p:nvSpPr>
          <p:cNvPr id="52" name="타원 51">
            <a:extLst>
              <a:ext uri="{FF2B5EF4-FFF2-40B4-BE49-F238E27FC236}">
                <a16:creationId xmlns:a16="http://schemas.microsoft.com/office/drawing/2014/main" id="{FD5AEB19-D2FD-D6C6-4895-E9397A7E2938}"/>
              </a:ext>
            </a:extLst>
          </p:cNvPr>
          <p:cNvSpPr/>
          <p:nvPr/>
        </p:nvSpPr>
        <p:spPr>
          <a:xfrm>
            <a:off x="530172" y="5309618"/>
            <a:ext cx="442769" cy="454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C2</a:t>
            </a:r>
            <a:endParaRPr kumimoji="1" lang="ko-Kore-KR" altLang="en-US" sz="800" dirty="0"/>
          </a:p>
        </p:txBody>
      </p:sp>
      <p:sp>
        <p:nvSpPr>
          <p:cNvPr id="53" name="타원 52">
            <a:extLst>
              <a:ext uri="{FF2B5EF4-FFF2-40B4-BE49-F238E27FC236}">
                <a16:creationId xmlns:a16="http://schemas.microsoft.com/office/drawing/2014/main" id="{FD5AEB19-D2FD-D6C6-4895-E9397A7E2938}"/>
              </a:ext>
            </a:extLst>
          </p:cNvPr>
          <p:cNvSpPr/>
          <p:nvPr/>
        </p:nvSpPr>
        <p:spPr>
          <a:xfrm>
            <a:off x="1488278" y="5309618"/>
            <a:ext cx="442769" cy="454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C2</a:t>
            </a:r>
            <a:endParaRPr kumimoji="1" lang="ko-Kore-KR" altLang="en-US" sz="800" dirty="0"/>
          </a:p>
        </p:txBody>
      </p:sp>
      <p:sp>
        <p:nvSpPr>
          <p:cNvPr id="54" name="타원 53">
            <a:extLst>
              <a:ext uri="{FF2B5EF4-FFF2-40B4-BE49-F238E27FC236}">
                <a16:creationId xmlns:a16="http://schemas.microsoft.com/office/drawing/2014/main" id="{FD5AEB19-D2FD-D6C6-4895-E9397A7E2938}"/>
              </a:ext>
            </a:extLst>
          </p:cNvPr>
          <p:cNvSpPr/>
          <p:nvPr/>
        </p:nvSpPr>
        <p:spPr>
          <a:xfrm>
            <a:off x="2415906" y="5309618"/>
            <a:ext cx="442769" cy="454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C2</a:t>
            </a:r>
            <a:endParaRPr kumimoji="1" lang="ko-Kore-KR" altLang="en-US" sz="800" dirty="0"/>
          </a:p>
        </p:txBody>
      </p:sp>
      <p:sp>
        <p:nvSpPr>
          <p:cNvPr id="55" name="타원 54">
            <a:extLst>
              <a:ext uri="{FF2B5EF4-FFF2-40B4-BE49-F238E27FC236}">
                <a16:creationId xmlns:a16="http://schemas.microsoft.com/office/drawing/2014/main" id="{FD5AEB19-D2FD-D6C6-4895-E9397A7E2938}"/>
              </a:ext>
            </a:extLst>
          </p:cNvPr>
          <p:cNvSpPr/>
          <p:nvPr/>
        </p:nvSpPr>
        <p:spPr>
          <a:xfrm>
            <a:off x="3374012" y="5309618"/>
            <a:ext cx="442769" cy="454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C2</a:t>
            </a:r>
            <a:endParaRPr kumimoji="1" lang="ko-Kore-KR" altLang="en-US" sz="800" dirty="0"/>
          </a:p>
        </p:txBody>
      </p:sp>
      <p:sp>
        <p:nvSpPr>
          <p:cNvPr id="56" name="타원 55">
            <a:extLst>
              <a:ext uri="{FF2B5EF4-FFF2-40B4-BE49-F238E27FC236}">
                <a16:creationId xmlns:a16="http://schemas.microsoft.com/office/drawing/2014/main" id="{FD5AEB19-D2FD-D6C6-4895-E9397A7E2938}"/>
              </a:ext>
            </a:extLst>
          </p:cNvPr>
          <p:cNvSpPr/>
          <p:nvPr/>
        </p:nvSpPr>
        <p:spPr>
          <a:xfrm>
            <a:off x="7174918" y="5309618"/>
            <a:ext cx="442769" cy="454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C2</a:t>
            </a:r>
            <a:endParaRPr kumimoji="1" lang="ko-Kore-KR" altLang="en-US" sz="800" dirty="0"/>
          </a:p>
        </p:txBody>
      </p:sp>
      <p:sp>
        <p:nvSpPr>
          <p:cNvPr id="58" name="타원 57">
            <a:extLst>
              <a:ext uri="{FF2B5EF4-FFF2-40B4-BE49-F238E27FC236}">
                <a16:creationId xmlns:a16="http://schemas.microsoft.com/office/drawing/2014/main" id="{FD5AEB19-D2FD-D6C6-4895-E9397A7E2938}"/>
              </a:ext>
            </a:extLst>
          </p:cNvPr>
          <p:cNvSpPr/>
          <p:nvPr/>
        </p:nvSpPr>
        <p:spPr>
          <a:xfrm>
            <a:off x="5244220" y="5309618"/>
            <a:ext cx="442769" cy="454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C2</a:t>
            </a:r>
            <a:endParaRPr kumimoji="1" lang="ko-Kore-KR" altLang="en-US" sz="800" dirty="0"/>
          </a:p>
        </p:txBody>
      </p:sp>
    </p:spTree>
    <p:extLst>
      <p:ext uri="{BB962C8B-B14F-4D97-AF65-F5344CB8AC3E}">
        <p14:creationId xmlns:p14="http://schemas.microsoft.com/office/powerpoint/2010/main" val="423668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4</a:t>
            </a:r>
          </a:p>
        </p:txBody>
      </p:sp>
      <p:sp>
        <p:nvSpPr>
          <p:cNvPr id="9" name="직사각형 8"/>
          <p:cNvSpPr/>
          <p:nvPr/>
        </p:nvSpPr>
        <p:spPr>
          <a:xfrm>
            <a:off x="8352723" y="2179978"/>
            <a:ext cx="3480513" cy="2985433"/>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For each cluster,</a:t>
            </a:r>
          </a:p>
          <a:p>
            <a:pPr algn="ctr"/>
            <a:r>
              <a:rPr lang="en-US" altLang="ko-KR" sz="2800" dirty="0">
                <a:solidFill>
                  <a:schemeClr val="bg1"/>
                </a:solidFill>
                <a:latin typeface="Helvetica" panose="020B0604020202030204" pitchFamily="34" charset="0"/>
              </a:rPr>
              <a:t>sample m clients</a:t>
            </a:r>
          </a:p>
          <a:p>
            <a:pPr algn="ctr"/>
            <a:r>
              <a:rPr lang="en-US" altLang="ko-KR" sz="2800" dirty="0">
                <a:solidFill>
                  <a:schemeClr val="bg1"/>
                </a:solidFill>
                <a:latin typeface="Helvetica" panose="020B0604020202030204" pitchFamily="34" charset="0"/>
              </a:rPr>
              <a:t>to test </a:t>
            </a:r>
          </a:p>
          <a:p>
            <a:pPr algn="ctr"/>
            <a:r>
              <a:rPr lang="en-US" altLang="ko-KR" sz="2800" dirty="0">
                <a:solidFill>
                  <a:schemeClr val="bg1"/>
                </a:solidFill>
                <a:latin typeface="Helvetica" panose="020B0604020202030204" pitchFamily="34" charset="0"/>
              </a:rPr>
              <a:t>the performance of </a:t>
            </a:r>
          </a:p>
          <a:p>
            <a:pPr algn="ctr"/>
            <a:r>
              <a:rPr lang="en-US" altLang="ko-KR" sz="2800" dirty="0">
                <a:solidFill>
                  <a:schemeClr val="bg1"/>
                </a:solidFill>
                <a:latin typeface="Helvetica" panose="020B0604020202030204" pitchFamily="34" charset="0"/>
              </a:rPr>
              <a:t>the cluster model.</a:t>
            </a:r>
          </a:p>
          <a:p>
            <a:pPr lvl="0" algn="ctr"/>
            <a:r>
              <a:rPr lang="en-US" altLang="ko-KR" sz="2000" dirty="0">
                <a:solidFill>
                  <a:prstClr val="white"/>
                </a:solidFill>
                <a:latin typeface="Helvetica" panose="020B0604020202030204" pitchFamily="34" charset="0"/>
              </a:rPr>
              <a:t>(obtain averaged accuracy)</a:t>
            </a:r>
          </a:p>
          <a:p>
            <a:pPr algn="ctr"/>
            <a:endParaRPr lang="en-US" altLang="ko-KR" sz="2800" dirty="0">
              <a:solidFill>
                <a:schemeClr val="bg1"/>
              </a:solidFill>
              <a:latin typeface="Helvetica" panose="020B0604020202030204" pitchFamily="34" charset="0"/>
            </a:endParaRPr>
          </a:p>
        </p:txBody>
      </p:sp>
      <p:sp>
        <p:nvSpPr>
          <p:cNvPr id="7" name="위쪽 화살표[U] 2">
            <a:extLst>
              <a:ext uri="{FF2B5EF4-FFF2-40B4-BE49-F238E27FC236}">
                <a16:creationId xmlns:a16="http://schemas.microsoft.com/office/drawing/2014/main" id="{842A2B46-C9C2-1189-371C-E252DCB99189}"/>
              </a:ext>
            </a:extLst>
          </p:cNvPr>
          <p:cNvSpPr/>
          <p:nvPr/>
        </p:nvSpPr>
        <p:spPr>
          <a:xfrm>
            <a:off x="3556635" y="4753910"/>
            <a:ext cx="1910785" cy="451872"/>
          </a:xfrm>
          <a:prstGeom prs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solidFill>
                  <a:schemeClr val="tx1"/>
                </a:solidFill>
              </a:rPr>
              <a:t>Test</a:t>
            </a:r>
          </a:p>
          <a:p>
            <a:pPr algn="ctr"/>
            <a:r>
              <a:rPr kumimoji="1" lang="en-US" altLang="ko-Kore-KR" sz="1200" dirty="0">
                <a:solidFill>
                  <a:schemeClr val="tx1"/>
                </a:solidFill>
              </a:rPr>
              <a:t>Result</a:t>
            </a:r>
            <a:endParaRPr kumimoji="1" lang="ko-Kore-KR" altLang="en-US" sz="1200" dirty="0">
              <a:solidFill>
                <a:schemeClr val="tx1"/>
              </a:solidFill>
            </a:endParaRPr>
          </a:p>
        </p:txBody>
      </p:sp>
      <p:pic>
        <p:nvPicPr>
          <p:cNvPr id="8" name="그림 7" descr="흑백, 화이트, 블랙, 원이(가) 표시된 사진&#10;&#10;자동 생성된 설명">
            <a:extLst>
              <a:ext uri="{FF2B5EF4-FFF2-40B4-BE49-F238E27FC236}">
                <a16:creationId xmlns:a16="http://schemas.microsoft.com/office/drawing/2014/main" id="{6A21D49E-574A-DB2C-0B32-CCE265866D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548" y="5859068"/>
            <a:ext cx="421393" cy="454734"/>
          </a:xfrm>
          <a:prstGeom prst="rect">
            <a:avLst/>
          </a:prstGeom>
        </p:spPr>
      </p:pic>
      <p:sp>
        <p:nvSpPr>
          <p:cNvPr id="10" name="타원 9">
            <a:extLst>
              <a:ext uri="{FF2B5EF4-FFF2-40B4-BE49-F238E27FC236}">
                <a16:creationId xmlns:a16="http://schemas.microsoft.com/office/drawing/2014/main" id="{3EB45DBB-27CE-8CBB-7E38-4B8FC29FE943}"/>
              </a:ext>
            </a:extLst>
          </p:cNvPr>
          <p:cNvSpPr/>
          <p:nvPr/>
        </p:nvSpPr>
        <p:spPr>
          <a:xfrm>
            <a:off x="540859"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1</a:t>
            </a:r>
            <a:endParaRPr kumimoji="1" lang="ko-Kore-KR" altLang="en-US" sz="1050" dirty="0"/>
          </a:p>
        </p:txBody>
      </p:sp>
      <p:sp>
        <p:nvSpPr>
          <p:cNvPr id="11" name="타원 10">
            <a:extLst>
              <a:ext uri="{FF2B5EF4-FFF2-40B4-BE49-F238E27FC236}">
                <a16:creationId xmlns:a16="http://schemas.microsoft.com/office/drawing/2014/main" id="{D6217939-FA53-D2AD-CC00-E58F6FC9E1BF}"/>
              </a:ext>
            </a:extLst>
          </p:cNvPr>
          <p:cNvSpPr/>
          <p:nvPr/>
        </p:nvSpPr>
        <p:spPr>
          <a:xfrm>
            <a:off x="1362194" y="3032081"/>
            <a:ext cx="1289957" cy="12554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2" name="타원 11">
            <a:extLst>
              <a:ext uri="{FF2B5EF4-FFF2-40B4-BE49-F238E27FC236}">
                <a16:creationId xmlns:a16="http://schemas.microsoft.com/office/drawing/2014/main" id="{FB2FBB21-1E06-7501-449A-4A73CA0D2D3B}"/>
              </a:ext>
            </a:extLst>
          </p:cNvPr>
          <p:cNvSpPr/>
          <p:nvPr/>
        </p:nvSpPr>
        <p:spPr>
          <a:xfrm>
            <a:off x="3853179" y="3032080"/>
            <a:ext cx="1289957" cy="12554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3" name="타원 12">
            <a:extLst>
              <a:ext uri="{FF2B5EF4-FFF2-40B4-BE49-F238E27FC236}">
                <a16:creationId xmlns:a16="http://schemas.microsoft.com/office/drawing/2014/main" id="{201FE97F-2D5A-DD60-8C0F-CA6F8A86AB41}"/>
              </a:ext>
            </a:extLst>
          </p:cNvPr>
          <p:cNvSpPr/>
          <p:nvPr/>
        </p:nvSpPr>
        <p:spPr>
          <a:xfrm>
            <a:off x="6344164" y="2991877"/>
            <a:ext cx="1289957" cy="12554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4" name="타원 13">
            <a:extLst>
              <a:ext uri="{FF2B5EF4-FFF2-40B4-BE49-F238E27FC236}">
                <a16:creationId xmlns:a16="http://schemas.microsoft.com/office/drawing/2014/main" id="{63542F01-FD88-0BDB-E24D-E0261E5908A5}"/>
              </a:ext>
            </a:extLst>
          </p:cNvPr>
          <p:cNvSpPr/>
          <p:nvPr/>
        </p:nvSpPr>
        <p:spPr>
          <a:xfrm>
            <a:off x="3936051" y="1431262"/>
            <a:ext cx="1086665" cy="114961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Global</a:t>
            </a:r>
          </a:p>
          <a:p>
            <a:pPr algn="ctr"/>
            <a:r>
              <a:rPr kumimoji="1" lang="en-US" altLang="ko-Kore-KR" sz="1200" dirty="0"/>
              <a:t>Model</a:t>
            </a:r>
            <a:endParaRPr kumimoji="1" lang="ko-Kore-KR" altLang="en-US" sz="1200" dirty="0"/>
          </a:p>
        </p:txBody>
      </p:sp>
      <p:pic>
        <p:nvPicPr>
          <p:cNvPr id="15" name="그림 14" descr="흑백, 화이트, 블랙, 원이(가) 표시된 사진&#10;&#10;자동 생성된 설명">
            <a:extLst>
              <a:ext uri="{FF2B5EF4-FFF2-40B4-BE49-F238E27FC236}">
                <a16:creationId xmlns:a16="http://schemas.microsoft.com/office/drawing/2014/main" id="{0B95F6C5-11F1-CA61-FDFB-A2D6963CD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5755" y="5859068"/>
            <a:ext cx="421393" cy="454734"/>
          </a:xfrm>
          <a:prstGeom prst="rect">
            <a:avLst/>
          </a:prstGeom>
        </p:spPr>
      </p:pic>
      <p:sp>
        <p:nvSpPr>
          <p:cNvPr id="16" name="타원 15">
            <a:extLst>
              <a:ext uri="{FF2B5EF4-FFF2-40B4-BE49-F238E27FC236}">
                <a16:creationId xmlns:a16="http://schemas.microsoft.com/office/drawing/2014/main" id="{B2475E95-01E6-FA58-323B-2D28373E578D}"/>
              </a:ext>
            </a:extLst>
          </p:cNvPr>
          <p:cNvSpPr/>
          <p:nvPr/>
        </p:nvSpPr>
        <p:spPr>
          <a:xfrm>
            <a:off x="1485066"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2</a:t>
            </a:r>
            <a:endParaRPr kumimoji="1" lang="ko-Kore-KR" altLang="en-US" sz="1050" dirty="0"/>
          </a:p>
        </p:txBody>
      </p:sp>
      <p:sp>
        <p:nvSpPr>
          <p:cNvPr id="17" name="U자형 화살표[U] 31">
            <a:extLst>
              <a:ext uri="{FF2B5EF4-FFF2-40B4-BE49-F238E27FC236}">
                <a16:creationId xmlns:a16="http://schemas.microsoft.com/office/drawing/2014/main" id="{2FD821EC-B203-DAFE-0BB2-F70C648586A3}"/>
              </a:ext>
            </a:extLst>
          </p:cNvPr>
          <p:cNvSpPr/>
          <p:nvPr/>
        </p:nvSpPr>
        <p:spPr>
          <a:xfrm rot="8423658">
            <a:off x="4638039"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18" name="그림 17" descr="흑백, 화이트, 블랙, 원이(가) 표시된 사진&#10;&#10;자동 생성된 설명">
            <a:extLst>
              <a:ext uri="{FF2B5EF4-FFF2-40B4-BE49-F238E27FC236}">
                <a16:creationId xmlns:a16="http://schemas.microsoft.com/office/drawing/2014/main" id="{A0BE5621-9FE6-F930-3099-F1B8622463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962" y="5859068"/>
            <a:ext cx="421393" cy="454734"/>
          </a:xfrm>
          <a:prstGeom prst="rect">
            <a:avLst/>
          </a:prstGeom>
        </p:spPr>
      </p:pic>
      <p:sp>
        <p:nvSpPr>
          <p:cNvPr id="19" name="타원 18">
            <a:extLst>
              <a:ext uri="{FF2B5EF4-FFF2-40B4-BE49-F238E27FC236}">
                <a16:creationId xmlns:a16="http://schemas.microsoft.com/office/drawing/2014/main" id="{ECE4FE06-79CD-1BA5-D5B4-816F36BCDF5F}"/>
              </a:ext>
            </a:extLst>
          </p:cNvPr>
          <p:cNvSpPr/>
          <p:nvPr/>
        </p:nvSpPr>
        <p:spPr>
          <a:xfrm>
            <a:off x="2429273"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3</a:t>
            </a:r>
            <a:endParaRPr kumimoji="1" lang="ko-Kore-KR" altLang="en-US" sz="1050" dirty="0"/>
          </a:p>
        </p:txBody>
      </p:sp>
      <p:sp>
        <p:nvSpPr>
          <p:cNvPr id="20" name="U자형 화살표[U] 37">
            <a:extLst>
              <a:ext uri="{FF2B5EF4-FFF2-40B4-BE49-F238E27FC236}">
                <a16:creationId xmlns:a16="http://schemas.microsoft.com/office/drawing/2014/main" id="{45F2B653-41AA-D795-A7B4-FC9F5719A2CC}"/>
              </a:ext>
            </a:extLst>
          </p:cNvPr>
          <p:cNvSpPr/>
          <p:nvPr/>
        </p:nvSpPr>
        <p:spPr>
          <a:xfrm rot="8423658">
            <a:off x="2752701"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21" name="그림 20" descr="흑백, 화이트, 블랙, 원이(가) 표시된 사진&#10;&#10;자동 생성된 설명">
            <a:extLst>
              <a:ext uri="{FF2B5EF4-FFF2-40B4-BE49-F238E27FC236}">
                <a16:creationId xmlns:a16="http://schemas.microsoft.com/office/drawing/2014/main" id="{29F3F1FC-205C-46A7-3E34-4364B97274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4169" y="5859068"/>
            <a:ext cx="421393" cy="454734"/>
          </a:xfrm>
          <a:prstGeom prst="rect">
            <a:avLst/>
          </a:prstGeom>
        </p:spPr>
      </p:pic>
      <p:sp>
        <p:nvSpPr>
          <p:cNvPr id="22" name="타원 21">
            <a:extLst>
              <a:ext uri="{FF2B5EF4-FFF2-40B4-BE49-F238E27FC236}">
                <a16:creationId xmlns:a16="http://schemas.microsoft.com/office/drawing/2014/main" id="{38EF9339-797A-A189-6FD0-8CBC7F74B35D}"/>
              </a:ext>
            </a:extLst>
          </p:cNvPr>
          <p:cNvSpPr/>
          <p:nvPr/>
        </p:nvSpPr>
        <p:spPr>
          <a:xfrm>
            <a:off x="3373481"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4</a:t>
            </a:r>
            <a:endParaRPr kumimoji="1" lang="ko-Kore-KR" altLang="en-US" sz="1050" dirty="0"/>
          </a:p>
        </p:txBody>
      </p:sp>
      <p:sp>
        <p:nvSpPr>
          <p:cNvPr id="23" name="U자형 화살표[U] 40">
            <a:extLst>
              <a:ext uri="{FF2B5EF4-FFF2-40B4-BE49-F238E27FC236}">
                <a16:creationId xmlns:a16="http://schemas.microsoft.com/office/drawing/2014/main" id="{7A89DA82-18A6-510C-CBFC-DC438CDE00D1}"/>
              </a:ext>
            </a:extLst>
          </p:cNvPr>
          <p:cNvSpPr/>
          <p:nvPr/>
        </p:nvSpPr>
        <p:spPr>
          <a:xfrm rot="8423658">
            <a:off x="3696908"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24" name="그림 23" descr="흑백, 화이트, 블랙, 원이(가) 표시된 사진&#10;&#10;자동 생성된 설명">
            <a:extLst>
              <a:ext uri="{FF2B5EF4-FFF2-40B4-BE49-F238E27FC236}">
                <a16:creationId xmlns:a16="http://schemas.microsoft.com/office/drawing/2014/main" id="{CFB05055-A69A-8AAF-6815-CC60CA08D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4800" y="5862939"/>
            <a:ext cx="421393" cy="454734"/>
          </a:xfrm>
          <a:prstGeom prst="rect">
            <a:avLst/>
          </a:prstGeom>
        </p:spPr>
      </p:pic>
      <p:sp>
        <p:nvSpPr>
          <p:cNvPr id="25" name="타원 24">
            <a:extLst>
              <a:ext uri="{FF2B5EF4-FFF2-40B4-BE49-F238E27FC236}">
                <a16:creationId xmlns:a16="http://schemas.microsoft.com/office/drawing/2014/main" id="{544C1486-865B-6198-B68D-76CB7EF67DC4}"/>
              </a:ext>
            </a:extLst>
          </p:cNvPr>
          <p:cNvSpPr/>
          <p:nvPr/>
        </p:nvSpPr>
        <p:spPr>
          <a:xfrm>
            <a:off x="4324111"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5</a:t>
            </a:r>
            <a:endParaRPr kumimoji="1" lang="ko-Kore-KR" altLang="en-US" sz="1050" dirty="0"/>
          </a:p>
        </p:txBody>
      </p:sp>
      <p:pic>
        <p:nvPicPr>
          <p:cNvPr id="26" name="그림 25" descr="흑백, 화이트, 블랙, 원이(가) 표시된 사진&#10;&#10;자동 생성된 설명">
            <a:extLst>
              <a:ext uri="{FF2B5EF4-FFF2-40B4-BE49-F238E27FC236}">
                <a16:creationId xmlns:a16="http://schemas.microsoft.com/office/drawing/2014/main" id="{DE4025EC-D6E5-BA45-8236-5A27C319B3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9007" y="5862939"/>
            <a:ext cx="421393" cy="454734"/>
          </a:xfrm>
          <a:prstGeom prst="rect">
            <a:avLst/>
          </a:prstGeom>
        </p:spPr>
      </p:pic>
      <p:sp>
        <p:nvSpPr>
          <p:cNvPr id="27" name="타원 26">
            <a:extLst>
              <a:ext uri="{FF2B5EF4-FFF2-40B4-BE49-F238E27FC236}">
                <a16:creationId xmlns:a16="http://schemas.microsoft.com/office/drawing/2014/main" id="{3AFF0572-CBEA-4A62-96BD-CD7B223AB974}"/>
              </a:ext>
            </a:extLst>
          </p:cNvPr>
          <p:cNvSpPr/>
          <p:nvPr/>
        </p:nvSpPr>
        <p:spPr>
          <a:xfrm>
            <a:off x="5268319"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6</a:t>
            </a:r>
            <a:endParaRPr kumimoji="1" lang="ko-Kore-KR" altLang="en-US" sz="1050" dirty="0"/>
          </a:p>
        </p:txBody>
      </p:sp>
      <p:pic>
        <p:nvPicPr>
          <p:cNvPr id="28" name="그림 27" descr="흑백, 화이트, 블랙, 원이(가) 표시된 사진&#10;&#10;자동 생성된 설명">
            <a:extLst>
              <a:ext uri="{FF2B5EF4-FFF2-40B4-BE49-F238E27FC236}">
                <a16:creationId xmlns:a16="http://schemas.microsoft.com/office/drawing/2014/main" id="{ACB2B0F1-DF2F-903E-1E2B-BC76F6CE6B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3214" y="5862939"/>
            <a:ext cx="421393" cy="454734"/>
          </a:xfrm>
          <a:prstGeom prst="rect">
            <a:avLst/>
          </a:prstGeom>
        </p:spPr>
      </p:pic>
      <p:sp>
        <p:nvSpPr>
          <p:cNvPr id="29" name="타원 28">
            <a:extLst>
              <a:ext uri="{FF2B5EF4-FFF2-40B4-BE49-F238E27FC236}">
                <a16:creationId xmlns:a16="http://schemas.microsoft.com/office/drawing/2014/main" id="{13352F5F-1CAA-21B9-75E9-7C3A572D27D8}"/>
              </a:ext>
            </a:extLst>
          </p:cNvPr>
          <p:cNvSpPr/>
          <p:nvPr/>
        </p:nvSpPr>
        <p:spPr>
          <a:xfrm>
            <a:off x="6212526"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7</a:t>
            </a:r>
            <a:endParaRPr kumimoji="1" lang="ko-Kore-KR" altLang="en-US" sz="1050" dirty="0"/>
          </a:p>
        </p:txBody>
      </p:sp>
      <p:pic>
        <p:nvPicPr>
          <p:cNvPr id="30" name="그림 29" descr="흑백, 화이트, 블랙, 원이(가) 표시된 사진&#10;&#10;자동 생성된 설명">
            <a:extLst>
              <a:ext uri="{FF2B5EF4-FFF2-40B4-BE49-F238E27FC236}">
                <a16:creationId xmlns:a16="http://schemas.microsoft.com/office/drawing/2014/main" id="{BE476033-BFE0-9D0E-A767-F31C638911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7422" y="5862939"/>
            <a:ext cx="421393" cy="454734"/>
          </a:xfrm>
          <a:prstGeom prst="rect">
            <a:avLst/>
          </a:prstGeom>
        </p:spPr>
      </p:pic>
      <p:sp>
        <p:nvSpPr>
          <p:cNvPr id="31" name="타원 30">
            <a:extLst>
              <a:ext uri="{FF2B5EF4-FFF2-40B4-BE49-F238E27FC236}">
                <a16:creationId xmlns:a16="http://schemas.microsoft.com/office/drawing/2014/main" id="{E883A0E0-CEF1-8E81-62C4-0118B14A066A}"/>
              </a:ext>
            </a:extLst>
          </p:cNvPr>
          <p:cNvSpPr/>
          <p:nvPr/>
        </p:nvSpPr>
        <p:spPr>
          <a:xfrm>
            <a:off x="7156733" y="5313490"/>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8</a:t>
            </a:r>
            <a:endParaRPr kumimoji="1" lang="ko-Kore-KR" altLang="en-US" sz="1050" dirty="0"/>
          </a:p>
        </p:txBody>
      </p:sp>
      <p:sp>
        <p:nvSpPr>
          <p:cNvPr id="32" name="U자형 화살표[U] 52">
            <a:extLst>
              <a:ext uri="{FF2B5EF4-FFF2-40B4-BE49-F238E27FC236}">
                <a16:creationId xmlns:a16="http://schemas.microsoft.com/office/drawing/2014/main" id="{DFE31246-F652-8D9E-D92D-E4B06AFDE2D9}"/>
              </a:ext>
            </a:extLst>
          </p:cNvPr>
          <p:cNvSpPr/>
          <p:nvPr/>
        </p:nvSpPr>
        <p:spPr>
          <a:xfrm rot="8423658">
            <a:off x="8384879" y="5584777"/>
            <a:ext cx="312542" cy="279372"/>
          </a:xfrm>
          <a:prstGeom prst="uturnArrow">
            <a:avLst>
              <a:gd name="adj1" fmla="val 25000"/>
              <a:gd name="adj2" fmla="val 25000"/>
              <a:gd name="adj3" fmla="val 0"/>
              <a:gd name="adj4" fmla="val 43750"/>
              <a:gd name="adj5" fmla="val 7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pic>
        <p:nvPicPr>
          <p:cNvPr id="33" name="그림 32" descr="흑백, 화이트, 블랙, 원이(가) 표시된 사진&#10;&#10;자동 생성된 설명">
            <a:extLst>
              <a:ext uri="{FF2B5EF4-FFF2-40B4-BE49-F238E27FC236}">
                <a16:creationId xmlns:a16="http://schemas.microsoft.com/office/drawing/2014/main" id="{0D0D0D1C-3A70-33AD-7397-6AD68E2C3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083" y="5859068"/>
            <a:ext cx="421393" cy="454734"/>
          </a:xfrm>
          <a:prstGeom prst="rect">
            <a:avLst/>
          </a:prstGeom>
        </p:spPr>
      </p:pic>
      <p:sp>
        <p:nvSpPr>
          <p:cNvPr id="34" name="타원 33">
            <a:extLst>
              <a:ext uri="{FF2B5EF4-FFF2-40B4-BE49-F238E27FC236}">
                <a16:creationId xmlns:a16="http://schemas.microsoft.com/office/drawing/2014/main" id="{0C99B963-1ABE-7B53-8930-EDADB1348386}"/>
              </a:ext>
            </a:extLst>
          </p:cNvPr>
          <p:cNvSpPr/>
          <p:nvPr/>
        </p:nvSpPr>
        <p:spPr>
          <a:xfrm>
            <a:off x="8002395" y="5309618"/>
            <a:ext cx="442769" cy="45473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9</a:t>
            </a:r>
            <a:endParaRPr kumimoji="1" lang="ko-Kore-KR" altLang="en-US" sz="1050" dirty="0"/>
          </a:p>
        </p:txBody>
      </p:sp>
      <p:sp>
        <p:nvSpPr>
          <p:cNvPr id="35" name="U자형 화살표[U] 55">
            <a:extLst>
              <a:ext uri="{FF2B5EF4-FFF2-40B4-BE49-F238E27FC236}">
                <a16:creationId xmlns:a16="http://schemas.microsoft.com/office/drawing/2014/main" id="{B762026A-4B02-C561-6A37-C31CCAACC469}"/>
              </a:ext>
            </a:extLst>
          </p:cNvPr>
          <p:cNvSpPr/>
          <p:nvPr/>
        </p:nvSpPr>
        <p:spPr>
          <a:xfrm rot="8423658">
            <a:off x="7560442" y="558090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sp>
        <p:nvSpPr>
          <p:cNvPr id="36" name="TextBox 35">
            <a:extLst>
              <a:ext uri="{FF2B5EF4-FFF2-40B4-BE49-F238E27FC236}">
                <a16:creationId xmlns:a16="http://schemas.microsoft.com/office/drawing/2014/main" id="{FA76FBE4-39F2-483D-C42E-B0E7DA31A689}"/>
              </a:ext>
            </a:extLst>
          </p:cNvPr>
          <p:cNvSpPr txBox="1"/>
          <p:nvPr/>
        </p:nvSpPr>
        <p:spPr>
          <a:xfrm>
            <a:off x="1585960" y="4382196"/>
            <a:ext cx="842424" cy="276999"/>
          </a:xfrm>
          <a:prstGeom prst="rect">
            <a:avLst/>
          </a:prstGeom>
          <a:noFill/>
        </p:spPr>
        <p:txBody>
          <a:bodyPr wrap="square" rtlCol="0">
            <a:spAutoFit/>
          </a:bodyPr>
          <a:lstStyle/>
          <a:p>
            <a:pPr algn="ctr"/>
            <a:r>
              <a:rPr kumimoji="1" lang="en-US" altLang="ko-Kore-KR" sz="1200" dirty="0">
                <a:solidFill>
                  <a:schemeClr val="bg1"/>
                </a:solidFill>
              </a:rPr>
              <a:t>Cluster 1</a:t>
            </a:r>
            <a:endParaRPr kumimoji="1" lang="ko-Kore-KR" altLang="en-US" sz="1200" dirty="0">
              <a:solidFill>
                <a:schemeClr val="bg1"/>
              </a:solidFill>
            </a:endParaRPr>
          </a:p>
        </p:txBody>
      </p:sp>
      <p:sp>
        <p:nvSpPr>
          <p:cNvPr id="37" name="TextBox 36">
            <a:extLst>
              <a:ext uri="{FF2B5EF4-FFF2-40B4-BE49-F238E27FC236}">
                <a16:creationId xmlns:a16="http://schemas.microsoft.com/office/drawing/2014/main" id="{D8EB0344-D227-EB3B-4BE6-951B590D177C}"/>
              </a:ext>
            </a:extLst>
          </p:cNvPr>
          <p:cNvSpPr txBox="1"/>
          <p:nvPr/>
        </p:nvSpPr>
        <p:spPr>
          <a:xfrm>
            <a:off x="4090817" y="4382196"/>
            <a:ext cx="842424" cy="276999"/>
          </a:xfrm>
          <a:prstGeom prst="rect">
            <a:avLst/>
          </a:prstGeom>
          <a:noFill/>
        </p:spPr>
        <p:txBody>
          <a:bodyPr wrap="square" rtlCol="0">
            <a:spAutoFit/>
          </a:bodyPr>
          <a:lstStyle/>
          <a:p>
            <a:pPr algn="ctr"/>
            <a:r>
              <a:rPr kumimoji="1" lang="en-US" altLang="ko-Kore-KR" sz="1200" dirty="0">
                <a:solidFill>
                  <a:schemeClr val="bg1"/>
                </a:solidFill>
              </a:rPr>
              <a:t>Cluster 2</a:t>
            </a:r>
            <a:endParaRPr kumimoji="1" lang="ko-Kore-KR" altLang="en-US" sz="1200" dirty="0">
              <a:solidFill>
                <a:schemeClr val="bg1"/>
              </a:solidFill>
            </a:endParaRPr>
          </a:p>
        </p:txBody>
      </p:sp>
      <p:sp>
        <p:nvSpPr>
          <p:cNvPr id="38" name="TextBox 37">
            <a:extLst>
              <a:ext uri="{FF2B5EF4-FFF2-40B4-BE49-F238E27FC236}">
                <a16:creationId xmlns:a16="http://schemas.microsoft.com/office/drawing/2014/main" id="{46F315A4-DE96-30AC-26AA-B025E6BBB557}"/>
              </a:ext>
            </a:extLst>
          </p:cNvPr>
          <p:cNvSpPr txBox="1"/>
          <p:nvPr/>
        </p:nvSpPr>
        <p:spPr>
          <a:xfrm>
            <a:off x="6595673" y="4360399"/>
            <a:ext cx="842424" cy="276999"/>
          </a:xfrm>
          <a:prstGeom prst="rect">
            <a:avLst/>
          </a:prstGeom>
          <a:noFill/>
        </p:spPr>
        <p:txBody>
          <a:bodyPr wrap="square" rtlCol="0">
            <a:spAutoFit/>
          </a:bodyPr>
          <a:lstStyle/>
          <a:p>
            <a:pPr algn="ctr"/>
            <a:r>
              <a:rPr kumimoji="1" lang="en-US" altLang="ko-Kore-KR" sz="1200" dirty="0">
                <a:solidFill>
                  <a:schemeClr val="bg1"/>
                </a:solidFill>
              </a:rPr>
              <a:t>Cluster 3</a:t>
            </a:r>
            <a:endParaRPr kumimoji="1" lang="ko-Kore-KR" altLang="en-US" sz="1200" dirty="0">
              <a:solidFill>
                <a:schemeClr val="bg1"/>
              </a:solidFill>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3E243CA-51A5-EB7A-EEE7-FF83837E9BCC}"/>
                  </a:ext>
                </a:extLst>
              </p:cNvPr>
              <p:cNvSpPr txBox="1"/>
              <p:nvPr/>
            </p:nvSpPr>
            <p:spPr>
              <a:xfrm>
                <a:off x="1428683" y="3359256"/>
                <a:ext cx="107439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900" b="0" i="1" smtClean="0">
                          <a:solidFill>
                            <a:schemeClr val="bg1"/>
                          </a:solidFill>
                          <a:latin typeface="Cambria Math" panose="02040503050406030204" pitchFamily="18" charset="0"/>
                        </a:rPr>
                        <m:t>𝐹𝑒𝑑𝐴𝑣𝑔</m:t>
                      </m:r>
                      <m:r>
                        <a:rPr kumimoji="1" lang="en-US" altLang="ko-Kore-KR" sz="900" b="0" i="1" smtClean="0">
                          <a:solidFill>
                            <a:schemeClr val="bg1"/>
                          </a:solidFill>
                          <a:latin typeface="Cambria Math" panose="02040503050406030204" pitchFamily="18" charset="0"/>
                        </a:rPr>
                        <m:t>(</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2, </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5,</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9)</m:t>
                      </m:r>
                    </m:oMath>
                  </m:oMathPara>
                </a14:m>
                <a:endParaRPr kumimoji="1" lang="ko-Kore-KR" altLang="en-US" sz="900" dirty="0"/>
              </a:p>
            </p:txBody>
          </p:sp>
        </mc:Choice>
        <mc:Fallback xmlns="">
          <p:sp>
            <p:nvSpPr>
              <p:cNvPr id="39" name="TextBox 38">
                <a:extLst>
                  <a:ext uri="{FF2B5EF4-FFF2-40B4-BE49-F238E27FC236}">
                    <a16:creationId xmlns:a16="http://schemas.microsoft.com/office/drawing/2014/main" id="{E3E243CA-51A5-EB7A-EEE7-FF83837E9BCC}"/>
                  </a:ext>
                </a:extLst>
              </p:cNvPr>
              <p:cNvSpPr txBox="1">
                <a:spLocks noRot="1" noChangeAspect="1" noMove="1" noResize="1" noEditPoints="1" noAdjustHandles="1" noChangeArrowheads="1" noChangeShapeType="1" noTextEdit="1"/>
              </p:cNvSpPr>
              <p:nvPr/>
            </p:nvSpPr>
            <p:spPr>
              <a:xfrm>
                <a:off x="1428683" y="3359256"/>
                <a:ext cx="1074397" cy="138499"/>
              </a:xfrm>
              <a:prstGeom prst="rect">
                <a:avLst/>
              </a:prstGeom>
              <a:blipFill>
                <a:blip r:embed="rId4"/>
                <a:stretch>
                  <a:fillRect l="-2825" r="-2825" b="-3478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D0B233D-3320-3C10-B54B-AA20680666B5}"/>
                  </a:ext>
                </a:extLst>
              </p:cNvPr>
              <p:cNvSpPr txBox="1"/>
              <p:nvPr/>
            </p:nvSpPr>
            <p:spPr>
              <a:xfrm>
                <a:off x="3936051" y="3361446"/>
                <a:ext cx="107439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900" b="0" i="1" smtClean="0">
                          <a:solidFill>
                            <a:schemeClr val="bg1"/>
                          </a:solidFill>
                          <a:latin typeface="Cambria Math" panose="02040503050406030204" pitchFamily="18" charset="0"/>
                        </a:rPr>
                        <m:t>𝐹𝑒𝑑𝐴𝑣𝑔</m:t>
                      </m:r>
                      <m:r>
                        <a:rPr kumimoji="1" lang="en-US" altLang="ko-Kore-KR" sz="900" b="0" i="1" smtClean="0">
                          <a:solidFill>
                            <a:schemeClr val="bg1"/>
                          </a:solidFill>
                          <a:latin typeface="Cambria Math" panose="02040503050406030204" pitchFamily="18" charset="0"/>
                        </a:rPr>
                        <m:t>(</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1, </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4,</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7)</m:t>
                      </m:r>
                    </m:oMath>
                  </m:oMathPara>
                </a14:m>
                <a:endParaRPr kumimoji="1" lang="ko-Kore-KR" altLang="en-US" sz="900" dirty="0"/>
              </a:p>
            </p:txBody>
          </p:sp>
        </mc:Choice>
        <mc:Fallback xmlns="">
          <p:sp>
            <p:nvSpPr>
              <p:cNvPr id="40" name="TextBox 39">
                <a:extLst>
                  <a:ext uri="{FF2B5EF4-FFF2-40B4-BE49-F238E27FC236}">
                    <a16:creationId xmlns:a16="http://schemas.microsoft.com/office/drawing/2014/main" id="{9D0B233D-3320-3C10-B54B-AA20680666B5}"/>
                  </a:ext>
                </a:extLst>
              </p:cNvPr>
              <p:cNvSpPr txBox="1">
                <a:spLocks noRot="1" noChangeAspect="1" noMove="1" noResize="1" noEditPoints="1" noAdjustHandles="1" noChangeArrowheads="1" noChangeShapeType="1" noTextEdit="1"/>
              </p:cNvSpPr>
              <p:nvPr/>
            </p:nvSpPr>
            <p:spPr>
              <a:xfrm>
                <a:off x="3936051" y="3361446"/>
                <a:ext cx="1074397" cy="138499"/>
              </a:xfrm>
              <a:prstGeom prst="rect">
                <a:avLst/>
              </a:prstGeom>
              <a:blipFill>
                <a:blip r:embed="rId5"/>
                <a:stretch>
                  <a:fillRect l="-2841" r="-3409" b="-3478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2EDF2A8-C7B7-EB6D-5549-C64289C19A50}"/>
                  </a:ext>
                </a:extLst>
              </p:cNvPr>
              <p:cNvSpPr txBox="1"/>
              <p:nvPr/>
            </p:nvSpPr>
            <p:spPr>
              <a:xfrm>
                <a:off x="6410652" y="3359256"/>
                <a:ext cx="107439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900" b="0" i="1" smtClean="0">
                          <a:solidFill>
                            <a:schemeClr val="bg1"/>
                          </a:solidFill>
                          <a:latin typeface="Cambria Math" panose="02040503050406030204" pitchFamily="18" charset="0"/>
                        </a:rPr>
                        <m:t>𝐹𝑒𝑑𝐴𝑣𝑔</m:t>
                      </m:r>
                      <m:r>
                        <a:rPr kumimoji="1" lang="en-US" altLang="ko-Kore-KR" sz="900" b="0" i="1" smtClean="0">
                          <a:solidFill>
                            <a:schemeClr val="bg1"/>
                          </a:solidFill>
                          <a:latin typeface="Cambria Math" panose="02040503050406030204" pitchFamily="18" charset="0"/>
                        </a:rPr>
                        <m:t>(</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3, </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6,</m:t>
                      </m:r>
                      <m:r>
                        <a:rPr kumimoji="1" lang="en-US" altLang="ko-Kore-KR" sz="900" b="0" i="1" smtClean="0">
                          <a:solidFill>
                            <a:schemeClr val="bg1"/>
                          </a:solidFill>
                          <a:latin typeface="Cambria Math" panose="02040503050406030204" pitchFamily="18" charset="0"/>
                        </a:rPr>
                        <m:t>𝑤</m:t>
                      </m:r>
                      <m:r>
                        <a:rPr kumimoji="1" lang="en-US" altLang="ko-Kore-KR" sz="900" b="0" i="1" smtClean="0">
                          <a:solidFill>
                            <a:schemeClr val="bg1"/>
                          </a:solidFill>
                          <a:latin typeface="Cambria Math" panose="02040503050406030204" pitchFamily="18" charset="0"/>
                        </a:rPr>
                        <m:t>8)</m:t>
                      </m:r>
                    </m:oMath>
                  </m:oMathPara>
                </a14:m>
                <a:endParaRPr kumimoji="1" lang="ko-Kore-KR" altLang="en-US" sz="900" dirty="0"/>
              </a:p>
            </p:txBody>
          </p:sp>
        </mc:Choice>
        <mc:Fallback xmlns="">
          <p:sp>
            <p:nvSpPr>
              <p:cNvPr id="41" name="TextBox 40">
                <a:extLst>
                  <a:ext uri="{FF2B5EF4-FFF2-40B4-BE49-F238E27FC236}">
                    <a16:creationId xmlns:a16="http://schemas.microsoft.com/office/drawing/2014/main" id="{92EDF2A8-C7B7-EB6D-5549-C64289C19A50}"/>
                  </a:ext>
                </a:extLst>
              </p:cNvPr>
              <p:cNvSpPr txBox="1">
                <a:spLocks noRot="1" noChangeAspect="1" noMove="1" noResize="1" noEditPoints="1" noAdjustHandles="1" noChangeArrowheads="1" noChangeShapeType="1" noTextEdit="1"/>
              </p:cNvSpPr>
              <p:nvPr/>
            </p:nvSpPr>
            <p:spPr>
              <a:xfrm>
                <a:off x="6410652" y="3359256"/>
                <a:ext cx="1074397" cy="138499"/>
              </a:xfrm>
              <a:prstGeom prst="rect">
                <a:avLst/>
              </a:prstGeom>
              <a:blipFill>
                <a:blip r:embed="rId6"/>
                <a:stretch>
                  <a:fillRect l="-2841" r="-3409" b="-34783"/>
                </a:stretch>
              </a:blipFill>
            </p:spPr>
            <p:txBody>
              <a:bodyPr/>
              <a:lstStyle/>
              <a:p>
                <a:r>
                  <a:rPr lang="ko-KR" altLang="en-US">
                    <a:noFill/>
                  </a:rPr>
                  <a:t> </a:t>
                </a:r>
              </a:p>
            </p:txBody>
          </p:sp>
        </mc:Fallback>
      </mc:AlternateContent>
      <p:sp>
        <p:nvSpPr>
          <p:cNvPr id="42" name="타원 41">
            <a:extLst>
              <a:ext uri="{FF2B5EF4-FFF2-40B4-BE49-F238E27FC236}">
                <a16:creationId xmlns:a16="http://schemas.microsoft.com/office/drawing/2014/main" id="{19C92AE9-C6ED-4868-D48B-CCC9EAF3AE3C}"/>
              </a:ext>
            </a:extLst>
          </p:cNvPr>
          <p:cNvSpPr/>
          <p:nvPr/>
        </p:nvSpPr>
        <p:spPr>
          <a:xfrm>
            <a:off x="1785788" y="3622410"/>
            <a:ext cx="442769" cy="4547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C1</a:t>
            </a:r>
            <a:endParaRPr kumimoji="1" lang="ko-Kore-KR" altLang="en-US" sz="800" dirty="0"/>
          </a:p>
        </p:txBody>
      </p:sp>
      <p:sp>
        <p:nvSpPr>
          <p:cNvPr id="43" name="타원 42">
            <a:extLst>
              <a:ext uri="{FF2B5EF4-FFF2-40B4-BE49-F238E27FC236}">
                <a16:creationId xmlns:a16="http://schemas.microsoft.com/office/drawing/2014/main" id="{FD5AEB19-D2FD-D6C6-4895-E9397A7E2938}"/>
              </a:ext>
            </a:extLst>
          </p:cNvPr>
          <p:cNvSpPr/>
          <p:nvPr/>
        </p:nvSpPr>
        <p:spPr>
          <a:xfrm>
            <a:off x="4290644" y="3625078"/>
            <a:ext cx="442769" cy="454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C2</a:t>
            </a:r>
            <a:endParaRPr kumimoji="1" lang="ko-Kore-KR" altLang="en-US" sz="800" dirty="0"/>
          </a:p>
        </p:txBody>
      </p:sp>
      <p:sp>
        <p:nvSpPr>
          <p:cNvPr id="44" name="타원 43">
            <a:extLst>
              <a:ext uri="{FF2B5EF4-FFF2-40B4-BE49-F238E27FC236}">
                <a16:creationId xmlns:a16="http://schemas.microsoft.com/office/drawing/2014/main" id="{F05B23C1-557E-254A-843A-9F0FDEA46D74}"/>
              </a:ext>
            </a:extLst>
          </p:cNvPr>
          <p:cNvSpPr/>
          <p:nvPr/>
        </p:nvSpPr>
        <p:spPr>
          <a:xfrm>
            <a:off x="6767757" y="3612533"/>
            <a:ext cx="442769" cy="4547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C3</a:t>
            </a:r>
            <a:endParaRPr kumimoji="1" lang="ko-Kore-KR" altLang="en-US" sz="800" dirty="0"/>
          </a:p>
        </p:txBody>
      </p:sp>
      <p:sp>
        <p:nvSpPr>
          <p:cNvPr id="51" name="U자형 화살표[U] 52">
            <a:extLst>
              <a:ext uri="{FF2B5EF4-FFF2-40B4-BE49-F238E27FC236}">
                <a16:creationId xmlns:a16="http://schemas.microsoft.com/office/drawing/2014/main" id="{DFE31246-F652-8D9E-D92D-E4B06AFDE2D9}"/>
              </a:ext>
            </a:extLst>
          </p:cNvPr>
          <p:cNvSpPr/>
          <p:nvPr/>
        </p:nvSpPr>
        <p:spPr>
          <a:xfrm rot="8423658">
            <a:off x="6579823" y="5584776"/>
            <a:ext cx="312542" cy="279372"/>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dirty="0">
              <a:solidFill>
                <a:schemeClr val="tx1"/>
              </a:solidFill>
            </a:endParaRPr>
          </a:p>
        </p:txBody>
      </p:sp>
      <p:sp>
        <p:nvSpPr>
          <p:cNvPr id="48" name="타원 47">
            <a:extLst>
              <a:ext uri="{FF2B5EF4-FFF2-40B4-BE49-F238E27FC236}">
                <a16:creationId xmlns:a16="http://schemas.microsoft.com/office/drawing/2014/main" id="{F05B23C1-557E-254A-843A-9F0FDEA46D74}"/>
              </a:ext>
            </a:extLst>
          </p:cNvPr>
          <p:cNvSpPr/>
          <p:nvPr/>
        </p:nvSpPr>
        <p:spPr>
          <a:xfrm>
            <a:off x="2421041" y="5309618"/>
            <a:ext cx="442769" cy="4547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C3</a:t>
            </a:r>
            <a:endParaRPr kumimoji="1" lang="ko-Kore-KR" altLang="en-US" sz="800" dirty="0"/>
          </a:p>
        </p:txBody>
      </p:sp>
      <p:sp>
        <p:nvSpPr>
          <p:cNvPr id="49" name="타원 48">
            <a:extLst>
              <a:ext uri="{FF2B5EF4-FFF2-40B4-BE49-F238E27FC236}">
                <a16:creationId xmlns:a16="http://schemas.microsoft.com/office/drawing/2014/main" id="{F05B23C1-557E-254A-843A-9F0FDEA46D74}"/>
              </a:ext>
            </a:extLst>
          </p:cNvPr>
          <p:cNvSpPr/>
          <p:nvPr/>
        </p:nvSpPr>
        <p:spPr>
          <a:xfrm>
            <a:off x="3379903" y="5309618"/>
            <a:ext cx="442769" cy="4547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C3</a:t>
            </a:r>
            <a:endParaRPr kumimoji="1" lang="ko-Kore-KR" altLang="en-US" sz="800" dirty="0"/>
          </a:p>
        </p:txBody>
      </p:sp>
      <p:sp>
        <p:nvSpPr>
          <p:cNvPr id="50" name="타원 49">
            <a:extLst>
              <a:ext uri="{FF2B5EF4-FFF2-40B4-BE49-F238E27FC236}">
                <a16:creationId xmlns:a16="http://schemas.microsoft.com/office/drawing/2014/main" id="{F05B23C1-557E-254A-843A-9F0FDEA46D74}"/>
              </a:ext>
            </a:extLst>
          </p:cNvPr>
          <p:cNvSpPr/>
          <p:nvPr/>
        </p:nvSpPr>
        <p:spPr>
          <a:xfrm>
            <a:off x="4295273" y="5309618"/>
            <a:ext cx="442769" cy="4547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C3</a:t>
            </a:r>
            <a:endParaRPr kumimoji="1" lang="ko-Kore-KR" altLang="en-US" sz="800" dirty="0"/>
          </a:p>
        </p:txBody>
      </p:sp>
      <p:sp>
        <p:nvSpPr>
          <p:cNvPr id="57" name="타원 56">
            <a:extLst>
              <a:ext uri="{FF2B5EF4-FFF2-40B4-BE49-F238E27FC236}">
                <a16:creationId xmlns:a16="http://schemas.microsoft.com/office/drawing/2014/main" id="{F05B23C1-557E-254A-843A-9F0FDEA46D74}"/>
              </a:ext>
            </a:extLst>
          </p:cNvPr>
          <p:cNvSpPr/>
          <p:nvPr/>
        </p:nvSpPr>
        <p:spPr>
          <a:xfrm>
            <a:off x="6225936" y="5309618"/>
            <a:ext cx="442769" cy="4547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C3</a:t>
            </a:r>
            <a:endParaRPr kumimoji="1" lang="ko-Kore-KR" altLang="en-US" sz="800" dirty="0"/>
          </a:p>
        </p:txBody>
      </p:sp>
      <p:sp>
        <p:nvSpPr>
          <p:cNvPr id="59" name="타원 58">
            <a:extLst>
              <a:ext uri="{FF2B5EF4-FFF2-40B4-BE49-F238E27FC236}">
                <a16:creationId xmlns:a16="http://schemas.microsoft.com/office/drawing/2014/main" id="{F05B23C1-557E-254A-843A-9F0FDEA46D74}"/>
              </a:ext>
            </a:extLst>
          </p:cNvPr>
          <p:cNvSpPr/>
          <p:nvPr/>
        </p:nvSpPr>
        <p:spPr>
          <a:xfrm>
            <a:off x="7126741" y="5309618"/>
            <a:ext cx="442769" cy="4547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C3</a:t>
            </a:r>
            <a:endParaRPr kumimoji="1" lang="ko-Kore-KR" altLang="en-US" sz="800" dirty="0"/>
          </a:p>
        </p:txBody>
      </p:sp>
      <p:sp>
        <p:nvSpPr>
          <p:cNvPr id="60" name="타원 59">
            <a:extLst>
              <a:ext uri="{FF2B5EF4-FFF2-40B4-BE49-F238E27FC236}">
                <a16:creationId xmlns:a16="http://schemas.microsoft.com/office/drawing/2014/main" id="{F05B23C1-557E-254A-843A-9F0FDEA46D74}"/>
              </a:ext>
            </a:extLst>
          </p:cNvPr>
          <p:cNvSpPr/>
          <p:nvPr/>
        </p:nvSpPr>
        <p:spPr>
          <a:xfrm>
            <a:off x="8013083" y="5309618"/>
            <a:ext cx="442769" cy="4547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C3</a:t>
            </a:r>
            <a:endParaRPr kumimoji="1" lang="ko-Kore-KR" altLang="en-US" sz="800" dirty="0"/>
          </a:p>
        </p:txBody>
      </p:sp>
    </p:spTree>
    <p:extLst>
      <p:ext uri="{BB962C8B-B14F-4D97-AF65-F5344CB8AC3E}">
        <p14:creationId xmlns:p14="http://schemas.microsoft.com/office/powerpoint/2010/main" val="16515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p:cNvPicPr>
            <a:picLocks noChangeAspect="1"/>
          </p:cNvPicPr>
          <p:nvPr/>
        </p:nvPicPr>
        <p:blipFill>
          <a:blip r:embed="rId3"/>
          <a:stretch>
            <a:fillRect/>
          </a:stretch>
        </p:blipFill>
        <p:spPr>
          <a:xfrm>
            <a:off x="236705" y="1530805"/>
            <a:ext cx="8705815" cy="4856007"/>
          </a:xfrm>
          <a:prstGeom prst="rect">
            <a:avLst/>
          </a:prstGeom>
        </p:spPr>
      </p:pic>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5</a:t>
            </a:r>
          </a:p>
        </p:txBody>
      </p:sp>
      <p:sp>
        <p:nvSpPr>
          <p:cNvPr id="9" name="직사각형 8"/>
          <p:cNvSpPr/>
          <p:nvPr/>
        </p:nvSpPr>
        <p:spPr>
          <a:xfrm>
            <a:off x="8352723" y="2163045"/>
            <a:ext cx="3480513" cy="2677656"/>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Using the accuracy obtained at step 4,</a:t>
            </a:r>
          </a:p>
          <a:p>
            <a:pPr algn="ctr"/>
            <a:r>
              <a:rPr lang="en-US" altLang="ko-KR" sz="2800" dirty="0">
                <a:solidFill>
                  <a:schemeClr val="bg1"/>
                </a:solidFill>
                <a:latin typeface="Helvetica" panose="020B0604020202030204" pitchFamily="34" charset="0"/>
              </a:rPr>
              <a:t>weighted sum</a:t>
            </a:r>
          </a:p>
          <a:p>
            <a:pPr algn="ctr"/>
            <a:r>
              <a:rPr lang="en-US" altLang="ko-KR" sz="2800" dirty="0">
                <a:solidFill>
                  <a:schemeClr val="bg1"/>
                </a:solidFill>
                <a:latin typeface="Helvetica" panose="020B0604020202030204" pitchFamily="34" charset="0"/>
              </a:rPr>
              <a:t>cluster models</a:t>
            </a:r>
          </a:p>
          <a:p>
            <a:pPr algn="ctr"/>
            <a:r>
              <a:rPr lang="en-US" altLang="ko-KR" sz="2800" dirty="0">
                <a:solidFill>
                  <a:schemeClr val="bg1"/>
                </a:solidFill>
                <a:latin typeface="Helvetica" panose="020B0604020202030204" pitchFamily="34" charset="0"/>
              </a:rPr>
              <a:t>to update</a:t>
            </a:r>
          </a:p>
          <a:p>
            <a:pPr algn="ctr"/>
            <a:r>
              <a:rPr lang="en-US" altLang="ko-KR" sz="2800" dirty="0">
                <a:solidFill>
                  <a:schemeClr val="bg1"/>
                </a:solidFill>
                <a:latin typeface="Helvetica" panose="020B0604020202030204" pitchFamily="34" charset="0"/>
              </a:rPr>
              <a:t>the global model.</a:t>
            </a:r>
          </a:p>
        </p:txBody>
      </p:sp>
      <p:sp>
        <p:nvSpPr>
          <p:cNvPr id="13" name="위쪽 화살표[U] 2">
            <a:extLst>
              <a:ext uri="{FF2B5EF4-FFF2-40B4-BE49-F238E27FC236}">
                <a16:creationId xmlns:a16="http://schemas.microsoft.com/office/drawing/2014/main" id="{842A2B46-C9C2-1189-371C-E252DCB99189}"/>
              </a:ext>
            </a:extLst>
          </p:cNvPr>
          <p:cNvSpPr/>
          <p:nvPr/>
        </p:nvSpPr>
        <p:spPr>
          <a:xfrm>
            <a:off x="3459894" y="2616819"/>
            <a:ext cx="2259436" cy="405351"/>
          </a:xfrm>
          <a:prstGeom prs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100" dirty="0">
                <a:solidFill>
                  <a:schemeClr val="tx1"/>
                </a:solidFill>
              </a:rPr>
              <a:t>Aggregation</a:t>
            </a:r>
          </a:p>
          <a:p>
            <a:pPr algn="ctr"/>
            <a:r>
              <a:rPr kumimoji="1" lang="en-US" altLang="ko-Kore-KR" sz="1000" dirty="0">
                <a:solidFill>
                  <a:schemeClr val="tx1"/>
                </a:solidFill>
              </a:rPr>
              <a:t>based on result</a:t>
            </a:r>
            <a:endParaRPr kumimoji="1" lang="ko-Kore-KR" altLang="en-US" sz="1000" dirty="0">
              <a:solidFill>
                <a:schemeClr val="tx1"/>
              </a:solidFill>
            </a:endParaRPr>
          </a:p>
        </p:txBody>
      </p:sp>
      <p:sp>
        <p:nvSpPr>
          <p:cNvPr id="14" name="타원 13">
            <a:extLst>
              <a:ext uri="{FF2B5EF4-FFF2-40B4-BE49-F238E27FC236}">
                <a16:creationId xmlns:a16="http://schemas.microsoft.com/office/drawing/2014/main" id="{63542F01-FD88-0BDB-E24D-E0261E5908A5}"/>
              </a:ext>
            </a:extLst>
          </p:cNvPr>
          <p:cNvSpPr/>
          <p:nvPr/>
        </p:nvSpPr>
        <p:spPr>
          <a:xfrm>
            <a:off x="3990355" y="1530804"/>
            <a:ext cx="1198514" cy="10840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dirty="0">
                <a:solidFill>
                  <a:schemeClr val="tx1"/>
                </a:solidFill>
              </a:rPr>
              <a:t>Global</a:t>
            </a:r>
          </a:p>
          <a:p>
            <a:pPr algn="ctr"/>
            <a:r>
              <a:rPr kumimoji="1" lang="en-US" altLang="ko-Kore-KR" sz="1600" dirty="0" smtClean="0">
                <a:solidFill>
                  <a:schemeClr val="tx1"/>
                </a:solidFill>
              </a:rPr>
              <a:t>Model</a:t>
            </a:r>
            <a:endParaRPr kumimoji="1" lang="ko-Kore-KR" altLang="en-US" sz="1600" dirty="0">
              <a:solidFill>
                <a:schemeClr val="tx1"/>
              </a:solidFill>
            </a:endParaRPr>
          </a:p>
        </p:txBody>
      </p:sp>
      <p:grpSp>
        <p:nvGrpSpPr>
          <p:cNvPr id="18" name="그룹 17"/>
          <p:cNvGrpSpPr/>
          <p:nvPr/>
        </p:nvGrpSpPr>
        <p:grpSpPr>
          <a:xfrm>
            <a:off x="7295001" y="2026612"/>
            <a:ext cx="1211840" cy="2981518"/>
            <a:chOff x="10445050" y="680679"/>
            <a:chExt cx="1139696" cy="3613759"/>
          </a:xfrm>
        </p:grpSpPr>
        <p:sp>
          <p:nvSpPr>
            <p:cNvPr id="19" name="굽은 화살표[B] 11">
              <a:extLst>
                <a:ext uri="{FF2B5EF4-FFF2-40B4-BE49-F238E27FC236}">
                  <a16:creationId xmlns:a16="http://schemas.microsoft.com/office/drawing/2014/main" id="{88E188D8-48AD-04F0-D74A-CDD67CF96912}"/>
                </a:ext>
              </a:extLst>
            </p:cNvPr>
            <p:cNvSpPr/>
            <p:nvPr/>
          </p:nvSpPr>
          <p:spPr>
            <a:xfrm rot="5400000">
              <a:off x="9208018" y="1917711"/>
              <a:ext cx="3613759" cy="1139696"/>
            </a:xfrm>
            <a:prstGeom prst="ben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bg1"/>
                </a:solidFill>
              </a:endParaRPr>
            </a:p>
          </p:txBody>
        </p:sp>
        <p:sp>
          <p:nvSpPr>
            <p:cNvPr id="20" name="TextBox 19">
              <a:extLst>
                <a:ext uri="{FF2B5EF4-FFF2-40B4-BE49-F238E27FC236}">
                  <a16:creationId xmlns:a16="http://schemas.microsoft.com/office/drawing/2014/main" id="{0045AC09-A8E3-B30B-F901-9606ABA5EFAB}"/>
                </a:ext>
              </a:extLst>
            </p:cNvPr>
            <p:cNvSpPr txBox="1"/>
            <p:nvPr/>
          </p:nvSpPr>
          <p:spPr>
            <a:xfrm>
              <a:off x="10445050" y="682644"/>
              <a:ext cx="697535" cy="276999"/>
            </a:xfrm>
            <a:prstGeom prst="rect">
              <a:avLst/>
            </a:prstGeom>
            <a:noFill/>
          </p:spPr>
          <p:txBody>
            <a:bodyPr wrap="square" rtlCol="0">
              <a:spAutoFit/>
            </a:bodyPr>
            <a:lstStyle/>
            <a:p>
              <a:r>
                <a:rPr kumimoji="1" lang="en-US" altLang="ko-Kore-KR" sz="1200" dirty="0"/>
                <a:t>Update</a:t>
              </a:r>
              <a:endParaRPr kumimoji="1" lang="ko-Kore-KR" altLang="en-US" sz="1200" dirty="0"/>
            </a:p>
          </p:txBody>
        </p:sp>
      </p:grpSp>
      <p:sp>
        <p:nvSpPr>
          <p:cNvPr id="21" name="타원 20">
            <a:extLst>
              <a:ext uri="{FF2B5EF4-FFF2-40B4-BE49-F238E27FC236}">
                <a16:creationId xmlns:a16="http://schemas.microsoft.com/office/drawing/2014/main" id="{3EB45DBB-27CE-8CBB-7E38-4B8FC29FE943}"/>
              </a:ext>
            </a:extLst>
          </p:cNvPr>
          <p:cNvSpPr/>
          <p:nvPr/>
        </p:nvSpPr>
        <p:spPr>
          <a:xfrm>
            <a:off x="521835" y="5196770"/>
            <a:ext cx="476385" cy="472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1</a:t>
            </a:r>
            <a:endParaRPr kumimoji="1" lang="ko-Kore-KR" altLang="en-US" dirty="0">
              <a:solidFill>
                <a:schemeClr val="tx1"/>
              </a:solidFill>
            </a:endParaRPr>
          </a:p>
        </p:txBody>
      </p:sp>
      <p:sp>
        <p:nvSpPr>
          <p:cNvPr id="23" name="타원 22">
            <a:extLst>
              <a:ext uri="{FF2B5EF4-FFF2-40B4-BE49-F238E27FC236}">
                <a16:creationId xmlns:a16="http://schemas.microsoft.com/office/drawing/2014/main" id="{3EB45DBB-27CE-8CBB-7E38-4B8FC29FE943}"/>
              </a:ext>
            </a:extLst>
          </p:cNvPr>
          <p:cNvSpPr/>
          <p:nvPr/>
        </p:nvSpPr>
        <p:spPr>
          <a:xfrm>
            <a:off x="1497195" y="5196770"/>
            <a:ext cx="476385" cy="472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solidFill>
                  <a:schemeClr val="tx1"/>
                </a:solidFill>
              </a:rPr>
              <a:t>2</a:t>
            </a:r>
            <a:endParaRPr kumimoji="1" lang="ko-Kore-KR" altLang="en-US" dirty="0">
              <a:solidFill>
                <a:schemeClr val="tx1"/>
              </a:solidFill>
            </a:endParaRPr>
          </a:p>
        </p:txBody>
      </p:sp>
      <p:sp>
        <p:nvSpPr>
          <p:cNvPr id="24" name="타원 23">
            <a:extLst>
              <a:ext uri="{FF2B5EF4-FFF2-40B4-BE49-F238E27FC236}">
                <a16:creationId xmlns:a16="http://schemas.microsoft.com/office/drawing/2014/main" id="{3EB45DBB-27CE-8CBB-7E38-4B8FC29FE943}"/>
              </a:ext>
            </a:extLst>
          </p:cNvPr>
          <p:cNvSpPr/>
          <p:nvPr/>
        </p:nvSpPr>
        <p:spPr>
          <a:xfrm>
            <a:off x="2472555" y="5196770"/>
            <a:ext cx="476385" cy="472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solidFill>
                  <a:schemeClr val="tx1"/>
                </a:solidFill>
              </a:rPr>
              <a:t>3</a:t>
            </a:r>
            <a:endParaRPr kumimoji="1" lang="ko-Kore-KR" altLang="en-US" dirty="0">
              <a:solidFill>
                <a:schemeClr val="tx1"/>
              </a:solidFill>
            </a:endParaRPr>
          </a:p>
        </p:txBody>
      </p:sp>
      <p:sp>
        <p:nvSpPr>
          <p:cNvPr id="25" name="타원 24">
            <a:extLst>
              <a:ext uri="{FF2B5EF4-FFF2-40B4-BE49-F238E27FC236}">
                <a16:creationId xmlns:a16="http://schemas.microsoft.com/office/drawing/2014/main" id="{3EB45DBB-27CE-8CBB-7E38-4B8FC29FE943}"/>
              </a:ext>
            </a:extLst>
          </p:cNvPr>
          <p:cNvSpPr/>
          <p:nvPr/>
        </p:nvSpPr>
        <p:spPr>
          <a:xfrm>
            <a:off x="3418924" y="5196770"/>
            <a:ext cx="476385" cy="472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solidFill>
                  <a:schemeClr val="tx1"/>
                </a:solidFill>
              </a:rPr>
              <a:t>4</a:t>
            </a:r>
            <a:endParaRPr kumimoji="1" lang="ko-Kore-KR" altLang="en-US" dirty="0">
              <a:solidFill>
                <a:schemeClr val="tx1"/>
              </a:solidFill>
            </a:endParaRPr>
          </a:p>
        </p:txBody>
      </p:sp>
      <p:sp>
        <p:nvSpPr>
          <p:cNvPr id="26" name="타원 25">
            <a:extLst>
              <a:ext uri="{FF2B5EF4-FFF2-40B4-BE49-F238E27FC236}">
                <a16:creationId xmlns:a16="http://schemas.microsoft.com/office/drawing/2014/main" id="{3EB45DBB-27CE-8CBB-7E38-4B8FC29FE943}"/>
              </a:ext>
            </a:extLst>
          </p:cNvPr>
          <p:cNvSpPr/>
          <p:nvPr/>
        </p:nvSpPr>
        <p:spPr>
          <a:xfrm>
            <a:off x="4379994" y="5196770"/>
            <a:ext cx="476385" cy="472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solidFill>
                  <a:schemeClr val="tx1"/>
                </a:solidFill>
              </a:rPr>
              <a:t>5</a:t>
            </a:r>
            <a:endParaRPr kumimoji="1" lang="ko-Kore-KR" altLang="en-US" dirty="0">
              <a:solidFill>
                <a:schemeClr val="tx1"/>
              </a:solidFill>
            </a:endParaRPr>
          </a:p>
        </p:txBody>
      </p:sp>
      <p:sp>
        <p:nvSpPr>
          <p:cNvPr id="27" name="타원 26">
            <a:extLst>
              <a:ext uri="{FF2B5EF4-FFF2-40B4-BE49-F238E27FC236}">
                <a16:creationId xmlns:a16="http://schemas.microsoft.com/office/drawing/2014/main" id="{3EB45DBB-27CE-8CBB-7E38-4B8FC29FE943}"/>
              </a:ext>
            </a:extLst>
          </p:cNvPr>
          <p:cNvSpPr/>
          <p:nvPr/>
        </p:nvSpPr>
        <p:spPr>
          <a:xfrm>
            <a:off x="5368655" y="5196770"/>
            <a:ext cx="476385" cy="472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solidFill>
                  <a:schemeClr val="tx1"/>
                </a:solidFill>
              </a:rPr>
              <a:t>6</a:t>
            </a:r>
            <a:endParaRPr kumimoji="1" lang="ko-Kore-KR" altLang="en-US" dirty="0">
              <a:solidFill>
                <a:schemeClr val="tx1"/>
              </a:solidFill>
            </a:endParaRPr>
          </a:p>
        </p:txBody>
      </p:sp>
      <p:sp>
        <p:nvSpPr>
          <p:cNvPr id="28" name="타원 27">
            <a:extLst>
              <a:ext uri="{FF2B5EF4-FFF2-40B4-BE49-F238E27FC236}">
                <a16:creationId xmlns:a16="http://schemas.microsoft.com/office/drawing/2014/main" id="{3EB45DBB-27CE-8CBB-7E38-4B8FC29FE943}"/>
              </a:ext>
            </a:extLst>
          </p:cNvPr>
          <p:cNvSpPr/>
          <p:nvPr/>
        </p:nvSpPr>
        <p:spPr>
          <a:xfrm>
            <a:off x="6301762" y="5196770"/>
            <a:ext cx="476385" cy="472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solidFill>
                  <a:schemeClr val="tx1"/>
                </a:solidFill>
              </a:rPr>
              <a:t>7</a:t>
            </a:r>
            <a:endParaRPr kumimoji="1" lang="ko-Kore-KR" altLang="en-US" dirty="0">
              <a:solidFill>
                <a:schemeClr val="tx1"/>
              </a:solidFill>
            </a:endParaRPr>
          </a:p>
        </p:txBody>
      </p:sp>
      <p:sp>
        <p:nvSpPr>
          <p:cNvPr id="29" name="타원 28">
            <a:extLst>
              <a:ext uri="{FF2B5EF4-FFF2-40B4-BE49-F238E27FC236}">
                <a16:creationId xmlns:a16="http://schemas.microsoft.com/office/drawing/2014/main" id="{3EB45DBB-27CE-8CBB-7E38-4B8FC29FE943}"/>
              </a:ext>
            </a:extLst>
          </p:cNvPr>
          <p:cNvSpPr/>
          <p:nvPr/>
        </p:nvSpPr>
        <p:spPr>
          <a:xfrm>
            <a:off x="7267181" y="5196770"/>
            <a:ext cx="476385" cy="472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solidFill>
                  <a:schemeClr val="tx1"/>
                </a:solidFill>
              </a:rPr>
              <a:t>8</a:t>
            </a:r>
            <a:endParaRPr kumimoji="1" lang="ko-Kore-KR" altLang="en-US" dirty="0">
              <a:solidFill>
                <a:schemeClr val="tx1"/>
              </a:solidFill>
            </a:endParaRPr>
          </a:p>
        </p:txBody>
      </p:sp>
      <p:sp>
        <p:nvSpPr>
          <p:cNvPr id="30" name="타원 29">
            <a:extLst>
              <a:ext uri="{FF2B5EF4-FFF2-40B4-BE49-F238E27FC236}">
                <a16:creationId xmlns:a16="http://schemas.microsoft.com/office/drawing/2014/main" id="{3EB45DBB-27CE-8CBB-7E38-4B8FC29FE943}"/>
              </a:ext>
            </a:extLst>
          </p:cNvPr>
          <p:cNvSpPr/>
          <p:nvPr/>
        </p:nvSpPr>
        <p:spPr>
          <a:xfrm>
            <a:off x="8142526" y="5196770"/>
            <a:ext cx="476385" cy="472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solidFill>
                  <a:schemeClr val="tx1"/>
                </a:solidFill>
              </a:rPr>
              <a:t>9</a:t>
            </a:r>
            <a:endParaRPr kumimoji="1" lang="ko-Kore-KR" altLang="en-US" dirty="0">
              <a:solidFill>
                <a:schemeClr val="tx1"/>
              </a:solidFill>
            </a:endParaRPr>
          </a:p>
        </p:txBody>
      </p:sp>
    </p:spTree>
    <p:extLst>
      <p:ext uri="{BB962C8B-B14F-4D97-AF65-F5344CB8AC3E}">
        <p14:creationId xmlns:p14="http://schemas.microsoft.com/office/powerpoint/2010/main" val="228252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67217" y="409279"/>
            <a:ext cx="5281084"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Training process : Step 6 </a:t>
            </a:r>
          </a:p>
        </p:txBody>
      </p:sp>
      <p:sp>
        <p:nvSpPr>
          <p:cNvPr id="9" name="직사각형 8"/>
          <p:cNvSpPr/>
          <p:nvPr/>
        </p:nvSpPr>
        <p:spPr>
          <a:xfrm>
            <a:off x="8352723" y="2163045"/>
            <a:ext cx="3480513" cy="1815882"/>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Repeat step 1~5.</a:t>
            </a:r>
          </a:p>
          <a:p>
            <a:pPr algn="ctr"/>
            <a:endParaRPr lang="en-US" altLang="ko-KR" sz="2800" dirty="0">
              <a:solidFill>
                <a:schemeClr val="bg1"/>
              </a:solidFill>
              <a:latin typeface="Helvetica" panose="020B0604020202030204" pitchFamily="34" charset="0"/>
            </a:endParaRPr>
          </a:p>
          <a:p>
            <a:pPr algn="ctr"/>
            <a:r>
              <a:rPr lang="en-US" altLang="ko-KR" sz="2800" dirty="0">
                <a:solidFill>
                  <a:schemeClr val="bg1"/>
                </a:solidFill>
                <a:latin typeface="Helvetica" panose="020B0604020202030204" pitchFamily="34" charset="0"/>
              </a:rPr>
              <a:t>Until the global model converges.</a:t>
            </a:r>
          </a:p>
        </p:txBody>
      </p:sp>
      <p:grpSp>
        <p:nvGrpSpPr>
          <p:cNvPr id="6" name="그룹 5"/>
          <p:cNvGrpSpPr/>
          <p:nvPr/>
        </p:nvGrpSpPr>
        <p:grpSpPr>
          <a:xfrm>
            <a:off x="566945" y="1685940"/>
            <a:ext cx="7927296" cy="4177420"/>
            <a:chOff x="566945" y="1375974"/>
            <a:chExt cx="7927296" cy="4177420"/>
          </a:xfrm>
        </p:grpSpPr>
        <p:sp>
          <p:nvSpPr>
            <p:cNvPr id="7" name="타원 6">
              <a:extLst>
                <a:ext uri="{FF2B5EF4-FFF2-40B4-BE49-F238E27FC236}">
                  <a16:creationId xmlns:a16="http://schemas.microsoft.com/office/drawing/2014/main" id="{3EB45DBB-27CE-8CBB-7E38-4B8FC29FE943}"/>
                </a:ext>
              </a:extLst>
            </p:cNvPr>
            <p:cNvSpPr/>
            <p:nvPr/>
          </p:nvSpPr>
          <p:spPr>
            <a:xfrm>
              <a:off x="566945"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1</a:t>
              </a:r>
              <a:endParaRPr kumimoji="1" lang="ko-Kore-KR" altLang="en-US" dirty="0"/>
            </a:p>
          </p:txBody>
        </p:sp>
        <p:sp>
          <p:nvSpPr>
            <p:cNvPr id="8" name="타원 7">
              <a:extLst>
                <a:ext uri="{FF2B5EF4-FFF2-40B4-BE49-F238E27FC236}">
                  <a16:creationId xmlns:a16="http://schemas.microsoft.com/office/drawing/2014/main" id="{D6217939-FA53-D2AD-CC00-E58F6FC9E1BF}"/>
                </a:ext>
              </a:extLst>
            </p:cNvPr>
            <p:cNvSpPr/>
            <p:nvPr/>
          </p:nvSpPr>
          <p:spPr>
            <a:xfrm>
              <a:off x="1390669" y="2917904"/>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 name="타원 9">
              <a:extLst>
                <a:ext uri="{FF2B5EF4-FFF2-40B4-BE49-F238E27FC236}">
                  <a16:creationId xmlns:a16="http://schemas.microsoft.com/office/drawing/2014/main" id="{FB2FBB21-1E06-7501-449A-4A73CA0D2D3B}"/>
                </a:ext>
              </a:extLst>
            </p:cNvPr>
            <p:cNvSpPr/>
            <p:nvPr/>
          </p:nvSpPr>
          <p:spPr>
            <a:xfrm>
              <a:off x="3888899" y="2917903"/>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타원 10">
              <a:extLst>
                <a:ext uri="{FF2B5EF4-FFF2-40B4-BE49-F238E27FC236}">
                  <a16:creationId xmlns:a16="http://schemas.microsoft.com/office/drawing/2014/main" id="{201FE97F-2D5A-DD60-8C0F-CA6F8A86AB41}"/>
                </a:ext>
              </a:extLst>
            </p:cNvPr>
            <p:cNvSpPr/>
            <p:nvPr/>
          </p:nvSpPr>
          <p:spPr>
            <a:xfrm>
              <a:off x="6387130" y="2879179"/>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타원 11">
              <a:extLst>
                <a:ext uri="{FF2B5EF4-FFF2-40B4-BE49-F238E27FC236}">
                  <a16:creationId xmlns:a16="http://schemas.microsoft.com/office/drawing/2014/main" id="{63542F01-FD88-0BDB-E24D-E0261E5908A5}"/>
                </a:ext>
              </a:extLst>
            </p:cNvPr>
            <p:cNvSpPr/>
            <p:nvPr/>
          </p:nvSpPr>
          <p:spPr>
            <a:xfrm>
              <a:off x="3972012" y="1375974"/>
              <a:ext cx="1089826" cy="110732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Global</a:t>
              </a:r>
            </a:p>
            <a:p>
              <a:pPr algn="ctr"/>
              <a:r>
                <a:rPr kumimoji="1" lang="en-US" altLang="ko-Kore-KR" sz="1400" dirty="0"/>
                <a:t>Model</a:t>
              </a:r>
              <a:endParaRPr kumimoji="1" lang="ko-Kore-KR" altLang="en-US" sz="1400" dirty="0"/>
            </a:p>
          </p:txBody>
        </p:sp>
        <p:sp>
          <p:nvSpPr>
            <p:cNvPr id="13" name="타원 12">
              <a:extLst>
                <a:ext uri="{FF2B5EF4-FFF2-40B4-BE49-F238E27FC236}">
                  <a16:creationId xmlns:a16="http://schemas.microsoft.com/office/drawing/2014/main" id="{B2475E95-01E6-FA58-323B-2D28373E578D}"/>
                </a:ext>
              </a:extLst>
            </p:cNvPr>
            <p:cNvSpPr/>
            <p:nvPr/>
          </p:nvSpPr>
          <p:spPr>
            <a:xfrm>
              <a:off x="1513899"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2</a:t>
              </a:r>
              <a:endParaRPr kumimoji="1" lang="ko-Kore-KR" altLang="en-US" dirty="0"/>
            </a:p>
          </p:txBody>
        </p:sp>
        <p:sp>
          <p:nvSpPr>
            <p:cNvPr id="14" name="타원 13">
              <a:extLst>
                <a:ext uri="{FF2B5EF4-FFF2-40B4-BE49-F238E27FC236}">
                  <a16:creationId xmlns:a16="http://schemas.microsoft.com/office/drawing/2014/main" id="{ECE4FE06-79CD-1BA5-D5B4-816F36BCDF5F}"/>
                </a:ext>
              </a:extLst>
            </p:cNvPr>
            <p:cNvSpPr/>
            <p:nvPr/>
          </p:nvSpPr>
          <p:spPr>
            <a:xfrm>
              <a:off x="2460852"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3</a:t>
              </a:r>
              <a:endParaRPr kumimoji="1" lang="ko-Kore-KR" altLang="en-US" dirty="0"/>
            </a:p>
          </p:txBody>
        </p:sp>
        <p:sp>
          <p:nvSpPr>
            <p:cNvPr id="15" name="타원 14">
              <a:extLst>
                <a:ext uri="{FF2B5EF4-FFF2-40B4-BE49-F238E27FC236}">
                  <a16:creationId xmlns:a16="http://schemas.microsoft.com/office/drawing/2014/main" id="{38EF9339-797A-A189-6FD0-8CBC7F74B35D}"/>
                </a:ext>
              </a:extLst>
            </p:cNvPr>
            <p:cNvSpPr/>
            <p:nvPr/>
          </p:nvSpPr>
          <p:spPr>
            <a:xfrm>
              <a:off x="3407806"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4</a:t>
              </a:r>
              <a:endParaRPr kumimoji="1" lang="ko-Kore-KR" altLang="en-US" dirty="0"/>
            </a:p>
          </p:txBody>
        </p:sp>
        <p:sp>
          <p:nvSpPr>
            <p:cNvPr id="16" name="타원 15">
              <a:extLst>
                <a:ext uri="{FF2B5EF4-FFF2-40B4-BE49-F238E27FC236}">
                  <a16:creationId xmlns:a16="http://schemas.microsoft.com/office/drawing/2014/main" id="{544C1486-865B-6198-B68D-76CB7EF67DC4}"/>
                </a:ext>
              </a:extLst>
            </p:cNvPr>
            <p:cNvSpPr/>
            <p:nvPr/>
          </p:nvSpPr>
          <p:spPr>
            <a:xfrm>
              <a:off x="436120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5</a:t>
              </a:r>
              <a:endParaRPr kumimoji="1" lang="ko-Kore-KR" altLang="en-US" dirty="0"/>
            </a:p>
          </p:txBody>
        </p:sp>
        <p:sp>
          <p:nvSpPr>
            <p:cNvPr id="17" name="타원 16">
              <a:extLst>
                <a:ext uri="{FF2B5EF4-FFF2-40B4-BE49-F238E27FC236}">
                  <a16:creationId xmlns:a16="http://schemas.microsoft.com/office/drawing/2014/main" id="{3AFF0572-CBEA-4A62-96BD-CD7B223AB974}"/>
                </a:ext>
              </a:extLst>
            </p:cNvPr>
            <p:cNvSpPr/>
            <p:nvPr/>
          </p:nvSpPr>
          <p:spPr>
            <a:xfrm>
              <a:off x="5308155"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6</a:t>
              </a:r>
              <a:endParaRPr kumimoji="1" lang="ko-Kore-KR" altLang="en-US" dirty="0"/>
            </a:p>
          </p:txBody>
        </p:sp>
        <p:sp>
          <p:nvSpPr>
            <p:cNvPr id="18" name="타원 17">
              <a:extLst>
                <a:ext uri="{FF2B5EF4-FFF2-40B4-BE49-F238E27FC236}">
                  <a16:creationId xmlns:a16="http://schemas.microsoft.com/office/drawing/2014/main" id="{13352F5F-1CAA-21B9-75E9-7C3A572D27D8}"/>
                </a:ext>
              </a:extLst>
            </p:cNvPr>
            <p:cNvSpPr/>
            <p:nvPr/>
          </p:nvSpPr>
          <p:spPr>
            <a:xfrm>
              <a:off x="6255109"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7</a:t>
              </a:r>
              <a:endParaRPr kumimoji="1" lang="ko-Kore-KR" altLang="en-US" dirty="0"/>
            </a:p>
          </p:txBody>
        </p:sp>
        <p:sp>
          <p:nvSpPr>
            <p:cNvPr id="19" name="타원 18">
              <a:extLst>
                <a:ext uri="{FF2B5EF4-FFF2-40B4-BE49-F238E27FC236}">
                  <a16:creationId xmlns:a16="http://schemas.microsoft.com/office/drawing/2014/main" id="{E883A0E0-CEF1-8E81-62C4-0118B14A066A}"/>
                </a:ext>
              </a:extLst>
            </p:cNvPr>
            <p:cNvSpPr/>
            <p:nvPr/>
          </p:nvSpPr>
          <p:spPr>
            <a:xfrm>
              <a:off x="720206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8</a:t>
              </a:r>
              <a:endParaRPr kumimoji="1" lang="ko-Kore-KR" altLang="en-US" dirty="0"/>
            </a:p>
          </p:txBody>
        </p:sp>
        <p:sp>
          <p:nvSpPr>
            <p:cNvPr id="20" name="타원 19">
              <a:extLst>
                <a:ext uri="{FF2B5EF4-FFF2-40B4-BE49-F238E27FC236}">
                  <a16:creationId xmlns:a16="http://schemas.microsoft.com/office/drawing/2014/main" id="{0C99B963-1ABE-7B53-8930-EDADB1348386}"/>
                </a:ext>
              </a:extLst>
            </p:cNvPr>
            <p:cNvSpPr/>
            <p:nvPr/>
          </p:nvSpPr>
          <p:spPr>
            <a:xfrm>
              <a:off x="8050184"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9</a:t>
              </a:r>
              <a:endParaRPr kumimoji="1" lang="ko-Kore-KR" altLang="en-US" dirty="0"/>
            </a:p>
          </p:txBody>
        </p:sp>
        <p:sp>
          <p:nvSpPr>
            <p:cNvPr id="21" name="TextBox 20">
              <a:extLst>
                <a:ext uri="{FF2B5EF4-FFF2-40B4-BE49-F238E27FC236}">
                  <a16:creationId xmlns:a16="http://schemas.microsoft.com/office/drawing/2014/main" id="{FA76FBE4-39F2-483D-C42E-B0E7DA31A689}"/>
                </a:ext>
              </a:extLst>
            </p:cNvPr>
            <p:cNvSpPr txBox="1"/>
            <p:nvPr/>
          </p:nvSpPr>
          <p:spPr>
            <a:xfrm>
              <a:off x="1434824" y="4218353"/>
              <a:ext cx="1120336" cy="369332"/>
            </a:xfrm>
            <a:prstGeom prst="rect">
              <a:avLst/>
            </a:prstGeom>
            <a:noFill/>
          </p:spPr>
          <p:txBody>
            <a:bodyPr wrap="square" rtlCol="0">
              <a:spAutoFit/>
            </a:bodyPr>
            <a:lstStyle/>
            <a:p>
              <a:pPr algn="ctr"/>
              <a:r>
                <a:rPr kumimoji="1" lang="en-US" altLang="ko-Kore-KR" dirty="0">
                  <a:solidFill>
                    <a:schemeClr val="bg1"/>
                  </a:solidFill>
                </a:rPr>
                <a:t>Cluster 1</a:t>
              </a:r>
              <a:endParaRPr kumimoji="1" lang="ko-Kore-KR" altLang="en-US" dirty="0">
                <a:solidFill>
                  <a:schemeClr val="bg1"/>
                </a:solidFill>
              </a:endParaRPr>
            </a:p>
          </p:txBody>
        </p:sp>
        <p:sp>
          <p:nvSpPr>
            <p:cNvPr id="22" name="TextBox 21">
              <a:extLst>
                <a:ext uri="{FF2B5EF4-FFF2-40B4-BE49-F238E27FC236}">
                  <a16:creationId xmlns:a16="http://schemas.microsoft.com/office/drawing/2014/main" id="{D8EB0344-D227-EB3B-4BE6-951B590D177C}"/>
                </a:ext>
              </a:extLst>
            </p:cNvPr>
            <p:cNvSpPr txBox="1"/>
            <p:nvPr/>
          </p:nvSpPr>
          <p:spPr>
            <a:xfrm>
              <a:off x="3922811" y="4251922"/>
              <a:ext cx="1329894" cy="369332"/>
            </a:xfrm>
            <a:prstGeom prst="rect">
              <a:avLst/>
            </a:prstGeom>
            <a:noFill/>
          </p:spPr>
          <p:txBody>
            <a:bodyPr wrap="square" rtlCol="0">
              <a:spAutoFit/>
            </a:bodyPr>
            <a:lstStyle/>
            <a:p>
              <a:pPr algn="ctr"/>
              <a:r>
                <a:rPr kumimoji="1" lang="en-US" altLang="ko-Kore-KR" dirty="0">
                  <a:solidFill>
                    <a:schemeClr val="bg1"/>
                  </a:solidFill>
                </a:rPr>
                <a:t>Cluster 2</a:t>
              </a:r>
              <a:endParaRPr kumimoji="1" lang="ko-Kore-KR" altLang="en-US" dirty="0">
                <a:solidFill>
                  <a:schemeClr val="bg1"/>
                </a:solidFill>
              </a:endParaRPr>
            </a:p>
          </p:txBody>
        </p:sp>
        <p:sp>
          <p:nvSpPr>
            <p:cNvPr id="23" name="TextBox 22">
              <a:extLst>
                <a:ext uri="{FF2B5EF4-FFF2-40B4-BE49-F238E27FC236}">
                  <a16:creationId xmlns:a16="http://schemas.microsoft.com/office/drawing/2014/main" id="{46F315A4-DE96-30AC-26AA-B025E6BBB557}"/>
                </a:ext>
              </a:extLst>
            </p:cNvPr>
            <p:cNvSpPr txBox="1"/>
            <p:nvPr/>
          </p:nvSpPr>
          <p:spPr>
            <a:xfrm>
              <a:off x="6459969" y="4194879"/>
              <a:ext cx="1250308" cy="369332"/>
            </a:xfrm>
            <a:prstGeom prst="rect">
              <a:avLst/>
            </a:prstGeom>
            <a:noFill/>
          </p:spPr>
          <p:txBody>
            <a:bodyPr wrap="square" rtlCol="0">
              <a:spAutoFit/>
            </a:bodyPr>
            <a:lstStyle/>
            <a:p>
              <a:pPr algn="ctr"/>
              <a:r>
                <a:rPr kumimoji="1" lang="en-US" altLang="ko-Kore-KR" dirty="0">
                  <a:solidFill>
                    <a:schemeClr val="bg1"/>
                  </a:solidFill>
                </a:rPr>
                <a:t>Cluster 3</a:t>
              </a:r>
              <a:endParaRPr kumimoji="1" lang="ko-Kore-KR" altLang="en-US" dirty="0">
                <a:solidFill>
                  <a:schemeClr val="bg1"/>
                </a:solidFill>
              </a:endParaRPr>
            </a:p>
          </p:txBody>
        </p:sp>
      </p:grpSp>
    </p:spTree>
    <p:extLst>
      <p:ext uri="{BB962C8B-B14F-4D97-AF65-F5344CB8AC3E}">
        <p14:creationId xmlns:p14="http://schemas.microsoft.com/office/powerpoint/2010/main" val="252665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 name="TextBox 4"/>
          <p:cNvSpPr txBox="1"/>
          <p:nvPr/>
        </p:nvSpPr>
        <p:spPr>
          <a:xfrm>
            <a:off x="508000" y="396888"/>
            <a:ext cx="7772400" cy="6064224"/>
          </a:xfrm>
          <a:prstGeom prst="rect">
            <a:avLst/>
          </a:prstGeom>
          <a:noFill/>
        </p:spPr>
        <p:txBody>
          <a:bodyPr wrap="square" rtlCol="0">
            <a:spAutoFit/>
          </a:bodyPr>
          <a:lstStyle/>
          <a:p>
            <a:pPr>
              <a:lnSpc>
                <a:spcPct val="150000"/>
              </a:lnSpc>
            </a:pPr>
            <a:r>
              <a:rPr lang="en-US" altLang="ko-KR" sz="4400" dirty="0">
                <a:solidFill>
                  <a:schemeClr val="bg1"/>
                </a:solidFill>
                <a:latin typeface="Helvetica" panose="020B0604020202030204" pitchFamily="34" charset="0"/>
              </a:rPr>
              <a:t>About Federated Learning</a:t>
            </a:r>
          </a:p>
          <a:p>
            <a:pPr>
              <a:lnSpc>
                <a:spcPct val="150000"/>
              </a:lnSpc>
            </a:pPr>
            <a:r>
              <a:rPr lang="en-US" altLang="ko-KR" sz="4400" dirty="0">
                <a:solidFill>
                  <a:schemeClr val="bg1"/>
                </a:solidFill>
                <a:latin typeface="Helvetica" panose="020B0604020202030204" pitchFamily="34" charset="0"/>
              </a:rPr>
              <a:t>Non-I.I.D Issue in FL</a:t>
            </a:r>
          </a:p>
          <a:p>
            <a:pPr>
              <a:lnSpc>
                <a:spcPct val="150000"/>
              </a:lnSpc>
            </a:pPr>
            <a:r>
              <a:rPr lang="en-US" altLang="ko-KR" sz="4400" dirty="0">
                <a:solidFill>
                  <a:schemeClr val="bg1"/>
                </a:solidFill>
                <a:latin typeface="Helvetica" panose="020B0604020202030204" pitchFamily="34" charset="0"/>
              </a:rPr>
              <a:t>Our Solution</a:t>
            </a:r>
          </a:p>
          <a:p>
            <a:pPr>
              <a:lnSpc>
                <a:spcPct val="150000"/>
              </a:lnSpc>
            </a:pPr>
            <a:r>
              <a:rPr lang="en-US" altLang="ko-KR" sz="4400" dirty="0">
                <a:solidFill>
                  <a:schemeClr val="bg1"/>
                </a:solidFill>
                <a:latin typeface="Helvetica" panose="020B0604020202030204" pitchFamily="34" charset="0"/>
              </a:rPr>
              <a:t>Experimental Results</a:t>
            </a:r>
          </a:p>
          <a:p>
            <a:pPr>
              <a:lnSpc>
                <a:spcPct val="150000"/>
              </a:lnSpc>
            </a:pPr>
            <a:r>
              <a:rPr lang="en-US" altLang="ko-KR" sz="4400" dirty="0">
                <a:solidFill>
                  <a:schemeClr val="bg1"/>
                </a:solidFill>
                <a:latin typeface="Helvetica" panose="020B0604020202030204" pitchFamily="34" charset="0"/>
              </a:rPr>
              <a:t>Conclusion</a:t>
            </a:r>
          </a:p>
          <a:p>
            <a:pPr>
              <a:lnSpc>
                <a:spcPct val="150000"/>
              </a:lnSpc>
            </a:pPr>
            <a:r>
              <a:rPr lang="en-US" altLang="ko-KR" sz="4400" dirty="0">
                <a:solidFill>
                  <a:schemeClr val="bg1"/>
                </a:solidFill>
                <a:latin typeface="Helvetica" panose="020B0604020202030204" pitchFamily="34" charset="0"/>
              </a:rPr>
              <a:t>Reference</a:t>
            </a:r>
            <a:endParaRPr lang="ko-KR" altLang="en-US" sz="4400" dirty="0">
              <a:solidFill>
                <a:schemeClr val="bg1"/>
              </a:solidFill>
              <a:latin typeface="Helvetica" panose="020B0604020202030204" pitchFamily="34" charset="0"/>
            </a:endParaRPr>
          </a:p>
        </p:txBody>
      </p:sp>
    </p:spTree>
    <p:extLst>
      <p:ext uri="{BB962C8B-B14F-4D97-AF65-F5344CB8AC3E}">
        <p14:creationId xmlns:p14="http://schemas.microsoft.com/office/powerpoint/2010/main" val="1217426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 name="직사각형 1"/>
          <p:cNvSpPr/>
          <p:nvPr/>
        </p:nvSpPr>
        <p:spPr>
          <a:xfrm>
            <a:off x="1909884" y="5633812"/>
            <a:ext cx="8575947" cy="523220"/>
          </a:xfrm>
          <a:prstGeom prst="rect">
            <a:avLst/>
          </a:prstGeom>
        </p:spPr>
        <p:txBody>
          <a:bodyPr wrap="square">
            <a:spAutoFit/>
          </a:bodyPr>
          <a:lstStyle/>
          <a:p>
            <a:pPr algn="ctr"/>
            <a:r>
              <a:rPr lang="en-US" altLang="ko-KR" sz="2800" b="1" dirty="0">
                <a:solidFill>
                  <a:schemeClr val="bg1"/>
                </a:solidFill>
                <a:latin typeface="Helvetica" panose="020B0604020202030204" pitchFamily="34" charset="0"/>
              </a:rPr>
              <a:t>Test FEDWAGG for MNIST classification task</a:t>
            </a:r>
          </a:p>
        </p:txBody>
      </p:sp>
      <p:pic>
        <p:nvPicPr>
          <p:cNvPr id="3" name="그림 2"/>
          <p:cNvPicPr>
            <a:picLocks noChangeAspect="1"/>
          </p:cNvPicPr>
          <p:nvPr/>
        </p:nvPicPr>
        <p:blipFill>
          <a:blip r:embed="rId3"/>
          <a:stretch>
            <a:fillRect/>
          </a:stretch>
        </p:blipFill>
        <p:spPr>
          <a:xfrm>
            <a:off x="3573449" y="777530"/>
            <a:ext cx="5248818" cy="4155315"/>
          </a:xfrm>
          <a:prstGeom prst="rect">
            <a:avLst/>
          </a:prstGeom>
        </p:spPr>
      </p:pic>
    </p:spTree>
    <p:extLst>
      <p:ext uri="{BB962C8B-B14F-4D97-AF65-F5344CB8AC3E}">
        <p14:creationId xmlns:p14="http://schemas.microsoft.com/office/powerpoint/2010/main" val="1334942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17" name="직사각형 8">
            <a:extLst>
              <a:ext uri="{FF2B5EF4-FFF2-40B4-BE49-F238E27FC236}">
                <a16:creationId xmlns:a16="http://schemas.microsoft.com/office/drawing/2014/main" id="{697DF2EE-A970-2FEF-49D4-4879FCA6FF31}"/>
              </a:ext>
            </a:extLst>
          </p:cNvPr>
          <p:cNvSpPr/>
          <p:nvPr/>
        </p:nvSpPr>
        <p:spPr>
          <a:xfrm>
            <a:off x="-45717" y="1494197"/>
            <a:ext cx="3575280" cy="400110"/>
          </a:xfrm>
          <a:prstGeom prst="rect">
            <a:avLst/>
          </a:prstGeom>
        </p:spPr>
        <p:txBody>
          <a:bodyPr wrap="square">
            <a:spAutoFit/>
          </a:bodyPr>
          <a:lstStyle/>
          <a:p>
            <a:pPr algn="ctr"/>
            <a:r>
              <a:rPr lang="en-US" altLang="ko-KR" sz="2000" dirty="0">
                <a:solidFill>
                  <a:schemeClr val="bg1"/>
                </a:solidFill>
                <a:latin typeface="Helvetica" panose="020B0604020202030204" pitchFamily="34" charset="0"/>
              </a:rPr>
              <a:t>Experiment Setting</a:t>
            </a:r>
          </a:p>
        </p:txBody>
      </p:sp>
      <p:sp>
        <p:nvSpPr>
          <p:cNvPr id="19" name="직사각형 8">
            <a:extLst>
              <a:ext uri="{FF2B5EF4-FFF2-40B4-BE49-F238E27FC236}">
                <a16:creationId xmlns:a16="http://schemas.microsoft.com/office/drawing/2014/main" id="{810D7565-6DB7-6D9B-AA84-8D1A037731AC}"/>
              </a:ext>
            </a:extLst>
          </p:cNvPr>
          <p:cNvSpPr/>
          <p:nvPr/>
        </p:nvSpPr>
        <p:spPr>
          <a:xfrm>
            <a:off x="590477" y="1973893"/>
            <a:ext cx="6040139" cy="5786199"/>
          </a:xfrm>
          <a:prstGeom prst="rect">
            <a:avLst/>
          </a:prstGeom>
        </p:spPr>
        <p:txBody>
          <a:bodyPr wrap="square">
            <a:spAutoFit/>
          </a:bodyPr>
          <a:lstStyle/>
          <a:p>
            <a:pPr>
              <a:lnSpc>
                <a:spcPct val="150000"/>
              </a:lnSpc>
            </a:pPr>
            <a:r>
              <a:rPr lang="en-US" altLang="ko-KR" sz="2000" dirty="0">
                <a:solidFill>
                  <a:schemeClr val="bg1"/>
                </a:solidFill>
                <a:latin typeface="Helvetica" panose="020B0604020202030204" pitchFamily="34" charset="0"/>
              </a:rPr>
              <a:t>Compare </a:t>
            </a:r>
            <a:r>
              <a:rPr lang="en-US" altLang="ko-KR" sz="2000" dirty="0" err="1">
                <a:solidFill>
                  <a:schemeClr val="bg1"/>
                </a:solidFill>
                <a:latin typeface="Helvetica" panose="020B0604020202030204" pitchFamily="34" charset="0"/>
              </a:rPr>
              <a:t>FedWagg</a:t>
            </a:r>
            <a:r>
              <a:rPr lang="en-US" altLang="ko-KR" sz="2000" dirty="0">
                <a:solidFill>
                  <a:schemeClr val="bg1"/>
                </a:solidFill>
                <a:latin typeface="Helvetica" panose="020B0604020202030204" pitchFamily="34" charset="0"/>
              </a:rPr>
              <a:t> and </a:t>
            </a:r>
            <a:r>
              <a:rPr lang="en-US" altLang="ko-KR" sz="2000" dirty="0" err="1">
                <a:solidFill>
                  <a:schemeClr val="bg1"/>
                </a:solidFill>
                <a:latin typeface="Helvetica" panose="020B0604020202030204" pitchFamily="34" charset="0"/>
              </a:rPr>
              <a:t>FedAvg</a:t>
            </a:r>
            <a:endParaRPr lang="en-US" altLang="ko-KR" sz="2000" dirty="0">
              <a:solidFill>
                <a:schemeClr val="bg1"/>
              </a:solidFill>
              <a:latin typeface="Helvetica" panose="020B0604020202030204" pitchFamily="34" charset="0"/>
            </a:endParaRPr>
          </a:p>
          <a:p>
            <a:pPr marL="342900" indent="-342900">
              <a:lnSpc>
                <a:spcPct val="150000"/>
              </a:lnSpc>
              <a:buFontTx/>
              <a:buChar char="-"/>
            </a:pPr>
            <a:r>
              <a:rPr lang="en-US" altLang="ko-KR" sz="2000" dirty="0">
                <a:solidFill>
                  <a:schemeClr val="bg1"/>
                </a:solidFill>
                <a:latin typeface="Helvetica" panose="020B0604020202030204" pitchFamily="34" charset="0"/>
              </a:rPr>
              <a:t>MNIST Classification with 2-layer CNN</a:t>
            </a:r>
          </a:p>
          <a:p>
            <a:pPr marL="342900" indent="-342900">
              <a:buFontTx/>
              <a:buChar char="-"/>
            </a:pPr>
            <a:r>
              <a:rPr lang="en-US" altLang="ko-KR" sz="2000" dirty="0">
                <a:solidFill>
                  <a:schemeClr val="bg1"/>
                </a:solidFill>
                <a:latin typeface="Helvetica" panose="020B0604020202030204" pitchFamily="34" charset="0"/>
              </a:rPr>
              <a:t># clients = 9</a:t>
            </a:r>
          </a:p>
          <a:p>
            <a:pPr marL="342900" indent="-342900">
              <a:buFontTx/>
              <a:buChar char="-"/>
            </a:pPr>
            <a:r>
              <a:rPr lang="en-US" altLang="ko-KR" sz="2000" dirty="0">
                <a:solidFill>
                  <a:schemeClr val="bg1"/>
                </a:solidFill>
                <a:latin typeface="Helvetica" panose="020B0604020202030204" pitchFamily="34" charset="0"/>
              </a:rPr>
              <a:t># clusters = 3</a:t>
            </a:r>
          </a:p>
          <a:p>
            <a:pPr marL="342900" indent="-342900">
              <a:buFontTx/>
              <a:buChar char="-"/>
            </a:pPr>
            <a:r>
              <a:rPr lang="en-US" altLang="ko-KR" sz="2000" dirty="0">
                <a:solidFill>
                  <a:schemeClr val="bg1"/>
                </a:solidFill>
                <a:latin typeface="Helvetica" panose="020B0604020202030204" pitchFamily="34" charset="0"/>
              </a:rPr>
              <a:t># clients per cluster = 3</a:t>
            </a:r>
          </a:p>
          <a:p>
            <a:pPr marL="342900" indent="-342900">
              <a:buFontTx/>
              <a:buChar char="-"/>
            </a:pPr>
            <a:r>
              <a:rPr lang="en-US" altLang="ko-KR" sz="2000" dirty="0">
                <a:solidFill>
                  <a:schemeClr val="bg1"/>
                </a:solidFill>
                <a:latin typeface="Helvetica" panose="020B0604020202030204" pitchFamily="34" charset="0"/>
              </a:rPr>
              <a:t>Round = 20</a:t>
            </a:r>
          </a:p>
          <a:p>
            <a:pPr marL="342900" indent="-342900">
              <a:buFontTx/>
              <a:buChar char="-"/>
            </a:pPr>
            <a:r>
              <a:rPr lang="en-US" altLang="ko-KR" sz="2000" dirty="0">
                <a:solidFill>
                  <a:schemeClr val="bg1"/>
                </a:solidFill>
                <a:latin typeface="Helvetica" panose="020B0604020202030204" pitchFamily="34" charset="0"/>
              </a:rPr>
              <a:t>Client Data Distribution: Non-I.I.D.</a:t>
            </a:r>
          </a:p>
          <a:p>
            <a:pPr marL="342900" indent="-342900">
              <a:buFontTx/>
              <a:buChar char="-"/>
            </a:pPr>
            <a:endParaRPr lang="en-US" altLang="ko-KR" sz="2000" dirty="0">
              <a:solidFill>
                <a:schemeClr val="bg1"/>
              </a:solidFill>
              <a:latin typeface="Helvetica" panose="020B0604020202030204" pitchFamily="34" charset="0"/>
            </a:endParaRPr>
          </a:p>
          <a:p>
            <a:endParaRPr lang="en-US" altLang="ko-KR" sz="2000" dirty="0">
              <a:solidFill>
                <a:schemeClr val="bg1"/>
              </a:solidFill>
              <a:latin typeface="Helvetica" panose="020B0604020202030204" pitchFamily="34" charset="0"/>
            </a:endParaRPr>
          </a:p>
          <a:p>
            <a:pPr>
              <a:lnSpc>
                <a:spcPct val="150000"/>
              </a:lnSpc>
            </a:pPr>
            <a:r>
              <a:rPr lang="en-US" altLang="ko-KR" sz="2000" dirty="0">
                <a:solidFill>
                  <a:schemeClr val="bg1"/>
                </a:solidFill>
                <a:latin typeface="Helvetica" panose="020B0604020202030204" pitchFamily="34" charset="0"/>
              </a:rPr>
              <a:t>Evaluate</a:t>
            </a:r>
          </a:p>
          <a:p>
            <a:pPr marL="342900" indent="-342900">
              <a:buFontTx/>
              <a:buChar char="-"/>
            </a:pPr>
            <a:r>
              <a:rPr lang="en-US" altLang="ko-KR" sz="2000" dirty="0">
                <a:solidFill>
                  <a:schemeClr val="bg1"/>
                </a:solidFill>
                <a:latin typeface="Helvetica" panose="020B0604020202030204" pitchFamily="34" charset="0"/>
              </a:rPr>
              <a:t>Loss &amp; Accuracy of the global model per round</a:t>
            </a:r>
          </a:p>
          <a:p>
            <a:pPr marL="342900" indent="-342900">
              <a:buFontTx/>
              <a:buChar char="-"/>
            </a:pPr>
            <a:r>
              <a:rPr lang="en-US" altLang="ko-KR" sz="2000" dirty="0">
                <a:solidFill>
                  <a:schemeClr val="bg1"/>
                </a:solidFill>
                <a:latin typeface="Helvetica" panose="020B0604020202030204" pitchFamily="34" charset="0"/>
              </a:rPr>
              <a:t>Average Loss &amp; Accuracy of the global model</a:t>
            </a:r>
          </a:p>
          <a:p>
            <a:pPr marL="342900" indent="-342900">
              <a:buFontTx/>
              <a:buChar char="-"/>
            </a:pPr>
            <a:endParaRPr lang="en-US" altLang="ko-KR" sz="2000" dirty="0">
              <a:solidFill>
                <a:schemeClr val="bg1"/>
              </a:solidFill>
              <a:latin typeface="Helvetica" panose="020B0604020202030204" pitchFamily="34" charset="0"/>
            </a:endParaRPr>
          </a:p>
          <a:p>
            <a:pPr marL="342900" indent="-342900">
              <a:buFontTx/>
              <a:buChar char="-"/>
            </a:pPr>
            <a:endParaRPr lang="en-US" altLang="ko-KR" sz="2000" dirty="0">
              <a:solidFill>
                <a:schemeClr val="bg1"/>
              </a:solidFill>
              <a:latin typeface="Helvetica" panose="020B0604020202030204" pitchFamily="34" charset="0"/>
            </a:endParaRPr>
          </a:p>
          <a:p>
            <a:endParaRPr lang="en-US" altLang="ko-KR" sz="2000" dirty="0">
              <a:solidFill>
                <a:schemeClr val="bg1"/>
              </a:solidFill>
              <a:latin typeface="Helvetica" panose="020B0604020202030204" pitchFamily="34" charset="0"/>
            </a:endParaRPr>
          </a:p>
          <a:p>
            <a:pPr marL="342900" indent="-342900">
              <a:buFontTx/>
              <a:buChar char="-"/>
            </a:pPr>
            <a:endParaRPr lang="en-US" altLang="ko-KR" sz="2000" dirty="0">
              <a:solidFill>
                <a:schemeClr val="bg1"/>
              </a:solidFill>
              <a:latin typeface="Helvetica" panose="020B0604020202030204" pitchFamily="34" charset="0"/>
            </a:endParaRPr>
          </a:p>
          <a:p>
            <a:pPr marL="342900" indent="-342900">
              <a:buFontTx/>
              <a:buChar char="-"/>
            </a:pPr>
            <a:endParaRPr lang="en-US" altLang="ko-KR" sz="2000" dirty="0">
              <a:solidFill>
                <a:schemeClr val="bg1"/>
              </a:solidFill>
              <a:latin typeface="Helvetica" panose="020B0604020202030204" pitchFamily="34" charset="0"/>
            </a:endParaRPr>
          </a:p>
        </p:txBody>
      </p:sp>
      <p:pic>
        <p:nvPicPr>
          <p:cNvPr id="3" name="그림 5">
            <a:extLst>
              <a:ext uri="{FF2B5EF4-FFF2-40B4-BE49-F238E27FC236}">
                <a16:creationId xmlns:a16="http://schemas.microsoft.com/office/drawing/2014/main" id="{A3DF0C3C-61C9-2129-8946-3296F24E3D7B}"/>
              </a:ext>
            </a:extLst>
          </p:cNvPr>
          <p:cNvPicPr>
            <a:picLocks noChangeAspect="1"/>
          </p:cNvPicPr>
          <p:nvPr/>
        </p:nvPicPr>
        <p:blipFill>
          <a:blip r:embed="rId3"/>
          <a:stretch>
            <a:fillRect/>
          </a:stretch>
        </p:blipFill>
        <p:spPr>
          <a:xfrm>
            <a:off x="6838790" y="1973893"/>
            <a:ext cx="5030973" cy="1938231"/>
          </a:xfrm>
          <a:prstGeom prst="rect">
            <a:avLst/>
          </a:prstGeom>
        </p:spPr>
      </p:pic>
      <p:sp>
        <p:nvSpPr>
          <p:cNvPr id="5" name="직사각형 8">
            <a:extLst>
              <a:ext uri="{FF2B5EF4-FFF2-40B4-BE49-F238E27FC236}">
                <a16:creationId xmlns:a16="http://schemas.microsoft.com/office/drawing/2014/main" id="{F95E98D4-68E1-41AE-5A30-E7FD1277D1DA}"/>
              </a:ext>
            </a:extLst>
          </p:cNvPr>
          <p:cNvSpPr/>
          <p:nvPr/>
        </p:nvSpPr>
        <p:spPr>
          <a:xfrm>
            <a:off x="7740978" y="4060386"/>
            <a:ext cx="3575280" cy="400110"/>
          </a:xfrm>
          <a:prstGeom prst="rect">
            <a:avLst/>
          </a:prstGeom>
        </p:spPr>
        <p:txBody>
          <a:bodyPr wrap="square">
            <a:spAutoFit/>
          </a:bodyPr>
          <a:lstStyle/>
          <a:p>
            <a:pPr algn="ctr"/>
            <a:r>
              <a:rPr lang="en-US" altLang="ko-KR" sz="2000" dirty="0">
                <a:solidFill>
                  <a:schemeClr val="bg1"/>
                </a:solidFill>
                <a:latin typeface="Helvetica" panose="020B0604020202030204" pitchFamily="34" charset="0"/>
              </a:rPr>
              <a:t>2-Layer CNN model</a:t>
            </a:r>
          </a:p>
        </p:txBody>
      </p:sp>
      <p:sp>
        <p:nvSpPr>
          <p:cNvPr id="6" name="직사각형 1">
            <a:extLst>
              <a:ext uri="{FF2B5EF4-FFF2-40B4-BE49-F238E27FC236}">
                <a16:creationId xmlns:a16="http://schemas.microsoft.com/office/drawing/2014/main" id="{E3CAECE2-B70D-C9F5-6731-D0F2DB7C6042}"/>
              </a:ext>
            </a:extLst>
          </p:cNvPr>
          <p:cNvSpPr/>
          <p:nvPr/>
        </p:nvSpPr>
        <p:spPr>
          <a:xfrm>
            <a:off x="577362" y="409279"/>
            <a:ext cx="3622343"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Experimental Results</a:t>
            </a:r>
          </a:p>
        </p:txBody>
      </p:sp>
    </p:spTree>
    <p:extLst>
      <p:ext uri="{BB962C8B-B14F-4D97-AF65-F5344CB8AC3E}">
        <p14:creationId xmlns:p14="http://schemas.microsoft.com/office/powerpoint/2010/main" val="2644064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19" name="직사각형 8">
            <a:extLst>
              <a:ext uri="{FF2B5EF4-FFF2-40B4-BE49-F238E27FC236}">
                <a16:creationId xmlns:a16="http://schemas.microsoft.com/office/drawing/2014/main" id="{810D7565-6DB7-6D9B-AA84-8D1A037731AC}"/>
              </a:ext>
            </a:extLst>
          </p:cNvPr>
          <p:cNvSpPr/>
          <p:nvPr/>
        </p:nvSpPr>
        <p:spPr>
          <a:xfrm>
            <a:off x="516776" y="1196678"/>
            <a:ext cx="4597091" cy="1600438"/>
          </a:xfrm>
          <a:prstGeom prst="rect">
            <a:avLst/>
          </a:prstGeom>
        </p:spPr>
        <p:txBody>
          <a:bodyPr wrap="square">
            <a:spAutoFit/>
          </a:bodyPr>
          <a:lstStyle/>
          <a:p>
            <a:pPr>
              <a:lnSpc>
                <a:spcPct val="150000"/>
              </a:lnSpc>
            </a:pPr>
            <a:r>
              <a:rPr lang="en-US" altLang="ko-KR" sz="2000" dirty="0">
                <a:solidFill>
                  <a:schemeClr val="bg1"/>
                </a:solidFill>
                <a:latin typeface="Helvetica" panose="020B0604020202030204" pitchFamily="34" charset="0"/>
              </a:rPr>
              <a:t>Compare </a:t>
            </a:r>
            <a:r>
              <a:rPr lang="en-US" altLang="ko-KR" sz="2000" dirty="0" err="1">
                <a:solidFill>
                  <a:schemeClr val="bg1"/>
                </a:solidFill>
                <a:latin typeface="Helvetica" panose="020B0604020202030204" pitchFamily="34" charset="0"/>
              </a:rPr>
              <a:t>FedWagg</a:t>
            </a:r>
            <a:r>
              <a:rPr lang="en-US" altLang="ko-KR" sz="2000" dirty="0">
                <a:solidFill>
                  <a:schemeClr val="bg1"/>
                </a:solidFill>
                <a:latin typeface="Helvetica" panose="020B0604020202030204" pitchFamily="34" charset="0"/>
              </a:rPr>
              <a:t> and </a:t>
            </a:r>
            <a:r>
              <a:rPr lang="en-US" altLang="ko-KR" sz="2000" dirty="0" err="1">
                <a:solidFill>
                  <a:schemeClr val="bg1"/>
                </a:solidFill>
                <a:latin typeface="Helvetica" panose="020B0604020202030204" pitchFamily="34" charset="0"/>
              </a:rPr>
              <a:t>FedAvg</a:t>
            </a:r>
            <a:endParaRPr lang="en-US" altLang="ko-KR" sz="2000" dirty="0">
              <a:solidFill>
                <a:schemeClr val="bg1"/>
              </a:solidFill>
              <a:latin typeface="Helvetica" panose="020B0604020202030204" pitchFamily="34" charset="0"/>
            </a:endParaRPr>
          </a:p>
          <a:p>
            <a:pPr marL="342900" indent="-342900">
              <a:buFontTx/>
              <a:buChar char="-"/>
            </a:pPr>
            <a:r>
              <a:rPr lang="en-US" altLang="ko-KR" sz="1600" dirty="0">
                <a:solidFill>
                  <a:schemeClr val="bg1"/>
                </a:solidFill>
                <a:latin typeface="Helvetica" panose="020B0604020202030204" pitchFamily="34" charset="0"/>
              </a:rPr>
              <a:t># Total Trainset: 1500 (166 per clients)</a:t>
            </a:r>
          </a:p>
          <a:p>
            <a:pPr marL="342900" indent="-342900">
              <a:buFontTx/>
              <a:buChar char="-"/>
            </a:pPr>
            <a:r>
              <a:rPr lang="en-US" altLang="ko-KR" sz="1600" dirty="0">
                <a:solidFill>
                  <a:schemeClr val="bg1"/>
                </a:solidFill>
                <a:latin typeface="Helvetica" panose="020B0604020202030204" pitchFamily="34" charset="0"/>
              </a:rPr>
              <a:t>Client epochs=5, </a:t>
            </a:r>
            <a:r>
              <a:rPr lang="en-US" altLang="ko-KR" sz="1600" dirty="0" err="1">
                <a:solidFill>
                  <a:schemeClr val="bg1"/>
                </a:solidFill>
                <a:latin typeface="Helvetica" panose="020B0604020202030204" pitchFamily="34" charset="0"/>
              </a:rPr>
              <a:t>batch_size</a:t>
            </a:r>
            <a:r>
              <a:rPr lang="en-US" altLang="ko-KR" sz="1600" dirty="0">
                <a:solidFill>
                  <a:schemeClr val="bg1"/>
                </a:solidFill>
                <a:latin typeface="Helvetica" panose="020B0604020202030204" pitchFamily="34" charset="0"/>
              </a:rPr>
              <a:t>=16, </a:t>
            </a:r>
            <a:r>
              <a:rPr lang="en-US" altLang="ko-KR" sz="1600" dirty="0" err="1">
                <a:solidFill>
                  <a:schemeClr val="bg1"/>
                </a:solidFill>
                <a:latin typeface="Helvetica" panose="020B0604020202030204" pitchFamily="34" charset="0"/>
              </a:rPr>
              <a:t>lr</a:t>
            </a:r>
            <a:r>
              <a:rPr lang="en-US" altLang="ko-KR" sz="1600" dirty="0">
                <a:solidFill>
                  <a:schemeClr val="bg1"/>
                </a:solidFill>
                <a:latin typeface="Helvetica" panose="020B0604020202030204" pitchFamily="34" charset="0"/>
              </a:rPr>
              <a:t>=0.01</a:t>
            </a:r>
          </a:p>
          <a:p>
            <a:pPr marL="342900" indent="-342900">
              <a:buFontTx/>
              <a:buChar char="-"/>
            </a:pPr>
            <a:r>
              <a:rPr lang="en-US" altLang="ko-KR" sz="1600" dirty="0">
                <a:solidFill>
                  <a:schemeClr val="bg1"/>
                </a:solidFill>
                <a:latin typeface="Helvetica" panose="020B0604020202030204" pitchFamily="34" charset="0"/>
              </a:rPr>
              <a:t>Round 20</a:t>
            </a:r>
          </a:p>
          <a:p>
            <a:endParaRPr lang="en-US" altLang="ko-KR" sz="2000" dirty="0">
              <a:solidFill>
                <a:schemeClr val="bg1"/>
              </a:solidFill>
              <a:latin typeface="Helvetica" panose="020B0604020202030204" pitchFamily="34" charset="0"/>
            </a:endParaRPr>
          </a:p>
        </p:txBody>
      </p:sp>
      <p:pic>
        <p:nvPicPr>
          <p:cNvPr id="3" name="Picture 2">
            <a:extLst>
              <a:ext uri="{FF2B5EF4-FFF2-40B4-BE49-F238E27FC236}">
                <a16:creationId xmlns:a16="http://schemas.microsoft.com/office/drawing/2014/main" id="{97971948-61A9-8964-672E-DB7FF7FA9BE8}"/>
              </a:ext>
            </a:extLst>
          </p:cNvPr>
          <p:cNvPicPr>
            <a:picLocks noChangeAspect="1"/>
          </p:cNvPicPr>
          <p:nvPr/>
        </p:nvPicPr>
        <p:blipFill>
          <a:blip r:embed="rId3"/>
          <a:stretch>
            <a:fillRect/>
          </a:stretch>
        </p:blipFill>
        <p:spPr>
          <a:xfrm>
            <a:off x="7222365" y="2930162"/>
            <a:ext cx="2063910" cy="1541400"/>
          </a:xfrm>
          <a:prstGeom prst="rect">
            <a:avLst/>
          </a:prstGeom>
        </p:spPr>
      </p:pic>
      <p:pic>
        <p:nvPicPr>
          <p:cNvPr id="5" name="Picture 4">
            <a:extLst>
              <a:ext uri="{FF2B5EF4-FFF2-40B4-BE49-F238E27FC236}">
                <a16:creationId xmlns:a16="http://schemas.microsoft.com/office/drawing/2014/main" id="{AFB2183C-7620-5813-9983-AC11AFCC0FA1}"/>
              </a:ext>
            </a:extLst>
          </p:cNvPr>
          <p:cNvPicPr>
            <a:picLocks noChangeAspect="1"/>
          </p:cNvPicPr>
          <p:nvPr/>
        </p:nvPicPr>
        <p:blipFill>
          <a:blip r:embed="rId4"/>
          <a:stretch>
            <a:fillRect/>
          </a:stretch>
        </p:blipFill>
        <p:spPr>
          <a:xfrm>
            <a:off x="7222366" y="4554663"/>
            <a:ext cx="2063910" cy="1541400"/>
          </a:xfrm>
          <a:prstGeom prst="rect">
            <a:avLst/>
          </a:prstGeom>
        </p:spPr>
      </p:pic>
      <p:pic>
        <p:nvPicPr>
          <p:cNvPr id="6" name="Picture 5">
            <a:extLst>
              <a:ext uri="{FF2B5EF4-FFF2-40B4-BE49-F238E27FC236}">
                <a16:creationId xmlns:a16="http://schemas.microsoft.com/office/drawing/2014/main" id="{02374643-C31C-F549-3E1C-FF1773FDE851}"/>
              </a:ext>
            </a:extLst>
          </p:cNvPr>
          <p:cNvPicPr>
            <a:picLocks noChangeAspect="1"/>
          </p:cNvPicPr>
          <p:nvPr/>
        </p:nvPicPr>
        <p:blipFill>
          <a:blip r:embed="rId5"/>
          <a:stretch>
            <a:fillRect/>
          </a:stretch>
        </p:blipFill>
        <p:spPr>
          <a:xfrm>
            <a:off x="5041059" y="2951231"/>
            <a:ext cx="2035700" cy="1520332"/>
          </a:xfrm>
          <a:prstGeom prst="rect">
            <a:avLst/>
          </a:prstGeom>
        </p:spPr>
      </p:pic>
      <p:pic>
        <p:nvPicPr>
          <p:cNvPr id="7" name="Picture 6">
            <a:extLst>
              <a:ext uri="{FF2B5EF4-FFF2-40B4-BE49-F238E27FC236}">
                <a16:creationId xmlns:a16="http://schemas.microsoft.com/office/drawing/2014/main" id="{02D7AC6A-D26E-798F-684A-6A01BAC21815}"/>
              </a:ext>
            </a:extLst>
          </p:cNvPr>
          <p:cNvPicPr>
            <a:picLocks noChangeAspect="1"/>
          </p:cNvPicPr>
          <p:nvPr/>
        </p:nvPicPr>
        <p:blipFill>
          <a:blip r:embed="rId6"/>
          <a:stretch>
            <a:fillRect/>
          </a:stretch>
        </p:blipFill>
        <p:spPr>
          <a:xfrm>
            <a:off x="5041057" y="4575731"/>
            <a:ext cx="2035702" cy="1520334"/>
          </a:xfrm>
          <a:prstGeom prst="rect">
            <a:avLst/>
          </a:prstGeom>
        </p:spPr>
      </p:pic>
      <p:pic>
        <p:nvPicPr>
          <p:cNvPr id="8" name="Picture 7">
            <a:extLst>
              <a:ext uri="{FF2B5EF4-FFF2-40B4-BE49-F238E27FC236}">
                <a16:creationId xmlns:a16="http://schemas.microsoft.com/office/drawing/2014/main" id="{FB61B7ED-5FA6-3CC0-135F-746C15E80323}"/>
              </a:ext>
            </a:extLst>
          </p:cNvPr>
          <p:cNvPicPr>
            <a:picLocks noChangeAspect="1"/>
          </p:cNvPicPr>
          <p:nvPr/>
        </p:nvPicPr>
        <p:blipFill>
          <a:blip r:embed="rId7"/>
          <a:stretch>
            <a:fillRect/>
          </a:stretch>
        </p:blipFill>
        <p:spPr>
          <a:xfrm>
            <a:off x="9439026" y="2927096"/>
            <a:ext cx="2072120" cy="1547532"/>
          </a:xfrm>
          <a:prstGeom prst="rect">
            <a:avLst/>
          </a:prstGeom>
        </p:spPr>
      </p:pic>
      <p:pic>
        <p:nvPicPr>
          <p:cNvPr id="10" name="Picture 9">
            <a:extLst>
              <a:ext uri="{FF2B5EF4-FFF2-40B4-BE49-F238E27FC236}">
                <a16:creationId xmlns:a16="http://schemas.microsoft.com/office/drawing/2014/main" id="{86320523-9A45-2295-B704-F525AFE030E3}"/>
              </a:ext>
            </a:extLst>
          </p:cNvPr>
          <p:cNvPicPr>
            <a:picLocks noChangeAspect="1"/>
          </p:cNvPicPr>
          <p:nvPr/>
        </p:nvPicPr>
        <p:blipFill>
          <a:blip r:embed="rId8"/>
          <a:stretch>
            <a:fillRect/>
          </a:stretch>
        </p:blipFill>
        <p:spPr>
          <a:xfrm>
            <a:off x="9414921" y="4551598"/>
            <a:ext cx="2096224" cy="1565534"/>
          </a:xfrm>
          <a:prstGeom prst="rect">
            <a:avLst/>
          </a:prstGeom>
        </p:spPr>
      </p:pic>
      <p:sp>
        <p:nvSpPr>
          <p:cNvPr id="11" name="직사각형 8">
            <a:extLst>
              <a:ext uri="{FF2B5EF4-FFF2-40B4-BE49-F238E27FC236}">
                <a16:creationId xmlns:a16="http://schemas.microsoft.com/office/drawing/2014/main" id="{64A71FC3-7640-249E-3053-B35FAEA4F1D8}"/>
              </a:ext>
            </a:extLst>
          </p:cNvPr>
          <p:cNvSpPr/>
          <p:nvPr/>
        </p:nvSpPr>
        <p:spPr>
          <a:xfrm>
            <a:off x="5480042" y="2407894"/>
            <a:ext cx="1157732" cy="425950"/>
          </a:xfrm>
          <a:prstGeom prst="rect">
            <a:avLst/>
          </a:prstGeom>
        </p:spPr>
        <p:txBody>
          <a:bodyPr wrap="square">
            <a:spAutoFit/>
          </a:bodyPr>
          <a:lstStyle/>
          <a:p>
            <a:pPr algn="ctr">
              <a:lnSpc>
                <a:spcPct val="150000"/>
              </a:lnSpc>
            </a:pPr>
            <a:r>
              <a:rPr lang="en-US" altLang="ko-KR" sz="1600" dirty="0">
                <a:solidFill>
                  <a:schemeClr val="bg1"/>
                </a:solidFill>
                <a:latin typeface="Helvetica" panose="020B0604020202030204" pitchFamily="34" charset="0"/>
              </a:rPr>
              <a:t>Test 1</a:t>
            </a:r>
          </a:p>
        </p:txBody>
      </p:sp>
      <p:sp>
        <p:nvSpPr>
          <p:cNvPr id="12" name="직사각형 8">
            <a:extLst>
              <a:ext uri="{FF2B5EF4-FFF2-40B4-BE49-F238E27FC236}">
                <a16:creationId xmlns:a16="http://schemas.microsoft.com/office/drawing/2014/main" id="{ED418FE4-521A-328A-5CEB-64A1F1708A6B}"/>
              </a:ext>
            </a:extLst>
          </p:cNvPr>
          <p:cNvSpPr/>
          <p:nvPr/>
        </p:nvSpPr>
        <p:spPr>
          <a:xfrm>
            <a:off x="7805282" y="2399994"/>
            <a:ext cx="1157732" cy="425950"/>
          </a:xfrm>
          <a:prstGeom prst="rect">
            <a:avLst/>
          </a:prstGeom>
        </p:spPr>
        <p:txBody>
          <a:bodyPr wrap="square">
            <a:spAutoFit/>
          </a:bodyPr>
          <a:lstStyle/>
          <a:p>
            <a:pPr algn="ctr">
              <a:lnSpc>
                <a:spcPct val="150000"/>
              </a:lnSpc>
            </a:pPr>
            <a:r>
              <a:rPr lang="en-US" altLang="ko-KR" sz="1600" dirty="0">
                <a:solidFill>
                  <a:schemeClr val="bg1"/>
                </a:solidFill>
                <a:latin typeface="Helvetica" panose="020B0604020202030204" pitchFamily="34" charset="0"/>
              </a:rPr>
              <a:t>Test 2</a:t>
            </a:r>
          </a:p>
        </p:txBody>
      </p:sp>
      <p:sp>
        <p:nvSpPr>
          <p:cNvPr id="13" name="직사각형 8">
            <a:extLst>
              <a:ext uri="{FF2B5EF4-FFF2-40B4-BE49-F238E27FC236}">
                <a16:creationId xmlns:a16="http://schemas.microsoft.com/office/drawing/2014/main" id="{3EC14DC8-DF9A-F20B-8F8D-041F950CA416}"/>
              </a:ext>
            </a:extLst>
          </p:cNvPr>
          <p:cNvSpPr/>
          <p:nvPr/>
        </p:nvSpPr>
        <p:spPr>
          <a:xfrm>
            <a:off x="9942563" y="2397775"/>
            <a:ext cx="1157732" cy="425950"/>
          </a:xfrm>
          <a:prstGeom prst="rect">
            <a:avLst/>
          </a:prstGeom>
        </p:spPr>
        <p:txBody>
          <a:bodyPr wrap="square">
            <a:spAutoFit/>
          </a:bodyPr>
          <a:lstStyle/>
          <a:p>
            <a:pPr algn="ctr">
              <a:lnSpc>
                <a:spcPct val="150000"/>
              </a:lnSpc>
            </a:pPr>
            <a:r>
              <a:rPr lang="en-US" altLang="ko-KR" sz="1600" dirty="0">
                <a:solidFill>
                  <a:schemeClr val="bg1"/>
                </a:solidFill>
                <a:latin typeface="Helvetica" panose="020B0604020202030204" pitchFamily="34" charset="0"/>
              </a:rPr>
              <a:t>Test 3</a:t>
            </a:r>
          </a:p>
        </p:txBody>
      </p:sp>
      <p:grpSp>
        <p:nvGrpSpPr>
          <p:cNvPr id="23" name="Group 22">
            <a:extLst>
              <a:ext uri="{FF2B5EF4-FFF2-40B4-BE49-F238E27FC236}">
                <a16:creationId xmlns:a16="http://schemas.microsoft.com/office/drawing/2014/main" id="{89F2F451-D16B-434D-66F1-89DF750D99B7}"/>
              </a:ext>
            </a:extLst>
          </p:cNvPr>
          <p:cNvGrpSpPr/>
          <p:nvPr/>
        </p:nvGrpSpPr>
        <p:grpSpPr>
          <a:xfrm>
            <a:off x="561669" y="2823725"/>
            <a:ext cx="3750866" cy="3293407"/>
            <a:chOff x="4222749" y="1904999"/>
            <a:chExt cx="5153725" cy="4192861"/>
          </a:xfrm>
        </p:grpSpPr>
        <p:pic>
          <p:nvPicPr>
            <p:cNvPr id="24" name="Picture 23">
              <a:extLst>
                <a:ext uri="{FF2B5EF4-FFF2-40B4-BE49-F238E27FC236}">
                  <a16:creationId xmlns:a16="http://schemas.microsoft.com/office/drawing/2014/main" id="{01F4E49E-AC1F-1A09-590D-F80A796BD869}"/>
                </a:ext>
              </a:extLst>
            </p:cNvPr>
            <p:cNvPicPr>
              <a:picLocks noChangeAspect="1"/>
            </p:cNvPicPr>
            <p:nvPr/>
          </p:nvPicPr>
          <p:blipFill>
            <a:blip r:embed="rId9"/>
            <a:stretch>
              <a:fillRect/>
            </a:stretch>
          </p:blipFill>
          <p:spPr>
            <a:xfrm>
              <a:off x="4222749" y="1904999"/>
              <a:ext cx="5153725" cy="4192861"/>
            </a:xfrm>
            <a:prstGeom prst="rect">
              <a:avLst/>
            </a:prstGeom>
          </p:spPr>
        </p:pic>
        <p:pic>
          <p:nvPicPr>
            <p:cNvPr id="25" name="Picture 24">
              <a:extLst>
                <a:ext uri="{FF2B5EF4-FFF2-40B4-BE49-F238E27FC236}">
                  <a16:creationId xmlns:a16="http://schemas.microsoft.com/office/drawing/2014/main" id="{71F9D79D-BD49-0226-B4E8-45A9CC8B700B}"/>
                </a:ext>
              </a:extLst>
            </p:cNvPr>
            <p:cNvPicPr>
              <a:picLocks noChangeAspect="1"/>
            </p:cNvPicPr>
            <p:nvPr/>
          </p:nvPicPr>
          <p:blipFill rotWithShape="1">
            <a:blip r:embed="rId10"/>
            <a:srcRect t="2533" r="38849" b="79807"/>
            <a:stretch/>
          </p:blipFill>
          <p:spPr>
            <a:xfrm>
              <a:off x="7054433" y="5284526"/>
              <a:ext cx="2244549" cy="779457"/>
            </a:xfrm>
            <a:prstGeom prst="rect">
              <a:avLst/>
            </a:prstGeom>
          </p:spPr>
        </p:pic>
      </p:grpSp>
      <p:sp>
        <p:nvSpPr>
          <p:cNvPr id="26" name="TextBox 25">
            <a:extLst>
              <a:ext uri="{FF2B5EF4-FFF2-40B4-BE49-F238E27FC236}">
                <a16:creationId xmlns:a16="http://schemas.microsoft.com/office/drawing/2014/main" id="{261C5024-BD70-30DF-8264-843659F7F75E}"/>
              </a:ext>
            </a:extLst>
          </p:cNvPr>
          <p:cNvSpPr txBox="1"/>
          <p:nvPr/>
        </p:nvSpPr>
        <p:spPr>
          <a:xfrm>
            <a:off x="7785071" y="6202535"/>
            <a:ext cx="1042273" cy="400110"/>
          </a:xfrm>
          <a:prstGeom prst="rect">
            <a:avLst/>
          </a:prstGeom>
          <a:noFill/>
        </p:spPr>
        <p:txBody>
          <a:bodyPr wrap="none" rtlCol="0">
            <a:spAutoFit/>
          </a:bodyPr>
          <a:lstStyle/>
          <a:p>
            <a:r>
              <a:rPr lang="en-KR" sz="1000" dirty="0">
                <a:solidFill>
                  <a:schemeClr val="bg1"/>
                </a:solidFill>
              </a:rPr>
              <a:t>Test acc: 87.02</a:t>
            </a:r>
          </a:p>
          <a:p>
            <a:r>
              <a:rPr lang="en-KR" sz="1000" dirty="0">
                <a:solidFill>
                  <a:schemeClr val="bg1"/>
                </a:solidFill>
              </a:rPr>
              <a:t>Test acc: 83.17</a:t>
            </a:r>
          </a:p>
        </p:txBody>
      </p:sp>
      <p:sp>
        <p:nvSpPr>
          <p:cNvPr id="27" name="TextBox 26">
            <a:extLst>
              <a:ext uri="{FF2B5EF4-FFF2-40B4-BE49-F238E27FC236}">
                <a16:creationId xmlns:a16="http://schemas.microsoft.com/office/drawing/2014/main" id="{C96E20F8-2D50-FC5B-9C24-01AF3371E105}"/>
              </a:ext>
            </a:extLst>
          </p:cNvPr>
          <p:cNvSpPr txBox="1"/>
          <p:nvPr/>
        </p:nvSpPr>
        <p:spPr>
          <a:xfrm>
            <a:off x="9931839" y="6202535"/>
            <a:ext cx="1042273" cy="400110"/>
          </a:xfrm>
          <a:prstGeom prst="rect">
            <a:avLst/>
          </a:prstGeom>
          <a:noFill/>
        </p:spPr>
        <p:txBody>
          <a:bodyPr wrap="none" rtlCol="0">
            <a:spAutoFit/>
          </a:bodyPr>
          <a:lstStyle/>
          <a:p>
            <a:r>
              <a:rPr lang="en-KR" sz="1000" dirty="0">
                <a:solidFill>
                  <a:schemeClr val="bg1"/>
                </a:solidFill>
              </a:rPr>
              <a:t>Test acc: 83.93</a:t>
            </a:r>
          </a:p>
          <a:p>
            <a:r>
              <a:rPr lang="en-KR" sz="1000" dirty="0">
                <a:solidFill>
                  <a:schemeClr val="bg1"/>
                </a:solidFill>
              </a:rPr>
              <a:t>Test acc: 81.83</a:t>
            </a:r>
          </a:p>
        </p:txBody>
      </p:sp>
      <p:sp>
        <p:nvSpPr>
          <p:cNvPr id="28" name="TextBox 27">
            <a:extLst>
              <a:ext uri="{FF2B5EF4-FFF2-40B4-BE49-F238E27FC236}">
                <a16:creationId xmlns:a16="http://schemas.microsoft.com/office/drawing/2014/main" id="{0FBD6D8B-D90A-A615-6581-4EDD278D2752}"/>
              </a:ext>
            </a:extLst>
          </p:cNvPr>
          <p:cNvSpPr txBox="1"/>
          <p:nvPr/>
        </p:nvSpPr>
        <p:spPr>
          <a:xfrm>
            <a:off x="5574863" y="6202535"/>
            <a:ext cx="1042273" cy="400110"/>
          </a:xfrm>
          <a:prstGeom prst="rect">
            <a:avLst/>
          </a:prstGeom>
          <a:noFill/>
        </p:spPr>
        <p:txBody>
          <a:bodyPr wrap="none" rtlCol="0">
            <a:spAutoFit/>
          </a:bodyPr>
          <a:lstStyle/>
          <a:p>
            <a:r>
              <a:rPr lang="en-KR" sz="1000" dirty="0">
                <a:solidFill>
                  <a:schemeClr val="bg1"/>
                </a:solidFill>
              </a:rPr>
              <a:t>Test acc: 86.54</a:t>
            </a:r>
          </a:p>
          <a:p>
            <a:r>
              <a:rPr lang="en-KR" sz="1000" dirty="0">
                <a:solidFill>
                  <a:schemeClr val="bg1"/>
                </a:solidFill>
              </a:rPr>
              <a:t>Test acc: 87.97</a:t>
            </a:r>
          </a:p>
        </p:txBody>
      </p:sp>
      <p:sp>
        <p:nvSpPr>
          <p:cNvPr id="29" name="TextBox 28">
            <a:extLst>
              <a:ext uri="{FF2B5EF4-FFF2-40B4-BE49-F238E27FC236}">
                <a16:creationId xmlns:a16="http://schemas.microsoft.com/office/drawing/2014/main" id="{73F486FC-CE33-8B06-D920-724D63EAF0F8}"/>
              </a:ext>
            </a:extLst>
          </p:cNvPr>
          <p:cNvSpPr txBox="1"/>
          <p:nvPr/>
        </p:nvSpPr>
        <p:spPr>
          <a:xfrm>
            <a:off x="4788810" y="6198320"/>
            <a:ext cx="792205" cy="400110"/>
          </a:xfrm>
          <a:prstGeom prst="rect">
            <a:avLst/>
          </a:prstGeom>
          <a:noFill/>
        </p:spPr>
        <p:txBody>
          <a:bodyPr wrap="none" rtlCol="0">
            <a:spAutoFit/>
          </a:bodyPr>
          <a:lstStyle/>
          <a:p>
            <a:r>
              <a:rPr lang="en-KR" sz="1000" dirty="0">
                <a:solidFill>
                  <a:schemeClr val="bg1"/>
                </a:solidFill>
              </a:rPr>
              <a:t>FEDWAGG</a:t>
            </a:r>
            <a:br>
              <a:rPr lang="en-KR" sz="1000" dirty="0">
                <a:solidFill>
                  <a:schemeClr val="bg1"/>
                </a:solidFill>
              </a:rPr>
            </a:br>
            <a:r>
              <a:rPr lang="en-KR" sz="1000" dirty="0">
                <a:solidFill>
                  <a:schemeClr val="bg1"/>
                </a:solidFill>
              </a:rPr>
              <a:t>FEDAVG</a:t>
            </a:r>
          </a:p>
        </p:txBody>
      </p:sp>
      <p:sp>
        <p:nvSpPr>
          <p:cNvPr id="9" name="TextBox 8">
            <a:extLst>
              <a:ext uri="{FF2B5EF4-FFF2-40B4-BE49-F238E27FC236}">
                <a16:creationId xmlns:a16="http://schemas.microsoft.com/office/drawing/2014/main" id="{2EBE6494-5FCD-CA19-B4A8-D6BE0D40FCA6}"/>
              </a:ext>
            </a:extLst>
          </p:cNvPr>
          <p:cNvSpPr txBox="1"/>
          <p:nvPr/>
        </p:nvSpPr>
        <p:spPr>
          <a:xfrm>
            <a:off x="7785071" y="1877222"/>
            <a:ext cx="1338943" cy="400110"/>
          </a:xfrm>
          <a:prstGeom prst="rect">
            <a:avLst/>
          </a:prstGeom>
          <a:noFill/>
        </p:spPr>
        <p:txBody>
          <a:bodyPr wrap="square" rtlCol="0">
            <a:spAutoFit/>
          </a:bodyPr>
          <a:lstStyle/>
          <a:p>
            <a:r>
              <a:rPr lang="en-KR" sz="2000" b="1" dirty="0">
                <a:solidFill>
                  <a:srgbClr val="FFC000"/>
                </a:solidFill>
              </a:rPr>
              <a:t>Stabilize!</a:t>
            </a:r>
          </a:p>
        </p:txBody>
      </p:sp>
      <p:sp>
        <p:nvSpPr>
          <p:cNvPr id="14" name="직사각형 1">
            <a:extLst>
              <a:ext uri="{FF2B5EF4-FFF2-40B4-BE49-F238E27FC236}">
                <a16:creationId xmlns:a16="http://schemas.microsoft.com/office/drawing/2014/main" id="{18D63784-72ED-FC4A-0847-17AC11A80FA1}"/>
              </a:ext>
            </a:extLst>
          </p:cNvPr>
          <p:cNvSpPr/>
          <p:nvPr/>
        </p:nvSpPr>
        <p:spPr>
          <a:xfrm>
            <a:off x="577362" y="409279"/>
            <a:ext cx="3622343"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Experimental Results</a:t>
            </a:r>
          </a:p>
        </p:txBody>
      </p:sp>
    </p:spTree>
    <p:extLst>
      <p:ext uri="{BB962C8B-B14F-4D97-AF65-F5344CB8AC3E}">
        <p14:creationId xmlns:p14="http://schemas.microsoft.com/office/powerpoint/2010/main" val="1461522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11" name="직사각형 8">
            <a:extLst>
              <a:ext uri="{FF2B5EF4-FFF2-40B4-BE49-F238E27FC236}">
                <a16:creationId xmlns:a16="http://schemas.microsoft.com/office/drawing/2014/main" id="{64A71FC3-7640-249E-3053-B35FAEA4F1D8}"/>
              </a:ext>
            </a:extLst>
          </p:cNvPr>
          <p:cNvSpPr/>
          <p:nvPr/>
        </p:nvSpPr>
        <p:spPr>
          <a:xfrm>
            <a:off x="5480042" y="2407894"/>
            <a:ext cx="1157732" cy="425950"/>
          </a:xfrm>
          <a:prstGeom prst="rect">
            <a:avLst/>
          </a:prstGeom>
        </p:spPr>
        <p:txBody>
          <a:bodyPr wrap="square">
            <a:spAutoFit/>
          </a:bodyPr>
          <a:lstStyle/>
          <a:p>
            <a:pPr algn="ctr">
              <a:lnSpc>
                <a:spcPct val="150000"/>
              </a:lnSpc>
            </a:pPr>
            <a:r>
              <a:rPr lang="en-US" altLang="ko-KR" sz="1600" dirty="0">
                <a:solidFill>
                  <a:schemeClr val="bg1"/>
                </a:solidFill>
                <a:latin typeface="Helvetica" panose="020B0604020202030204" pitchFamily="34" charset="0"/>
              </a:rPr>
              <a:t>Test 1</a:t>
            </a:r>
          </a:p>
        </p:txBody>
      </p:sp>
      <p:sp>
        <p:nvSpPr>
          <p:cNvPr id="12" name="직사각형 8">
            <a:extLst>
              <a:ext uri="{FF2B5EF4-FFF2-40B4-BE49-F238E27FC236}">
                <a16:creationId xmlns:a16="http://schemas.microsoft.com/office/drawing/2014/main" id="{ED418FE4-521A-328A-5CEB-64A1F1708A6B}"/>
              </a:ext>
            </a:extLst>
          </p:cNvPr>
          <p:cNvSpPr/>
          <p:nvPr/>
        </p:nvSpPr>
        <p:spPr>
          <a:xfrm>
            <a:off x="7805282" y="2399994"/>
            <a:ext cx="1157732" cy="425950"/>
          </a:xfrm>
          <a:prstGeom prst="rect">
            <a:avLst/>
          </a:prstGeom>
        </p:spPr>
        <p:txBody>
          <a:bodyPr wrap="square">
            <a:spAutoFit/>
          </a:bodyPr>
          <a:lstStyle/>
          <a:p>
            <a:pPr algn="ctr">
              <a:lnSpc>
                <a:spcPct val="150000"/>
              </a:lnSpc>
            </a:pPr>
            <a:r>
              <a:rPr lang="en-US" altLang="ko-KR" sz="1600" dirty="0">
                <a:solidFill>
                  <a:schemeClr val="bg1"/>
                </a:solidFill>
                <a:latin typeface="Helvetica" panose="020B0604020202030204" pitchFamily="34" charset="0"/>
              </a:rPr>
              <a:t>Test 2</a:t>
            </a:r>
          </a:p>
        </p:txBody>
      </p:sp>
      <p:sp>
        <p:nvSpPr>
          <p:cNvPr id="13" name="직사각형 8">
            <a:extLst>
              <a:ext uri="{FF2B5EF4-FFF2-40B4-BE49-F238E27FC236}">
                <a16:creationId xmlns:a16="http://schemas.microsoft.com/office/drawing/2014/main" id="{3EC14DC8-DF9A-F20B-8F8D-041F950CA416}"/>
              </a:ext>
            </a:extLst>
          </p:cNvPr>
          <p:cNvSpPr/>
          <p:nvPr/>
        </p:nvSpPr>
        <p:spPr>
          <a:xfrm>
            <a:off x="9942563" y="2397775"/>
            <a:ext cx="1157732" cy="425950"/>
          </a:xfrm>
          <a:prstGeom prst="rect">
            <a:avLst/>
          </a:prstGeom>
        </p:spPr>
        <p:txBody>
          <a:bodyPr wrap="square">
            <a:spAutoFit/>
          </a:bodyPr>
          <a:lstStyle/>
          <a:p>
            <a:pPr algn="ctr">
              <a:lnSpc>
                <a:spcPct val="150000"/>
              </a:lnSpc>
            </a:pPr>
            <a:r>
              <a:rPr lang="en-US" altLang="ko-KR" sz="1600" dirty="0">
                <a:solidFill>
                  <a:schemeClr val="bg1"/>
                </a:solidFill>
                <a:latin typeface="Helvetica" panose="020B0604020202030204" pitchFamily="34" charset="0"/>
              </a:rPr>
              <a:t>Test 3</a:t>
            </a:r>
          </a:p>
        </p:txBody>
      </p:sp>
      <p:pic>
        <p:nvPicPr>
          <p:cNvPr id="9" name="Picture 8">
            <a:extLst>
              <a:ext uri="{FF2B5EF4-FFF2-40B4-BE49-F238E27FC236}">
                <a16:creationId xmlns:a16="http://schemas.microsoft.com/office/drawing/2014/main" id="{C55FA862-EB86-0993-3355-3CA556A1990D}"/>
              </a:ext>
            </a:extLst>
          </p:cNvPr>
          <p:cNvPicPr>
            <a:picLocks noChangeAspect="1"/>
          </p:cNvPicPr>
          <p:nvPr/>
        </p:nvPicPr>
        <p:blipFill>
          <a:blip r:embed="rId3"/>
          <a:stretch>
            <a:fillRect/>
          </a:stretch>
        </p:blipFill>
        <p:spPr>
          <a:xfrm>
            <a:off x="5009917" y="2927096"/>
            <a:ext cx="2072119" cy="1547532"/>
          </a:xfrm>
          <a:prstGeom prst="rect">
            <a:avLst/>
          </a:prstGeom>
        </p:spPr>
      </p:pic>
      <p:pic>
        <p:nvPicPr>
          <p:cNvPr id="14" name="Picture 13">
            <a:extLst>
              <a:ext uri="{FF2B5EF4-FFF2-40B4-BE49-F238E27FC236}">
                <a16:creationId xmlns:a16="http://schemas.microsoft.com/office/drawing/2014/main" id="{DE204828-37FB-DDA0-1F0A-6F8562760E8C}"/>
              </a:ext>
            </a:extLst>
          </p:cNvPr>
          <p:cNvPicPr>
            <a:picLocks noChangeAspect="1"/>
          </p:cNvPicPr>
          <p:nvPr/>
        </p:nvPicPr>
        <p:blipFill>
          <a:blip r:embed="rId4"/>
          <a:stretch>
            <a:fillRect/>
          </a:stretch>
        </p:blipFill>
        <p:spPr>
          <a:xfrm>
            <a:off x="4989917" y="4564814"/>
            <a:ext cx="2096223" cy="1565533"/>
          </a:xfrm>
          <a:prstGeom prst="rect">
            <a:avLst/>
          </a:prstGeom>
        </p:spPr>
      </p:pic>
      <p:grpSp>
        <p:nvGrpSpPr>
          <p:cNvPr id="17" name="Group 16">
            <a:extLst>
              <a:ext uri="{FF2B5EF4-FFF2-40B4-BE49-F238E27FC236}">
                <a16:creationId xmlns:a16="http://schemas.microsoft.com/office/drawing/2014/main" id="{E4E12CA7-1C93-7675-94AD-3FD8B6520E3A}"/>
              </a:ext>
            </a:extLst>
          </p:cNvPr>
          <p:cNvGrpSpPr/>
          <p:nvPr/>
        </p:nvGrpSpPr>
        <p:grpSpPr>
          <a:xfrm>
            <a:off x="513565" y="2752725"/>
            <a:ext cx="3815497" cy="3295860"/>
            <a:chOff x="550280" y="2924030"/>
            <a:chExt cx="3846090" cy="3172033"/>
          </a:xfrm>
        </p:grpSpPr>
        <p:pic>
          <p:nvPicPr>
            <p:cNvPr id="15" name="Picture 14">
              <a:extLst>
                <a:ext uri="{FF2B5EF4-FFF2-40B4-BE49-F238E27FC236}">
                  <a16:creationId xmlns:a16="http://schemas.microsoft.com/office/drawing/2014/main" id="{0D9EFBC3-17CC-C7DC-E53E-E4B83F21CF98}"/>
                </a:ext>
              </a:extLst>
            </p:cNvPr>
            <p:cNvPicPr>
              <a:picLocks noChangeAspect="1"/>
            </p:cNvPicPr>
            <p:nvPr/>
          </p:nvPicPr>
          <p:blipFill>
            <a:blip r:embed="rId5"/>
            <a:stretch>
              <a:fillRect/>
            </a:stretch>
          </p:blipFill>
          <p:spPr>
            <a:xfrm>
              <a:off x="550280" y="2924030"/>
              <a:ext cx="3846090" cy="3172033"/>
            </a:xfrm>
            <a:prstGeom prst="rect">
              <a:avLst/>
            </a:prstGeom>
          </p:spPr>
        </p:pic>
        <p:pic>
          <p:nvPicPr>
            <p:cNvPr id="16" name="Picture 15">
              <a:extLst>
                <a:ext uri="{FF2B5EF4-FFF2-40B4-BE49-F238E27FC236}">
                  <a16:creationId xmlns:a16="http://schemas.microsoft.com/office/drawing/2014/main" id="{CA35F7B5-3FE8-CDFD-2D37-5E8F7FFB9ED3}"/>
                </a:ext>
              </a:extLst>
            </p:cNvPr>
            <p:cNvPicPr>
              <a:picLocks noChangeAspect="1"/>
            </p:cNvPicPr>
            <p:nvPr/>
          </p:nvPicPr>
          <p:blipFill>
            <a:blip r:embed="rId6"/>
            <a:stretch>
              <a:fillRect/>
            </a:stretch>
          </p:blipFill>
          <p:spPr>
            <a:xfrm>
              <a:off x="2736098" y="5484648"/>
              <a:ext cx="1604964" cy="611415"/>
            </a:xfrm>
            <a:prstGeom prst="rect">
              <a:avLst/>
            </a:prstGeom>
          </p:spPr>
        </p:pic>
      </p:grpSp>
      <p:pic>
        <p:nvPicPr>
          <p:cNvPr id="18" name="Picture 17">
            <a:extLst>
              <a:ext uri="{FF2B5EF4-FFF2-40B4-BE49-F238E27FC236}">
                <a16:creationId xmlns:a16="http://schemas.microsoft.com/office/drawing/2014/main" id="{EE9BDE9F-BF8E-9DB5-37B2-C8E39A8E2B28}"/>
              </a:ext>
            </a:extLst>
          </p:cNvPr>
          <p:cNvPicPr>
            <a:picLocks noChangeAspect="1"/>
          </p:cNvPicPr>
          <p:nvPr/>
        </p:nvPicPr>
        <p:blipFill>
          <a:blip r:embed="rId7"/>
          <a:stretch>
            <a:fillRect/>
          </a:stretch>
        </p:blipFill>
        <p:spPr>
          <a:xfrm>
            <a:off x="7215307" y="2927096"/>
            <a:ext cx="2072120" cy="1547533"/>
          </a:xfrm>
          <a:prstGeom prst="rect">
            <a:avLst/>
          </a:prstGeom>
        </p:spPr>
      </p:pic>
      <p:pic>
        <p:nvPicPr>
          <p:cNvPr id="20" name="Picture 19">
            <a:extLst>
              <a:ext uri="{FF2B5EF4-FFF2-40B4-BE49-F238E27FC236}">
                <a16:creationId xmlns:a16="http://schemas.microsoft.com/office/drawing/2014/main" id="{D0564276-EB51-7280-2891-37FD57776E0C}"/>
              </a:ext>
            </a:extLst>
          </p:cNvPr>
          <p:cNvPicPr>
            <a:picLocks noChangeAspect="1"/>
          </p:cNvPicPr>
          <p:nvPr/>
        </p:nvPicPr>
        <p:blipFill>
          <a:blip r:embed="rId8"/>
          <a:stretch>
            <a:fillRect/>
          </a:stretch>
        </p:blipFill>
        <p:spPr>
          <a:xfrm>
            <a:off x="7215307" y="4564815"/>
            <a:ext cx="2072122" cy="1547534"/>
          </a:xfrm>
          <a:prstGeom prst="rect">
            <a:avLst/>
          </a:prstGeom>
        </p:spPr>
      </p:pic>
      <p:sp>
        <p:nvSpPr>
          <p:cNvPr id="21" name="TextBox 20">
            <a:extLst>
              <a:ext uri="{FF2B5EF4-FFF2-40B4-BE49-F238E27FC236}">
                <a16:creationId xmlns:a16="http://schemas.microsoft.com/office/drawing/2014/main" id="{7E8BE339-D9CD-E50E-0DBA-AB9DEDE7FE50}"/>
              </a:ext>
            </a:extLst>
          </p:cNvPr>
          <p:cNvSpPr txBox="1"/>
          <p:nvPr/>
        </p:nvSpPr>
        <p:spPr>
          <a:xfrm>
            <a:off x="7785071" y="6202535"/>
            <a:ext cx="1042273" cy="400110"/>
          </a:xfrm>
          <a:prstGeom prst="rect">
            <a:avLst/>
          </a:prstGeom>
          <a:noFill/>
        </p:spPr>
        <p:txBody>
          <a:bodyPr wrap="none" rtlCol="0">
            <a:spAutoFit/>
          </a:bodyPr>
          <a:lstStyle/>
          <a:p>
            <a:r>
              <a:rPr lang="en-KR" sz="1000" dirty="0">
                <a:solidFill>
                  <a:schemeClr val="bg1"/>
                </a:solidFill>
              </a:rPr>
              <a:t>Test acc: 77.40</a:t>
            </a:r>
          </a:p>
          <a:p>
            <a:r>
              <a:rPr lang="en-KR" sz="1000" dirty="0">
                <a:solidFill>
                  <a:schemeClr val="bg1"/>
                </a:solidFill>
              </a:rPr>
              <a:t>Test acc: 76.92</a:t>
            </a:r>
          </a:p>
        </p:txBody>
      </p:sp>
      <p:pic>
        <p:nvPicPr>
          <p:cNvPr id="26" name="Picture 25">
            <a:extLst>
              <a:ext uri="{FF2B5EF4-FFF2-40B4-BE49-F238E27FC236}">
                <a16:creationId xmlns:a16="http://schemas.microsoft.com/office/drawing/2014/main" id="{3996EE85-33B5-8341-2279-F15C88E4B060}"/>
              </a:ext>
            </a:extLst>
          </p:cNvPr>
          <p:cNvPicPr>
            <a:picLocks noChangeAspect="1"/>
          </p:cNvPicPr>
          <p:nvPr/>
        </p:nvPicPr>
        <p:blipFill>
          <a:blip r:embed="rId9"/>
          <a:stretch>
            <a:fillRect/>
          </a:stretch>
        </p:blipFill>
        <p:spPr>
          <a:xfrm>
            <a:off x="9414922" y="2924176"/>
            <a:ext cx="2096224" cy="1565534"/>
          </a:xfrm>
          <a:prstGeom prst="rect">
            <a:avLst/>
          </a:prstGeom>
        </p:spPr>
      </p:pic>
      <p:pic>
        <p:nvPicPr>
          <p:cNvPr id="27" name="Picture 26">
            <a:extLst>
              <a:ext uri="{FF2B5EF4-FFF2-40B4-BE49-F238E27FC236}">
                <a16:creationId xmlns:a16="http://schemas.microsoft.com/office/drawing/2014/main" id="{ABAFEA20-5BF6-FC2B-3D4D-530357E376FE}"/>
              </a:ext>
            </a:extLst>
          </p:cNvPr>
          <p:cNvPicPr>
            <a:picLocks noChangeAspect="1"/>
          </p:cNvPicPr>
          <p:nvPr/>
        </p:nvPicPr>
        <p:blipFill>
          <a:blip r:embed="rId10"/>
          <a:stretch>
            <a:fillRect/>
          </a:stretch>
        </p:blipFill>
        <p:spPr>
          <a:xfrm>
            <a:off x="9420040" y="4587481"/>
            <a:ext cx="2065872" cy="1542866"/>
          </a:xfrm>
          <a:prstGeom prst="rect">
            <a:avLst/>
          </a:prstGeom>
        </p:spPr>
      </p:pic>
      <p:sp>
        <p:nvSpPr>
          <p:cNvPr id="28" name="TextBox 27">
            <a:extLst>
              <a:ext uri="{FF2B5EF4-FFF2-40B4-BE49-F238E27FC236}">
                <a16:creationId xmlns:a16="http://schemas.microsoft.com/office/drawing/2014/main" id="{8A1BD337-8E08-2E1A-D5A9-0A76026C84C4}"/>
              </a:ext>
            </a:extLst>
          </p:cNvPr>
          <p:cNvSpPr txBox="1"/>
          <p:nvPr/>
        </p:nvSpPr>
        <p:spPr>
          <a:xfrm>
            <a:off x="9931839" y="6202535"/>
            <a:ext cx="1042273" cy="400110"/>
          </a:xfrm>
          <a:prstGeom prst="rect">
            <a:avLst/>
          </a:prstGeom>
          <a:noFill/>
        </p:spPr>
        <p:txBody>
          <a:bodyPr wrap="none" rtlCol="0">
            <a:spAutoFit/>
          </a:bodyPr>
          <a:lstStyle/>
          <a:p>
            <a:r>
              <a:rPr lang="en-KR" sz="1000" dirty="0">
                <a:solidFill>
                  <a:schemeClr val="bg1"/>
                </a:solidFill>
              </a:rPr>
              <a:t>Test acc: 81.25</a:t>
            </a:r>
          </a:p>
          <a:p>
            <a:r>
              <a:rPr lang="en-KR" sz="1000" dirty="0">
                <a:solidFill>
                  <a:schemeClr val="bg1"/>
                </a:solidFill>
              </a:rPr>
              <a:t>Test acc: 83.17</a:t>
            </a:r>
          </a:p>
        </p:txBody>
      </p:sp>
      <p:sp>
        <p:nvSpPr>
          <p:cNvPr id="29" name="TextBox 28">
            <a:extLst>
              <a:ext uri="{FF2B5EF4-FFF2-40B4-BE49-F238E27FC236}">
                <a16:creationId xmlns:a16="http://schemas.microsoft.com/office/drawing/2014/main" id="{8C52A7D7-F54B-50F5-3401-F811443B5053}"/>
              </a:ext>
            </a:extLst>
          </p:cNvPr>
          <p:cNvSpPr txBox="1"/>
          <p:nvPr/>
        </p:nvSpPr>
        <p:spPr>
          <a:xfrm>
            <a:off x="5574863" y="6202535"/>
            <a:ext cx="1042273" cy="400110"/>
          </a:xfrm>
          <a:prstGeom prst="rect">
            <a:avLst/>
          </a:prstGeom>
          <a:noFill/>
        </p:spPr>
        <p:txBody>
          <a:bodyPr wrap="none" rtlCol="0">
            <a:spAutoFit/>
          </a:bodyPr>
          <a:lstStyle/>
          <a:p>
            <a:r>
              <a:rPr lang="en-KR" sz="1000" dirty="0">
                <a:solidFill>
                  <a:schemeClr val="bg1"/>
                </a:solidFill>
              </a:rPr>
              <a:t>Test acc: 82.42</a:t>
            </a:r>
          </a:p>
          <a:p>
            <a:r>
              <a:rPr lang="en-KR" sz="1000" dirty="0">
                <a:solidFill>
                  <a:schemeClr val="bg1"/>
                </a:solidFill>
              </a:rPr>
              <a:t>Test acc: 76.21</a:t>
            </a:r>
          </a:p>
        </p:txBody>
      </p:sp>
      <p:sp>
        <p:nvSpPr>
          <p:cNvPr id="30" name="TextBox 29">
            <a:extLst>
              <a:ext uri="{FF2B5EF4-FFF2-40B4-BE49-F238E27FC236}">
                <a16:creationId xmlns:a16="http://schemas.microsoft.com/office/drawing/2014/main" id="{B981223F-BF18-17F5-E968-807BD5B925CC}"/>
              </a:ext>
            </a:extLst>
          </p:cNvPr>
          <p:cNvSpPr txBox="1"/>
          <p:nvPr/>
        </p:nvSpPr>
        <p:spPr>
          <a:xfrm>
            <a:off x="4788810" y="6198320"/>
            <a:ext cx="792205" cy="400110"/>
          </a:xfrm>
          <a:prstGeom prst="rect">
            <a:avLst/>
          </a:prstGeom>
          <a:noFill/>
        </p:spPr>
        <p:txBody>
          <a:bodyPr wrap="none" rtlCol="0">
            <a:spAutoFit/>
          </a:bodyPr>
          <a:lstStyle/>
          <a:p>
            <a:r>
              <a:rPr lang="en-KR" sz="1000" dirty="0">
                <a:solidFill>
                  <a:schemeClr val="bg1"/>
                </a:solidFill>
              </a:rPr>
              <a:t>FEDWAGG</a:t>
            </a:r>
            <a:br>
              <a:rPr lang="en-KR" sz="1000" dirty="0">
                <a:solidFill>
                  <a:schemeClr val="bg1"/>
                </a:solidFill>
              </a:rPr>
            </a:br>
            <a:r>
              <a:rPr lang="en-KR" sz="1000" dirty="0">
                <a:solidFill>
                  <a:schemeClr val="bg1"/>
                </a:solidFill>
              </a:rPr>
              <a:t>FEDAVG</a:t>
            </a:r>
          </a:p>
        </p:txBody>
      </p:sp>
      <p:sp>
        <p:nvSpPr>
          <p:cNvPr id="3" name="직사각형 8">
            <a:extLst>
              <a:ext uri="{FF2B5EF4-FFF2-40B4-BE49-F238E27FC236}">
                <a16:creationId xmlns:a16="http://schemas.microsoft.com/office/drawing/2014/main" id="{7A1B48BB-CE6A-5BCE-95EC-CF99D59E81E8}"/>
              </a:ext>
            </a:extLst>
          </p:cNvPr>
          <p:cNvSpPr/>
          <p:nvPr/>
        </p:nvSpPr>
        <p:spPr>
          <a:xfrm>
            <a:off x="516776" y="1196678"/>
            <a:ext cx="4597091" cy="1600438"/>
          </a:xfrm>
          <a:prstGeom prst="rect">
            <a:avLst/>
          </a:prstGeom>
        </p:spPr>
        <p:txBody>
          <a:bodyPr wrap="square">
            <a:spAutoFit/>
          </a:bodyPr>
          <a:lstStyle/>
          <a:p>
            <a:pPr>
              <a:lnSpc>
                <a:spcPct val="150000"/>
              </a:lnSpc>
            </a:pPr>
            <a:r>
              <a:rPr lang="en-US" altLang="ko-KR" sz="2000" dirty="0">
                <a:solidFill>
                  <a:schemeClr val="bg1"/>
                </a:solidFill>
                <a:latin typeface="Helvetica" panose="020B0604020202030204" pitchFamily="34" charset="0"/>
              </a:rPr>
              <a:t>Compare </a:t>
            </a:r>
            <a:r>
              <a:rPr lang="en-US" altLang="ko-KR" sz="2000" dirty="0" err="1">
                <a:solidFill>
                  <a:schemeClr val="bg1"/>
                </a:solidFill>
                <a:latin typeface="Helvetica" panose="020B0604020202030204" pitchFamily="34" charset="0"/>
              </a:rPr>
              <a:t>FedWagg</a:t>
            </a:r>
            <a:r>
              <a:rPr lang="en-US" altLang="ko-KR" sz="2000" dirty="0">
                <a:solidFill>
                  <a:schemeClr val="bg1"/>
                </a:solidFill>
                <a:latin typeface="Helvetica" panose="020B0604020202030204" pitchFamily="34" charset="0"/>
              </a:rPr>
              <a:t> and </a:t>
            </a:r>
            <a:r>
              <a:rPr lang="en-US" altLang="ko-KR" sz="2000" dirty="0" err="1">
                <a:solidFill>
                  <a:schemeClr val="bg1"/>
                </a:solidFill>
                <a:latin typeface="Helvetica" panose="020B0604020202030204" pitchFamily="34" charset="0"/>
              </a:rPr>
              <a:t>FedAvg</a:t>
            </a:r>
            <a:endParaRPr lang="en-US" altLang="ko-KR" sz="2000" dirty="0">
              <a:solidFill>
                <a:schemeClr val="bg1"/>
              </a:solidFill>
              <a:latin typeface="Helvetica" panose="020B0604020202030204" pitchFamily="34" charset="0"/>
            </a:endParaRPr>
          </a:p>
          <a:p>
            <a:pPr marL="342900" indent="-342900">
              <a:buFontTx/>
              <a:buChar char="-"/>
            </a:pPr>
            <a:r>
              <a:rPr lang="en-US" altLang="ko-KR" sz="1600" dirty="0">
                <a:solidFill>
                  <a:schemeClr val="bg1"/>
                </a:solidFill>
                <a:latin typeface="Helvetica" panose="020B0604020202030204" pitchFamily="34" charset="0"/>
              </a:rPr>
              <a:t># Total Trainset: 1500 (166 per clients)</a:t>
            </a:r>
          </a:p>
          <a:p>
            <a:pPr marL="342900" indent="-342900">
              <a:buFontTx/>
              <a:buChar char="-"/>
            </a:pPr>
            <a:r>
              <a:rPr lang="en-US" altLang="ko-KR" sz="1600" dirty="0">
                <a:solidFill>
                  <a:schemeClr val="bg1"/>
                </a:solidFill>
                <a:latin typeface="Helvetica" panose="020B0604020202030204" pitchFamily="34" charset="0"/>
              </a:rPr>
              <a:t>Client epochs=5, </a:t>
            </a:r>
            <a:r>
              <a:rPr lang="en-US" altLang="ko-KR" sz="1600" dirty="0" err="1">
                <a:solidFill>
                  <a:schemeClr val="bg1"/>
                </a:solidFill>
                <a:latin typeface="Helvetica" panose="020B0604020202030204" pitchFamily="34" charset="0"/>
              </a:rPr>
              <a:t>batch_size</a:t>
            </a:r>
            <a:r>
              <a:rPr lang="en-US" altLang="ko-KR" sz="1600" dirty="0">
                <a:solidFill>
                  <a:schemeClr val="bg1"/>
                </a:solidFill>
                <a:latin typeface="Helvetica" panose="020B0604020202030204" pitchFamily="34" charset="0"/>
              </a:rPr>
              <a:t>=16, </a:t>
            </a:r>
            <a:r>
              <a:rPr lang="en-US" altLang="ko-KR" sz="1600" dirty="0" err="1">
                <a:solidFill>
                  <a:schemeClr val="bg1"/>
                </a:solidFill>
                <a:latin typeface="Helvetica" panose="020B0604020202030204" pitchFamily="34" charset="0"/>
              </a:rPr>
              <a:t>lr</a:t>
            </a:r>
            <a:r>
              <a:rPr lang="en-US" altLang="ko-KR" sz="1600" dirty="0">
                <a:solidFill>
                  <a:schemeClr val="bg1"/>
                </a:solidFill>
                <a:latin typeface="Helvetica" panose="020B0604020202030204" pitchFamily="34" charset="0"/>
              </a:rPr>
              <a:t>=0.01</a:t>
            </a:r>
          </a:p>
          <a:p>
            <a:pPr marL="342900" indent="-342900">
              <a:buFontTx/>
              <a:buChar char="-"/>
            </a:pPr>
            <a:r>
              <a:rPr lang="en-US" altLang="ko-KR" sz="1600" dirty="0">
                <a:solidFill>
                  <a:schemeClr val="bg1"/>
                </a:solidFill>
                <a:latin typeface="Helvetica" panose="020B0604020202030204" pitchFamily="34" charset="0"/>
              </a:rPr>
              <a:t>Round 20</a:t>
            </a:r>
          </a:p>
          <a:p>
            <a:endParaRPr lang="en-US" altLang="ko-KR" sz="2000" dirty="0">
              <a:solidFill>
                <a:schemeClr val="bg1"/>
              </a:solidFill>
              <a:latin typeface="Helvetica" panose="020B0604020202030204" pitchFamily="34" charset="0"/>
            </a:endParaRPr>
          </a:p>
        </p:txBody>
      </p:sp>
      <p:sp>
        <p:nvSpPr>
          <p:cNvPr id="5" name="직사각형 1">
            <a:extLst>
              <a:ext uri="{FF2B5EF4-FFF2-40B4-BE49-F238E27FC236}">
                <a16:creationId xmlns:a16="http://schemas.microsoft.com/office/drawing/2014/main" id="{1FA45C76-43D1-F2D4-F665-FDF23C458689}"/>
              </a:ext>
            </a:extLst>
          </p:cNvPr>
          <p:cNvSpPr/>
          <p:nvPr/>
        </p:nvSpPr>
        <p:spPr>
          <a:xfrm>
            <a:off x="577362" y="409279"/>
            <a:ext cx="3622343" cy="523220"/>
          </a:xfrm>
          <a:prstGeom prst="rect">
            <a:avLst/>
          </a:prstGeom>
        </p:spPr>
        <p:txBody>
          <a:bodyPr wrap="square">
            <a:spAutoFit/>
          </a:bodyPr>
          <a:lstStyle/>
          <a:p>
            <a:pPr algn="ctr"/>
            <a:r>
              <a:rPr lang="en-US" altLang="ko-KR" sz="2800" dirty="0">
                <a:solidFill>
                  <a:schemeClr val="bg1"/>
                </a:solidFill>
                <a:latin typeface="Helvetica" panose="020B0604020202030204" pitchFamily="34" charset="0"/>
              </a:rPr>
              <a:t>Experimental Results</a:t>
            </a:r>
          </a:p>
        </p:txBody>
      </p:sp>
    </p:spTree>
    <p:extLst>
      <p:ext uri="{BB962C8B-B14F-4D97-AF65-F5344CB8AC3E}">
        <p14:creationId xmlns:p14="http://schemas.microsoft.com/office/powerpoint/2010/main" val="820576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2" name="직사각형 1"/>
          <p:cNvSpPr/>
          <p:nvPr/>
        </p:nvSpPr>
        <p:spPr>
          <a:xfrm>
            <a:off x="360412" y="479258"/>
            <a:ext cx="5281084" cy="523220"/>
          </a:xfrm>
          <a:prstGeom prst="rect">
            <a:avLst/>
          </a:prstGeom>
        </p:spPr>
        <p:txBody>
          <a:bodyPr wrap="square">
            <a:spAutoFit/>
          </a:bodyPr>
          <a:lstStyle/>
          <a:p>
            <a:r>
              <a:rPr lang="en-US" altLang="ko-KR" sz="2800" dirty="0">
                <a:solidFill>
                  <a:schemeClr val="bg1"/>
                </a:solidFill>
                <a:latin typeface="Helvetica" panose="020B0604020202030204" pitchFamily="34" charset="0"/>
              </a:rPr>
              <a:t>Conclusion</a:t>
            </a:r>
          </a:p>
        </p:txBody>
      </p:sp>
      <p:sp>
        <p:nvSpPr>
          <p:cNvPr id="22" name="직사각형 8">
            <a:extLst>
              <a:ext uri="{FF2B5EF4-FFF2-40B4-BE49-F238E27FC236}">
                <a16:creationId xmlns:a16="http://schemas.microsoft.com/office/drawing/2014/main" id="{80F3521E-AB9C-5DF5-8EF8-93FCA160CE8C}"/>
              </a:ext>
            </a:extLst>
          </p:cNvPr>
          <p:cNvSpPr/>
          <p:nvPr/>
        </p:nvSpPr>
        <p:spPr>
          <a:xfrm>
            <a:off x="311702" y="1099276"/>
            <a:ext cx="11145191" cy="1785104"/>
          </a:xfrm>
          <a:prstGeom prst="rect">
            <a:avLst/>
          </a:prstGeom>
        </p:spPr>
        <p:txBody>
          <a:bodyPr wrap="square">
            <a:spAutoFit/>
          </a:bodyPr>
          <a:lstStyle/>
          <a:p>
            <a:r>
              <a:rPr lang="en-US" altLang="ko-KR" sz="2000" dirty="0">
                <a:solidFill>
                  <a:schemeClr val="bg1"/>
                </a:solidFill>
                <a:latin typeface="Helvetica" panose="020B0604020202030204" pitchFamily="34" charset="0"/>
              </a:rPr>
              <a:t>Results</a:t>
            </a:r>
            <a:endParaRPr lang="en-US" altLang="ko-KR" sz="800" dirty="0">
              <a:solidFill>
                <a:schemeClr val="bg1"/>
              </a:solidFill>
              <a:latin typeface="Helvetica" panose="020B0604020202030204" pitchFamily="34" charset="0"/>
            </a:endParaRPr>
          </a:p>
          <a:p>
            <a:pPr marL="342900" indent="-342900">
              <a:buFontTx/>
              <a:buChar char="-"/>
            </a:pPr>
            <a:r>
              <a:rPr kumimoji="0" lang="en-KR" altLang="en-KR" sz="2000" b="0" i="0" u="none" strike="noStrike" cap="none" normalizeH="0" baseline="0" dirty="0">
                <a:ln>
                  <a:noFill/>
                </a:ln>
                <a:solidFill>
                  <a:schemeClr val="bg1"/>
                </a:solidFill>
                <a:effectLst/>
                <a:latin typeface="Arial Unicode MS" panose="020B0604020202020204" pitchFamily="34" charset="-128"/>
                <a:ea typeface="inherit"/>
              </a:rPr>
              <a:t>FedWagg </a:t>
            </a:r>
            <a:r>
              <a:rPr kumimoji="0" lang="en-KR" altLang="en-KR" sz="2000" b="0" i="0" u="none" strike="noStrike" cap="none" normalizeH="0" baseline="0" dirty="0">
                <a:ln>
                  <a:noFill/>
                </a:ln>
                <a:solidFill>
                  <a:srgbClr val="FFC000"/>
                </a:solidFill>
                <a:effectLst/>
                <a:latin typeface="Arial Unicode MS" panose="020B0604020202020204" pitchFamily="34" charset="-128"/>
                <a:ea typeface="inherit"/>
              </a:rPr>
              <a:t>stabilize</a:t>
            </a:r>
            <a:r>
              <a:rPr kumimoji="0" lang="en-KR" altLang="en-KR" sz="2000" b="0" i="0" u="none" strike="noStrike" cap="none" normalizeH="0" baseline="0" dirty="0">
                <a:ln>
                  <a:noFill/>
                </a:ln>
                <a:solidFill>
                  <a:schemeClr val="bg1"/>
                </a:solidFill>
                <a:effectLst/>
                <a:latin typeface="Arial Unicode MS" panose="020B0604020202020204" pitchFamily="34" charset="-128"/>
                <a:ea typeface="inherit"/>
              </a:rPr>
              <a:t> </a:t>
            </a:r>
            <a:r>
              <a:rPr kumimoji="0" lang="en-KR" altLang="en-KR" sz="2000" b="0" i="0" u="none" strike="noStrike" cap="none" normalizeH="0" baseline="0" dirty="0">
                <a:ln>
                  <a:noFill/>
                </a:ln>
                <a:solidFill>
                  <a:srgbClr val="FFC000"/>
                </a:solidFill>
                <a:effectLst/>
                <a:latin typeface="Arial Unicode MS" panose="020B0604020202020204" pitchFamily="34" charset="-128"/>
                <a:ea typeface="inherit"/>
              </a:rPr>
              <a:t>the learning</a:t>
            </a:r>
            <a:r>
              <a:rPr kumimoji="0" lang="en-KR" altLang="en-KR" sz="2000" b="0" i="0" u="none" strike="noStrike" cap="none" normalizeH="0" baseline="0" dirty="0">
                <a:ln>
                  <a:noFill/>
                </a:ln>
                <a:solidFill>
                  <a:schemeClr val="bg1"/>
                </a:solidFill>
                <a:effectLst/>
                <a:latin typeface="Arial Unicode MS" panose="020B0604020202020204" pitchFamily="34" charset="-128"/>
                <a:ea typeface="inherit"/>
              </a:rPr>
              <a:t> of the global model by preventing unstable loss and accuraccy peak.</a:t>
            </a:r>
          </a:p>
          <a:p>
            <a:endParaRPr lang="en-US" altLang="ko-KR" sz="1000" dirty="0">
              <a:solidFill>
                <a:schemeClr val="bg1"/>
              </a:solidFill>
              <a:latin typeface="Helvetica" panose="020B0604020202030204" pitchFamily="34" charset="0"/>
            </a:endParaRPr>
          </a:p>
          <a:p>
            <a:pPr marL="342900" indent="-342900">
              <a:buFontTx/>
              <a:buChar char="-"/>
            </a:pPr>
            <a:r>
              <a:rPr lang="en-US" altLang="ko-KR" sz="2000" dirty="0" err="1">
                <a:solidFill>
                  <a:schemeClr val="bg1"/>
                </a:solidFill>
                <a:latin typeface="Helvetica" panose="020B0604020202030204" pitchFamily="34" charset="0"/>
              </a:rPr>
              <a:t>FedWagg</a:t>
            </a:r>
            <a:r>
              <a:rPr lang="en-US" altLang="ko-KR" sz="2000" dirty="0">
                <a:solidFill>
                  <a:schemeClr val="bg1"/>
                </a:solidFill>
                <a:latin typeface="Helvetica" panose="020B0604020202030204" pitchFamily="34" charset="0"/>
              </a:rPr>
              <a:t> </a:t>
            </a:r>
            <a:r>
              <a:rPr lang="en-US" altLang="ko-KR" sz="2000" dirty="0">
                <a:solidFill>
                  <a:srgbClr val="FFC000"/>
                </a:solidFill>
                <a:latin typeface="Helvetica" panose="020B0604020202030204" pitchFamily="34" charset="0"/>
              </a:rPr>
              <a:t>doesn’t have performance improvement</a:t>
            </a:r>
            <a:r>
              <a:rPr lang="en-US" altLang="ko-KR" sz="2000" dirty="0">
                <a:solidFill>
                  <a:schemeClr val="bg1"/>
                </a:solidFill>
                <a:latin typeface="Helvetica" panose="020B0604020202030204" pitchFamily="34" charset="0"/>
              </a:rPr>
              <a:t> of the global model in terms of overall accuracy and loss for Non-I.I.D.</a:t>
            </a:r>
          </a:p>
        </p:txBody>
      </p:sp>
      <p:sp>
        <p:nvSpPr>
          <p:cNvPr id="5" name="직사각형 8">
            <a:extLst>
              <a:ext uri="{FF2B5EF4-FFF2-40B4-BE49-F238E27FC236}">
                <a16:creationId xmlns:a16="http://schemas.microsoft.com/office/drawing/2014/main" id="{661DA4DA-AD21-EB57-A66F-35FC6314CF31}"/>
              </a:ext>
            </a:extLst>
          </p:cNvPr>
          <p:cNvSpPr/>
          <p:nvPr/>
        </p:nvSpPr>
        <p:spPr>
          <a:xfrm>
            <a:off x="311702" y="3025566"/>
            <a:ext cx="11145191" cy="3970318"/>
          </a:xfrm>
          <a:prstGeom prst="rect">
            <a:avLst/>
          </a:prstGeom>
        </p:spPr>
        <p:txBody>
          <a:bodyPr wrap="square">
            <a:spAutoFit/>
          </a:bodyPr>
          <a:lstStyle/>
          <a:p>
            <a:r>
              <a:rPr lang="en-US" altLang="ko-KR" sz="2000" dirty="0">
                <a:solidFill>
                  <a:schemeClr val="bg1"/>
                </a:solidFill>
                <a:latin typeface="Helvetica" panose="020B0604020202030204" pitchFamily="34" charset="0"/>
              </a:rPr>
              <a:t>Discussion</a:t>
            </a:r>
            <a:endParaRPr lang="en-US" altLang="ko-KR" sz="1000" dirty="0">
              <a:solidFill>
                <a:schemeClr val="bg1"/>
              </a:solidFill>
              <a:latin typeface="Helvetica" panose="020B0604020202030204" pitchFamily="34" charset="0"/>
            </a:endParaRPr>
          </a:p>
          <a:p>
            <a:pPr marL="342900" indent="-342900">
              <a:buFontTx/>
              <a:buChar char="-"/>
            </a:pPr>
            <a:r>
              <a:rPr lang="en-US" altLang="ko-KR" sz="2000" dirty="0">
                <a:solidFill>
                  <a:schemeClr val="bg1"/>
                </a:solidFill>
                <a:latin typeface="Helvetica" panose="020B0604020202030204" pitchFamily="34" charset="0"/>
              </a:rPr>
              <a:t>Why stabilizing effect occurs in </a:t>
            </a:r>
            <a:r>
              <a:rPr lang="en-US" altLang="ko-KR" sz="2000" dirty="0" err="1">
                <a:solidFill>
                  <a:schemeClr val="bg1"/>
                </a:solidFill>
                <a:latin typeface="Helvetica" panose="020B0604020202030204" pitchFamily="34" charset="0"/>
              </a:rPr>
              <a:t>FedWagg</a:t>
            </a:r>
            <a:r>
              <a:rPr lang="en-US" altLang="ko-KR" sz="2000" dirty="0">
                <a:solidFill>
                  <a:schemeClr val="bg1"/>
                </a:solidFill>
                <a:latin typeface="Helvetica" panose="020B0604020202030204" pitchFamily="34" charset="0"/>
              </a:rPr>
              <a:t>?</a:t>
            </a:r>
          </a:p>
          <a:p>
            <a:pPr marL="800100" lvl="1" indent="-342900">
              <a:buFontTx/>
              <a:buChar char="-"/>
            </a:pPr>
            <a:r>
              <a:rPr lang="en-US" altLang="ko-KR" dirty="0">
                <a:solidFill>
                  <a:schemeClr val="bg1"/>
                </a:solidFill>
                <a:latin typeface="Helvetica" panose="020B0604020202030204" pitchFamily="34" charset="0"/>
              </a:rPr>
              <a:t>In </a:t>
            </a:r>
            <a:r>
              <a:rPr lang="en-US" altLang="ko-KR" dirty="0" err="1">
                <a:solidFill>
                  <a:schemeClr val="bg1"/>
                </a:solidFill>
                <a:latin typeface="Helvetica" panose="020B0604020202030204" pitchFamily="34" charset="0"/>
              </a:rPr>
              <a:t>FedWagg</a:t>
            </a:r>
            <a:r>
              <a:rPr lang="en-US" altLang="ko-KR" dirty="0">
                <a:solidFill>
                  <a:schemeClr val="bg1"/>
                </a:solidFill>
                <a:latin typeface="Helvetica" panose="020B0604020202030204" pitchFamily="34" charset="0"/>
              </a:rPr>
              <a:t>, we can </a:t>
            </a:r>
            <a:r>
              <a:rPr lang="en-US" altLang="ko-KR" dirty="0">
                <a:solidFill>
                  <a:srgbClr val="FFC000"/>
                </a:solidFill>
                <a:latin typeface="Helvetica" panose="020B0604020202030204" pitchFamily="34" charset="0"/>
              </a:rPr>
              <a:t>control bad parameters to be reflected with less weight</a:t>
            </a:r>
            <a:r>
              <a:rPr lang="en-US" altLang="ko-KR" dirty="0">
                <a:solidFill>
                  <a:schemeClr val="bg1"/>
                </a:solidFill>
                <a:latin typeface="Helvetica" panose="020B0604020202030204" pitchFamily="34" charset="0"/>
              </a:rPr>
              <a:t> to a global model. A cluster model contains bad client model will get less weight when testing generalizing error step.</a:t>
            </a:r>
          </a:p>
          <a:p>
            <a:pPr lvl="1"/>
            <a:endParaRPr lang="en-US" altLang="ko-KR" sz="800" dirty="0">
              <a:solidFill>
                <a:schemeClr val="bg1"/>
              </a:solidFill>
              <a:latin typeface="Helvetica" panose="020B0604020202030204" pitchFamily="34" charset="0"/>
            </a:endParaRPr>
          </a:p>
          <a:p>
            <a:pPr marL="342900" indent="-342900">
              <a:buFontTx/>
              <a:buChar char="-"/>
            </a:pPr>
            <a:r>
              <a:rPr lang="en-US" altLang="ko-KR" sz="2000" dirty="0">
                <a:solidFill>
                  <a:schemeClr val="bg1"/>
                </a:solidFill>
                <a:latin typeface="Helvetica" panose="020B0604020202030204" pitchFamily="34" charset="0"/>
              </a:rPr>
              <a:t>Why stabilizing effect occurs weakly in </a:t>
            </a:r>
            <a:r>
              <a:rPr lang="en-US" altLang="ko-KR" sz="2000" dirty="0" err="1">
                <a:solidFill>
                  <a:schemeClr val="bg1"/>
                </a:solidFill>
                <a:latin typeface="Helvetica" panose="020B0604020202030204" pitchFamily="34" charset="0"/>
              </a:rPr>
              <a:t>FedWagg</a:t>
            </a:r>
            <a:r>
              <a:rPr lang="en-US" altLang="ko-KR" sz="2000" dirty="0">
                <a:solidFill>
                  <a:schemeClr val="bg1"/>
                </a:solidFill>
                <a:latin typeface="Helvetica" panose="020B0604020202030204" pitchFamily="34" charset="0"/>
              </a:rPr>
              <a:t> for second Non-I.I.D. dataset?</a:t>
            </a:r>
          </a:p>
          <a:p>
            <a:pPr marL="800100" lvl="1" indent="-342900">
              <a:buFontTx/>
              <a:buChar char="-"/>
            </a:pPr>
            <a:r>
              <a:rPr lang="en-US" altLang="ko-KR" sz="2000" dirty="0">
                <a:solidFill>
                  <a:schemeClr val="bg1"/>
                </a:solidFill>
                <a:latin typeface="Helvetica" panose="020B0604020202030204" pitchFamily="34" charset="0"/>
              </a:rPr>
              <a:t>Because </a:t>
            </a:r>
            <a:r>
              <a:rPr lang="en-US" altLang="ko-KR" sz="2000" dirty="0">
                <a:solidFill>
                  <a:srgbClr val="FFC000"/>
                </a:solidFill>
                <a:latin typeface="Helvetica" panose="020B0604020202030204" pitchFamily="34" charset="0"/>
              </a:rPr>
              <a:t>clustering doesn’t work meaningfully</a:t>
            </a:r>
            <a:r>
              <a:rPr lang="en-US" altLang="ko-KR" sz="2000" dirty="0">
                <a:solidFill>
                  <a:schemeClr val="bg1"/>
                </a:solidFill>
                <a:latin typeface="Helvetica" panose="020B0604020202030204" pitchFamily="34" charset="0"/>
              </a:rPr>
              <a:t>.</a:t>
            </a:r>
            <a:r>
              <a:rPr lang="ko-KR" altLang="en-US" sz="2000" dirty="0">
                <a:solidFill>
                  <a:schemeClr val="bg1"/>
                </a:solidFill>
                <a:latin typeface="Helvetica" panose="020B0604020202030204" pitchFamily="34" charset="0"/>
              </a:rPr>
              <a:t> </a:t>
            </a:r>
            <a:r>
              <a:rPr lang="en-US" altLang="ko-KR" sz="2000" dirty="0">
                <a:solidFill>
                  <a:schemeClr val="bg1"/>
                </a:solidFill>
                <a:latin typeface="Helvetica" panose="020B0604020202030204" pitchFamily="34" charset="0"/>
              </a:rPr>
              <a:t>Unlike the first, the second client dataset has a completely different each other. So they might not construct cluster with similar ones. </a:t>
            </a:r>
          </a:p>
          <a:p>
            <a:pPr lvl="1"/>
            <a:endParaRPr lang="en-US" altLang="ko-KR" sz="800" dirty="0">
              <a:solidFill>
                <a:schemeClr val="bg1"/>
              </a:solidFill>
              <a:latin typeface="Helvetica" panose="020B0604020202030204" pitchFamily="34" charset="0"/>
            </a:endParaRPr>
          </a:p>
          <a:p>
            <a:pPr marL="342900" indent="-342900">
              <a:buFontTx/>
              <a:buChar char="-"/>
            </a:pPr>
            <a:r>
              <a:rPr lang="en-US" altLang="ko-KR" sz="2000" dirty="0">
                <a:solidFill>
                  <a:schemeClr val="bg1"/>
                </a:solidFill>
                <a:latin typeface="Helvetica" panose="020B0604020202030204" pitchFamily="34" charset="0"/>
              </a:rPr>
              <a:t>Why no performance improvement in </a:t>
            </a:r>
            <a:r>
              <a:rPr lang="en-US" altLang="ko-KR" sz="2000" dirty="0" err="1">
                <a:solidFill>
                  <a:schemeClr val="bg1"/>
                </a:solidFill>
                <a:latin typeface="Helvetica" panose="020B0604020202030204" pitchFamily="34" charset="0"/>
              </a:rPr>
              <a:t>FedWagg</a:t>
            </a:r>
            <a:r>
              <a:rPr lang="en-US" altLang="ko-KR" sz="2000" dirty="0">
                <a:solidFill>
                  <a:schemeClr val="bg1"/>
                </a:solidFill>
                <a:latin typeface="Helvetica" panose="020B0604020202030204" pitchFamily="34" charset="0"/>
              </a:rPr>
              <a:t>?</a:t>
            </a:r>
          </a:p>
          <a:p>
            <a:pPr marL="800100" lvl="1" indent="-342900">
              <a:buFontTx/>
              <a:buChar char="-"/>
            </a:pPr>
            <a:r>
              <a:rPr lang="en-US" altLang="ko-KR" sz="2000" dirty="0">
                <a:solidFill>
                  <a:srgbClr val="FFC000"/>
                </a:solidFill>
                <a:latin typeface="Helvetica" panose="020B0604020202030204" pitchFamily="34" charset="0"/>
              </a:rPr>
              <a:t>Client models rapidly converged</a:t>
            </a:r>
            <a:r>
              <a:rPr lang="en-US" altLang="ko-KR" sz="2000" dirty="0">
                <a:solidFill>
                  <a:schemeClr val="bg1"/>
                </a:solidFill>
                <a:latin typeface="Helvetica" panose="020B0604020202030204" pitchFamily="34" charset="0"/>
              </a:rPr>
              <a:t> as round repeated. After round 3, similarities between client models was higher than 0.97, round 5, almost converged to 0.99.</a:t>
            </a:r>
          </a:p>
          <a:p>
            <a:pPr marL="800100" lvl="1" indent="-342900">
              <a:buFontTx/>
              <a:buChar char="-"/>
            </a:pPr>
            <a:r>
              <a:rPr lang="en-US" altLang="ko-KR" sz="2000" dirty="0">
                <a:solidFill>
                  <a:schemeClr val="bg1"/>
                </a:solidFill>
                <a:latin typeface="Helvetica" panose="020B0604020202030204" pitchFamily="34" charset="0"/>
              </a:rPr>
              <a:t>So after the initial few rounds, clustering may not worked meaningfully.</a:t>
            </a:r>
          </a:p>
          <a:p>
            <a:pPr marL="342900" indent="-342900">
              <a:buFontTx/>
              <a:buChar char="-"/>
            </a:pPr>
            <a:endParaRPr lang="en-US" altLang="ko-KR" sz="2000" dirty="0">
              <a:solidFill>
                <a:schemeClr val="bg1"/>
              </a:solidFill>
              <a:latin typeface="Helvetica" panose="020B0604020202030204" pitchFamily="34" charset="0"/>
            </a:endParaRPr>
          </a:p>
        </p:txBody>
      </p:sp>
    </p:spTree>
    <p:extLst>
      <p:ext uri="{BB962C8B-B14F-4D97-AF65-F5344CB8AC3E}">
        <p14:creationId xmlns:p14="http://schemas.microsoft.com/office/powerpoint/2010/main" val="1389128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2" name="직사각형 1"/>
          <p:cNvSpPr/>
          <p:nvPr/>
        </p:nvSpPr>
        <p:spPr>
          <a:xfrm>
            <a:off x="360412" y="479258"/>
            <a:ext cx="5281084" cy="523220"/>
          </a:xfrm>
          <a:prstGeom prst="rect">
            <a:avLst/>
          </a:prstGeom>
        </p:spPr>
        <p:txBody>
          <a:bodyPr wrap="square">
            <a:spAutoFit/>
          </a:bodyPr>
          <a:lstStyle/>
          <a:p>
            <a:r>
              <a:rPr lang="en-US" altLang="ko-KR" sz="2800" dirty="0">
                <a:solidFill>
                  <a:schemeClr val="bg1"/>
                </a:solidFill>
                <a:latin typeface="Helvetica" panose="020B0604020202030204" pitchFamily="34" charset="0"/>
              </a:rPr>
              <a:t>Reference</a:t>
            </a:r>
          </a:p>
        </p:txBody>
      </p:sp>
      <p:sp>
        <p:nvSpPr>
          <p:cNvPr id="22" name="직사각형 8">
            <a:extLst>
              <a:ext uri="{FF2B5EF4-FFF2-40B4-BE49-F238E27FC236}">
                <a16:creationId xmlns:a16="http://schemas.microsoft.com/office/drawing/2014/main" id="{80F3521E-AB9C-5DF5-8EF8-93FCA160CE8C}"/>
              </a:ext>
            </a:extLst>
          </p:cNvPr>
          <p:cNvSpPr/>
          <p:nvPr/>
        </p:nvSpPr>
        <p:spPr>
          <a:xfrm>
            <a:off x="311702" y="1099276"/>
            <a:ext cx="11145191" cy="3631763"/>
          </a:xfrm>
          <a:prstGeom prst="rect">
            <a:avLst/>
          </a:prstGeom>
        </p:spPr>
        <p:txBody>
          <a:bodyPr wrap="square">
            <a:spAutoFit/>
          </a:bodyPr>
          <a:lstStyle/>
          <a:p>
            <a:pPr marL="342900" indent="-342900">
              <a:lnSpc>
                <a:spcPct val="150000"/>
              </a:lnSpc>
              <a:buFontTx/>
              <a:buChar char="-"/>
            </a:pPr>
            <a:r>
              <a:rPr lang="en-US" altLang="ko-KR" sz="2000" dirty="0">
                <a:solidFill>
                  <a:schemeClr val="bg1"/>
                </a:solidFill>
                <a:latin typeface="Helvetica" panose="020B0604020202030204" pitchFamily="34" charset="0"/>
              </a:rPr>
              <a:t>Brendan </a:t>
            </a:r>
            <a:r>
              <a:rPr lang="en-US" altLang="ko-KR" sz="2000" dirty="0" err="1">
                <a:solidFill>
                  <a:schemeClr val="bg1"/>
                </a:solidFill>
                <a:latin typeface="Helvetica" panose="020B0604020202030204" pitchFamily="34" charset="0"/>
              </a:rPr>
              <a:t>Mcmahan</a:t>
            </a:r>
            <a:r>
              <a:rPr lang="en-US" altLang="ko-KR" sz="2000" dirty="0">
                <a:solidFill>
                  <a:schemeClr val="bg1"/>
                </a:solidFill>
                <a:latin typeface="Helvetica" panose="020B0604020202030204" pitchFamily="34" charset="0"/>
              </a:rPr>
              <a:t> and </a:t>
            </a:r>
            <a:r>
              <a:rPr lang="en-US" altLang="ko-KR" sz="2000" dirty="0" err="1">
                <a:solidFill>
                  <a:schemeClr val="bg1"/>
                </a:solidFill>
                <a:latin typeface="Helvetica" panose="020B0604020202030204" pitchFamily="34" charset="0"/>
              </a:rPr>
              <a:t>Dainiel</a:t>
            </a:r>
            <a:r>
              <a:rPr lang="en-US" altLang="ko-KR" sz="2000" dirty="0">
                <a:solidFill>
                  <a:schemeClr val="bg1"/>
                </a:solidFill>
                <a:latin typeface="Helvetica" panose="020B0604020202030204" pitchFamily="34" charset="0"/>
              </a:rPr>
              <a:t> Ramage. 2017. Federated Learning: Collaborative Machine Learning without Centralized Training Data. Google Research</a:t>
            </a:r>
          </a:p>
          <a:p>
            <a:pPr marL="342900" indent="-342900">
              <a:lnSpc>
                <a:spcPct val="150000"/>
              </a:lnSpc>
              <a:buFontTx/>
              <a:buChar char="-"/>
            </a:pPr>
            <a:r>
              <a:rPr lang="en-US" altLang="ko-KR" sz="2000" dirty="0">
                <a:solidFill>
                  <a:schemeClr val="bg1"/>
                </a:solidFill>
                <a:latin typeface="Helvetica" panose="020B0604020202030204" pitchFamily="34" charset="0"/>
              </a:rPr>
              <a:t>Zhu, H., Xu, J., Liu, S., </a:t>
            </a:r>
            <a:r>
              <a:rPr lang="en-US" altLang="ko-KR" sz="2000" dirty="0" err="1">
                <a:solidFill>
                  <a:schemeClr val="bg1"/>
                </a:solidFill>
                <a:latin typeface="Helvetica" panose="020B0604020202030204" pitchFamily="34" charset="0"/>
              </a:rPr>
              <a:t>Jin</a:t>
            </a:r>
            <a:r>
              <a:rPr lang="en-US" altLang="ko-KR" sz="2000" dirty="0">
                <a:solidFill>
                  <a:schemeClr val="bg1"/>
                </a:solidFill>
                <a:latin typeface="Helvetica" panose="020B0604020202030204" pitchFamily="34" charset="0"/>
              </a:rPr>
              <a:t> Y., (2021). Federated Learning on Non-IID Data: A Survey. Department of Computer Science, University of Surrey.  East China University of Science of Technology.</a:t>
            </a:r>
          </a:p>
          <a:p>
            <a:pPr marL="342900" indent="-342900">
              <a:lnSpc>
                <a:spcPct val="150000"/>
              </a:lnSpc>
              <a:buFontTx/>
              <a:buChar char="-"/>
            </a:pPr>
            <a:r>
              <a:rPr lang="en-US" altLang="ko-KR" sz="2000" dirty="0">
                <a:solidFill>
                  <a:schemeClr val="bg1"/>
                </a:solidFill>
                <a:latin typeface="Helvetica" panose="020B0604020202030204" pitchFamily="34" charset="0"/>
              </a:rPr>
              <a:t>Zhao, Y., Li, M., Lai, L., </a:t>
            </a:r>
            <a:r>
              <a:rPr lang="en-US" altLang="ko-KR" sz="2000" dirty="0" err="1">
                <a:solidFill>
                  <a:schemeClr val="bg1"/>
                </a:solidFill>
                <a:latin typeface="Helvetica" panose="020B0604020202030204" pitchFamily="34" charset="0"/>
              </a:rPr>
              <a:t>Suda</a:t>
            </a:r>
            <a:r>
              <a:rPr lang="en-US" altLang="ko-KR" sz="2000" dirty="0">
                <a:solidFill>
                  <a:schemeClr val="bg1"/>
                </a:solidFill>
                <a:latin typeface="Helvetica" panose="020B0604020202030204" pitchFamily="34" charset="0"/>
              </a:rPr>
              <a:t>, N., </a:t>
            </a:r>
            <a:r>
              <a:rPr lang="en-US" altLang="ko-KR" sz="2000" dirty="0" err="1">
                <a:solidFill>
                  <a:schemeClr val="bg1"/>
                </a:solidFill>
                <a:latin typeface="Helvetica" panose="020B0604020202030204" pitchFamily="34" charset="0"/>
              </a:rPr>
              <a:t>Civin</a:t>
            </a:r>
            <a:r>
              <a:rPr lang="en-US" altLang="ko-KR" sz="2000" dirty="0">
                <a:solidFill>
                  <a:schemeClr val="bg1"/>
                </a:solidFill>
                <a:latin typeface="Helvetica" panose="020B0604020202030204" pitchFamily="34" charset="0"/>
              </a:rPr>
              <a:t>, D., and Chandra, V. (2018). Federated learning with non-</a:t>
            </a:r>
            <a:r>
              <a:rPr lang="en-US" altLang="ko-KR" sz="2000" dirty="0" err="1">
                <a:solidFill>
                  <a:schemeClr val="bg1"/>
                </a:solidFill>
                <a:latin typeface="Helvetica" panose="020B0604020202030204" pitchFamily="34" charset="0"/>
              </a:rPr>
              <a:t>iid</a:t>
            </a:r>
            <a:r>
              <a:rPr lang="en-US" altLang="ko-KR" sz="2000" dirty="0">
                <a:solidFill>
                  <a:schemeClr val="bg1"/>
                </a:solidFill>
                <a:latin typeface="Helvetica" panose="020B0604020202030204" pitchFamily="34" charset="0"/>
              </a:rPr>
              <a:t> data. </a:t>
            </a:r>
            <a:r>
              <a:rPr lang="en-US" altLang="ko-KR" sz="2000" dirty="0" err="1">
                <a:solidFill>
                  <a:schemeClr val="bg1"/>
                </a:solidFill>
                <a:latin typeface="Helvetica" panose="020B0604020202030204" pitchFamily="34" charset="0"/>
              </a:rPr>
              <a:t>arXiv</a:t>
            </a:r>
            <a:r>
              <a:rPr lang="en-US" altLang="ko-KR" sz="2000" dirty="0">
                <a:solidFill>
                  <a:schemeClr val="bg1"/>
                </a:solidFill>
                <a:latin typeface="Helvetica" panose="020B0604020202030204" pitchFamily="34" charset="0"/>
              </a:rPr>
              <a:t> preprint arXiv:1806.00582. </a:t>
            </a:r>
          </a:p>
          <a:p>
            <a:pPr marL="342900" indent="-342900">
              <a:buFontTx/>
              <a:buChar char="-"/>
            </a:pPr>
            <a:endParaRPr lang="en-US" altLang="ko-KR" sz="2000" dirty="0">
              <a:solidFill>
                <a:schemeClr val="bg1"/>
              </a:solidFill>
              <a:latin typeface="Helvetica" panose="020B0604020202030204" pitchFamily="34" charset="0"/>
            </a:endParaRPr>
          </a:p>
        </p:txBody>
      </p:sp>
    </p:spTree>
    <p:extLst>
      <p:ext uri="{BB962C8B-B14F-4D97-AF65-F5344CB8AC3E}">
        <p14:creationId xmlns:p14="http://schemas.microsoft.com/office/powerpoint/2010/main" val="2831806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 name="TextBox 4"/>
          <p:cNvSpPr txBox="1"/>
          <p:nvPr/>
        </p:nvSpPr>
        <p:spPr>
          <a:xfrm>
            <a:off x="154053" y="159083"/>
            <a:ext cx="7772400" cy="2031325"/>
          </a:xfrm>
          <a:prstGeom prst="rect">
            <a:avLst/>
          </a:prstGeom>
          <a:noFill/>
        </p:spPr>
        <p:txBody>
          <a:bodyPr wrap="square" rtlCol="0">
            <a:spAutoFit/>
          </a:bodyPr>
          <a:lstStyle/>
          <a:p>
            <a:pPr>
              <a:lnSpc>
                <a:spcPct val="150000"/>
              </a:lnSpc>
            </a:pPr>
            <a:r>
              <a:rPr lang="en-US" altLang="ko-KR" sz="3600" dirty="0">
                <a:solidFill>
                  <a:schemeClr val="bg1"/>
                </a:solidFill>
                <a:latin typeface="Helvetica" panose="020B0604020202030204" pitchFamily="34" charset="0"/>
              </a:rPr>
              <a:t>About Federated Learning</a:t>
            </a:r>
          </a:p>
          <a:p>
            <a:endParaRPr lang="en-US" altLang="ko-KR" sz="3600" dirty="0">
              <a:solidFill>
                <a:schemeClr val="bg1"/>
              </a:solidFill>
              <a:latin typeface="Helvetica" panose="020B0604020202030204" pitchFamily="34" charset="0"/>
            </a:endParaRPr>
          </a:p>
          <a:p>
            <a:endParaRPr lang="en-US" altLang="ko-KR" sz="3600" dirty="0">
              <a:solidFill>
                <a:schemeClr val="bg1"/>
              </a:solidFill>
              <a:latin typeface="Helvetica" panose="020B0604020202030204" pitchFamily="34" charset="0"/>
            </a:endParaRPr>
          </a:p>
        </p:txBody>
      </p:sp>
      <p:sp>
        <p:nvSpPr>
          <p:cNvPr id="3" name="TextBox 2">
            <a:extLst>
              <a:ext uri="{FF2B5EF4-FFF2-40B4-BE49-F238E27FC236}">
                <a16:creationId xmlns:a16="http://schemas.microsoft.com/office/drawing/2014/main" id="{3A71D639-F4D3-CE93-C7B8-4EA9E1DAAC5B}"/>
              </a:ext>
            </a:extLst>
          </p:cNvPr>
          <p:cNvSpPr txBox="1"/>
          <p:nvPr/>
        </p:nvSpPr>
        <p:spPr>
          <a:xfrm>
            <a:off x="286214" y="5972885"/>
            <a:ext cx="11905786" cy="677108"/>
          </a:xfrm>
          <a:prstGeom prst="rect">
            <a:avLst/>
          </a:prstGeom>
          <a:noFill/>
        </p:spPr>
        <p:txBody>
          <a:bodyPr wrap="square" rtlCol="0">
            <a:spAutoFit/>
          </a:bodyPr>
          <a:lstStyle/>
          <a:p>
            <a:r>
              <a:rPr lang="en" altLang="ko-Kore-KR" dirty="0">
                <a:solidFill>
                  <a:schemeClr val="bg1"/>
                </a:solidFill>
                <a:latin typeface="Helvetica Neue" panose="02000503000000020004" pitchFamily="2" charset="0"/>
              </a:rPr>
              <a:t>T</a:t>
            </a:r>
            <a:r>
              <a:rPr lang="en" altLang="ko-Kore-KR" dirty="0">
                <a:solidFill>
                  <a:schemeClr val="bg1"/>
                </a:solidFill>
                <a:effectLst/>
                <a:latin typeface="Helvetica Neue" panose="02000503000000020004" pitchFamily="2" charset="0"/>
              </a:rPr>
              <a:t>echnology that builds </a:t>
            </a:r>
            <a:r>
              <a:rPr lang="en" altLang="ko-Kore-KR" b="1" dirty="0">
                <a:solidFill>
                  <a:schemeClr val="bg1"/>
                </a:solidFill>
                <a:effectLst/>
                <a:latin typeface="Helvetica Neue" panose="02000503000000020004" pitchFamily="2" charset="0"/>
              </a:rPr>
              <a:t>centralized model </a:t>
            </a:r>
            <a:r>
              <a:rPr lang="en" altLang="ko-Kore-KR" dirty="0">
                <a:solidFill>
                  <a:schemeClr val="bg1"/>
                </a:solidFill>
                <a:effectLst/>
                <a:latin typeface="Helvetica Neue" panose="02000503000000020004" pitchFamily="2" charset="0"/>
              </a:rPr>
              <a:t>via decentralized data on many clients bu</a:t>
            </a:r>
            <a:r>
              <a:rPr lang="en" altLang="ko-Kore-KR" dirty="0">
                <a:solidFill>
                  <a:schemeClr val="bg1"/>
                </a:solidFill>
                <a:latin typeface="Helvetica Neue" panose="02000503000000020004" pitchFamily="2" charset="0"/>
              </a:rPr>
              <a:t>t </a:t>
            </a:r>
            <a:r>
              <a:rPr lang="en" altLang="ko-Kore-KR" sz="2000" b="1" dirty="0">
                <a:solidFill>
                  <a:schemeClr val="bg1"/>
                </a:solidFill>
                <a:latin typeface="Helvetica Neue" panose="02000503000000020004" pitchFamily="2" charset="0"/>
              </a:rPr>
              <a:t>not using them directly</a:t>
            </a:r>
            <a:endParaRPr lang="en" altLang="ko-Kore-KR" b="1" dirty="0">
              <a:solidFill>
                <a:schemeClr val="bg1"/>
              </a:solidFill>
              <a:effectLst/>
              <a:latin typeface="Helvetica Neue" panose="02000503000000020004" pitchFamily="2" charset="0"/>
            </a:endParaRPr>
          </a:p>
          <a:p>
            <a:endParaRPr kumimoji="1" lang="ko-Kore-KR" altLang="en-US" dirty="0"/>
          </a:p>
        </p:txBody>
      </p:sp>
      <p:pic>
        <p:nvPicPr>
          <p:cNvPr id="6" name="그림 5">
            <a:extLst>
              <a:ext uri="{FF2B5EF4-FFF2-40B4-BE49-F238E27FC236}">
                <a16:creationId xmlns:a16="http://schemas.microsoft.com/office/drawing/2014/main" id="{CCC413CE-804D-44FE-D621-44B4F78D4182}"/>
              </a:ext>
            </a:extLst>
          </p:cNvPr>
          <p:cNvPicPr>
            <a:picLocks noChangeAspect="1"/>
          </p:cNvPicPr>
          <p:nvPr/>
        </p:nvPicPr>
        <p:blipFill>
          <a:blip r:embed="rId3"/>
          <a:stretch>
            <a:fillRect/>
          </a:stretch>
        </p:blipFill>
        <p:spPr>
          <a:xfrm>
            <a:off x="2209800" y="1238250"/>
            <a:ext cx="7772399" cy="4381500"/>
          </a:xfrm>
          <a:prstGeom prst="rect">
            <a:avLst/>
          </a:prstGeom>
        </p:spPr>
      </p:pic>
    </p:spTree>
    <p:extLst>
      <p:ext uri="{BB962C8B-B14F-4D97-AF65-F5344CB8AC3E}">
        <p14:creationId xmlns:p14="http://schemas.microsoft.com/office/powerpoint/2010/main" val="411153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흑백, 화이트, 블랙, 원이(가) 표시된 사진&#10;&#10;자동 생성된 설명">
            <a:extLst>
              <a:ext uri="{FF2B5EF4-FFF2-40B4-BE49-F238E27FC236}">
                <a16:creationId xmlns:a16="http://schemas.microsoft.com/office/drawing/2014/main" id="{6A21D49E-574A-DB2C-0B32-CCE265866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35" y="5873021"/>
            <a:ext cx="599770" cy="599770"/>
          </a:xfrm>
          <a:prstGeom prst="rect">
            <a:avLst/>
          </a:prstGeom>
        </p:spPr>
      </p:pic>
      <p:sp>
        <p:nvSpPr>
          <p:cNvPr id="6" name="타원 5">
            <a:extLst>
              <a:ext uri="{FF2B5EF4-FFF2-40B4-BE49-F238E27FC236}">
                <a16:creationId xmlns:a16="http://schemas.microsoft.com/office/drawing/2014/main" id="{3EB45DBB-27CE-8CBB-7E38-4B8FC29FE943}"/>
              </a:ext>
            </a:extLst>
          </p:cNvPr>
          <p:cNvSpPr/>
          <p:nvPr/>
        </p:nvSpPr>
        <p:spPr>
          <a:xfrm>
            <a:off x="443822" y="5148327"/>
            <a:ext cx="630195" cy="59977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1</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11" name="U자형 화살표[U] 10">
            <a:extLst>
              <a:ext uri="{FF2B5EF4-FFF2-40B4-BE49-F238E27FC236}">
                <a16:creationId xmlns:a16="http://schemas.microsoft.com/office/drawing/2014/main" id="{88513781-2D44-95BA-2CB9-E4C2AC257F23}"/>
              </a:ext>
            </a:extLst>
          </p:cNvPr>
          <p:cNvSpPr/>
          <p:nvPr/>
        </p:nvSpPr>
        <p:spPr>
          <a:xfrm rot="8423658">
            <a:off x="904157" y="5506141"/>
            <a:ext cx="444842" cy="368477"/>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29" name="타원 28">
            <a:extLst>
              <a:ext uri="{FF2B5EF4-FFF2-40B4-BE49-F238E27FC236}">
                <a16:creationId xmlns:a16="http://schemas.microsoft.com/office/drawing/2014/main" id="{63542F01-FD88-0BDB-E24D-E0261E5908A5}"/>
              </a:ext>
            </a:extLst>
          </p:cNvPr>
          <p:cNvSpPr/>
          <p:nvPr/>
        </p:nvSpPr>
        <p:spPr>
          <a:xfrm>
            <a:off x="5276209" y="172129"/>
            <a:ext cx="1546654" cy="151628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Global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Model</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pic>
        <p:nvPicPr>
          <p:cNvPr id="30" name="그림 29" descr="흑백, 화이트, 블랙, 원이(가) 표시된 사진&#10;&#10;자동 생성된 설명">
            <a:extLst>
              <a:ext uri="{FF2B5EF4-FFF2-40B4-BE49-F238E27FC236}">
                <a16:creationId xmlns:a16="http://schemas.microsoft.com/office/drawing/2014/main" id="{0B95F6C5-11F1-CA61-FDFB-A2D6963CD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928" y="5873021"/>
            <a:ext cx="599770" cy="599770"/>
          </a:xfrm>
          <a:prstGeom prst="rect">
            <a:avLst/>
          </a:prstGeom>
        </p:spPr>
      </p:pic>
      <p:sp>
        <p:nvSpPr>
          <p:cNvPr id="31" name="타원 30">
            <a:extLst>
              <a:ext uri="{FF2B5EF4-FFF2-40B4-BE49-F238E27FC236}">
                <a16:creationId xmlns:a16="http://schemas.microsoft.com/office/drawing/2014/main" id="{B2475E95-01E6-FA58-323B-2D28373E578D}"/>
              </a:ext>
            </a:extLst>
          </p:cNvPr>
          <p:cNvSpPr/>
          <p:nvPr/>
        </p:nvSpPr>
        <p:spPr>
          <a:xfrm>
            <a:off x="1787715" y="5148327"/>
            <a:ext cx="630195" cy="59977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2</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32" name="U자형 화살표[U] 31">
            <a:extLst>
              <a:ext uri="{FF2B5EF4-FFF2-40B4-BE49-F238E27FC236}">
                <a16:creationId xmlns:a16="http://schemas.microsoft.com/office/drawing/2014/main" id="{2FD821EC-B203-DAFE-0BB2-F70C648586A3}"/>
              </a:ext>
            </a:extLst>
          </p:cNvPr>
          <p:cNvSpPr/>
          <p:nvPr/>
        </p:nvSpPr>
        <p:spPr>
          <a:xfrm rot="8423658">
            <a:off x="2248050" y="5506141"/>
            <a:ext cx="444842" cy="368477"/>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36" name="그림 35" descr="흑백, 화이트, 블랙, 원이(가) 표시된 사진&#10;&#10;자동 생성된 설명">
            <a:extLst>
              <a:ext uri="{FF2B5EF4-FFF2-40B4-BE49-F238E27FC236}">
                <a16:creationId xmlns:a16="http://schemas.microsoft.com/office/drawing/2014/main" id="{A0BE5621-9FE6-F930-3099-F1B862246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821" y="5873021"/>
            <a:ext cx="599770" cy="599770"/>
          </a:xfrm>
          <a:prstGeom prst="rect">
            <a:avLst/>
          </a:prstGeom>
        </p:spPr>
      </p:pic>
      <p:sp>
        <p:nvSpPr>
          <p:cNvPr id="37" name="타원 36">
            <a:extLst>
              <a:ext uri="{FF2B5EF4-FFF2-40B4-BE49-F238E27FC236}">
                <a16:creationId xmlns:a16="http://schemas.microsoft.com/office/drawing/2014/main" id="{ECE4FE06-79CD-1BA5-D5B4-816F36BCDF5F}"/>
              </a:ext>
            </a:extLst>
          </p:cNvPr>
          <p:cNvSpPr/>
          <p:nvPr/>
        </p:nvSpPr>
        <p:spPr>
          <a:xfrm>
            <a:off x="3131608" y="5148327"/>
            <a:ext cx="630195" cy="59977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3</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38" name="U자형 화살표[U] 37">
            <a:extLst>
              <a:ext uri="{FF2B5EF4-FFF2-40B4-BE49-F238E27FC236}">
                <a16:creationId xmlns:a16="http://schemas.microsoft.com/office/drawing/2014/main" id="{45F2B653-41AA-D795-A7B4-FC9F5719A2CC}"/>
              </a:ext>
            </a:extLst>
          </p:cNvPr>
          <p:cNvSpPr/>
          <p:nvPr/>
        </p:nvSpPr>
        <p:spPr>
          <a:xfrm rot="8423658">
            <a:off x="3591943" y="5506141"/>
            <a:ext cx="444842" cy="368477"/>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39" name="그림 38" descr="흑백, 화이트, 블랙, 원이(가) 표시된 사진&#10;&#10;자동 생성된 설명">
            <a:extLst>
              <a:ext uri="{FF2B5EF4-FFF2-40B4-BE49-F238E27FC236}">
                <a16:creationId xmlns:a16="http://schemas.microsoft.com/office/drawing/2014/main" id="{29F3F1FC-205C-46A7-3E34-4364B9727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714" y="5873021"/>
            <a:ext cx="599770" cy="599770"/>
          </a:xfrm>
          <a:prstGeom prst="rect">
            <a:avLst/>
          </a:prstGeom>
        </p:spPr>
      </p:pic>
      <p:sp>
        <p:nvSpPr>
          <p:cNvPr id="40" name="타원 39">
            <a:extLst>
              <a:ext uri="{FF2B5EF4-FFF2-40B4-BE49-F238E27FC236}">
                <a16:creationId xmlns:a16="http://schemas.microsoft.com/office/drawing/2014/main" id="{38EF9339-797A-A189-6FD0-8CBC7F74B35D}"/>
              </a:ext>
            </a:extLst>
          </p:cNvPr>
          <p:cNvSpPr/>
          <p:nvPr/>
        </p:nvSpPr>
        <p:spPr>
          <a:xfrm>
            <a:off x="4475501" y="5148327"/>
            <a:ext cx="630195" cy="59977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4</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41" name="U자형 화살표[U] 40">
            <a:extLst>
              <a:ext uri="{FF2B5EF4-FFF2-40B4-BE49-F238E27FC236}">
                <a16:creationId xmlns:a16="http://schemas.microsoft.com/office/drawing/2014/main" id="{7A89DA82-18A6-510C-CBFC-DC438CDE00D1}"/>
              </a:ext>
            </a:extLst>
          </p:cNvPr>
          <p:cNvSpPr/>
          <p:nvPr/>
        </p:nvSpPr>
        <p:spPr>
          <a:xfrm rot="8423658">
            <a:off x="4935836" y="5506141"/>
            <a:ext cx="444842" cy="368477"/>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42" name="그림 41" descr="흑백, 화이트, 블랙, 원이(가) 표시된 사진&#10;&#10;자동 생성된 설명">
            <a:extLst>
              <a:ext uri="{FF2B5EF4-FFF2-40B4-BE49-F238E27FC236}">
                <a16:creationId xmlns:a16="http://schemas.microsoft.com/office/drawing/2014/main" id="{CFB05055-A69A-8AAF-6815-CC60CA08D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750" y="5878127"/>
            <a:ext cx="599770" cy="599770"/>
          </a:xfrm>
          <a:prstGeom prst="rect">
            <a:avLst/>
          </a:prstGeom>
        </p:spPr>
      </p:pic>
      <p:sp>
        <p:nvSpPr>
          <p:cNvPr id="43" name="타원 42">
            <a:extLst>
              <a:ext uri="{FF2B5EF4-FFF2-40B4-BE49-F238E27FC236}">
                <a16:creationId xmlns:a16="http://schemas.microsoft.com/office/drawing/2014/main" id="{544C1486-865B-6198-B68D-76CB7EF67DC4}"/>
              </a:ext>
            </a:extLst>
          </p:cNvPr>
          <p:cNvSpPr/>
          <p:nvPr/>
        </p:nvSpPr>
        <p:spPr>
          <a:xfrm>
            <a:off x="5828537" y="5153433"/>
            <a:ext cx="630195" cy="59977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5</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44" name="U자형 화살표[U] 43">
            <a:extLst>
              <a:ext uri="{FF2B5EF4-FFF2-40B4-BE49-F238E27FC236}">
                <a16:creationId xmlns:a16="http://schemas.microsoft.com/office/drawing/2014/main" id="{A9389F35-9AF8-ECD5-EE0D-C1ED3045EEA0}"/>
              </a:ext>
            </a:extLst>
          </p:cNvPr>
          <p:cNvSpPr/>
          <p:nvPr/>
        </p:nvSpPr>
        <p:spPr>
          <a:xfrm rot="8423658">
            <a:off x="6288872" y="5511247"/>
            <a:ext cx="444842" cy="368477"/>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45" name="그림 44" descr="흑백, 화이트, 블랙, 원이(가) 표시된 사진&#10;&#10;자동 생성된 설명">
            <a:extLst>
              <a:ext uri="{FF2B5EF4-FFF2-40B4-BE49-F238E27FC236}">
                <a16:creationId xmlns:a16="http://schemas.microsoft.com/office/drawing/2014/main" id="{DE4025EC-D6E5-BA45-8236-5A27C319B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643" y="5878127"/>
            <a:ext cx="599770" cy="599770"/>
          </a:xfrm>
          <a:prstGeom prst="rect">
            <a:avLst/>
          </a:prstGeom>
        </p:spPr>
      </p:pic>
      <p:sp>
        <p:nvSpPr>
          <p:cNvPr id="46" name="타원 45">
            <a:extLst>
              <a:ext uri="{FF2B5EF4-FFF2-40B4-BE49-F238E27FC236}">
                <a16:creationId xmlns:a16="http://schemas.microsoft.com/office/drawing/2014/main" id="{3AFF0572-CBEA-4A62-96BD-CD7B223AB974}"/>
              </a:ext>
            </a:extLst>
          </p:cNvPr>
          <p:cNvSpPr/>
          <p:nvPr/>
        </p:nvSpPr>
        <p:spPr>
          <a:xfrm>
            <a:off x="7172430" y="5153433"/>
            <a:ext cx="630195" cy="59977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6</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47" name="U자형 화살표[U] 46">
            <a:extLst>
              <a:ext uri="{FF2B5EF4-FFF2-40B4-BE49-F238E27FC236}">
                <a16:creationId xmlns:a16="http://schemas.microsoft.com/office/drawing/2014/main" id="{8DE69D4A-6FFB-33BB-AFB7-1D85B866C89D}"/>
              </a:ext>
            </a:extLst>
          </p:cNvPr>
          <p:cNvSpPr/>
          <p:nvPr/>
        </p:nvSpPr>
        <p:spPr>
          <a:xfrm rot="8423658">
            <a:off x="7632765" y="5511247"/>
            <a:ext cx="444842" cy="368477"/>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48" name="그림 47" descr="흑백, 화이트, 블랙, 원이(가) 표시된 사진&#10;&#10;자동 생성된 설명">
            <a:extLst>
              <a:ext uri="{FF2B5EF4-FFF2-40B4-BE49-F238E27FC236}">
                <a16:creationId xmlns:a16="http://schemas.microsoft.com/office/drawing/2014/main" id="{ACB2B0F1-DF2F-903E-1E2B-BC76F6CE6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536" y="5878127"/>
            <a:ext cx="599770" cy="599770"/>
          </a:xfrm>
          <a:prstGeom prst="rect">
            <a:avLst/>
          </a:prstGeom>
        </p:spPr>
      </p:pic>
      <p:sp>
        <p:nvSpPr>
          <p:cNvPr id="49" name="타원 48">
            <a:extLst>
              <a:ext uri="{FF2B5EF4-FFF2-40B4-BE49-F238E27FC236}">
                <a16:creationId xmlns:a16="http://schemas.microsoft.com/office/drawing/2014/main" id="{13352F5F-1CAA-21B9-75E9-7C3A572D27D8}"/>
              </a:ext>
            </a:extLst>
          </p:cNvPr>
          <p:cNvSpPr/>
          <p:nvPr/>
        </p:nvSpPr>
        <p:spPr>
          <a:xfrm>
            <a:off x="8516323" y="5153433"/>
            <a:ext cx="630195" cy="59977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7</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50" name="U자형 화살표[U] 49">
            <a:extLst>
              <a:ext uri="{FF2B5EF4-FFF2-40B4-BE49-F238E27FC236}">
                <a16:creationId xmlns:a16="http://schemas.microsoft.com/office/drawing/2014/main" id="{C68D98E1-0F38-3BBE-9CD4-63E68CEF671F}"/>
              </a:ext>
            </a:extLst>
          </p:cNvPr>
          <p:cNvSpPr/>
          <p:nvPr/>
        </p:nvSpPr>
        <p:spPr>
          <a:xfrm rot="8423658">
            <a:off x="8976658" y="5511247"/>
            <a:ext cx="444842" cy="368477"/>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51" name="그림 50" descr="흑백, 화이트, 블랙, 원이(가) 표시된 사진&#10;&#10;자동 생성된 설명">
            <a:extLst>
              <a:ext uri="{FF2B5EF4-FFF2-40B4-BE49-F238E27FC236}">
                <a16:creationId xmlns:a16="http://schemas.microsoft.com/office/drawing/2014/main" id="{BE476033-BFE0-9D0E-A767-F31C63891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5429" y="5878127"/>
            <a:ext cx="599770" cy="599770"/>
          </a:xfrm>
          <a:prstGeom prst="rect">
            <a:avLst/>
          </a:prstGeom>
        </p:spPr>
      </p:pic>
      <p:sp>
        <p:nvSpPr>
          <p:cNvPr id="52" name="타원 51">
            <a:extLst>
              <a:ext uri="{FF2B5EF4-FFF2-40B4-BE49-F238E27FC236}">
                <a16:creationId xmlns:a16="http://schemas.microsoft.com/office/drawing/2014/main" id="{E883A0E0-CEF1-8E81-62C4-0118B14A066A}"/>
              </a:ext>
            </a:extLst>
          </p:cNvPr>
          <p:cNvSpPr/>
          <p:nvPr/>
        </p:nvSpPr>
        <p:spPr>
          <a:xfrm>
            <a:off x="9860216" y="5153433"/>
            <a:ext cx="630195" cy="59977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8</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53" name="U자형 화살표[U] 52">
            <a:extLst>
              <a:ext uri="{FF2B5EF4-FFF2-40B4-BE49-F238E27FC236}">
                <a16:creationId xmlns:a16="http://schemas.microsoft.com/office/drawing/2014/main" id="{DFE31246-F652-8D9E-D92D-E4B06AFDE2D9}"/>
              </a:ext>
            </a:extLst>
          </p:cNvPr>
          <p:cNvSpPr/>
          <p:nvPr/>
        </p:nvSpPr>
        <p:spPr>
          <a:xfrm rot="8423658">
            <a:off x="10320551" y="5511247"/>
            <a:ext cx="444842" cy="368477"/>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54" name="그림 53" descr="흑백, 화이트, 블랙, 원이(가) 표시된 사진&#10;&#10;자동 생성된 설명">
            <a:extLst>
              <a:ext uri="{FF2B5EF4-FFF2-40B4-BE49-F238E27FC236}">
                <a16:creationId xmlns:a16="http://schemas.microsoft.com/office/drawing/2014/main" id="{0D0D0D1C-3A70-33AD-7397-6AD68E2C3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062" y="5873021"/>
            <a:ext cx="599770" cy="599770"/>
          </a:xfrm>
          <a:prstGeom prst="rect">
            <a:avLst/>
          </a:prstGeom>
        </p:spPr>
      </p:pic>
      <p:sp>
        <p:nvSpPr>
          <p:cNvPr id="55" name="타원 54">
            <a:extLst>
              <a:ext uri="{FF2B5EF4-FFF2-40B4-BE49-F238E27FC236}">
                <a16:creationId xmlns:a16="http://schemas.microsoft.com/office/drawing/2014/main" id="{0C99B963-1ABE-7B53-8930-EDADB1348386}"/>
              </a:ext>
            </a:extLst>
          </p:cNvPr>
          <p:cNvSpPr/>
          <p:nvPr/>
        </p:nvSpPr>
        <p:spPr>
          <a:xfrm>
            <a:off x="11063849" y="5148327"/>
            <a:ext cx="630195" cy="59977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white"/>
                </a:solidFill>
                <a:effectLst/>
                <a:uLnTx/>
                <a:uFillTx/>
                <a:latin typeface="맑은 고딕" panose="020F0502020204030204"/>
                <a:ea typeface="+mn-ea"/>
                <a:cs typeface="+mn-cs"/>
              </a:rPr>
              <a:t>9</a:t>
            </a:r>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sp>
        <p:nvSpPr>
          <p:cNvPr id="56" name="U자형 화살표[U] 55">
            <a:extLst>
              <a:ext uri="{FF2B5EF4-FFF2-40B4-BE49-F238E27FC236}">
                <a16:creationId xmlns:a16="http://schemas.microsoft.com/office/drawing/2014/main" id="{B762026A-4B02-C561-6A37-C31CCAACC469}"/>
              </a:ext>
            </a:extLst>
          </p:cNvPr>
          <p:cNvSpPr/>
          <p:nvPr/>
        </p:nvSpPr>
        <p:spPr>
          <a:xfrm rot="8423658">
            <a:off x="11524184" y="5506141"/>
            <a:ext cx="444842" cy="368477"/>
          </a:xfrm>
          <a:prstGeom prst="utur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cxnSp>
        <p:nvCxnSpPr>
          <p:cNvPr id="3" name="직선 화살표 연결선 2">
            <a:extLst>
              <a:ext uri="{FF2B5EF4-FFF2-40B4-BE49-F238E27FC236}">
                <a16:creationId xmlns:a16="http://schemas.microsoft.com/office/drawing/2014/main" id="{F1523C1A-A0B0-4CB7-BB72-5C676254B5B4}"/>
              </a:ext>
            </a:extLst>
          </p:cNvPr>
          <p:cNvCxnSpPr>
            <a:stCxn id="6" idx="0"/>
            <a:endCxn id="29" idx="4"/>
          </p:cNvCxnSpPr>
          <p:nvPr/>
        </p:nvCxnSpPr>
        <p:spPr>
          <a:xfrm flipV="1">
            <a:off x="758920" y="1688411"/>
            <a:ext cx="5290616" cy="34599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a:extLst>
              <a:ext uri="{FF2B5EF4-FFF2-40B4-BE49-F238E27FC236}">
                <a16:creationId xmlns:a16="http://schemas.microsoft.com/office/drawing/2014/main" id="{DC043BE7-223F-3DCE-C3BB-F07CBCA7A3B9}"/>
              </a:ext>
            </a:extLst>
          </p:cNvPr>
          <p:cNvCxnSpPr>
            <a:stCxn id="31" idx="0"/>
            <a:endCxn id="29" idx="4"/>
          </p:cNvCxnSpPr>
          <p:nvPr/>
        </p:nvCxnSpPr>
        <p:spPr>
          <a:xfrm flipV="1">
            <a:off x="2102813" y="1688411"/>
            <a:ext cx="3946723" cy="34599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817211A0-0368-8589-D515-9F389F8CFB8C}"/>
              </a:ext>
            </a:extLst>
          </p:cNvPr>
          <p:cNvCxnSpPr>
            <a:stCxn id="37" idx="0"/>
          </p:cNvCxnSpPr>
          <p:nvPr/>
        </p:nvCxnSpPr>
        <p:spPr>
          <a:xfrm flipV="1">
            <a:off x="3446706" y="1549265"/>
            <a:ext cx="2602830" cy="359906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5FA301C8-7908-57D9-E01F-F8AAD6A6D6A4}"/>
              </a:ext>
            </a:extLst>
          </p:cNvPr>
          <p:cNvCxnSpPr>
            <a:stCxn id="40" idx="0"/>
          </p:cNvCxnSpPr>
          <p:nvPr/>
        </p:nvCxnSpPr>
        <p:spPr>
          <a:xfrm flipV="1">
            <a:off x="4790599" y="1549265"/>
            <a:ext cx="1258937" cy="359906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B3BF914F-FB1D-2884-4745-FC0814AB2AF4}"/>
              </a:ext>
            </a:extLst>
          </p:cNvPr>
          <p:cNvCxnSpPr>
            <a:stCxn id="43" idx="0"/>
            <a:endCxn id="29" idx="4"/>
          </p:cNvCxnSpPr>
          <p:nvPr/>
        </p:nvCxnSpPr>
        <p:spPr>
          <a:xfrm flipH="1" flipV="1">
            <a:off x="6049536" y="1688411"/>
            <a:ext cx="94099" cy="346502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45D9AD56-8C22-686B-930F-3FDD3AB53208}"/>
              </a:ext>
            </a:extLst>
          </p:cNvPr>
          <p:cNvCxnSpPr>
            <a:stCxn id="46" idx="0"/>
            <a:endCxn id="29" idx="4"/>
          </p:cNvCxnSpPr>
          <p:nvPr/>
        </p:nvCxnSpPr>
        <p:spPr>
          <a:xfrm flipH="1" flipV="1">
            <a:off x="6049536" y="1688411"/>
            <a:ext cx="1437992" cy="346502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16CB38B9-561D-3371-27D9-3248180BD3DF}"/>
              </a:ext>
            </a:extLst>
          </p:cNvPr>
          <p:cNvCxnSpPr>
            <a:stCxn id="49" idx="0"/>
          </p:cNvCxnSpPr>
          <p:nvPr/>
        </p:nvCxnSpPr>
        <p:spPr>
          <a:xfrm flipH="1" flipV="1">
            <a:off x="6096000" y="1549265"/>
            <a:ext cx="2735421" cy="3604168"/>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96AED82B-DA64-9996-0B04-D97C7461E1AC}"/>
              </a:ext>
            </a:extLst>
          </p:cNvPr>
          <p:cNvCxnSpPr>
            <a:stCxn id="52" idx="0"/>
          </p:cNvCxnSpPr>
          <p:nvPr/>
        </p:nvCxnSpPr>
        <p:spPr>
          <a:xfrm flipH="1" flipV="1">
            <a:off x="6096000" y="1549265"/>
            <a:ext cx="4079314" cy="3604168"/>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F62A5040-A2BB-FD2F-3D76-358CC3770806}"/>
              </a:ext>
            </a:extLst>
          </p:cNvPr>
          <p:cNvCxnSpPr>
            <a:stCxn id="55" idx="0"/>
          </p:cNvCxnSpPr>
          <p:nvPr/>
        </p:nvCxnSpPr>
        <p:spPr>
          <a:xfrm flipH="1" flipV="1">
            <a:off x="6143635" y="1549265"/>
            <a:ext cx="5235312" cy="3599062"/>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DE01E01-6ADF-7C94-697F-02672C6F858C}"/>
                  </a:ext>
                </a:extLst>
              </p:cNvPr>
              <p:cNvSpPr txBox="1"/>
              <p:nvPr/>
            </p:nvSpPr>
            <p:spPr>
              <a:xfrm>
                <a:off x="5360744" y="1445006"/>
                <a:ext cx="6097044" cy="369332"/>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ctrlPr>
                        </m:sSupPr>
                        <m:e>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𝑤</m:t>
                          </m:r>
                        </m:e>
                        <m:sup>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sup>
                      </m:sSup>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𝐹𝑒𝑑𝐴𝑣𝑔</m:t>
                      </m:r>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𝑤</m:t>
                      </m:r>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𝑤</m:t>
                      </m:r>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9])</m:t>
                      </m:r>
                    </m:oMath>
                  </m:oMathPara>
                </a14:m>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mc:Choice>
        <mc:Fallback xmlns="">
          <p:sp>
            <p:nvSpPr>
              <p:cNvPr id="24" name="TextBox 23">
                <a:extLst>
                  <a:ext uri="{FF2B5EF4-FFF2-40B4-BE49-F238E27FC236}">
                    <a16:creationId xmlns:a16="http://schemas.microsoft.com/office/drawing/2014/main" id="{8DE01E01-6ADF-7C94-697F-02672C6F858C}"/>
                  </a:ext>
                </a:extLst>
              </p:cNvPr>
              <p:cNvSpPr txBox="1">
                <a:spLocks noRot="1" noChangeAspect="1" noMove="1" noResize="1" noEditPoints="1" noAdjustHandles="1" noChangeArrowheads="1" noChangeShapeType="1" noTextEdit="1"/>
              </p:cNvSpPr>
              <p:nvPr/>
            </p:nvSpPr>
            <p:spPr>
              <a:xfrm>
                <a:off x="5360744" y="1445006"/>
                <a:ext cx="6097044" cy="369332"/>
              </a:xfrm>
              <a:prstGeom prst="rect">
                <a:avLst/>
              </a:prstGeom>
              <a:blipFill>
                <a:blip r:embed="rId3"/>
                <a:stretch>
                  <a:fillRect b="-16129"/>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AF1049B-F90F-AB6B-639F-95C8E793AB55}"/>
                  </a:ext>
                </a:extLst>
              </p:cNvPr>
              <p:cNvSpPr txBox="1"/>
              <p:nvPr/>
            </p:nvSpPr>
            <p:spPr>
              <a:xfrm>
                <a:off x="7146256" y="715985"/>
                <a:ext cx="3225307" cy="756169"/>
              </a:xfrm>
              <a:prstGeom prst="rect">
                <a:avLst/>
              </a:prstGeom>
              <a:noFill/>
            </p:spPr>
            <p:txBody>
              <a:bodyPr wrap="none" lIns="0" tIns="0" rIns="0" bIns="0"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𝐹𝑒𝑑𝐴𝑣𝑔</m:t>
                      </m:r>
                      <m:d>
                        <m:dPr>
                          <m:ctrlP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dPr>
                        <m:e>
                          <m:d>
                            <m:dPr>
                              <m:begChr m:val="["/>
                              <m:endChr m:val="]"/>
                              <m:ctrlP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dPr>
                            <m:e>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𝑤</m:t>
                              </m:r>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Sub>
                                <m:sSubPr>
                                  <m:ctrlP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𝑤</m:t>
                                  </m:r>
                                </m:e>
                                <m:sub>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sub>
                              </m:sSub>
                            </m:e>
                          </m:d>
                        </m:e>
                      </m:d>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nary>
                        <m:naryPr>
                          <m:chr m:val="∑"/>
                          <m:ctrlP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naryPr>
                        <m:sub>
                          <m:r>
                            <m:rPr>
                              <m:brk m:alnAt="23"/>
                            </m:rP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𝑘</m:t>
                          </m:r>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ub>
                        <m:sup>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sup>
                        <m:e>
                          <m:f>
                            <m:fPr>
                              <m:ctrlP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Pr>
                            <m:num>
                              <m:sSub>
                                <m:sSubPr>
                                  <m:ctrlP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𝑚</m:t>
                                  </m:r>
                                </m:e>
                                <m:sub>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𝑘</m:t>
                                  </m:r>
                                </m:sub>
                              </m:sSub>
                            </m:num>
                            <m:den>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𝑀</m:t>
                              </m:r>
                            </m:den>
                          </m:f>
                          <m:sSub>
                            <m:sSubPr>
                              <m:ctrlP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𝑤</m:t>
                              </m:r>
                            </m:e>
                            <m:sub>
                              <m:r>
                                <a:rPr kumimoji="1" lang="en-US" altLang="ko-Kore-KR"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𝑘</m:t>
                              </m:r>
                            </m:sub>
                          </m:sSub>
                        </m:e>
                      </m:nary>
                    </m:oMath>
                  </m:oMathPara>
                </a14:m>
                <a:endParaRPr kumimoji="1" lang="ko-Kore-KR" alt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mc:Choice>
        <mc:Fallback xmlns="">
          <p:sp>
            <p:nvSpPr>
              <p:cNvPr id="25" name="TextBox 24">
                <a:extLst>
                  <a:ext uri="{FF2B5EF4-FFF2-40B4-BE49-F238E27FC236}">
                    <a16:creationId xmlns:a16="http://schemas.microsoft.com/office/drawing/2014/main" id="{0AF1049B-F90F-AB6B-639F-95C8E793AB55}"/>
                  </a:ext>
                </a:extLst>
              </p:cNvPr>
              <p:cNvSpPr txBox="1">
                <a:spLocks noRot="1" noChangeAspect="1" noMove="1" noResize="1" noEditPoints="1" noAdjustHandles="1" noChangeArrowheads="1" noChangeShapeType="1" noTextEdit="1"/>
              </p:cNvSpPr>
              <p:nvPr/>
            </p:nvSpPr>
            <p:spPr>
              <a:xfrm>
                <a:off x="7146256" y="715985"/>
                <a:ext cx="3225307" cy="756169"/>
              </a:xfrm>
              <a:prstGeom prst="rect">
                <a:avLst/>
              </a:prstGeom>
              <a:blipFill>
                <a:blip r:embed="rId4"/>
                <a:stretch>
                  <a:fillRect l="-1176" t="-118333" b="-180000"/>
                </a:stretch>
              </a:blipFill>
            </p:spPr>
            <p:txBody>
              <a:bodyPr/>
              <a:lstStyle/>
              <a:p>
                <a:r>
                  <a:rPr lang="ko-Kore-KR" altLang="en-US">
                    <a:noFill/>
                  </a:rPr>
                  <a:t> </a:t>
                </a:r>
              </a:p>
            </p:txBody>
          </p:sp>
        </mc:Fallback>
      </mc:AlternateContent>
      <p:sp>
        <p:nvSpPr>
          <p:cNvPr id="8" name="TextBox 7">
            <a:extLst>
              <a:ext uri="{FF2B5EF4-FFF2-40B4-BE49-F238E27FC236}">
                <a16:creationId xmlns:a16="http://schemas.microsoft.com/office/drawing/2014/main" id="{1524285F-6644-95CA-F012-7F88E6F6FABB}"/>
              </a:ext>
            </a:extLst>
          </p:cNvPr>
          <p:cNvSpPr txBox="1"/>
          <p:nvPr/>
        </p:nvSpPr>
        <p:spPr>
          <a:xfrm>
            <a:off x="214006" y="155627"/>
            <a:ext cx="4854427" cy="842988"/>
          </a:xfrm>
          <a:prstGeom prst="rect">
            <a:avLst/>
          </a:prstGeom>
          <a:noFill/>
        </p:spPr>
        <p:txBody>
          <a:bodyPr wrap="square" rtlCol="0">
            <a:spAutoFit/>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prstClr val="white"/>
                </a:solidFill>
                <a:effectLst/>
                <a:uLnTx/>
                <a:uFillTx/>
                <a:latin typeface="Helvetica" panose="020B0604020202030204" pitchFamily="34" charset="0"/>
                <a:ea typeface="맑은 고딕" panose="020B0503020000020004" pitchFamily="34" charset="-127"/>
                <a:cs typeface="+mn-cs"/>
              </a:rPr>
              <a:t>General FL: </a:t>
            </a:r>
            <a:r>
              <a:rPr kumimoji="0" lang="en-US" altLang="ko-KR" sz="3600" b="0" i="0" u="none" strike="noStrike" kern="1200" cap="none" spc="0" normalizeH="0" baseline="0" noProof="0" dirty="0" err="1">
                <a:ln>
                  <a:noFill/>
                </a:ln>
                <a:solidFill>
                  <a:prstClr val="white"/>
                </a:solidFill>
                <a:effectLst/>
                <a:uLnTx/>
                <a:uFillTx/>
                <a:latin typeface="Helvetica" panose="020B0604020202030204" pitchFamily="34" charset="0"/>
                <a:ea typeface="맑은 고딕" panose="020B0503020000020004" pitchFamily="34" charset="-127"/>
                <a:cs typeface="+mn-cs"/>
              </a:rPr>
              <a:t>FedAvg</a:t>
            </a:r>
            <a:endParaRPr kumimoji="0" lang="en-US" altLang="ko-KR" sz="3600" b="0" i="0" u="none" strike="noStrike" kern="1200" cap="none" spc="0" normalizeH="0" baseline="0" noProof="0" dirty="0">
              <a:ln>
                <a:noFill/>
              </a:ln>
              <a:solidFill>
                <a:prstClr val="white"/>
              </a:solidFill>
              <a:effectLst/>
              <a:uLnTx/>
              <a:uFillTx/>
              <a:latin typeface="Helvetica" panose="020B0604020202030204" pitchFamily="34" charset="0"/>
              <a:ea typeface="맑은 고딕" panose="020B0503020000020004" pitchFamily="34" charset="-127"/>
              <a:cs typeface="+mn-cs"/>
            </a:endParaRPr>
          </a:p>
        </p:txBody>
      </p:sp>
    </p:spTree>
    <p:extLst>
      <p:ext uri="{BB962C8B-B14F-4D97-AF65-F5344CB8AC3E}">
        <p14:creationId xmlns:p14="http://schemas.microsoft.com/office/powerpoint/2010/main" val="8134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 name="TextBox 4"/>
          <p:cNvSpPr txBox="1"/>
          <p:nvPr/>
        </p:nvSpPr>
        <p:spPr>
          <a:xfrm>
            <a:off x="154052" y="159083"/>
            <a:ext cx="11309401" cy="2031325"/>
          </a:xfrm>
          <a:prstGeom prst="rect">
            <a:avLst/>
          </a:prstGeom>
          <a:noFill/>
        </p:spPr>
        <p:txBody>
          <a:bodyPr wrap="square" rtlCol="0">
            <a:spAutoFit/>
          </a:bodyPr>
          <a:lstStyle/>
          <a:p>
            <a:pPr>
              <a:lnSpc>
                <a:spcPct val="150000"/>
              </a:lnSpc>
            </a:pPr>
            <a:r>
              <a:rPr lang="en-US" altLang="ko-KR" sz="3600" dirty="0">
                <a:solidFill>
                  <a:schemeClr val="bg1"/>
                </a:solidFill>
                <a:latin typeface="Helvetica" panose="020B0604020202030204" pitchFamily="34" charset="0"/>
              </a:rPr>
              <a:t>Non – I.I.D Issue in Federated Learning</a:t>
            </a:r>
          </a:p>
          <a:p>
            <a:endParaRPr lang="en-US" altLang="ko-KR" sz="3600" dirty="0">
              <a:solidFill>
                <a:schemeClr val="bg1"/>
              </a:solidFill>
              <a:latin typeface="Helvetica" panose="020B0604020202030204" pitchFamily="34" charset="0"/>
            </a:endParaRPr>
          </a:p>
          <a:p>
            <a:endParaRPr lang="en-US" altLang="ko-KR" sz="3600" dirty="0">
              <a:solidFill>
                <a:schemeClr val="bg1"/>
              </a:solidFill>
              <a:latin typeface="Helvetica" panose="020B0604020202030204" pitchFamily="34" charset="0"/>
            </a:endParaRPr>
          </a:p>
        </p:txBody>
      </p:sp>
      <p:pic>
        <p:nvPicPr>
          <p:cNvPr id="3074" name="Picture 2" descr="Illustration of IID vs. non-IID for MNIST dataset. Non-IID data distribution is common when data is generated by user devices, making the DML problem harder.">
            <a:extLst>
              <a:ext uri="{FF2B5EF4-FFF2-40B4-BE49-F238E27FC236}">
                <a16:creationId xmlns:a16="http://schemas.microsoft.com/office/drawing/2014/main" id="{B69E5DBC-F516-A24F-CDEB-3ADDB54F2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213" y="1970892"/>
            <a:ext cx="4813929" cy="3395718"/>
          </a:xfrm>
          <a:prstGeom prst="rect">
            <a:avLst/>
          </a:prstGeom>
          <a:noFill/>
          <a:extLst>
            <a:ext uri="{909E8E84-426E-40DD-AFC4-6F175D3DCCD1}">
              <a14:hiddenFill xmlns:a14="http://schemas.microsoft.com/office/drawing/2010/main">
                <a:solidFill>
                  <a:srgbClr val="FFFFFF"/>
                </a:solidFill>
              </a14:hiddenFill>
            </a:ext>
          </a:extLst>
        </p:spPr>
      </p:pic>
      <p:sp>
        <p:nvSpPr>
          <p:cNvPr id="6" name="왼쪽 화살표[L] 5">
            <a:extLst>
              <a:ext uri="{FF2B5EF4-FFF2-40B4-BE49-F238E27FC236}">
                <a16:creationId xmlns:a16="http://schemas.microsoft.com/office/drawing/2014/main" id="{76AC7C95-A381-A6AC-28FF-B14931DE00F3}"/>
              </a:ext>
            </a:extLst>
          </p:cNvPr>
          <p:cNvSpPr/>
          <p:nvPr/>
        </p:nvSpPr>
        <p:spPr>
          <a:xfrm>
            <a:off x="5298688" y="3189248"/>
            <a:ext cx="797312" cy="479503"/>
          </a:xfrm>
          <a:prstGeom prst="lef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ko-Kore-KR" sz="1600" dirty="0"/>
              <a:t>Solve</a:t>
            </a:r>
            <a:endParaRPr kumimoji="1" lang="ko-Kore-KR" altLang="en-US" sz="1600" dirty="0"/>
          </a:p>
        </p:txBody>
      </p:sp>
      <p:pic>
        <p:nvPicPr>
          <p:cNvPr id="8" name="그림 7" descr="흑백, 화이트, 블랙, 원이(가) 표시된 사진&#10;&#10;자동 생성된 설명">
            <a:extLst>
              <a:ext uri="{FF2B5EF4-FFF2-40B4-BE49-F238E27FC236}">
                <a16:creationId xmlns:a16="http://schemas.microsoft.com/office/drawing/2014/main" id="{8B405222-F93C-DF6C-422F-E9C27D249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927" y="1620961"/>
            <a:ext cx="1068867" cy="1068867"/>
          </a:xfrm>
          <a:prstGeom prst="rect">
            <a:avLst/>
          </a:prstGeom>
        </p:spPr>
      </p:pic>
      <p:pic>
        <p:nvPicPr>
          <p:cNvPr id="12" name="그림 11" descr="상징, 폰트, 그래픽, 로고이(가) 표시된 사진&#10;&#10;자동 생성된 설명">
            <a:extLst>
              <a:ext uri="{FF2B5EF4-FFF2-40B4-BE49-F238E27FC236}">
                <a16:creationId xmlns:a16="http://schemas.microsoft.com/office/drawing/2014/main" id="{EFA13919-4006-B7E2-B63B-B5544B2A9A4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02434" y="1485886"/>
            <a:ext cx="1868400" cy="1441416"/>
          </a:xfrm>
          <a:prstGeom prst="rect">
            <a:avLst/>
          </a:prstGeom>
        </p:spPr>
      </p:pic>
      <p:pic>
        <p:nvPicPr>
          <p:cNvPr id="14" name="그림 13" descr="기어, 메탈웨어, 교통, 바퀴이(가) 표시된 사진&#10;&#10;자동 생성된 설명">
            <a:extLst>
              <a:ext uri="{FF2B5EF4-FFF2-40B4-BE49-F238E27FC236}">
                <a16:creationId xmlns:a16="http://schemas.microsoft.com/office/drawing/2014/main" id="{784C2C45-AEF6-C444-D9BA-BF5799EC8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8345" y="3914604"/>
            <a:ext cx="1219200" cy="1219200"/>
          </a:xfrm>
          <a:prstGeom prst="rect">
            <a:avLst/>
          </a:prstGeom>
        </p:spPr>
      </p:pic>
      <p:sp>
        <p:nvSpPr>
          <p:cNvPr id="15" name="TextBox 14">
            <a:extLst>
              <a:ext uri="{FF2B5EF4-FFF2-40B4-BE49-F238E27FC236}">
                <a16:creationId xmlns:a16="http://schemas.microsoft.com/office/drawing/2014/main" id="{0D4AAEEC-2EEB-968F-331D-88156CD10AEC}"/>
              </a:ext>
            </a:extLst>
          </p:cNvPr>
          <p:cNvSpPr txBox="1"/>
          <p:nvPr/>
        </p:nvSpPr>
        <p:spPr>
          <a:xfrm>
            <a:off x="4779839" y="3688668"/>
            <a:ext cx="2022088" cy="369332"/>
          </a:xfrm>
          <a:prstGeom prst="rect">
            <a:avLst/>
          </a:prstGeom>
          <a:noFill/>
        </p:spPr>
        <p:txBody>
          <a:bodyPr wrap="square" rtlCol="0">
            <a:spAutoFit/>
          </a:bodyPr>
          <a:lstStyle/>
          <a:p>
            <a:pPr algn="ctr"/>
            <a:r>
              <a:rPr kumimoji="1" lang="en-US" altLang="ko-Kore-KR" dirty="0">
                <a:solidFill>
                  <a:schemeClr val="bg1"/>
                </a:solidFill>
              </a:rPr>
              <a:t>Based on</a:t>
            </a:r>
            <a:endParaRPr kumimoji="1" lang="ko-Kore-KR" altLang="en-US" dirty="0">
              <a:solidFill>
                <a:schemeClr val="bg1"/>
              </a:solidFill>
            </a:endParaRPr>
          </a:p>
        </p:txBody>
      </p:sp>
      <p:sp>
        <p:nvSpPr>
          <p:cNvPr id="16" name="TextBox 15">
            <a:extLst>
              <a:ext uri="{FF2B5EF4-FFF2-40B4-BE49-F238E27FC236}">
                <a16:creationId xmlns:a16="http://schemas.microsoft.com/office/drawing/2014/main" id="{2DEB150F-383D-C4B5-0821-E0E046C10287}"/>
              </a:ext>
            </a:extLst>
          </p:cNvPr>
          <p:cNvSpPr txBox="1"/>
          <p:nvPr/>
        </p:nvSpPr>
        <p:spPr>
          <a:xfrm>
            <a:off x="6414526" y="2848466"/>
            <a:ext cx="2022088" cy="369332"/>
          </a:xfrm>
          <a:prstGeom prst="rect">
            <a:avLst/>
          </a:prstGeom>
          <a:noFill/>
        </p:spPr>
        <p:txBody>
          <a:bodyPr wrap="square" rtlCol="0">
            <a:spAutoFit/>
          </a:bodyPr>
          <a:lstStyle/>
          <a:p>
            <a:pPr algn="ctr"/>
            <a:r>
              <a:rPr kumimoji="1" lang="en-US" altLang="ko-Kore-KR" dirty="0">
                <a:solidFill>
                  <a:schemeClr val="bg1"/>
                </a:solidFill>
              </a:rPr>
              <a:t>1. Data</a:t>
            </a:r>
            <a:endParaRPr kumimoji="1" lang="ko-Kore-KR" altLang="en-US" dirty="0">
              <a:solidFill>
                <a:schemeClr val="bg1"/>
              </a:solidFill>
            </a:endParaRPr>
          </a:p>
        </p:txBody>
      </p:sp>
      <p:sp>
        <p:nvSpPr>
          <p:cNvPr id="20" name="TextBox 19">
            <a:extLst>
              <a:ext uri="{FF2B5EF4-FFF2-40B4-BE49-F238E27FC236}">
                <a16:creationId xmlns:a16="http://schemas.microsoft.com/office/drawing/2014/main" id="{801942AD-8E09-93FF-50A7-E9E4D6D39AD6}"/>
              </a:ext>
            </a:extLst>
          </p:cNvPr>
          <p:cNvSpPr txBox="1"/>
          <p:nvPr/>
        </p:nvSpPr>
        <p:spPr>
          <a:xfrm>
            <a:off x="8943120" y="2866955"/>
            <a:ext cx="2022088" cy="369332"/>
          </a:xfrm>
          <a:prstGeom prst="rect">
            <a:avLst/>
          </a:prstGeom>
          <a:noFill/>
        </p:spPr>
        <p:txBody>
          <a:bodyPr wrap="square" rtlCol="0">
            <a:spAutoFit/>
          </a:bodyPr>
          <a:lstStyle/>
          <a:p>
            <a:pPr algn="ctr"/>
            <a:r>
              <a:rPr kumimoji="1" lang="en-US" altLang="ko-Kore-KR" dirty="0">
                <a:solidFill>
                  <a:schemeClr val="bg1"/>
                </a:solidFill>
              </a:rPr>
              <a:t>2. Algorithm</a:t>
            </a:r>
            <a:endParaRPr kumimoji="1" lang="ko-Kore-KR" altLang="en-US" dirty="0">
              <a:solidFill>
                <a:schemeClr val="bg1"/>
              </a:solidFill>
            </a:endParaRPr>
          </a:p>
        </p:txBody>
      </p:sp>
      <p:sp>
        <p:nvSpPr>
          <p:cNvPr id="21" name="TextBox 20">
            <a:extLst>
              <a:ext uri="{FF2B5EF4-FFF2-40B4-BE49-F238E27FC236}">
                <a16:creationId xmlns:a16="http://schemas.microsoft.com/office/drawing/2014/main" id="{7E0D6AC3-F611-6DBE-17E5-4C528FEF1B25}"/>
              </a:ext>
            </a:extLst>
          </p:cNvPr>
          <p:cNvSpPr txBox="1"/>
          <p:nvPr/>
        </p:nvSpPr>
        <p:spPr>
          <a:xfrm>
            <a:off x="7846901" y="5366610"/>
            <a:ext cx="2022088" cy="369332"/>
          </a:xfrm>
          <a:prstGeom prst="rect">
            <a:avLst/>
          </a:prstGeom>
          <a:noFill/>
        </p:spPr>
        <p:txBody>
          <a:bodyPr wrap="square" rtlCol="0">
            <a:spAutoFit/>
          </a:bodyPr>
          <a:lstStyle/>
          <a:p>
            <a:pPr algn="ctr"/>
            <a:r>
              <a:rPr kumimoji="1" lang="en-US" altLang="ko-Kore-KR" dirty="0">
                <a:solidFill>
                  <a:schemeClr val="bg1"/>
                </a:solidFill>
              </a:rPr>
              <a:t>3. System</a:t>
            </a:r>
            <a:endParaRPr kumimoji="1" lang="ko-Kore-KR" altLang="en-US" dirty="0">
              <a:solidFill>
                <a:schemeClr val="bg1"/>
              </a:solidFill>
            </a:endParaRPr>
          </a:p>
        </p:txBody>
      </p:sp>
      <p:sp>
        <p:nvSpPr>
          <p:cNvPr id="22" name="타원 21">
            <a:extLst>
              <a:ext uri="{FF2B5EF4-FFF2-40B4-BE49-F238E27FC236}">
                <a16:creationId xmlns:a16="http://schemas.microsoft.com/office/drawing/2014/main" id="{D25E6013-D21C-9D5F-492F-53F167F6B2D5}"/>
              </a:ext>
            </a:extLst>
          </p:cNvPr>
          <p:cNvSpPr/>
          <p:nvPr/>
        </p:nvSpPr>
        <p:spPr>
          <a:xfrm>
            <a:off x="7727795" y="3546088"/>
            <a:ext cx="2226369" cy="2408663"/>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6672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20" grpId="0"/>
      <p:bldP spid="21"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 name="TextBox 4"/>
          <p:cNvSpPr txBox="1"/>
          <p:nvPr/>
        </p:nvSpPr>
        <p:spPr>
          <a:xfrm>
            <a:off x="287867" y="482468"/>
            <a:ext cx="7772400" cy="3508653"/>
          </a:xfrm>
          <a:prstGeom prst="rect">
            <a:avLst/>
          </a:prstGeom>
          <a:noFill/>
        </p:spPr>
        <p:txBody>
          <a:bodyPr wrap="square" rtlCol="0">
            <a:spAutoFit/>
          </a:bodyPr>
          <a:lstStyle/>
          <a:p>
            <a:pPr>
              <a:lnSpc>
                <a:spcPct val="150000"/>
              </a:lnSpc>
            </a:pPr>
            <a:r>
              <a:rPr lang="en-US" altLang="ko-KR" sz="3600" dirty="0">
                <a:solidFill>
                  <a:schemeClr val="bg1"/>
                </a:solidFill>
                <a:latin typeface="Helvetica" panose="020B0604020202030204" pitchFamily="34" charset="0"/>
              </a:rPr>
              <a:t>Our solution</a:t>
            </a:r>
          </a:p>
          <a:p>
            <a:endParaRPr lang="en-US" altLang="ko-KR" sz="3600" dirty="0">
              <a:solidFill>
                <a:schemeClr val="bg1"/>
              </a:solidFill>
              <a:latin typeface="Helvetica" panose="020B0604020202030204" pitchFamily="34" charset="0"/>
            </a:endParaRPr>
          </a:p>
          <a:p>
            <a:endParaRPr lang="en-US" altLang="ko-KR" sz="3600" dirty="0">
              <a:solidFill>
                <a:schemeClr val="bg1"/>
              </a:solidFill>
              <a:latin typeface="Helvetica" panose="020B0604020202030204" pitchFamily="34" charset="0"/>
            </a:endParaRPr>
          </a:p>
          <a:p>
            <a:r>
              <a:rPr lang="en-US" altLang="ko-KR" sz="3200" dirty="0">
                <a:solidFill>
                  <a:schemeClr val="bg1"/>
                </a:solidFill>
                <a:latin typeface="Helvetica" panose="020B0604020202030204" pitchFamily="34" charset="0"/>
              </a:rPr>
              <a:t>Weighted aggregation</a:t>
            </a:r>
          </a:p>
          <a:p>
            <a:r>
              <a:rPr lang="en-US" altLang="ko-KR" sz="3200" dirty="0" smtClean="0">
                <a:solidFill>
                  <a:schemeClr val="bg1"/>
                </a:solidFill>
                <a:latin typeface="Helvetica" panose="020B0604020202030204" pitchFamily="34" charset="0"/>
              </a:rPr>
              <a:t>using</a:t>
            </a:r>
            <a:endParaRPr lang="en-US" altLang="ko-KR" sz="3200" dirty="0">
              <a:solidFill>
                <a:schemeClr val="bg1"/>
              </a:solidFill>
              <a:latin typeface="Helvetica" panose="020B0604020202030204" pitchFamily="34" charset="0"/>
            </a:endParaRPr>
          </a:p>
          <a:p>
            <a:r>
              <a:rPr lang="en-US" altLang="ko-KR" sz="3200" dirty="0">
                <a:solidFill>
                  <a:schemeClr val="bg1"/>
                </a:solidFill>
                <a:latin typeface="Helvetica" panose="020B0604020202030204" pitchFamily="34" charset="0"/>
              </a:rPr>
              <a:t>Client Clustering</a:t>
            </a:r>
          </a:p>
        </p:txBody>
      </p:sp>
      <p:pic>
        <p:nvPicPr>
          <p:cNvPr id="6" name="그림 5"/>
          <p:cNvPicPr>
            <a:picLocks noChangeAspect="1"/>
          </p:cNvPicPr>
          <p:nvPr/>
        </p:nvPicPr>
        <p:blipFill>
          <a:blip r:embed="rId3"/>
          <a:stretch>
            <a:fillRect/>
          </a:stretch>
        </p:blipFill>
        <p:spPr>
          <a:xfrm>
            <a:off x="4738114" y="1564838"/>
            <a:ext cx="6992143" cy="3982521"/>
          </a:xfrm>
          <a:prstGeom prst="rect">
            <a:avLst/>
          </a:prstGeom>
        </p:spPr>
      </p:pic>
    </p:spTree>
    <p:extLst>
      <p:ext uri="{BB962C8B-B14F-4D97-AF65-F5344CB8AC3E}">
        <p14:creationId xmlns:p14="http://schemas.microsoft.com/office/powerpoint/2010/main" val="1312725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4620999" y="2088785"/>
            <a:ext cx="6878536" cy="2395690"/>
          </a:xfrm>
          <a:prstGeom prst="rect">
            <a:avLst/>
          </a:prstGeom>
        </p:spPr>
      </p:pic>
      <p:sp>
        <p:nvSpPr>
          <p:cNvPr id="5" name="TextBox 4"/>
          <p:cNvSpPr txBox="1"/>
          <p:nvPr/>
        </p:nvSpPr>
        <p:spPr>
          <a:xfrm>
            <a:off x="287867" y="482468"/>
            <a:ext cx="7772400" cy="3508653"/>
          </a:xfrm>
          <a:prstGeom prst="rect">
            <a:avLst/>
          </a:prstGeom>
          <a:noFill/>
        </p:spPr>
        <p:txBody>
          <a:bodyPr wrap="square" rtlCol="0">
            <a:spAutoFit/>
          </a:bodyPr>
          <a:lstStyle/>
          <a:p>
            <a:pPr>
              <a:lnSpc>
                <a:spcPct val="150000"/>
              </a:lnSpc>
            </a:pPr>
            <a:r>
              <a:rPr lang="en-US" altLang="ko-KR" sz="3600" dirty="0">
                <a:solidFill>
                  <a:schemeClr val="bg1"/>
                </a:solidFill>
                <a:latin typeface="Helvetica" panose="020B0604020202030204" pitchFamily="34" charset="0"/>
              </a:rPr>
              <a:t>Our solution</a:t>
            </a:r>
          </a:p>
          <a:p>
            <a:endParaRPr lang="en-US" altLang="ko-KR" sz="3600" dirty="0">
              <a:solidFill>
                <a:schemeClr val="bg1"/>
              </a:solidFill>
              <a:latin typeface="Helvetica" panose="020B0604020202030204" pitchFamily="34" charset="0"/>
            </a:endParaRPr>
          </a:p>
          <a:p>
            <a:endParaRPr lang="en-US" altLang="ko-KR" sz="3600" dirty="0">
              <a:solidFill>
                <a:schemeClr val="bg1"/>
              </a:solidFill>
              <a:latin typeface="Helvetica" panose="020B0604020202030204" pitchFamily="34" charset="0"/>
            </a:endParaRPr>
          </a:p>
          <a:p>
            <a:r>
              <a:rPr lang="en-US" altLang="ko-KR" sz="3200" dirty="0">
                <a:solidFill>
                  <a:schemeClr val="bg1"/>
                </a:solidFill>
                <a:latin typeface="Helvetica" panose="020B0604020202030204" pitchFamily="34" charset="0"/>
              </a:rPr>
              <a:t>Weighted aggregation</a:t>
            </a:r>
          </a:p>
          <a:p>
            <a:r>
              <a:rPr lang="en-US" altLang="ko-KR" sz="3200" dirty="0" smtClean="0">
                <a:solidFill>
                  <a:schemeClr val="bg1"/>
                </a:solidFill>
                <a:latin typeface="Helvetica" panose="020B0604020202030204" pitchFamily="34" charset="0"/>
              </a:rPr>
              <a:t>using</a:t>
            </a:r>
            <a:endParaRPr lang="en-US" altLang="ko-KR" sz="3200" dirty="0">
              <a:solidFill>
                <a:schemeClr val="bg1"/>
              </a:solidFill>
              <a:latin typeface="Helvetica" panose="020B0604020202030204" pitchFamily="34" charset="0"/>
            </a:endParaRPr>
          </a:p>
          <a:p>
            <a:r>
              <a:rPr lang="en-US" altLang="ko-KR" sz="3200" dirty="0">
                <a:solidFill>
                  <a:schemeClr val="bg1"/>
                </a:solidFill>
                <a:latin typeface="Helvetica" panose="020B0604020202030204" pitchFamily="34" charset="0"/>
              </a:rPr>
              <a:t>Client Clustering</a:t>
            </a:r>
          </a:p>
        </p:txBody>
      </p:sp>
      <p:sp>
        <p:nvSpPr>
          <p:cNvPr id="7" name="액자 6"/>
          <p:cNvSpPr/>
          <p:nvPr/>
        </p:nvSpPr>
        <p:spPr>
          <a:xfrm>
            <a:off x="4833258" y="4059935"/>
            <a:ext cx="5148942" cy="337894"/>
          </a:xfrm>
          <a:prstGeom prst="frame">
            <a:avLst>
              <a:gd name="adj1" fmla="val 824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300096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직사각형 61"/>
          <p:cNvSpPr/>
          <p:nvPr/>
        </p:nvSpPr>
        <p:spPr>
          <a:xfrm>
            <a:off x="1149549" y="5525227"/>
            <a:ext cx="9924446" cy="830997"/>
          </a:xfrm>
          <a:prstGeom prst="rect">
            <a:avLst/>
          </a:prstGeom>
        </p:spPr>
        <p:txBody>
          <a:bodyPr wrap="square">
            <a:spAutoFit/>
          </a:bodyPr>
          <a:lstStyle/>
          <a:p>
            <a:pPr algn="ctr"/>
            <a:r>
              <a:rPr lang="en-US" altLang="ko-KR" sz="2400" dirty="0">
                <a:solidFill>
                  <a:schemeClr val="bg1"/>
                </a:solidFill>
                <a:latin typeface="Helvetica" panose="020B0604020202030204" pitchFamily="34" charset="0"/>
              </a:rPr>
              <a:t>Usually, Traditional </a:t>
            </a:r>
            <a:r>
              <a:rPr lang="en-US" altLang="ko-KR" sz="2400" dirty="0" smtClean="0">
                <a:solidFill>
                  <a:schemeClr val="bg1"/>
                </a:solidFill>
                <a:latin typeface="Helvetica" panose="020B0604020202030204" pitchFamily="34" charset="0"/>
              </a:rPr>
              <a:t>clustering method </a:t>
            </a:r>
            <a:r>
              <a:rPr lang="en-US" altLang="ko-KR" sz="2400" dirty="0">
                <a:solidFill>
                  <a:schemeClr val="bg1"/>
                </a:solidFill>
                <a:latin typeface="Helvetica" panose="020B0604020202030204" pitchFamily="34" charset="0"/>
              </a:rPr>
              <a:t>operates multiple cluster models.</a:t>
            </a:r>
          </a:p>
          <a:p>
            <a:pPr algn="ctr"/>
            <a:r>
              <a:rPr lang="en-US" altLang="ko-KR" sz="2400" dirty="0">
                <a:solidFill>
                  <a:schemeClr val="bg1"/>
                </a:solidFill>
                <a:latin typeface="Helvetica" panose="020B0604020202030204" pitchFamily="34" charset="0"/>
              </a:rPr>
              <a:t>No one global model.</a:t>
            </a:r>
          </a:p>
        </p:txBody>
      </p:sp>
      <p:grpSp>
        <p:nvGrpSpPr>
          <p:cNvPr id="63" name="그룹 62"/>
          <p:cNvGrpSpPr/>
          <p:nvPr/>
        </p:nvGrpSpPr>
        <p:grpSpPr>
          <a:xfrm>
            <a:off x="2148124" y="1918284"/>
            <a:ext cx="7927296" cy="2674215"/>
            <a:chOff x="566945" y="2879179"/>
            <a:chExt cx="7927296" cy="2674215"/>
          </a:xfrm>
        </p:grpSpPr>
        <p:sp>
          <p:nvSpPr>
            <p:cNvPr id="64" name="타원 63">
              <a:extLst>
                <a:ext uri="{FF2B5EF4-FFF2-40B4-BE49-F238E27FC236}">
                  <a16:creationId xmlns:a16="http://schemas.microsoft.com/office/drawing/2014/main" id="{3EB45DBB-27CE-8CBB-7E38-4B8FC29FE943}"/>
                </a:ext>
              </a:extLst>
            </p:cNvPr>
            <p:cNvSpPr/>
            <p:nvPr/>
          </p:nvSpPr>
          <p:spPr>
            <a:xfrm>
              <a:off x="566945"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1</a:t>
              </a:r>
              <a:endParaRPr kumimoji="1" lang="ko-Kore-KR" altLang="en-US" dirty="0"/>
            </a:p>
          </p:txBody>
        </p:sp>
        <p:sp>
          <p:nvSpPr>
            <p:cNvPr id="65" name="타원 64">
              <a:extLst>
                <a:ext uri="{FF2B5EF4-FFF2-40B4-BE49-F238E27FC236}">
                  <a16:creationId xmlns:a16="http://schemas.microsoft.com/office/drawing/2014/main" id="{D6217939-FA53-D2AD-CC00-E58F6FC9E1BF}"/>
                </a:ext>
              </a:extLst>
            </p:cNvPr>
            <p:cNvSpPr/>
            <p:nvPr/>
          </p:nvSpPr>
          <p:spPr>
            <a:xfrm>
              <a:off x="1390669" y="2917904"/>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6" name="타원 65">
              <a:extLst>
                <a:ext uri="{FF2B5EF4-FFF2-40B4-BE49-F238E27FC236}">
                  <a16:creationId xmlns:a16="http://schemas.microsoft.com/office/drawing/2014/main" id="{FB2FBB21-1E06-7501-449A-4A73CA0D2D3B}"/>
                </a:ext>
              </a:extLst>
            </p:cNvPr>
            <p:cNvSpPr/>
            <p:nvPr/>
          </p:nvSpPr>
          <p:spPr>
            <a:xfrm>
              <a:off x="3888899" y="2917903"/>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7" name="타원 66">
              <a:extLst>
                <a:ext uri="{FF2B5EF4-FFF2-40B4-BE49-F238E27FC236}">
                  <a16:creationId xmlns:a16="http://schemas.microsoft.com/office/drawing/2014/main" id="{201FE97F-2D5A-DD60-8C0F-CA6F8A86AB41}"/>
                </a:ext>
              </a:extLst>
            </p:cNvPr>
            <p:cNvSpPr/>
            <p:nvPr/>
          </p:nvSpPr>
          <p:spPr>
            <a:xfrm>
              <a:off x="6387130" y="2879179"/>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9" name="타원 68">
              <a:extLst>
                <a:ext uri="{FF2B5EF4-FFF2-40B4-BE49-F238E27FC236}">
                  <a16:creationId xmlns:a16="http://schemas.microsoft.com/office/drawing/2014/main" id="{B2475E95-01E6-FA58-323B-2D28373E578D}"/>
                </a:ext>
              </a:extLst>
            </p:cNvPr>
            <p:cNvSpPr/>
            <p:nvPr/>
          </p:nvSpPr>
          <p:spPr>
            <a:xfrm>
              <a:off x="1513899"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2</a:t>
              </a:r>
              <a:endParaRPr kumimoji="1" lang="ko-Kore-KR" altLang="en-US" dirty="0"/>
            </a:p>
          </p:txBody>
        </p:sp>
        <p:sp>
          <p:nvSpPr>
            <p:cNvPr id="70" name="타원 69">
              <a:extLst>
                <a:ext uri="{FF2B5EF4-FFF2-40B4-BE49-F238E27FC236}">
                  <a16:creationId xmlns:a16="http://schemas.microsoft.com/office/drawing/2014/main" id="{ECE4FE06-79CD-1BA5-D5B4-816F36BCDF5F}"/>
                </a:ext>
              </a:extLst>
            </p:cNvPr>
            <p:cNvSpPr/>
            <p:nvPr/>
          </p:nvSpPr>
          <p:spPr>
            <a:xfrm>
              <a:off x="2460852"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3</a:t>
              </a:r>
              <a:endParaRPr kumimoji="1" lang="ko-Kore-KR" altLang="en-US" dirty="0"/>
            </a:p>
          </p:txBody>
        </p:sp>
        <p:sp>
          <p:nvSpPr>
            <p:cNvPr id="71" name="타원 70">
              <a:extLst>
                <a:ext uri="{FF2B5EF4-FFF2-40B4-BE49-F238E27FC236}">
                  <a16:creationId xmlns:a16="http://schemas.microsoft.com/office/drawing/2014/main" id="{38EF9339-797A-A189-6FD0-8CBC7F74B35D}"/>
                </a:ext>
              </a:extLst>
            </p:cNvPr>
            <p:cNvSpPr/>
            <p:nvPr/>
          </p:nvSpPr>
          <p:spPr>
            <a:xfrm>
              <a:off x="3407806"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4</a:t>
              </a:r>
              <a:endParaRPr kumimoji="1" lang="ko-Kore-KR" altLang="en-US" dirty="0"/>
            </a:p>
          </p:txBody>
        </p:sp>
        <p:sp>
          <p:nvSpPr>
            <p:cNvPr id="72" name="타원 71">
              <a:extLst>
                <a:ext uri="{FF2B5EF4-FFF2-40B4-BE49-F238E27FC236}">
                  <a16:creationId xmlns:a16="http://schemas.microsoft.com/office/drawing/2014/main" id="{544C1486-865B-6198-B68D-76CB7EF67DC4}"/>
                </a:ext>
              </a:extLst>
            </p:cNvPr>
            <p:cNvSpPr/>
            <p:nvPr/>
          </p:nvSpPr>
          <p:spPr>
            <a:xfrm>
              <a:off x="436120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5</a:t>
              </a:r>
              <a:endParaRPr kumimoji="1" lang="ko-Kore-KR" altLang="en-US" dirty="0"/>
            </a:p>
          </p:txBody>
        </p:sp>
        <p:sp>
          <p:nvSpPr>
            <p:cNvPr id="73" name="타원 72">
              <a:extLst>
                <a:ext uri="{FF2B5EF4-FFF2-40B4-BE49-F238E27FC236}">
                  <a16:creationId xmlns:a16="http://schemas.microsoft.com/office/drawing/2014/main" id="{3AFF0572-CBEA-4A62-96BD-CD7B223AB974}"/>
                </a:ext>
              </a:extLst>
            </p:cNvPr>
            <p:cNvSpPr/>
            <p:nvPr/>
          </p:nvSpPr>
          <p:spPr>
            <a:xfrm>
              <a:off x="5308155"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6</a:t>
              </a:r>
              <a:endParaRPr kumimoji="1" lang="ko-Kore-KR" altLang="en-US" dirty="0"/>
            </a:p>
          </p:txBody>
        </p:sp>
        <p:sp>
          <p:nvSpPr>
            <p:cNvPr id="74" name="타원 73">
              <a:extLst>
                <a:ext uri="{FF2B5EF4-FFF2-40B4-BE49-F238E27FC236}">
                  <a16:creationId xmlns:a16="http://schemas.microsoft.com/office/drawing/2014/main" id="{13352F5F-1CAA-21B9-75E9-7C3A572D27D8}"/>
                </a:ext>
              </a:extLst>
            </p:cNvPr>
            <p:cNvSpPr/>
            <p:nvPr/>
          </p:nvSpPr>
          <p:spPr>
            <a:xfrm>
              <a:off x="6255109"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7</a:t>
              </a:r>
              <a:endParaRPr kumimoji="1" lang="ko-Kore-KR" altLang="en-US" dirty="0"/>
            </a:p>
          </p:txBody>
        </p:sp>
        <p:sp>
          <p:nvSpPr>
            <p:cNvPr id="75" name="타원 74">
              <a:extLst>
                <a:ext uri="{FF2B5EF4-FFF2-40B4-BE49-F238E27FC236}">
                  <a16:creationId xmlns:a16="http://schemas.microsoft.com/office/drawing/2014/main" id="{E883A0E0-CEF1-8E81-62C4-0118B14A066A}"/>
                </a:ext>
              </a:extLst>
            </p:cNvPr>
            <p:cNvSpPr/>
            <p:nvPr/>
          </p:nvSpPr>
          <p:spPr>
            <a:xfrm>
              <a:off x="720206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8</a:t>
              </a:r>
              <a:endParaRPr kumimoji="1" lang="ko-Kore-KR" altLang="en-US" dirty="0"/>
            </a:p>
          </p:txBody>
        </p:sp>
        <p:sp>
          <p:nvSpPr>
            <p:cNvPr id="76" name="타원 75">
              <a:extLst>
                <a:ext uri="{FF2B5EF4-FFF2-40B4-BE49-F238E27FC236}">
                  <a16:creationId xmlns:a16="http://schemas.microsoft.com/office/drawing/2014/main" id="{0C99B963-1ABE-7B53-8930-EDADB1348386}"/>
                </a:ext>
              </a:extLst>
            </p:cNvPr>
            <p:cNvSpPr/>
            <p:nvPr/>
          </p:nvSpPr>
          <p:spPr>
            <a:xfrm>
              <a:off x="8050184"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9</a:t>
              </a:r>
              <a:endParaRPr kumimoji="1" lang="ko-Kore-KR" altLang="en-US" dirty="0"/>
            </a:p>
          </p:txBody>
        </p:sp>
        <p:sp>
          <p:nvSpPr>
            <p:cNvPr id="77" name="TextBox 76">
              <a:extLst>
                <a:ext uri="{FF2B5EF4-FFF2-40B4-BE49-F238E27FC236}">
                  <a16:creationId xmlns:a16="http://schemas.microsoft.com/office/drawing/2014/main" id="{FA76FBE4-39F2-483D-C42E-B0E7DA31A689}"/>
                </a:ext>
              </a:extLst>
            </p:cNvPr>
            <p:cNvSpPr txBox="1"/>
            <p:nvPr/>
          </p:nvSpPr>
          <p:spPr>
            <a:xfrm>
              <a:off x="1434824" y="4218353"/>
              <a:ext cx="1120336" cy="369332"/>
            </a:xfrm>
            <a:prstGeom prst="rect">
              <a:avLst/>
            </a:prstGeom>
            <a:noFill/>
          </p:spPr>
          <p:txBody>
            <a:bodyPr wrap="square" rtlCol="0">
              <a:spAutoFit/>
            </a:bodyPr>
            <a:lstStyle/>
            <a:p>
              <a:pPr algn="ctr"/>
              <a:r>
                <a:rPr kumimoji="1" lang="en-US" altLang="ko-Kore-KR" dirty="0">
                  <a:solidFill>
                    <a:schemeClr val="bg1"/>
                  </a:solidFill>
                </a:rPr>
                <a:t>Cluster 1</a:t>
              </a:r>
              <a:endParaRPr kumimoji="1" lang="ko-Kore-KR" altLang="en-US" dirty="0">
                <a:solidFill>
                  <a:schemeClr val="bg1"/>
                </a:solidFill>
              </a:endParaRPr>
            </a:p>
          </p:txBody>
        </p:sp>
        <p:sp>
          <p:nvSpPr>
            <p:cNvPr id="78" name="TextBox 77">
              <a:extLst>
                <a:ext uri="{FF2B5EF4-FFF2-40B4-BE49-F238E27FC236}">
                  <a16:creationId xmlns:a16="http://schemas.microsoft.com/office/drawing/2014/main" id="{D8EB0344-D227-EB3B-4BE6-951B590D177C}"/>
                </a:ext>
              </a:extLst>
            </p:cNvPr>
            <p:cNvSpPr txBox="1"/>
            <p:nvPr/>
          </p:nvSpPr>
          <p:spPr>
            <a:xfrm>
              <a:off x="3922811" y="4251922"/>
              <a:ext cx="1329894" cy="369332"/>
            </a:xfrm>
            <a:prstGeom prst="rect">
              <a:avLst/>
            </a:prstGeom>
            <a:noFill/>
          </p:spPr>
          <p:txBody>
            <a:bodyPr wrap="square" rtlCol="0">
              <a:spAutoFit/>
            </a:bodyPr>
            <a:lstStyle/>
            <a:p>
              <a:pPr algn="ctr"/>
              <a:r>
                <a:rPr kumimoji="1" lang="en-US" altLang="ko-Kore-KR" dirty="0">
                  <a:solidFill>
                    <a:schemeClr val="bg1"/>
                  </a:solidFill>
                </a:rPr>
                <a:t>Cluster 2</a:t>
              </a:r>
              <a:endParaRPr kumimoji="1" lang="ko-Kore-KR" altLang="en-US" dirty="0">
                <a:solidFill>
                  <a:schemeClr val="bg1"/>
                </a:solidFill>
              </a:endParaRPr>
            </a:p>
          </p:txBody>
        </p:sp>
        <p:sp>
          <p:nvSpPr>
            <p:cNvPr id="79" name="TextBox 78">
              <a:extLst>
                <a:ext uri="{FF2B5EF4-FFF2-40B4-BE49-F238E27FC236}">
                  <a16:creationId xmlns:a16="http://schemas.microsoft.com/office/drawing/2014/main" id="{46F315A4-DE96-30AC-26AA-B025E6BBB557}"/>
                </a:ext>
              </a:extLst>
            </p:cNvPr>
            <p:cNvSpPr txBox="1"/>
            <p:nvPr/>
          </p:nvSpPr>
          <p:spPr>
            <a:xfrm>
              <a:off x="6459969" y="4194879"/>
              <a:ext cx="1250308" cy="369332"/>
            </a:xfrm>
            <a:prstGeom prst="rect">
              <a:avLst/>
            </a:prstGeom>
            <a:noFill/>
          </p:spPr>
          <p:txBody>
            <a:bodyPr wrap="square" rtlCol="0">
              <a:spAutoFit/>
            </a:bodyPr>
            <a:lstStyle/>
            <a:p>
              <a:pPr algn="ctr"/>
              <a:r>
                <a:rPr kumimoji="1" lang="en-US" altLang="ko-Kore-KR" dirty="0">
                  <a:solidFill>
                    <a:schemeClr val="bg1"/>
                  </a:solidFill>
                </a:rPr>
                <a:t>Cluster 3</a:t>
              </a:r>
              <a:endParaRPr kumimoji="1" lang="ko-Kore-KR" altLang="en-US" dirty="0">
                <a:solidFill>
                  <a:schemeClr val="bg1"/>
                </a:solidFill>
              </a:endParaRPr>
            </a:p>
          </p:txBody>
        </p:sp>
      </p:grpSp>
    </p:spTree>
    <p:extLst>
      <p:ext uri="{BB962C8B-B14F-4D97-AF65-F5344CB8AC3E}">
        <p14:creationId xmlns:p14="http://schemas.microsoft.com/office/powerpoint/2010/main" val="112947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p:cNvSpPr/>
          <p:nvPr/>
        </p:nvSpPr>
        <p:spPr>
          <a:xfrm>
            <a:off x="1559983" y="5514342"/>
            <a:ext cx="9072034" cy="830997"/>
          </a:xfrm>
          <a:prstGeom prst="rect">
            <a:avLst/>
          </a:prstGeom>
        </p:spPr>
        <p:txBody>
          <a:bodyPr wrap="square">
            <a:spAutoFit/>
          </a:bodyPr>
          <a:lstStyle/>
          <a:p>
            <a:pPr algn="ctr"/>
            <a:r>
              <a:rPr lang="en-US" altLang="ko-KR" sz="2400" dirty="0">
                <a:solidFill>
                  <a:schemeClr val="bg1"/>
                </a:solidFill>
                <a:latin typeface="Helvetica" panose="020B0604020202030204" pitchFamily="34" charset="0"/>
              </a:rPr>
              <a:t>weighted aggregation method of the cluster models</a:t>
            </a:r>
          </a:p>
          <a:p>
            <a:pPr algn="ctr"/>
            <a:r>
              <a:rPr lang="en-US" altLang="ko-KR" sz="2400" dirty="0">
                <a:solidFill>
                  <a:schemeClr val="bg1"/>
                </a:solidFill>
                <a:latin typeface="Helvetica" panose="020B0604020202030204" pitchFamily="34" charset="0"/>
              </a:rPr>
              <a:t>for one global model</a:t>
            </a:r>
          </a:p>
        </p:txBody>
      </p:sp>
      <p:grpSp>
        <p:nvGrpSpPr>
          <p:cNvPr id="60" name="그룹 59"/>
          <p:cNvGrpSpPr/>
          <p:nvPr/>
        </p:nvGrpSpPr>
        <p:grpSpPr>
          <a:xfrm>
            <a:off x="2132352" y="880028"/>
            <a:ext cx="7927296" cy="4177420"/>
            <a:chOff x="566945" y="1375974"/>
            <a:chExt cx="7927296" cy="4177420"/>
          </a:xfrm>
        </p:grpSpPr>
        <p:sp>
          <p:nvSpPr>
            <p:cNvPr id="62" name="타원 61">
              <a:extLst>
                <a:ext uri="{FF2B5EF4-FFF2-40B4-BE49-F238E27FC236}">
                  <a16:creationId xmlns:a16="http://schemas.microsoft.com/office/drawing/2014/main" id="{3EB45DBB-27CE-8CBB-7E38-4B8FC29FE943}"/>
                </a:ext>
              </a:extLst>
            </p:cNvPr>
            <p:cNvSpPr/>
            <p:nvPr/>
          </p:nvSpPr>
          <p:spPr>
            <a:xfrm>
              <a:off x="566945"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1</a:t>
              </a:r>
              <a:endParaRPr kumimoji="1" lang="ko-Kore-KR" altLang="en-US" dirty="0"/>
            </a:p>
          </p:txBody>
        </p:sp>
        <p:sp>
          <p:nvSpPr>
            <p:cNvPr id="63" name="타원 62">
              <a:extLst>
                <a:ext uri="{FF2B5EF4-FFF2-40B4-BE49-F238E27FC236}">
                  <a16:creationId xmlns:a16="http://schemas.microsoft.com/office/drawing/2014/main" id="{D6217939-FA53-D2AD-CC00-E58F6FC9E1BF}"/>
                </a:ext>
              </a:extLst>
            </p:cNvPr>
            <p:cNvSpPr/>
            <p:nvPr/>
          </p:nvSpPr>
          <p:spPr>
            <a:xfrm>
              <a:off x="1390669" y="2917904"/>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4" name="타원 63">
              <a:extLst>
                <a:ext uri="{FF2B5EF4-FFF2-40B4-BE49-F238E27FC236}">
                  <a16:creationId xmlns:a16="http://schemas.microsoft.com/office/drawing/2014/main" id="{FB2FBB21-1E06-7501-449A-4A73CA0D2D3B}"/>
                </a:ext>
              </a:extLst>
            </p:cNvPr>
            <p:cNvSpPr/>
            <p:nvPr/>
          </p:nvSpPr>
          <p:spPr>
            <a:xfrm>
              <a:off x="3888899" y="2917903"/>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5" name="타원 64">
              <a:extLst>
                <a:ext uri="{FF2B5EF4-FFF2-40B4-BE49-F238E27FC236}">
                  <a16:creationId xmlns:a16="http://schemas.microsoft.com/office/drawing/2014/main" id="{201FE97F-2D5A-DD60-8C0F-CA6F8A86AB41}"/>
                </a:ext>
              </a:extLst>
            </p:cNvPr>
            <p:cNvSpPr/>
            <p:nvPr/>
          </p:nvSpPr>
          <p:spPr>
            <a:xfrm>
              <a:off x="6387130" y="2879179"/>
              <a:ext cx="1293709" cy="1209218"/>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6" name="타원 65">
              <a:extLst>
                <a:ext uri="{FF2B5EF4-FFF2-40B4-BE49-F238E27FC236}">
                  <a16:creationId xmlns:a16="http://schemas.microsoft.com/office/drawing/2014/main" id="{63542F01-FD88-0BDB-E24D-E0261E5908A5}"/>
                </a:ext>
              </a:extLst>
            </p:cNvPr>
            <p:cNvSpPr/>
            <p:nvPr/>
          </p:nvSpPr>
          <p:spPr>
            <a:xfrm>
              <a:off x="3972012" y="1375974"/>
              <a:ext cx="1089826" cy="110732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400" dirty="0"/>
                <a:t>Global</a:t>
              </a:r>
            </a:p>
            <a:p>
              <a:pPr algn="ctr"/>
              <a:r>
                <a:rPr kumimoji="1" lang="en-US" altLang="ko-Kore-KR" sz="1400" dirty="0"/>
                <a:t>Model</a:t>
              </a:r>
              <a:endParaRPr kumimoji="1" lang="ko-Kore-KR" altLang="en-US" sz="1400" dirty="0"/>
            </a:p>
          </p:txBody>
        </p:sp>
        <p:sp>
          <p:nvSpPr>
            <p:cNvPr id="67" name="타원 66">
              <a:extLst>
                <a:ext uri="{FF2B5EF4-FFF2-40B4-BE49-F238E27FC236}">
                  <a16:creationId xmlns:a16="http://schemas.microsoft.com/office/drawing/2014/main" id="{B2475E95-01E6-FA58-323B-2D28373E578D}"/>
                </a:ext>
              </a:extLst>
            </p:cNvPr>
            <p:cNvSpPr/>
            <p:nvPr/>
          </p:nvSpPr>
          <p:spPr>
            <a:xfrm>
              <a:off x="1513899"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2</a:t>
              </a:r>
              <a:endParaRPr kumimoji="1" lang="ko-Kore-KR" altLang="en-US" dirty="0"/>
            </a:p>
          </p:txBody>
        </p:sp>
        <p:sp>
          <p:nvSpPr>
            <p:cNvPr id="68" name="타원 67">
              <a:extLst>
                <a:ext uri="{FF2B5EF4-FFF2-40B4-BE49-F238E27FC236}">
                  <a16:creationId xmlns:a16="http://schemas.microsoft.com/office/drawing/2014/main" id="{ECE4FE06-79CD-1BA5-D5B4-816F36BCDF5F}"/>
                </a:ext>
              </a:extLst>
            </p:cNvPr>
            <p:cNvSpPr/>
            <p:nvPr/>
          </p:nvSpPr>
          <p:spPr>
            <a:xfrm>
              <a:off x="2460852"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3</a:t>
              </a:r>
              <a:endParaRPr kumimoji="1" lang="ko-Kore-KR" altLang="en-US" dirty="0"/>
            </a:p>
          </p:txBody>
        </p:sp>
        <p:sp>
          <p:nvSpPr>
            <p:cNvPr id="69" name="타원 68">
              <a:extLst>
                <a:ext uri="{FF2B5EF4-FFF2-40B4-BE49-F238E27FC236}">
                  <a16:creationId xmlns:a16="http://schemas.microsoft.com/office/drawing/2014/main" id="{38EF9339-797A-A189-6FD0-8CBC7F74B35D}"/>
                </a:ext>
              </a:extLst>
            </p:cNvPr>
            <p:cNvSpPr/>
            <p:nvPr/>
          </p:nvSpPr>
          <p:spPr>
            <a:xfrm>
              <a:off x="3407806"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4</a:t>
              </a:r>
              <a:endParaRPr kumimoji="1" lang="ko-Kore-KR" altLang="en-US" dirty="0"/>
            </a:p>
          </p:txBody>
        </p:sp>
        <p:sp>
          <p:nvSpPr>
            <p:cNvPr id="70" name="타원 69">
              <a:extLst>
                <a:ext uri="{FF2B5EF4-FFF2-40B4-BE49-F238E27FC236}">
                  <a16:creationId xmlns:a16="http://schemas.microsoft.com/office/drawing/2014/main" id="{544C1486-865B-6198-B68D-76CB7EF67DC4}"/>
                </a:ext>
              </a:extLst>
            </p:cNvPr>
            <p:cNvSpPr/>
            <p:nvPr/>
          </p:nvSpPr>
          <p:spPr>
            <a:xfrm>
              <a:off x="436120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5</a:t>
              </a:r>
              <a:endParaRPr kumimoji="1" lang="ko-Kore-KR" altLang="en-US" dirty="0"/>
            </a:p>
          </p:txBody>
        </p:sp>
        <p:sp>
          <p:nvSpPr>
            <p:cNvPr id="71" name="타원 70">
              <a:extLst>
                <a:ext uri="{FF2B5EF4-FFF2-40B4-BE49-F238E27FC236}">
                  <a16:creationId xmlns:a16="http://schemas.microsoft.com/office/drawing/2014/main" id="{3AFF0572-CBEA-4A62-96BD-CD7B223AB974}"/>
                </a:ext>
              </a:extLst>
            </p:cNvPr>
            <p:cNvSpPr/>
            <p:nvPr/>
          </p:nvSpPr>
          <p:spPr>
            <a:xfrm>
              <a:off x="5308155"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6</a:t>
              </a:r>
              <a:endParaRPr kumimoji="1" lang="ko-Kore-KR" altLang="en-US" dirty="0"/>
            </a:p>
          </p:txBody>
        </p:sp>
        <p:sp>
          <p:nvSpPr>
            <p:cNvPr id="72" name="타원 71">
              <a:extLst>
                <a:ext uri="{FF2B5EF4-FFF2-40B4-BE49-F238E27FC236}">
                  <a16:creationId xmlns:a16="http://schemas.microsoft.com/office/drawing/2014/main" id="{13352F5F-1CAA-21B9-75E9-7C3A572D27D8}"/>
                </a:ext>
              </a:extLst>
            </p:cNvPr>
            <p:cNvSpPr/>
            <p:nvPr/>
          </p:nvSpPr>
          <p:spPr>
            <a:xfrm>
              <a:off x="6255109"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7</a:t>
              </a:r>
              <a:endParaRPr kumimoji="1" lang="ko-Kore-KR" altLang="en-US" dirty="0"/>
            </a:p>
          </p:txBody>
        </p:sp>
        <p:sp>
          <p:nvSpPr>
            <p:cNvPr id="73" name="타원 72">
              <a:extLst>
                <a:ext uri="{FF2B5EF4-FFF2-40B4-BE49-F238E27FC236}">
                  <a16:creationId xmlns:a16="http://schemas.microsoft.com/office/drawing/2014/main" id="{E883A0E0-CEF1-8E81-62C4-0118B14A066A}"/>
                </a:ext>
              </a:extLst>
            </p:cNvPr>
            <p:cNvSpPr/>
            <p:nvPr/>
          </p:nvSpPr>
          <p:spPr>
            <a:xfrm>
              <a:off x="7202062" y="5115388"/>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8</a:t>
              </a:r>
              <a:endParaRPr kumimoji="1" lang="ko-Kore-KR" altLang="en-US" dirty="0"/>
            </a:p>
          </p:txBody>
        </p:sp>
        <p:sp>
          <p:nvSpPr>
            <p:cNvPr id="74" name="타원 73">
              <a:extLst>
                <a:ext uri="{FF2B5EF4-FFF2-40B4-BE49-F238E27FC236}">
                  <a16:creationId xmlns:a16="http://schemas.microsoft.com/office/drawing/2014/main" id="{0C99B963-1ABE-7B53-8930-EDADB1348386}"/>
                </a:ext>
              </a:extLst>
            </p:cNvPr>
            <p:cNvSpPr/>
            <p:nvPr/>
          </p:nvSpPr>
          <p:spPr>
            <a:xfrm>
              <a:off x="8050184" y="5111659"/>
              <a:ext cx="444057" cy="4380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t>9</a:t>
              </a:r>
              <a:endParaRPr kumimoji="1" lang="ko-Kore-KR" altLang="en-US" dirty="0"/>
            </a:p>
          </p:txBody>
        </p:sp>
        <p:sp>
          <p:nvSpPr>
            <p:cNvPr id="75" name="TextBox 74">
              <a:extLst>
                <a:ext uri="{FF2B5EF4-FFF2-40B4-BE49-F238E27FC236}">
                  <a16:creationId xmlns:a16="http://schemas.microsoft.com/office/drawing/2014/main" id="{FA76FBE4-39F2-483D-C42E-B0E7DA31A689}"/>
                </a:ext>
              </a:extLst>
            </p:cNvPr>
            <p:cNvSpPr txBox="1"/>
            <p:nvPr/>
          </p:nvSpPr>
          <p:spPr>
            <a:xfrm>
              <a:off x="1434824" y="4218353"/>
              <a:ext cx="1120336" cy="369332"/>
            </a:xfrm>
            <a:prstGeom prst="rect">
              <a:avLst/>
            </a:prstGeom>
            <a:noFill/>
          </p:spPr>
          <p:txBody>
            <a:bodyPr wrap="square" rtlCol="0">
              <a:spAutoFit/>
            </a:bodyPr>
            <a:lstStyle/>
            <a:p>
              <a:pPr algn="ctr"/>
              <a:r>
                <a:rPr kumimoji="1" lang="en-US" altLang="ko-Kore-KR" dirty="0">
                  <a:solidFill>
                    <a:schemeClr val="bg1"/>
                  </a:solidFill>
                </a:rPr>
                <a:t>Cluster 1</a:t>
              </a:r>
              <a:endParaRPr kumimoji="1" lang="ko-Kore-KR" altLang="en-US" dirty="0">
                <a:solidFill>
                  <a:schemeClr val="bg1"/>
                </a:solidFill>
              </a:endParaRPr>
            </a:p>
          </p:txBody>
        </p:sp>
        <p:sp>
          <p:nvSpPr>
            <p:cNvPr id="76" name="TextBox 75">
              <a:extLst>
                <a:ext uri="{FF2B5EF4-FFF2-40B4-BE49-F238E27FC236}">
                  <a16:creationId xmlns:a16="http://schemas.microsoft.com/office/drawing/2014/main" id="{D8EB0344-D227-EB3B-4BE6-951B590D177C}"/>
                </a:ext>
              </a:extLst>
            </p:cNvPr>
            <p:cNvSpPr txBox="1"/>
            <p:nvPr/>
          </p:nvSpPr>
          <p:spPr>
            <a:xfrm>
              <a:off x="3922811" y="4251922"/>
              <a:ext cx="1329894" cy="369332"/>
            </a:xfrm>
            <a:prstGeom prst="rect">
              <a:avLst/>
            </a:prstGeom>
            <a:noFill/>
          </p:spPr>
          <p:txBody>
            <a:bodyPr wrap="square" rtlCol="0">
              <a:spAutoFit/>
            </a:bodyPr>
            <a:lstStyle/>
            <a:p>
              <a:pPr algn="ctr"/>
              <a:r>
                <a:rPr kumimoji="1" lang="en-US" altLang="ko-Kore-KR" dirty="0">
                  <a:solidFill>
                    <a:schemeClr val="bg1"/>
                  </a:solidFill>
                </a:rPr>
                <a:t>Cluster 2</a:t>
              </a:r>
              <a:endParaRPr kumimoji="1" lang="ko-Kore-KR" altLang="en-US" dirty="0">
                <a:solidFill>
                  <a:schemeClr val="bg1"/>
                </a:solidFill>
              </a:endParaRPr>
            </a:p>
          </p:txBody>
        </p:sp>
        <p:sp>
          <p:nvSpPr>
            <p:cNvPr id="77" name="TextBox 76">
              <a:extLst>
                <a:ext uri="{FF2B5EF4-FFF2-40B4-BE49-F238E27FC236}">
                  <a16:creationId xmlns:a16="http://schemas.microsoft.com/office/drawing/2014/main" id="{46F315A4-DE96-30AC-26AA-B025E6BBB557}"/>
                </a:ext>
              </a:extLst>
            </p:cNvPr>
            <p:cNvSpPr txBox="1"/>
            <p:nvPr/>
          </p:nvSpPr>
          <p:spPr>
            <a:xfrm>
              <a:off x="6459969" y="4194879"/>
              <a:ext cx="1250308" cy="369332"/>
            </a:xfrm>
            <a:prstGeom prst="rect">
              <a:avLst/>
            </a:prstGeom>
            <a:noFill/>
          </p:spPr>
          <p:txBody>
            <a:bodyPr wrap="square" rtlCol="0">
              <a:spAutoFit/>
            </a:bodyPr>
            <a:lstStyle/>
            <a:p>
              <a:pPr algn="ctr"/>
              <a:r>
                <a:rPr kumimoji="1" lang="en-US" altLang="ko-Kore-KR" dirty="0">
                  <a:solidFill>
                    <a:schemeClr val="bg1"/>
                  </a:solidFill>
                </a:rPr>
                <a:t>Cluster 3</a:t>
              </a:r>
              <a:endParaRPr kumimoji="1" lang="ko-Kore-KR" altLang="en-US" dirty="0">
                <a:solidFill>
                  <a:schemeClr val="bg1"/>
                </a:solidFill>
              </a:endParaRPr>
            </a:p>
          </p:txBody>
        </p:sp>
      </p:grpSp>
    </p:spTree>
    <p:extLst>
      <p:ext uri="{BB962C8B-B14F-4D97-AF65-F5344CB8AC3E}">
        <p14:creationId xmlns:p14="http://schemas.microsoft.com/office/powerpoint/2010/main" val="24705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2205</Words>
  <Application>Microsoft Office PowerPoint</Application>
  <PresentationFormat>와이드스크린</PresentationFormat>
  <Paragraphs>438</Paragraphs>
  <Slides>25</Slides>
  <Notes>20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25</vt:i4>
      </vt:variant>
    </vt:vector>
  </HeadingPairs>
  <TitlesOfParts>
    <vt:vector size="33" baseType="lpstr">
      <vt:lpstr>Arial Unicode MS</vt:lpstr>
      <vt:lpstr>Helvetica Neue</vt:lpstr>
      <vt:lpstr>inherit</vt:lpstr>
      <vt:lpstr>맑은 고딕</vt:lpstr>
      <vt:lpstr>Arial</vt:lpstr>
      <vt:lpstr>Cambria Math</vt:lpstr>
      <vt:lpstr>Helvetica</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82106</dc:creator>
  <cp:lastModifiedBy>82106</cp:lastModifiedBy>
  <cp:revision>41</cp:revision>
  <dcterms:created xsi:type="dcterms:W3CDTF">2023-05-29T06:44:16Z</dcterms:created>
  <dcterms:modified xsi:type="dcterms:W3CDTF">2023-05-29T17:27:32Z</dcterms:modified>
</cp:coreProperties>
</file>