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85" r:id="rId2"/>
    <p:sldId id="287" r:id="rId3"/>
    <p:sldId id="303" r:id="rId4"/>
    <p:sldId id="304" r:id="rId5"/>
    <p:sldId id="306" r:id="rId6"/>
    <p:sldId id="307" r:id="rId7"/>
    <p:sldId id="308" r:id="rId8"/>
    <p:sldId id="309" r:id="rId9"/>
    <p:sldId id="315" r:id="rId10"/>
    <p:sldId id="316" r:id="rId11"/>
    <p:sldId id="310" r:id="rId12"/>
    <p:sldId id="311" r:id="rId13"/>
    <p:sldId id="312" r:id="rId14"/>
    <p:sldId id="314" r:id="rId15"/>
    <p:sldId id="319" r:id="rId16"/>
    <p:sldId id="317" r:id="rId17"/>
    <p:sldId id="320" r:id="rId18"/>
    <p:sldId id="318" r:id="rId19"/>
    <p:sldId id="321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120" d="100"/>
          <a:sy n="120" d="100"/>
        </p:scale>
        <p:origin x="132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2268" y="1690702"/>
            <a:ext cx="5769651" cy="1204306"/>
          </a:xfrm>
        </p:spPr>
        <p:txBody>
          <a:bodyPr/>
          <a:lstStyle/>
          <a:p>
            <a:r>
              <a:rPr lang="ko-KR" altLang="en-US" b="1" dirty="0" smtClean="0"/>
              <a:t>정규화</a:t>
            </a:r>
            <a:r>
              <a:rPr lang="en-US" altLang="ko-KR" b="1" dirty="0" smtClean="0"/>
              <a:t>(normalization)</a:t>
            </a:r>
            <a:endParaRPr lang="ko-KR" altLang="en-US" b="1" dirty="0"/>
          </a:p>
        </p:txBody>
      </p:sp>
      <p:sp>
        <p:nvSpPr>
          <p:cNvPr id="5" name="부제목 3"/>
          <p:cNvSpPr>
            <a:spLocks noGrp="1"/>
          </p:cNvSpPr>
          <p:nvPr/>
        </p:nvSpPr>
        <p:spPr>
          <a:xfrm rot="19140000">
            <a:off x="1804423" y="3264370"/>
            <a:ext cx="5535155" cy="329259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훈련교사</a:t>
            </a:r>
            <a:r>
              <a:rPr lang="ko-KR" altLang="en-US" dirty="0" smtClean="0"/>
              <a:t> 민경태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</a:t>
            </a:r>
            <a:r>
              <a:rPr lang="ko-KR" altLang="en-US" b="1" dirty="0" smtClean="0"/>
              <a:t>차 정규형 </a:t>
            </a:r>
            <a:r>
              <a:rPr lang="en-US" altLang="ko-KR" b="1" dirty="0" smtClean="0"/>
              <a:t>#3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951644"/>
              </p:ext>
            </p:extLst>
          </p:nvPr>
        </p:nvGraphicFramePr>
        <p:xfrm>
          <a:off x="971600" y="4311104"/>
          <a:ext cx="3240360" cy="144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학번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학과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제임스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국문학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체육학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535021"/>
              </p:ext>
            </p:extLst>
          </p:nvPr>
        </p:nvGraphicFramePr>
        <p:xfrm>
          <a:off x="971600" y="1808832"/>
          <a:ext cx="5818248" cy="180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4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학과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Reading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Grammar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제임스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국문학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고전문학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체육학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37552"/>
              </p:ext>
            </p:extLst>
          </p:nvPr>
        </p:nvGraphicFramePr>
        <p:xfrm>
          <a:off x="4572000" y="4311104"/>
          <a:ext cx="3240360" cy="180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번호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Reading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Grammar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고전문학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내용 개체 틀 2"/>
          <p:cNvSpPr txBox="1">
            <a:spLocks/>
          </p:cNvSpPr>
          <p:nvPr/>
        </p:nvSpPr>
        <p:spPr>
          <a:xfrm>
            <a:off x="822960" y="1268760"/>
            <a:ext cx="7520940" cy="456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ko-KR" altLang="en-US" dirty="0"/>
              <a:t>테이블은 레코드를 유일하게 식별할 </a:t>
            </a:r>
            <a:r>
              <a:rPr lang="ko-KR" altLang="en-US" dirty="0" err="1"/>
              <a:t>기본키를</a:t>
            </a:r>
            <a:r>
              <a:rPr lang="ko-KR" altLang="en-US" dirty="0"/>
              <a:t> 가져야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13" name="아래쪽 화살표 12"/>
          <p:cNvSpPr/>
          <p:nvPr/>
        </p:nvSpPr>
        <p:spPr>
          <a:xfrm>
            <a:off x="3923928" y="3717032"/>
            <a:ext cx="93610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9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</a:t>
            </a:r>
            <a:r>
              <a:rPr lang="ko-KR" altLang="en-US" b="1" dirty="0" smtClean="0"/>
              <a:t>차 정규형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032227"/>
          </a:xfrm>
        </p:spPr>
        <p:txBody>
          <a:bodyPr>
            <a:noAutofit/>
          </a:bodyPr>
          <a:lstStyle/>
          <a:p>
            <a:pPr>
              <a:lnSpc>
                <a:spcPts val="1600"/>
              </a:lnSpc>
              <a:buFont typeface="Wingdings" pitchFamily="2" charset="2"/>
              <a:buChar char="§"/>
            </a:pPr>
            <a:r>
              <a:rPr lang="en-US" altLang="ko-KR" dirty="0" smtClean="0"/>
              <a:t>2</a:t>
            </a:r>
            <a:r>
              <a:rPr lang="ko-KR" altLang="en-US" dirty="0" smtClean="0"/>
              <a:t>개 이상의 칼럼으로 만든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사용할 때만 발생한다</a:t>
            </a:r>
            <a:r>
              <a:rPr lang="en-US" altLang="ko-KR" dirty="0" smtClean="0"/>
              <a:t>.</a:t>
            </a:r>
          </a:p>
          <a:p>
            <a:pPr>
              <a:lnSpc>
                <a:spcPts val="1600"/>
              </a:lnSpc>
              <a:buFont typeface="Wingdings" pitchFamily="2" charset="2"/>
              <a:buChar char="§"/>
            </a:pPr>
            <a:r>
              <a:rPr lang="en-US" altLang="ko-KR" dirty="0" smtClean="0"/>
              <a:t>1</a:t>
            </a:r>
            <a:r>
              <a:rPr lang="ko-KR" altLang="en-US" dirty="0" smtClean="0"/>
              <a:t>개 칼럼으로 만든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사용하면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정규형을 만족한다</a:t>
            </a:r>
            <a:r>
              <a:rPr lang="en-US" altLang="ko-KR" dirty="0" smtClean="0"/>
              <a:t>.</a:t>
            </a:r>
          </a:p>
          <a:p>
            <a:pPr>
              <a:lnSpc>
                <a:spcPts val="1600"/>
              </a:lnSpc>
              <a:buFont typeface="Wingdings" pitchFamily="2" charset="2"/>
              <a:buChar char="§"/>
            </a:pPr>
            <a:r>
              <a:rPr lang="en-US" altLang="ko-KR" dirty="0" smtClean="0"/>
              <a:t>2</a:t>
            </a:r>
            <a:r>
              <a:rPr lang="ko-KR" altLang="en-US" dirty="0" smtClean="0"/>
              <a:t>개 칼럼에서 특정 칼럼에만 종속된 칼럼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부분적 종속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없어야 한다</a:t>
            </a:r>
            <a:r>
              <a:rPr lang="en-US" altLang="ko-KR" dirty="0" smtClean="0"/>
              <a:t>.</a:t>
            </a:r>
          </a:p>
          <a:p>
            <a:pPr lvl="2">
              <a:lnSpc>
                <a:spcPts val="1600"/>
              </a:lnSpc>
              <a:buFont typeface="Wingdings" pitchFamily="2" charset="2"/>
              <a:buChar char="ü"/>
            </a:pPr>
            <a:r>
              <a:rPr lang="ko-KR" altLang="en-US" dirty="0" smtClean="0"/>
              <a:t>나이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종속자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학과의 영향은 없지만 성명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결정자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영향을 받기 때문에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성명과 나이를 따로 분리해야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3995936" y="4275088"/>
            <a:ext cx="936104" cy="162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708445"/>
              </p:ext>
            </p:extLst>
          </p:nvPr>
        </p:nvGraphicFramePr>
        <p:xfrm>
          <a:off x="971601" y="2544688"/>
          <a:ext cx="7272807" cy="167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8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2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>
                          <a:solidFill>
                            <a:srgbClr val="FF0000"/>
                          </a:solidFill>
                        </a:rPr>
                        <a:t>성명</a:t>
                      </a:r>
                      <a:endParaRPr lang="ko-KR" altLang="en-US" sz="16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>
                          <a:solidFill>
                            <a:srgbClr val="FF0000"/>
                          </a:solidFill>
                        </a:rPr>
                        <a:t>학과</a:t>
                      </a:r>
                      <a:endParaRPr lang="ko-KR" altLang="en-US" sz="16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과목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앨리스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영문학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Reading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앨리스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영문학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Grammar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제임스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국문학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고전문학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아놀드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체육학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재활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94716"/>
              </p:ext>
            </p:extLst>
          </p:nvPr>
        </p:nvGraphicFramePr>
        <p:xfrm>
          <a:off x="971600" y="4536152"/>
          <a:ext cx="2960076" cy="1341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8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>
                          <a:solidFill>
                            <a:srgbClr val="FF0000"/>
                          </a:solidFill>
                        </a:rPr>
                        <a:t>성명</a:t>
                      </a:r>
                      <a:endParaRPr lang="ko-KR" altLang="en-US" sz="16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나이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앨리스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제임스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21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아놀드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06519"/>
              </p:ext>
            </p:extLst>
          </p:nvPr>
        </p:nvGraphicFramePr>
        <p:xfrm>
          <a:off x="4211961" y="4536152"/>
          <a:ext cx="4032447" cy="167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77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>
                          <a:solidFill>
                            <a:srgbClr val="FF0000"/>
                          </a:solidFill>
                        </a:rPr>
                        <a:t>성명</a:t>
                      </a:r>
                      <a:endParaRPr lang="ko-KR" altLang="en-US" sz="16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>
                          <a:solidFill>
                            <a:srgbClr val="FF0000"/>
                          </a:solidFill>
                        </a:rPr>
                        <a:t>학과</a:t>
                      </a:r>
                      <a:endParaRPr lang="ko-KR" altLang="en-US" sz="16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과목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앨리스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영문학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Reading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앨리스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영문학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Grammar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제임스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국문학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고전문학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아놀드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체육학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재활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9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</a:t>
            </a:r>
            <a:r>
              <a:rPr lang="ko-KR" altLang="en-US" b="1" dirty="0" smtClean="0"/>
              <a:t>차 정규형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03222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err="1" smtClean="0"/>
              <a:t>기본키를</a:t>
            </a:r>
            <a:r>
              <a:rPr lang="ko-KR" altLang="en-US" dirty="0" smtClean="0"/>
              <a:t> 제외한 다른 칼럼들 간의 이행적 함수 종속을 없애는 과정이다</a:t>
            </a:r>
            <a:r>
              <a:rPr lang="en-US" altLang="ko-KR" dirty="0" smtClean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dirty="0" smtClean="0"/>
              <a:t>학교에 따라 학교연락처가 영향을 받으므로 따로 분리해야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3995936" y="3717032"/>
            <a:ext cx="936104" cy="162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38231"/>
              </p:ext>
            </p:extLst>
          </p:nvPr>
        </p:nvGraphicFramePr>
        <p:xfrm>
          <a:off x="971601" y="1772816"/>
          <a:ext cx="7272807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8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2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>
                          <a:solidFill>
                            <a:srgbClr val="FF0000"/>
                          </a:solidFill>
                        </a:rPr>
                        <a:t>학번</a:t>
                      </a:r>
                      <a:endParaRPr lang="ko-KR" altLang="en-US" sz="16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성명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/>
                        <a:t>학교</a:t>
                      </a:r>
                      <a:endParaRPr lang="ko-KR" altLang="en-US" sz="1600" b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학교연락처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김일지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연세중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02-123-5555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박서준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연세중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02-123-5555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308825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최성수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서강고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02-555-1234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408826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이미형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서강고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02-555-1234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117701"/>
              </p:ext>
            </p:extLst>
          </p:nvPr>
        </p:nvGraphicFramePr>
        <p:xfrm>
          <a:off x="971599" y="4077074"/>
          <a:ext cx="4080075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6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>
                          <a:solidFill>
                            <a:srgbClr val="FF0000"/>
                          </a:solidFill>
                        </a:rPr>
                        <a:t>학번</a:t>
                      </a:r>
                      <a:endParaRPr lang="ko-KR" altLang="en-US" sz="16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성명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/>
                        <a:t>학교</a:t>
                      </a:r>
                      <a:endParaRPr lang="ko-KR" altLang="en-US" sz="1600" b="1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김일지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연세중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박서준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연세중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308825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최성수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서강고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308826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이미형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서강고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82239"/>
              </p:ext>
            </p:extLst>
          </p:nvPr>
        </p:nvGraphicFramePr>
        <p:xfrm>
          <a:off x="5364089" y="4077074"/>
          <a:ext cx="2880320" cy="103691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8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/>
                        <a:t>학교</a:t>
                      </a:r>
                      <a:endParaRPr lang="ko-KR" altLang="en-US" sz="1600" b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학교연락처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연세중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02-123-5555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서강고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02-555-1234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31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bcnf</a:t>
            </a:r>
            <a:r>
              <a:rPr lang="en-US" altLang="ko-KR" b="1" dirty="0" smtClean="0"/>
              <a:t> (</a:t>
            </a:r>
            <a:r>
              <a:rPr lang="en-US" altLang="ko-KR" b="1" dirty="0" err="1" smtClean="0"/>
              <a:t>boyce</a:t>
            </a:r>
            <a:r>
              <a:rPr lang="en-US" altLang="ko-KR" b="1" dirty="0" smtClean="0"/>
              <a:t> and </a:t>
            </a:r>
            <a:r>
              <a:rPr lang="en-US" altLang="ko-KR" b="1" dirty="0" err="1" smtClean="0"/>
              <a:t>codd</a:t>
            </a:r>
            <a:r>
              <a:rPr lang="en-US" altLang="ko-KR" b="1" dirty="0" smtClean="0"/>
              <a:t> normal form)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03222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일반 칼럼이 결정자 역할을 하지 못하도록 처리한다</a:t>
            </a:r>
            <a:r>
              <a:rPr lang="en-US" altLang="ko-KR" dirty="0" smtClean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dirty="0" smtClean="0"/>
              <a:t>교수에 따라 과목이 결정되기 때문에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교수</a:t>
            </a:r>
            <a:r>
              <a:rPr lang="en-US" altLang="ko-KR" dirty="0" smtClean="0"/>
              <a:t>”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과목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의 결정자이다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그런데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교수는 </a:t>
            </a:r>
            <a:r>
              <a:rPr lang="ko-KR" altLang="en-US" dirty="0" err="1" smtClean="0"/>
              <a:t>후보키가</a:t>
            </a:r>
            <a:r>
              <a:rPr lang="ko-KR" altLang="en-US" dirty="0" smtClean="0"/>
              <a:t> 아니므로 일반 칼럼이다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 칼럼은 다른 칼럼의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결정자 역할을 수행하면 안 된다</a:t>
            </a:r>
            <a:r>
              <a:rPr lang="en-US" altLang="ko-KR" dirty="0" smtClean="0"/>
              <a:t>. 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4067944" y="4149078"/>
            <a:ext cx="936104" cy="162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803532"/>
              </p:ext>
            </p:extLst>
          </p:nvPr>
        </p:nvGraphicFramePr>
        <p:xfrm>
          <a:off x="971601" y="2348880"/>
          <a:ext cx="7272808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8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6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성명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/>
                        <a:t>과목</a:t>
                      </a:r>
                      <a:endParaRPr lang="ko-KR" altLang="en-US" sz="1600" b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교수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김일지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철학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소크라테스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박기정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오바마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최성수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철학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소크라테스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이미형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트럼프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948947"/>
              </p:ext>
            </p:extLst>
          </p:nvPr>
        </p:nvGraphicFramePr>
        <p:xfrm>
          <a:off x="971599" y="4358080"/>
          <a:ext cx="3384375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2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6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6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교수코드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김일지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박기정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최성수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10104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이미형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899767"/>
              </p:ext>
            </p:extLst>
          </p:nvPr>
        </p:nvGraphicFramePr>
        <p:xfrm>
          <a:off x="4535996" y="4358080"/>
          <a:ext cx="3708411" cy="13825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36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>
                          <a:solidFill>
                            <a:schemeClr val="tx1"/>
                          </a:solidFill>
                        </a:rPr>
                        <a:t>교수코드</a:t>
                      </a:r>
                      <a:endParaRPr lang="ko-KR" altLang="en-US" sz="16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none" dirty="0" smtClean="0"/>
                        <a:t>교수</a:t>
                      </a:r>
                      <a:endParaRPr lang="ko-KR" altLang="en-US" sz="1600" b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과목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소크라테스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철학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오바마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영어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트럼프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영어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2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정규화 실습 </a:t>
            </a:r>
            <a:r>
              <a:rPr lang="en-US" altLang="ko-KR" b="1" dirty="0" smtClean="0"/>
              <a:t>#1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24825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다음 테이블을 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정규화하시오</a:t>
            </a:r>
            <a:r>
              <a:rPr lang="en-US" altLang="ko-KR" dirty="0" smtClean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dirty="0" smtClean="0"/>
              <a:t>모든 </a:t>
            </a:r>
            <a:r>
              <a:rPr lang="en-US" altLang="ko-KR" dirty="0" smtClean="0"/>
              <a:t>Domain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원자값을</a:t>
            </a:r>
            <a:r>
              <a:rPr lang="ko-KR" altLang="en-US" dirty="0" smtClean="0"/>
              <a:t> 가져야 한다</a:t>
            </a:r>
            <a:r>
              <a:rPr lang="en-US" altLang="ko-KR" dirty="0" smtClean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dirty="0" smtClean="0"/>
              <a:t>모든 칼럼에 반복 그룹</a:t>
            </a:r>
            <a:r>
              <a:rPr lang="en-US" altLang="ko-KR" dirty="0" smtClean="0"/>
              <a:t>(Repeating Group)</a:t>
            </a:r>
            <a:r>
              <a:rPr lang="ko-KR" altLang="en-US" dirty="0" smtClean="0"/>
              <a:t>이 없어야 한다</a:t>
            </a:r>
            <a:r>
              <a:rPr lang="en-US" altLang="ko-KR" dirty="0" smtClean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dirty="0" smtClean="0"/>
              <a:t>모든 테이블은 데이터 식별을 위해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사용해야 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44662"/>
              </p:ext>
            </p:extLst>
          </p:nvPr>
        </p:nvGraphicFramePr>
        <p:xfrm>
          <a:off x="971601" y="2636912"/>
          <a:ext cx="7272807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7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4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none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4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고객명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none" dirty="0" smtClean="0"/>
                        <a:t>고객포인트</a:t>
                      </a:r>
                      <a:endParaRPr lang="ko-KR" altLang="en-US" sz="14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고객연락처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김다은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555-4444, 010-2222-3333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234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이다은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505-3333, 010-3333-4444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345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정다은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2626-3333, 010-9999-2222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456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최다은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010-4444-5555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6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정규화 실습 </a:t>
            </a:r>
            <a:r>
              <a:rPr lang="en-US" altLang="ko-KR" b="1" dirty="0" smtClean="0"/>
              <a:t>#1 - </a:t>
            </a:r>
            <a:r>
              <a:rPr lang="ko-KR" altLang="en-US" b="1" dirty="0" smtClean="0"/>
              <a:t>풀</a:t>
            </a:r>
            <a:r>
              <a:rPr lang="ko-KR" altLang="en-US" b="1" dirty="0"/>
              <a:t>이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372319"/>
              </p:ext>
            </p:extLst>
          </p:nvPr>
        </p:nvGraphicFramePr>
        <p:xfrm>
          <a:off x="1763687" y="1052736"/>
          <a:ext cx="6480721" cy="121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8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8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none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0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고객명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none" dirty="0" smtClean="0"/>
                        <a:t>고객포인트</a:t>
                      </a:r>
                      <a:endParaRPr lang="ko-KR" altLang="en-US" sz="10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고객연락처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고객연락처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김다은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555-4444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010-2222-3333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이다은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505-3333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010-3333-4444</a:t>
                      </a:r>
                      <a:endParaRPr lang="ko-KR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정다은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2626-3333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010-9999-2222</a:t>
                      </a:r>
                      <a:endParaRPr lang="ko-KR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456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최다은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010-4444-5555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6" y="105273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원자값</a:t>
            </a:r>
            <a:endParaRPr lang="en-US" altLang="ko-KR" dirty="0" smtClean="0"/>
          </a:p>
          <a:p>
            <a:r>
              <a:rPr lang="ko-KR" altLang="en-US" dirty="0" smtClean="0"/>
              <a:t>제</a:t>
            </a:r>
            <a:r>
              <a:rPr lang="ko-KR" altLang="en-US" dirty="0"/>
              <a:t>거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86029"/>
              </p:ext>
            </p:extLst>
          </p:nvPr>
        </p:nvGraphicFramePr>
        <p:xfrm>
          <a:off x="1763687" y="2420888"/>
          <a:ext cx="4812416" cy="195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8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none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0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고객명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none" dirty="0" smtClean="0"/>
                        <a:t>고객포인트</a:t>
                      </a:r>
                      <a:endParaRPr lang="ko-KR" altLang="en-US" sz="10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고객연락처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김다은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555-4444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김다은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010-2222-3333</a:t>
                      </a:r>
                      <a:endParaRPr lang="ko-KR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이다은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505-3333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이다은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010-3333-4444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정다은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2626-3333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정다은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010-9999-2222</a:t>
                      </a:r>
                      <a:endParaRPr lang="ko-KR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456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최다은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010-4444-5555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5536" y="249289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반복그룹</a:t>
            </a:r>
            <a:endParaRPr lang="en-US" altLang="ko-KR" dirty="0" smtClean="0"/>
          </a:p>
          <a:p>
            <a:r>
              <a:rPr lang="ko-KR" altLang="en-US" dirty="0" smtClean="0"/>
              <a:t>제</a:t>
            </a:r>
            <a:r>
              <a:rPr lang="ko-KR" altLang="en-US" dirty="0"/>
              <a:t>거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46371"/>
              </p:ext>
            </p:extLst>
          </p:nvPr>
        </p:nvGraphicFramePr>
        <p:xfrm>
          <a:off x="1763688" y="4509120"/>
          <a:ext cx="3144111" cy="121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sng" dirty="0" smtClean="0">
                          <a:solidFill>
                            <a:srgbClr val="FF0000"/>
                          </a:solidFill>
                        </a:rPr>
                        <a:t>고객번호</a:t>
                      </a:r>
                      <a:endParaRPr lang="ko-KR" altLang="en-US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고객명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none" dirty="0" smtClean="0"/>
                        <a:t>고객포인트</a:t>
                      </a:r>
                      <a:endParaRPr lang="ko-KR" altLang="en-US" sz="10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김다은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이다은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1000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정다은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456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최다은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372166"/>
              </p:ext>
            </p:extLst>
          </p:nvPr>
        </p:nvGraphicFramePr>
        <p:xfrm>
          <a:off x="5076056" y="4509120"/>
          <a:ext cx="2944581" cy="195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9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sng" dirty="0" smtClean="0">
                          <a:solidFill>
                            <a:srgbClr val="FF0000"/>
                          </a:solidFill>
                        </a:rPr>
                        <a:t>번호</a:t>
                      </a:r>
                      <a:endParaRPr lang="ko-KR" altLang="en-US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u="none" dirty="0" smtClean="0">
                          <a:solidFill>
                            <a:schemeClr val="tx1"/>
                          </a:solidFill>
                        </a:rPr>
                        <a:t>고객번호</a:t>
                      </a:r>
                      <a:endParaRPr lang="ko-KR" altLang="en-US" sz="10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고객연락처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555-4444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123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010-2222-3333</a:t>
                      </a:r>
                      <a:endParaRPr lang="ko-KR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505-3333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010-3333-4444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2626-3333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345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010-9999-2222</a:t>
                      </a:r>
                      <a:endParaRPr lang="ko-KR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456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010-4444-5555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95536" y="450912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기본키</a:t>
            </a:r>
            <a:endParaRPr lang="en-US" altLang="ko-KR" dirty="0" smtClean="0"/>
          </a:p>
          <a:p>
            <a:r>
              <a:rPr lang="ko-KR" altLang="en-US" dirty="0" smtClean="0"/>
              <a:t>설</a:t>
            </a:r>
            <a:r>
              <a:rPr lang="ko-KR" altLang="en-US" dirty="0"/>
              <a:t>정</a:t>
            </a:r>
          </a:p>
        </p:txBody>
      </p:sp>
    </p:spTree>
    <p:extLst>
      <p:ext uri="{BB962C8B-B14F-4D97-AF65-F5344CB8AC3E}">
        <p14:creationId xmlns:p14="http://schemas.microsoft.com/office/powerpoint/2010/main" val="258812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정규화 실습 </a:t>
            </a:r>
            <a:r>
              <a:rPr lang="en-US" altLang="ko-KR" b="1" dirty="0" smtClean="0"/>
              <a:t>#2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24825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다음 테이블을 제 </a:t>
            </a:r>
            <a:r>
              <a:rPr lang="en-US" altLang="ko-KR" dirty="0"/>
              <a:t>2</a:t>
            </a:r>
            <a:r>
              <a:rPr lang="ko-KR" altLang="en-US" dirty="0" smtClean="0"/>
              <a:t>정규화하시오</a:t>
            </a:r>
            <a:r>
              <a:rPr lang="en-US" altLang="ko-KR" dirty="0" smtClean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dirty="0" smtClean="0"/>
              <a:t>모든 칼럼이 완전 함수적 종속을 만족해야 한다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822224"/>
              </p:ext>
            </p:extLst>
          </p:nvPr>
        </p:nvGraphicFramePr>
        <p:xfrm>
          <a:off x="971601" y="2132856"/>
          <a:ext cx="7272808" cy="24194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8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sng" dirty="0" smtClean="0">
                          <a:solidFill>
                            <a:srgbClr val="FF0000"/>
                          </a:solidFill>
                        </a:rPr>
                        <a:t>제조사</a:t>
                      </a:r>
                      <a:endParaRPr lang="ko-KR" altLang="en-US" sz="1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모델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none" dirty="0" smtClean="0"/>
                        <a:t>세부 모델명</a:t>
                      </a:r>
                      <a:endParaRPr lang="ko-KR" altLang="en-US" sz="14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제조국가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Benz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C-Class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C200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Germany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Benz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E-Class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E300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Germany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Hyundai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Genesis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G70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Korea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Hyundai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Genesis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G80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Korea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BMW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3</a:t>
                      </a:r>
                      <a:r>
                        <a:rPr lang="en-US" altLang="ko-KR" sz="1400" baseline="0" smtClean="0"/>
                        <a:t>-series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320D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Germany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BMW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5-series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520D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Germany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63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정규화 실습 </a:t>
            </a:r>
            <a:r>
              <a:rPr lang="en-US" altLang="ko-KR" b="1" dirty="0" smtClean="0"/>
              <a:t>#2 - </a:t>
            </a:r>
            <a:r>
              <a:rPr lang="ko-KR" altLang="en-US" b="1" dirty="0" smtClean="0"/>
              <a:t>풀이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692482"/>
              </p:ext>
            </p:extLst>
          </p:nvPr>
        </p:nvGraphicFramePr>
        <p:xfrm>
          <a:off x="4049942" y="3068960"/>
          <a:ext cx="4482498" cy="24194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4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4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sng" dirty="0" smtClean="0">
                          <a:solidFill>
                            <a:srgbClr val="FF0000"/>
                          </a:solidFill>
                        </a:rPr>
                        <a:t>제조사</a:t>
                      </a:r>
                      <a:endParaRPr lang="ko-KR" altLang="en-US" sz="1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모델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none" dirty="0" smtClean="0"/>
                        <a:t>세부 모델명</a:t>
                      </a:r>
                      <a:endParaRPr lang="ko-KR" altLang="en-US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Benz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C-Class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C200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Benz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E-Class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E300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Hyundai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Genesis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G70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Hyundai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Genesis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G80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BMW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3</a:t>
                      </a:r>
                      <a:r>
                        <a:rPr lang="en-US" altLang="ko-KR" sz="1400" baseline="0" smtClean="0"/>
                        <a:t>-series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320D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BMW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5-series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520D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2960" y="1124744"/>
            <a:ext cx="7008650" cy="1500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 err="1" smtClean="0"/>
              <a:t>기본키</a:t>
            </a:r>
            <a:r>
              <a:rPr lang="ko-KR" altLang="en-US" dirty="0" smtClean="0"/>
              <a:t> 중에서 제조사에만 종속 관계가 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부분적 함수 종속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 smtClean="0"/>
              <a:t>제조사와 제조국가의 부분적 종속 제거</a:t>
            </a:r>
            <a:endParaRPr lang="en-US" altLang="ko-KR" dirty="0" smtClean="0"/>
          </a:p>
          <a:p>
            <a:pPr marL="402336" lvl="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ko-KR" sz="1600" dirty="0"/>
              <a:t>Benz -&gt; Germany</a:t>
            </a:r>
          </a:p>
          <a:p>
            <a:pPr marL="402336" lvl="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ko-KR" sz="1600" dirty="0"/>
              <a:t>Hyundai -&gt; Korea</a:t>
            </a:r>
          </a:p>
          <a:p>
            <a:pPr marL="402336" lvl="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ko-KR" sz="1600" dirty="0"/>
              <a:t>BMW -&gt; Germany</a:t>
            </a:r>
            <a:endParaRPr lang="ko-KR" altLang="en-US" sz="16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554721"/>
              </p:ext>
            </p:extLst>
          </p:nvPr>
        </p:nvGraphicFramePr>
        <p:xfrm>
          <a:off x="901952" y="3068960"/>
          <a:ext cx="2988332" cy="13825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4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sng" dirty="0" smtClean="0">
                          <a:solidFill>
                            <a:srgbClr val="FF0000"/>
                          </a:solidFill>
                        </a:rPr>
                        <a:t>제조사</a:t>
                      </a:r>
                      <a:endParaRPr lang="ko-KR" altLang="en-US" sz="1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제조국가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Benz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Germany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Hyundai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Korea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BMW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Germany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8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정규화 실습 </a:t>
            </a:r>
            <a:r>
              <a:rPr lang="en-US" altLang="ko-KR" b="1" dirty="0" smtClean="0"/>
              <a:t>#3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24825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다음 테이블을 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정규화하시오</a:t>
            </a:r>
            <a:r>
              <a:rPr lang="en-US" altLang="ko-KR" dirty="0" smtClean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dirty="0" err="1" smtClean="0"/>
              <a:t>기본키가</a:t>
            </a:r>
            <a:r>
              <a:rPr lang="ko-KR" altLang="en-US" dirty="0" smtClean="0"/>
              <a:t> 아닌 칼럼 사이에 함수 종속이 없어야 한다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406030"/>
              </p:ext>
            </p:extLst>
          </p:nvPr>
        </p:nvGraphicFramePr>
        <p:xfrm>
          <a:off x="971601" y="2132856"/>
          <a:ext cx="7272808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8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sng" dirty="0" smtClean="0">
                          <a:solidFill>
                            <a:srgbClr val="FF0000"/>
                          </a:solidFill>
                        </a:rPr>
                        <a:t>대회</a:t>
                      </a:r>
                      <a:endParaRPr lang="ko-KR" altLang="en-US" sz="1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년도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none" dirty="0" smtClean="0"/>
                        <a:t>우승자</a:t>
                      </a:r>
                      <a:endParaRPr lang="ko-KR" altLang="en-US" sz="14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우승자 국가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US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오픈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제이슨</a:t>
                      </a:r>
                      <a:r>
                        <a:rPr lang="ko-KR" altLang="en-US" sz="1400" dirty="0" smtClean="0"/>
                        <a:t> 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미국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프랑스 오픈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에단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헌트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미국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웜블덴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셜록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홈즈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영국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호주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오픈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2017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최배달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한국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8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정규화 실습 </a:t>
            </a:r>
            <a:r>
              <a:rPr lang="en-US" altLang="ko-KR" b="1" dirty="0" smtClean="0"/>
              <a:t>#3 - </a:t>
            </a:r>
            <a:r>
              <a:rPr lang="ko-KR" altLang="en-US" b="1" dirty="0" smtClean="0"/>
              <a:t>풀이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19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20067"/>
              </p:ext>
            </p:extLst>
          </p:nvPr>
        </p:nvGraphicFramePr>
        <p:xfrm>
          <a:off x="923594" y="3212976"/>
          <a:ext cx="3672408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sng" dirty="0" smtClean="0">
                          <a:solidFill>
                            <a:srgbClr val="FF0000"/>
                          </a:solidFill>
                        </a:rPr>
                        <a:t>대회</a:t>
                      </a:r>
                      <a:endParaRPr lang="ko-KR" altLang="en-US" sz="1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년도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none" dirty="0" smtClean="0"/>
                        <a:t>우승자</a:t>
                      </a:r>
                      <a:endParaRPr lang="ko-KR" altLang="en-US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US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오픈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제이슨</a:t>
                      </a:r>
                      <a:r>
                        <a:rPr lang="ko-KR" altLang="en-US" sz="1400" dirty="0" smtClean="0"/>
                        <a:t> 본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프랑스 오픈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에단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헌트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윔블던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셜록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홈즈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호주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오픈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2017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최배달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613107"/>
              </p:ext>
            </p:extLst>
          </p:nvPr>
        </p:nvGraphicFramePr>
        <p:xfrm>
          <a:off x="5316082" y="3212976"/>
          <a:ext cx="2424270" cy="17281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u="sng" dirty="0" smtClean="0">
                          <a:solidFill>
                            <a:srgbClr val="FF0000"/>
                          </a:solidFill>
                        </a:rPr>
                        <a:t>우승자</a:t>
                      </a:r>
                      <a:endParaRPr lang="ko-KR" altLang="en-US" sz="1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우승자 국가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제이슨</a:t>
                      </a:r>
                      <a:r>
                        <a:rPr lang="ko-KR" altLang="en-US" sz="1400" dirty="0" smtClean="0"/>
                        <a:t> 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미국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에단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헌트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미국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셜록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홈즈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영국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최배달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한국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22960" y="1124744"/>
            <a:ext cx="694933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 err="1"/>
              <a:t>기본키가</a:t>
            </a:r>
            <a:r>
              <a:rPr lang="ko-KR" altLang="en-US" dirty="0"/>
              <a:t> 아닌 우승자와 우승자 국가 사이에 종속 관계가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우승자와 우승자 국가의 이행적 종속 제거</a:t>
            </a:r>
            <a:endParaRPr lang="en-US" altLang="ko-KR" dirty="0" smtClean="0"/>
          </a:p>
          <a:p>
            <a:pPr marL="402336" lvl="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ko-KR" altLang="en-US" sz="1600" dirty="0" err="1" smtClean="0"/>
              <a:t>제이슨</a:t>
            </a:r>
            <a:r>
              <a:rPr lang="ko-KR" altLang="en-US" sz="1600" dirty="0" smtClean="0"/>
              <a:t> 본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 smtClean="0"/>
              <a:t>미국</a:t>
            </a:r>
            <a:endParaRPr lang="en-US" altLang="ko-KR" sz="1600" dirty="0"/>
          </a:p>
          <a:p>
            <a:pPr marL="402336" lvl="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ko-KR" altLang="en-US" sz="1600" dirty="0" err="1" smtClean="0"/>
              <a:t>에단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헌트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 smtClean="0"/>
              <a:t>미국</a:t>
            </a:r>
            <a:endParaRPr lang="en-US" altLang="ko-KR" sz="1600" dirty="0"/>
          </a:p>
          <a:p>
            <a:pPr marL="402336" lvl="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ko-KR" altLang="en-US" sz="1600" dirty="0" err="1" smtClean="0"/>
              <a:t>셜록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홈즈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 smtClean="0"/>
              <a:t>영국</a:t>
            </a:r>
            <a:endParaRPr lang="en-US" altLang="ko-KR" sz="1600" dirty="0"/>
          </a:p>
          <a:p>
            <a:pPr marL="402336" lvl="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ko-KR" altLang="en-US" sz="1600" dirty="0" err="1" smtClean="0"/>
              <a:t>최배달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한국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56106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이상 현상</a:t>
            </a:r>
            <a:r>
              <a:rPr lang="en-US" altLang="ko-KR" b="1" dirty="0" smtClean="0"/>
              <a:t>(Anomaly)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wrap="none"/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잘못된 데이터베이스 설계의 결과물이다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불필요한 데이터의 중복으로 인한 공간낭비와 부작용이 초래된다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삽입이상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갱신이상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삭제이상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다음의 테이블을 보자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4149080"/>
            <a:ext cx="65453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학번과 과목을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사용하고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★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잘못된 설계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로 인해서</a:t>
            </a:r>
            <a:endParaRPr lang="en-US" altLang="ko-KR" dirty="0" smtClean="0"/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</a:t>
            </a:r>
            <a:r>
              <a:rPr lang="ko-KR" altLang="en-US" dirty="0" smtClean="0"/>
              <a:t>학번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성명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에 불필요한 중복이 다수 포함되어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9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5931706"/>
              </p:ext>
            </p:extLst>
          </p:nvPr>
        </p:nvGraphicFramePr>
        <p:xfrm>
          <a:off x="822325" y="1100138"/>
          <a:ext cx="601726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0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학번 </a:t>
                      </a:r>
                      <a:r>
                        <a:rPr lang="en-US" altLang="ko-KR" sz="1400" u="sng" dirty="0" smtClean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과목 </a:t>
                      </a:r>
                      <a:r>
                        <a:rPr lang="en-US" altLang="ko-KR" sz="1400" u="sng" dirty="0" smtClean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M0111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C1122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E9933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사무엘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호텔경영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H2444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섬유공학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F1019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06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삽입 이상</a:t>
            </a:r>
            <a:r>
              <a:rPr lang="en-US" altLang="ko-KR" b="1" dirty="0" smtClean="0"/>
              <a:t>(insertion anomaly)</a:t>
            </a:r>
            <a:endParaRPr lang="ko-KR" altLang="en-US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299318"/>
              </p:ext>
            </p:extLst>
          </p:nvPr>
        </p:nvGraphicFramePr>
        <p:xfrm>
          <a:off x="822325" y="1100138"/>
          <a:ext cx="601726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0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학번 </a:t>
                      </a:r>
                      <a:r>
                        <a:rPr lang="en-US" altLang="ko-KR" sz="1400" u="sng" dirty="0" smtClean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과목 </a:t>
                      </a:r>
                      <a:r>
                        <a:rPr lang="en-US" altLang="ko-KR" sz="1400" u="sng" dirty="0" smtClean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M0111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C1122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E9933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사무엘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호텔경영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H2444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섬유공학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F1019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호프먼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컴퓨터공학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???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4149080"/>
            <a:ext cx="8573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상황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아직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과목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선택하지 않은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호프먼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의 정보를 입력해 두고자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문제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과목 칼럼은 비워 둬야 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학번과 과목 칼럼은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설정해 두었기</a:t>
            </a:r>
            <a:endParaRPr lang="en-US" altLang="ko-KR" dirty="0" smtClean="0"/>
          </a:p>
          <a:p>
            <a:r>
              <a:rPr lang="ko-KR" altLang="en-US" dirty="0" smtClean="0"/>
              <a:t>때문에 비워 둘 수 없다면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      </a:t>
            </a:r>
            <a:r>
              <a:rPr lang="ko-KR" altLang="en-US" u="sng" dirty="0" smtClean="0">
                <a:solidFill>
                  <a:srgbClr val="0000FF"/>
                </a:solidFill>
              </a:rPr>
              <a:t>과목에 뭐든 입력을 해야만 </a:t>
            </a:r>
            <a:r>
              <a:rPr lang="ko-KR" altLang="en-US" u="sng" dirty="0" err="1" smtClean="0">
                <a:solidFill>
                  <a:srgbClr val="0000FF"/>
                </a:solidFill>
              </a:rPr>
              <a:t>호프먼의</a:t>
            </a:r>
            <a:r>
              <a:rPr lang="ko-KR" altLang="en-US" u="sng" dirty="0" smtClean="0">
                <a:solidFill>
                  <a:srgbClr val="0000FF"/>
                </a:solidFill>
              </a:rPr>
              <a:t> 정보를 입력할 수 있다</a:t>
            </a:r>
            <a:r>
              <a:rPr lang="en-US" altLang="ko-KR" u="sng" dirty="0" smtClean="0">
                <a:solidFill>
                  <a:srgbClr val="0000FF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★ </a:t>
            </a:r>
            <a:r>
              <a:rPr lang="ko-KR" altLang="en-US" dirty="0" smtClean="0"/>
              <a:t>데이터의 삽입을 위해 불필요한 데이터를 삽입해야 하는 </a:t>
            </a:r>
            <a:r>
              <a:rPr lang="en-US" altLang="ko-KR" b="1" dirty="0" smtClean="0">
                <a:solidFill>
                  <a:srgbClr val="FF0000"/>
                </a:solidFill>
              </a:rPr>
              <a:t>“</a:t>
            </a:r>
            <a:r>
              <a:rPr lang="ko-KR" altLang="en-US" b="1" dirty="0" smtClean="0">
                <a:solidFill>
                  <a:srgbClr val="FF0000"/>
                </a:solidFill>
              </a:rPr>
              <a:t>삽</a:t>
            </a:r>
            <a:r>
              <a:rPr lang="ko-KR" altLang="en-US" b="1" dirty="0">
                <a:solidFill>
                  <a:srgbClr val="FF0000"/>
                </a:solidFill>
              </a:rPr>
              <a:t>입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이상</a:t>
            </a:r>
            <a:r>
              <a:rPr lang="en-US" altLang="ko-KR" b="1" dirty="0" smtClean="0">
                <a:solidFill>
                  <a:srgbClr val="FF0000"/>
                </a:solidFill>
              </a:rPr>
              <a:t>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3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갱</a:t>
            </a:r>
            <a:r>
              <a:rPr lang="ko-KR" altLang="en-US" b="1" dirty="0"/>
              <a:t>신</a:t>
            </a:r>
            <a:r>
              <a:rPr lang="ko-KR" altLang="en-US" b="1" dirty="0" smtClean="0"/>
              <a:t> 이상</a:t>
            </a:r>
            <a:r>
              <a:rPr lang="en-US" altLang="ko-KR" b="1" dirty="0" smtClean="0"/>
              <a:t>(update anomaly)</a:t>
            </a:r>
            <a:endParaRPr lang="ko-KR" altLang="en-US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110410"/>
              </p:ext>
            </p:extLst>
          </p:nvPr>
        </p:nvGraphicFramePr>
        <p:xfrm>
          <a:off x="822325" y="1100138"/>
          <a:ext cx="601726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0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학번 </a:t>
                      </a:r>
                      <a:r>
                        <a:rPr lang="en-US" altLang="ko-KR" sz="1400" u="sng" dirty="0" smtClean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과목 </a:t>
                      </a:r>
                      <a:r>
                        <a:rPr lang="en-US" altLang="ko-KR" sz="1400" u="sng" dirty="0" smtClean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M0111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C1122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E9933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사무엘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호텔경영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H2444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섬유공학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F1019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4149080"/>
            <a:ext cx="84497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상황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앨리스는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기계공학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이 적성에 맞지 않아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영문학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으로 학과를 변경하였다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문제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모든 정보가 수정되지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일부만 수정되었다면</a:t>
            </a:r>
            <a:r>
              <a:rPr lang="en-US" altLang="ko-KR" dirty="0" smtClean="0"/>
              <a:t>?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u="sng" dirty="0" smtClean="0">
                <a:solidFill>
                  <a:srgbClr val="0000FF"/>
                </a:solidFill>
              </a:rPr>
              <a:t>같은 사람이</a:t>
            </a:r>
            <a:r>
              <a:rPr lang="en-US" altLang="ko-KR" u="sng" dirty="0" smtClean="0">
                <a:solidFill>
                  <a:srgbClr val="0000FF"/>
                </a:solidFill>
              </a:rPr>
              <a:t>(</a:t>
            </a:r>
            <a:r>
              <a:rPr lang="ko-KR" altLang="en-US" u="sng" dirty="0" err="1" smtClean="0">
                <a:solidFill>
                  <a:srgbClr val="0000FF"/>
                </a:solidFill>
              </a:rPr>
              <a:t>앨리스</a:t>
            </a:r>
            <a:r>
              <a:rPr lang="en-US" altLang="ko-KR" u="sng" dirty="0" smtClean="0">
                <a:solidFill>
                  <a:srgbClr val="0000FF"/>
                </a:solidFill>
              </a:rPr>
              <a:t>)</a:t>
            </a:r>
            <a:r>
              <a:rPr lang="ko-KR" altLang="en-US" u="sng" dirty="0" smtClean="0">
                <a:solidFill>
                  <a:srgbClr val="0000FF"/>
                </a:solidFill>
              </a:rPr>
              <a:t> 서로 다른 값을 가지게 된다</a:t>
            </a:r>
            <a:r>
              <a:rPr lang="en-US" altLang="ko-KR" u="sng" dirty="0" smtClean="0">
                <a:solidFill>
                  <a:srgbClr val="0000FF"/>
                </a:solidFill>
              </a:rPr>
              <a:t>.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★ 일부만 갱신되어 데이터의 불일치가 나타나는 </a:t>
            </a:r>
            <a:r>
              <a:rPr lang="en-US" altLang="ko-KR" b="1" dirty="0" smtClean="0">
                <a:solidFill>
                  <a:srgbClr val="FF0000"/>
                </a:solidFill>
              </a:rPr>
              <a:t>“</a:t>
            </a:r>
            <a:r>
              <a:rPr lang="ko-KR" altLang="en-US" b="1" dirty="0" smtClean="0">
                <a:solidFill>
                  <a:srgbClr val="FF0000"/>
                </a:solidFill>
              </a:rPr>
              <a:t>갱</a:t>
            </a:r>
            <a:r>
              <a:rPr lang="ko-KR" altLang="en-US" b="1" dirty="0">
                <a:solidFill>
                  <a:srgbClr val="FF0000"/>
                </a:solidFill>
              </a:rPr>
              <a:t>신</a:t>
            </a:r>
            <a:r>
              <a:rPr lang="ko-KR" altLang="en-US" b="1" dirty="0" smtClean="0">
                <a:solidFill>
                  <a:srgbClr val="FF0000"/>
                </a:solidFill>
              </a:rPr>
              <a:t> 이상</a:t>
            </a:r>
            <a:r>
              <a:rPr lang="en-US" altLang="ko-KR" b="1" dirty="0" smtClean="0">
                <a:solidFill>
                  <a:srgbClr val="FF0000"/>
                </a:solidFill>
              </a:rPr>
              <a:t>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31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삭</a:t>
            </a:r>
            <a:r>
              <a:rPr lang="ko-KR" altLang="en-US" b="1" dirty="0"/>
              <a:t>제</a:t>
            </a:r>
            <a:r>
              <a:rPr lang="ko-KR" altLang="en-US" b="1" dirty="0" smtClean="0"/>
              <a:t> 이상</a:t>
            </a:r>
            <a:r>
              <a:rPr lang="en-US" altLang="ko-KR" b="1" dirty="0" smtClean="0"/>
              <a:t>(deletion anomaly)</a:t>
            </a:r>
            <a:endParaRPr lang="ko-KR" altLang="en-US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5422305"/>
              </p:ext>
            </p:extLst>
          </p:nvPr>
        </p:nvGraphicFramePr>
        <p:xfrm>
          <a:off x="822325" y="1100138"/>
          <a:ext cx="601726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0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학번 </a:t>
                      </a:r>
                      <a:r>
                        <a:rPr lang="en-US" altLang="ko-KR" sz="1400" u="sng" dirty="0" smtClean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과목 </a:t>
                      </a:r>
                      <a:r>
                        <a:rPr lang="en-US" altLang="ko-KR" sz="1400" u="sng" dirty="0" smtClean="0">
                          <a:solidFill>
                            <a:srgbClr val="FF0000"/>
                          </a:solidFill>
                        </a:rPr>
                        <a:t>(PK)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M0111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C1122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기계공학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E9933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사무엘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호텔경영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H2444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10103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아놀드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섬유공학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F1019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4122946"/>
            <a:ext cx="78277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상황</a:t>
            </a:r>
            <a:r>
              <a:rPr lang="en-US" altLang="ko-KR" dirty="0" smtClean="0"/>
              <a:t>. “</a:t>
            </a:r>
            <a:r>
              <a:rPr lang="ko-KR" altLang="en-US" dirty="0" err="1" smtClean="0"/>
              <a:t>아놀드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는 수강신청을 취소하였다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과목을 삭제하려 했지</a:t>
            </a:r>
            <a:r>
              <a:rPr lang="ko-KR" altLang="en-US" dirty="0"/>
              <a:t>만</a:t>
            </a:r>
            <a:endParaRPr lang="en-US" altLang="ko-KR" dirty="0" smtClean="0"/>
          </a:p>
          <a:p>
            <a:r>
              <a:rPr lang="ko-KR" altLang="en-US" dirty="0" smtClean="0"/>
              <a:t>        과목은 빈 칸으로 둘 수 없어 해당 레코드 전체를 삭제하였다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문제</a:t>
            </a:r>
            <a:r>
              <a:rPr lang="en-US" altLang="ko-KR" dirty="0" smtClean="0"/>
              <a:t>. “</a:t>
            </a:r>
            <a:r>
              <a:rPr lang="ko-KR" altLang="en-US" dirty="0" err="1" smtClean="0"/>
              <a:t>아놀드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의 수강신청 정보만 없어져야 하는데 실제로는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       </a:t>
            </a:r>
            <a:r>
              <a:rPr lang="ko-KR" altLang="en-US" u="sng" dirty="0" err="1" smtClean="0">
                <a:solidFill>
                  <a:srgbClr val="0000FF"/>
                </a:solidFill>
              </a:rPr>
              <a:t>아놀드의</a:t>
            </a:r>
            <a:r>
              <a:rPr lang="ko-KR" altLang="en-US" u="sng" dirty="0" smtClean="0">
                <a:solidFill>
                  <a:srgbClr val="0000FF"/>
                </a:solidFill>
              </a:rPr>
              <a:t> 전체 데이터가 아예 사라져 버렸다</a:t>
            </a:r>
            <a:r>
              <a:rPr lang="en-US" altLang="ko-KR" u="sng" dirty="0" smtClean="0">
                <a:solidFill>
                  <a:srgbClr val="0000FF"/>
                </a:solidFill>
              </a:rPr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★  삭제로 인해 다른 데이터까지 함께 삭제되는 </a:t>
            </a:r>
            <a:r>
              <a:rPr lang="en-US" altLang="ko-KR" b="1" dirty="0" smtClean="0">
                <a:solidFill>
                  <a:srgbClr val="FF0000"/>
                </a:solidFill>
              </a:rPr>
              <a:t>“</a:t>
            </a:r>
            <a:r>
              <a:rPr lang="ko-KR" altLang="en-US" b="1" dirty="0" smtClean="0">
                <a:solidFill>
                  <a:srgbClr val="FF0000"/>
                </a:solidFill>
              </a:rPr>
              <a:t>삭</a:t>
            </a:r>
            <a:r>
              <a:rPr lang="ko-KR" altLang="en-US" b="1" dirty="0">
                <a:solidFill>
                  <a:srgbClr val="FF0000"/>
                </a:solidFill>
              </a:rPr>
              <a:t>제</a:t>
            </a:r>
            <a:r>
              <a:rPr lang="ko-KR" altLang="en-US" b="1" dirty="0" smtClean="0">
                <a:solidFill>
                  <a:srgbClr val="FF0000"/>
                </a:solidFill>
              </a:rPr>
              <a:t> 이상</a:t>
            </a:r>
            <a:r>
              <a:rPr lang="en-US" altLang="ko-KR" b="1" dirty="0" smtClean="0">
                <a:solidFill>
                  <a:srgbClr val="FF0000"/>
                </a:solidFill>
              </a:rPr>
              <a:t>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08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정규화란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56062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데이터베이스의 이상 현상을 방지하기 위한 방법이다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데이터베이스의 설계를 재구성한다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목적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불필요한 데이터</a:t>
            </a:r>
            <a:r>
              <a:rPr lang="en-US" altLang="ko-KR" dirty="0" smtClean="0"/>
              <a:t>(redundancy data, </a:t>
            </a:r>
            <a:r>
              <a:rPr lang="ko-KR" altLang="en-US" dirty="0" smtClean="0"/>
              <a:t>중복 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제거한다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논리적인 데이터 저장이 가능해진다</a:t>
            </a:r>
            <a:r>
              <a:rPr lang="en-US" altLang="ko-KR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법칙</a:t>
            </a:r>
            <a:r>
              <a:rPr lang="en-US" altLang="ko-KR" dirty="0" smtClean="0"/>
              <a:t>(Rule)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차 정규화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2</a:t>
            </a:r>
            <a:r>
              <a:rPr lang="ko-KR" altLang="en-US" dirty="0" smtClean="0"/>
              <a:t>차 정규화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차 정규화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BCNF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4</a:t>
            </a:r>
            <a:r>
              <a:rPr lang="ko-KR" altLang="en-US" dirty="0" smtClean="0"/>
              <a:t>차 정규화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5</a:t>
            </a:r>
            <a:r>
              <a:rPr lang="ko-KR" altLang="en-US" dirty="0" smtClean="0"/>
              <a:t>차 정규화</a:t>
            </a:r>
            <a:endParaRPr lang="en-US" altLang="ko-KR" dirty="0" smtClean="0"/>
          </a:p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실무적으로는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차</a:t>
            </a:r>
            <a:r>
              <a:rPr lang="en-US" altLang="ko-KR" dirty="0" smtClean="0"/>
              <a:t>, 5</a:t>
            </a:r>
            <a:r>
              <a:rPr lang="ko-KR" altLang="en-US" dirty="0" smtClean="0"/>
              <a:t>차 정규화는 거의 사용되지 않기 때문에 본 수업에서도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다루지 않는다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653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</a:t>
            </a:r>
            <a:r>
              <a:rPr lang="ko-KR" altLang="en-US" b="1" dirty="0" smtClean="0"/>
              <a:t>차 정규형 </a:t>
            </a:r>
            <a:r>
              <a:rPr lang="en-US" altLang="ko-KR" b="1" dirty="0" smtClean="0"/>
              <a:t>#1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268760"/>
            <a:ext cx="7520940" cy="45616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모든 칼럼은 </a:t>
            </a:r>
            <a:r>
              <a:rPr lang="ko-KR" altLang="en-US" dirty="0" err="1" smtClean="0"/>
              <a:t>원자값</a:t>
            </a:r>
            <a:r>
              <a:rPr lang="en-US" altLang="ko-KR" dirty="0" smtClean="0"/>
              <a:t>(Atomic Value)</a:t>
            </a:r>
            <a:r>
              <a:rPr lang="ko-KR" altLang="en-US" dirty="0" smtClean="0"/>
              <a:t>을 가져야 한다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015505"/>
              </p:ext>
            </p:extLst>
          </p:nvPr>
        </p:nvGraphicFramePr>
        <p:xfrm>
          <a:off x="971600" y="1825739"/>
          <a:ext cx="7272807" cy="144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8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2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학번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학과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Reading,</a:t>
                      </a:r>
                      <a:r>
                        <a:rPr lang="en-US" altLang="ko-KR" sz="1400" baseline="0" dirty="0" smtClean="0"/>
                        <a:t> Grammar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제임스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국문학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고전문학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체육학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>
            <a:off x="971600" y="3517847"/>
            <a:ext cx="93610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747296"/>
              </p:ext>
            </p:extLst>
          </p:nvPr>
        </p:nvGraphicFramePr>
        <p:xfrm>
          <a:off x="971600" y="4202003"/>
          <a:ext cx="7272810" cy="144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4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학번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학과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Reading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/>
                        <a:t>Grammar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제임스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국문학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고전문학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체육학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8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</a:t>
            </a:r>
            <a:r>
              <a:rPr lang="ko-KR" altLang="en-US" b="1" dirty="0" smtClean="0"/>
              <a:t>차 정규형 </a:t>
            </a:r>
            <a:r>
              <a:rPr lang="en-US" altLang="ko-KR" b="1" dirty="0" smtClean="0"/>
              <a:t>#2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993479"/>
              </p:ext>
            </p:extLst>
          </p:nvPr>
        </p:nvGraphicFramePr>
        <p:xfrm>
          <a:off x="971600" y="1844824"/>
          <a:ext cx="7272810" cy="144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4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0000"/>
                          </a:solidFill>
                        </a:rPr>
                        <a:t>학번</a:t>
                      </a:r>
                      <a:endParaRPr lang="ko-KR" altLang="en-US" sz="140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학과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Reading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/>
                        <a:t>Grammar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제임스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국문학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고전문학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체육학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421607"/>
              </p:ext>
            </p:extLst>
          </p:nvPr>
        </p:nvGraphicFramePr>
        <p:xfrm>
          <a:off x="971600" y="4149080"/>
          <a:ext cx="5818248" cy="1800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4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4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>
                          <a:solidFill>
                            <a:schemeClr val="tx1"/>
                          </a:solidFill>
                        </a:rPr>
                        <a:t>학과</a:t>
                      </a:r>
                      <a:endParaRPr lang="ko-KR" altLang="en-US" sz="14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과목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Reading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앨리스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Grammar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제임스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국문학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고전문학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10103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아놀드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체육학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내용 개체 틀 2"/>
          <p:cNvSpPr txBox="1">
            <a:spLocks/>
          </p:cNvSpPr>
          <p:nvPr/>
        </p:nvSpPr>
        <p:spPr>
          <a:xfrm>
            <a:off x="822960" y="1268760"/>
            <a:ext cx="7520940" cy="456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모든 </a:t>
            </a:r>
            <a:r>
              <a:rPr lang="ko-KR" altLang="en-US" dirty="0"/>
              <a:t>칼</a:t>
            </a:r>
            <a:r>
              <a:rPr lang="ko-KR" altLang="en-US" dirty="0" smtClean="0"/>
              <a:t>럼은 반복되는 그룹이 나타나지 않는다</a:t>
            </a:r>
            <a:r>
              <a:rPr lang="en-US" altLang="ko-KR" dirty="0" smtClean="0"/>
              <a:t>.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971600" y="3517847"/>
            <a:ext cx="93610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57434</TotalTime>
  <Words>1332</Words>
  <Application>Microsoft Office PowerPoint</Application>
  <PresentationFormat>화면 슬라이드 쇼(4:3)</PresentationFormat>
  <Paragraphs>699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Tunga</vt:lpstr>
      <vt:lpstr>맑은 고딕</vt:lpstr>
      <vt:lpstr>Arial</vt:lpstr>
      <vt:lpstr>Wingdings</vt:lpstr>
      <vt:lpstr>각</vt:lpstr>
      <vt:lpstr>정규화(normalization)</vt:lpstr>
      <vt:lpstr>이상 현상(Anomaly)</vt:lpstr>
      <vt:lpstr>다음의 테이블을 보자</vt:lpstr>
      <vt:lpstr>삽입 이상(insertion anomaly)</vt:lpstr>
      <vt:lpstr>갱신 이상(update anomaly)</vt:lpstr>
      <vt:lpstr>삭제 이상(deletion anomaly)</vt:lpstr>
      <vt:lpstr>정규화란?</vt:lpstr>
      <vt:lpstr>1차 정규형 #1</vt:lpstr>
      <vt:lpstr>1차 정규형 #2</vt:lpstr>
      <vt:lpstr>1차 정규형 #3</vt:lpstr>
      <vt:lpstr>2차 정규형</vt:lpstr>
      <vt:lpstr>3차 정규형</vt:lpstr>
      <vt:lpstr>bcnf (boyce and codd normal form)</vt:lpstr>
      <vt:lpstr>정규화 실습 #1</vt:lpstr>
      <vt:lpstr>정규화 실습 #1 - 풀이</vt:lpstr>
      <vt:lpstr>정규화 실습 #2</vt:lpstr>
      <vt:lpstr>정규화 실습 #2 - 풀이</vt:lpstr>
      <vt:lpstr>정규화 실습 #3</vt:lpstr>
      <vt:lpstr>정규화 실습 #3 - 풀이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422</cp:revision>
  <dcterms:created xsi:type="dcterms:W3CDTF">2018-05-10T00:35:19Z</dcterms:created>
  <dcterms:modified xsi:type="dcterms:W3CDTF">2022-01-07T07:26:40Z</dcterms:modified>
</cp:coreProperties>
</file>