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47" r:id="rId2"/>
    <p:sldId id="302" r:id="rId3"/>
    <p:sldId id="356" r:id="rId4"/>
    <p:sldId id="294" r:id="rId5"/>
    <p:sldId id="348" r:id="rId6"/>
    <p:sldId id="349" r:id="rId7"/>
    <p:sldId id="350" r:id="rId8"/>
    <p:sldId id="351" r:id="rId9"/>
    <p:sldId id="361" r:id="rId10"/>
    <p:sldId id="352" r:id="rId11"/>
    <p:sldId id="353" r:id="rId12"/>
    <p:sldId id="354" r:id="rId13"/>
    <p:sldId id="303" r:id="rId14"/>
    <p:sldId id="3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DQL </a:t>
            </a:r>
            <a:r>
              <a:rPr lang="ko-KR" altLang="en-US" b="1" dirty="0"/>
              <a:t>활용</a:t>
            </a:r>
            <a:r>
              <a:rPr lang="en-US" altLang="ko-KR" b="1" dirty="0"/>
              <a:t>_1</a:t>
            </a:r>
            <a:endParaRPr lang="ko-KR" altLang="en-US" b="1" dirty="0"/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NULL</a:t>
            </a:r>
            <a:r>
              <a:rPr lang="ko-KR" altLang="en-US" dirty="0"/>
              <a:t>의 개념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미확인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아직 적용되지 않은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0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공백</a:t>
            </a:r>
            <a:r>
              <a:rPr lang="en-US" altLang="ko-KR" dirty="0"/>
              <a:t>(</a:t>
            </a:r>
            <a:r>
              <a:rPr lang="ko-KR" altLang="en-US" dirty="0"/>
              <a:t>스페이스</a:t>
            </a:r>
            <a:r>
              <a:rPr lang="en-US" altLang="ko-KR" dirty="0"/>
              <a:t>)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예시</a:t>
            </a:r>
            <a:endParaRPr lang="en-US" altLang="ko-KR" dirty="0"/>
          </a:p>
          <a:p>
            <a:pPr lvl="3"/>
            <a:r>
              <a:rPr lang="ko-KR" altLang="en-US" dirty="0"/>
              <a:t>회원테이블에서 회원의 나이가 </a:t>
            </a:r>
            <a:r>
              <a:rPr lang="en-US" altLang="ko-KR" dirty="0"/>
              <a:t>NULL </a:t>
            </a:r>
            <a:r>
              <a:rPr lang="ko-KR" altLang="en-US" dirty="0"/>
              <a:t>이라는 것은 나이가 </a:t>
            </a:r>
            <a:r>
              <a:rPr lang="en-US" altLang="ko-KR" dirty="0"/>
              <a:t>0</a:t>
            </a:r>
            <a:r>
              <a:rPr lang="ko-KR" altLang="en-US" dirty="0"/>
              <a:t>이 아니라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현재 나이를 모른다는 것을 의미한다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구매테이블에서 구매내역이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구매한 적이 없다는 의미이다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학생테이블에서 지도교수가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지도교수가 배정되지 않았다는 의미이다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은 인덱스를 사용할 수 없으므로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 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‘0’) </a:t>
            </a:r>
            <a:r>
              <a:rPr lang="ko-KR" altLang="en-US" dirty="0"/>
              <a:t>인덱스를 사용할 수 있으나 함부로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변환하는 것은 조심해야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모든 칼럼의 모든 데이터 타입에서 나타날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NULL</a:t>
            </a:r>
            <a:r>
              <a:rPr lang="ko-KR" altLang="en-US" dirty="0"/>
              <a:t> 연산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연산의 경우 입력에 </a:t>
            </a:r>
            <a:r>
              <a:rPr lang="en-US" altLang="ko-KR" dirty="0"/>
              <a:t>NULL </a:t>
            </a:r>
            <a:r>
              <a:rPr lang="ko-KR" altLang="en-US" dirty="0"/>
              <a:t>값이 포함되면 결과도 </a:t>
            </a:r>
            <a:r>
              <a:rPr lang="en-US" altLang="ko-KR" dirty="0"/>
              <a:t>NULL </a:t>
            </a:r>
            <a:r>
              <a:rPr lang="ko-KR" altLang="en-US" dirty="0"/>
              <a:t>값이다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+ 10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–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*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/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10 / NULL = NULL     </a:t>
            </a:r>
            <a:r>
              <a:rPr lang="ko-KR" altLang="en-US" dirty="0"/>
              <a:t>참고 </a:t>
            </a:r>
            <a:r>
              <a:rPr lang="en-US" altLang="ko-KR" dirty="0"/>
              <a:t>: 10 / 0 = </a:t>
            </a:r>
            <a:r>
              <a:rPr lang="ko-KR" altLang="en-US" dirty="0"/>
              <a:t>오류 </a:t>
            </a:r>
            <a:r>
              <a:rPr lang="en-US" altLang="ko-KR" dirty="0"/>
              <a:t>(NULL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.)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대부분의 집계함수들은 </a:t>
            </a:r>
            <a:r>
              <a:rPr lang="en-US" altLang="ko-KR" dirty="0"/>
              <a:t>NULL </a:t>
            </a:r>
            <a:r>
              <a:rPr lang="ko-KR" altLang="en-US" dirty="0"/>
              <a:t>값을 무시하고 결과를 반환한다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SUM(salary) = 300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AVG(salary) = 150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MAX(salary) = 200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MIN(salary) = 100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COUNT(salary) = 2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79700"/>
              </p:ext>
            </p:extLst>
          </p:nvPr>
        </p:nvGraphicFramePr>
        <p:xfrm>
          <a:off x="6372200" y="4077072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27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6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NVL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인 경우만 따로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NVL(NULL </a:t>
            </a:r>
            <a:r>
              <a:rPr lang="ko-KR" altLang="en-US" dirty="0"/>
              <a:t>판단 대상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NVL2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NULL, NOT NULL </a:t>
            </a:r>
            <a:r>
              <a:rPr lang="ko-KR" altLang="en-US" dirty="0"/>
              <a:t>여부에 따라 각각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NVL2(NULL </a:t>
            </a:r>
            <a:r>
              <a:rPr lang="ko-KR" altLang="en-US" dirty="0"/>
              <a:t>판단 대상</a:t>
            </a:r>
            <a:r>
              <a:rPr lang="en-US" altLang="ko-KR" dirty="0"/>
              <a:t>, NOT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예시 </a:t>
            </a:r>
            <a:r>
              <a:rPr lang="en-US" altLang="ko-KR" dirty="0"/>
              <a:t>(</a:t>
            </a:r>
            <a:r>
              <a:rPr lang="ko-KR" altLang="en-US" dirty="0"/>
              <a:t>결과를 예측해 보자</a:t>
            </a:r>
            <a:r>
              <a:rPr lang="en-US" altLang="ko-KR" dirty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NVL(null,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 (‘a’,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NVL2(null, ‘apple’, ‘banana’)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NVL2(‘a’, ‘apple’, ‘banana’) FROM DUAL;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66495"/>
              </p:ext>
            </p:extLst>
          </p:nvPr>
        </p:nvGraphicFramePr>
        <p:xfrm>
          <a:off x="581922" y="1052736"/>
          <a:ext cx="8022526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endParaRPr lang="en-US" altLang="ko-KR" sz="1800" b="0" i="1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정렬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 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[ASC | DESC]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73191" y="299695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992" y="307418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salary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많은 순으로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전체 사원을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ORDER BY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123" y="4029909"/>
            <a:ext cx="450230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1. ASC(ASCENDING) : </a:t>
            </a:r>
            <a:r>
              <a:rPr lang="ko-KR" altLang="en-US" sz="1200" dirty="0"/>
              <a:t>오름차순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DESC(DESCENDING)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내림차순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생략하는 경우 </a:t>
            </a:r>
            <a:r>
              <a:rPr lang="en-US" altLang="ko-KR" sz="1200" dirty="0"/>
              <a:t>ASC</a:t>
            </a:r>
            <a:r>
              <a:rPr lang="ko-KR" altLang="en-US" sz="1200" dirty="0"/>
              <a:t>로 정렬 </a:t>
            </a:r>
          </a:p>
        </p:txBody>
      </p:sp>
    </p:spTree>
    <p:extLst>
      <p:ext uri="{BB962C8B-B14F-4D97-AF65-F5344CB8AC3E}">
        <p14:creationId xmlns:p14="http://schemas.microsoft.com/office/powerpoint/2010/main" val="163523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기본적인 오름차순 정렬의 순서는 다음과 같다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문자</a:t>
            </a:r>
            <a:endParaRPr lang="en-US" altLang="ko-KR" dirty="0"/>
          </a:p>
          <a:p>
            <a:pPr lvl="3"/>
            <a:r>
              <a:rPr lang="ko-KR" altLang="en-US" dirty="0"/>
              <a:t>영문 </a:t>
            </a:r>
            <a:r>
              <a:rPr lang="en-US" altLang="ko-KR" dirty="0"/>
              <a:t>: </a:t>
            </a:r>
            <a:r>
              <a:rPr lang="ko-KR" altLang="en-US" dirty="0"/>
              <a:t>알파벳 순으로 출력</a:t>
            </a:r>
            <a:endParaRPr lang="en-US" altLang="ko-KR" dirty="0"/>
          </a:p>
          <a:p>
            <a:pPr lvl="3"/>
            <a:r>
              <a:rPr lang="ko-KR" altLang="en-US" dirty="0"/>
              <a:t>한글 </a:t>
            </a:r>
            <a:r>
              <a:rPr lang="en-US" altLang="ko-KR" dirty="0"/>
              <a:t>: </a:t>
            </a:r>
            <a:r>
              <a:rPr lang="ko-KR" altLang="en-US" dirty="0"/>
              <a:t>가나다 순으로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숫자</a:t>
            </a:r>
            <a:endParaRPr lang="en-US" altLang="ko-KR" dirty="0"/>
          </a:p>
          <a:p>
            <a:pPr lvl="3"/>
            <a:r>
              <a:rPr lang="ko-KR" altLang="en-US" dirty="0"/>
              <a:t>가장 작은 값이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날짜</a:t>
            </a:r>
            <a:endParaRPr lang="en-US" altLang="ko-KR" dirty="0"/>
          </a:p>
          <a:p>
            <a:pPr lvl="3"/>
            <a:r>
              <a:rPr lang="ko-KR" altLang="en-US" dirty="0"/>
              <a:t>과거의 날짜가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</a:t>
            </a:r>
          </a:p>
          <a:p>
            <a:pPr lvl="3"/>
            <a:r>
              <a:rPr lang="ko-KR" altLang="en-US" dirty="0"/>
              <a:t>가장 나중에 출력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내림차순 정렬은 오름차순 정렬의 역순이다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절과 함께 사용되는 경우 </a:t>
            </a:r>
            <a:r>
              <a:rPr lang="en-US" altLang="ko-KR" dirty="0"/>
              <a:t>WHERE </a:t>
            </a:r>
            <a:r>
              <a:rPr lang="ko-KR" altLang="en-US" dirty="0"/>
              <a:t>절 다음에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73191" y="4449392"/>
            <a:ext cx="8014270" cy="1571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38336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4992" y="4492571"/>
            <a:ext cx="6328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모든 칼럼을 검색하고 싶다면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사용한다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94142"/>
              </p:ext>
            </p:extLst>
          </p:nvPr>
        </p:nvGraphicFramePr>
        <p:xfrm>
          <a:off x="7161380" y="2601088"/>
          <a:ext cx="1080000" cy="16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349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6550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898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87560" y="22768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SELECT </a:t>
            </a:r>
            <a:r>
              <a:rPr lang="ko-KR" altLang="en-US" b="1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3357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42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 DISTINCT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department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location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칼럼의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중복을 제거하고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 DISTINCT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location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department;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79639"/>
              </p:ext>
            </p:extLst>
          </p:nvPr>
        </p:nvGraphicFramePr>
        <p:xfrm>
          <a:off x="4326338" y="2708920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27302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4193"/>
              </p:ext>
            </p:extLst>
          </p:nvPr>
        </p:nvGraphicFramePr>
        <p:xfrm>
          <a:off x="6994696" y="2694135"/>
          <a:ext cx="1479289" cy="976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335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3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48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74741" y="339323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 중복 제거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094309" y="2806119"/>
            <a:ext cx="680301" cy="5840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DISTINCT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05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03342"/>
              </p:ext>
            </p:extLst>
          </p:nvPr>
        </p:nvGraphicFramePr>
        <p:xfrm>
          <a:off x="581922" y="1052736"/>
          <a:ext cx="8022526" cy="14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1478835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3191" y="26369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992" y="2708920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position =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’;</a:t>
            </a:r>
            <a:endParaRPr lang="ko-KR" altLang="en-US" sz="20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86974"/>
              </p:ext>
            </p:extLst>
          </p:nvPr>
        </p:nvGraphicFramePr>
        <p:xfrm>
          <a:off x="7161380" y="3105144"/>
          <a:ext cx="1080000" cy="9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898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87560" y="278092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223094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절을 이용한 조건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/>
          <a:lstStyle/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테이블에 저장된 데이터 중에서 원하는 데이터만 선택적으로 검색할 때 사용하는 기능이다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절의 </a:t>
            </a:r>
            <a:r>
              <a:rPr lang="ko-KR" altLang="en-US" dirty="0" err="1"/>
              <a:t>조건문은</a:t>
            </a:r>
            <a:r>
              <a:rPr lang="ko-KR" altLang="en-US" dirty="0"/>
              <a:t> 칼럼 이름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상수값</a:t>
            </a:r>
            <a:r>
              <a:rPr lang="en-US" altLang="ko-KR" dirty="0"/>
              <a:t>, </a:t>
            </a:r>
            <a:r>
              <a:rPr lang="ko-KR" altLang="en-US" dirty="0" err="1"/>
              <a:t>표현식을</a:t>
            </a:r>
            <a:r>
              <a:rPr lang="ko-KR" altLang="en-US" dirty="0"/>
              <a:t> 결합하여 다양한 형태로 표현 가능하다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절에서 사용 가능한 타입은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 타입이다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문자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(’)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날짜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(‘)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숫자 타입 </a:t>
            </a:r>
            <a:r>
              <a:rPr lang="en-US" altLang="ko-KR" dirty="0"/>
              <a:t>: </a:t>
            </a:r>
            <a:r>
              <a:rPr lang="ko-KR" altLang="en-US" dirty="0"/>
              <a:t>그냥 작성한다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 err="1"/>
              <a:t>상수값은</a:t>
            </a:r>
            <a:r>
              <a:rPr lang="ko-KR" altLang="en-US" dirty="0"/>
              <a:t> 대소문자를 구분하므로 주의한다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WHERE name = ‘JAMES’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WHERE name = ‘</a:t>
            </a:r>
            <a:r>
              <a:rPr lang="en-US" altLang="ko-KR" dirty="0" err="1" smtClean="0"/>
              <a:t>james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는 다른 결과를 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ts val="22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값의 크기나 동등 여부를 검사하는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61977"/>
              </p:ext>
            </p:extLst>
          </p:nvPr>
        </p:nvGraphicFramePr>
        <p:xfrm>
          <a:off x="899592" y="2255502"/>
          <a:ext cx="763284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!=, &lt;&gt;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조건식을</a:t>
            </a:r>
            <a:r>
              <a:rPr lang="ko-KR" altLang="en-US" dirty="0"/>
              <a:t> 결합하는 경우에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논리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7868"/>
              </p:ext>
            </p:extLst>
          </p:nvPr>
        </p:nvGraphicFramePr>
        <p:xfrm>
          <a:off x="899592" y="2255502"/>
          <a:ext cx="763284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조건이 참일 때만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참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 중 하나라도 참일 때만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참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조건의 결과와 반대되는 결과를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sql</a:t>
            </a:r>
            <a:r>
              <a:rPr lang="ko-KR" altLang="en-US" b="1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에서만 지원하는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66472"/>
              </p:ext>
            </p:extLst>
          </p:nvPr>
        </p:nvGraphicFramePr>
        <p:xfrm>
          <a:off x="899592" y="2255502"/>
          <a:ext cx="7632848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BETWEEN a</a:t>
                      </a:r>
                      <a:r>
                        <a:rPr lang="en-US" altLang="ko-KR" baseline="0" dirty="0"/>
                        <a:t> AND b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사이의 모든 값</a:t>
                      </a:r>
                      <a:r>
                        <a:rPr lang="en-US" altLang="ko-KR" dirty="0"/>
                        <a:t>(a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도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IN(a,</a:t>
                      </a:r>
                      <a:r>
                        <a:rPr lang="en-US" altLang="ko-KR" baseline="0" dirty="0"/>
                        <a:t> b, c)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</a:t>
                      </a:r>
                      <a:r>
                        <a:rPr lang="en-US" altLang="ko-KR" baseline="0" dirty="0"/>
                        <a:t> c </a:t>
                      </a:r>
                      <a:r>
                        <a:rPr lang="ko-KR" altLang="en-US" baseline="0" dirty="0"/>
                        <a:t>중 하나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LIKE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 패턴과 일부만 일치하면 참</a:t>
                      </a:r>
                      <a:r>
                        <a:rPr lang="en-US" altLang="ko-KR" dirty="0"/>
                        <a:t>(%, _ </a:t>
                      </a:r>
                      <a:r>
                        <a:rPr lang="ko-KR" altLang="en-US" dirty="0"/>
                        <a:t>함께 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와일드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수에 제한이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글자로 제한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ESCAPE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와일드 문자를 일반 문자처럼 취급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인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NOT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이 아닌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LIKE</a:t>
            </a:r>
            <a:endParaRPr lang="ko-KR" altLang="en-US" b="1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2628684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/>
              <a:t>특정 패턴의 값을 찾는 경우에 사용한다</a:t>
            </a:r>
            <a:r>
              <a:rPr lang="en-US" altLang="ko-KR" dirty="0"/>
              <a:t>.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시작하는 경우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%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김민서</a:t>
            </a:r>
            <a:r>
              <a:rPr lang="en-US" altLang="ko-KR" sz="1400" dirty="0"/>
              <a:t> </a:t>
            </a:r>
            <a:r>
              <a:rPr lang="ko-KR" altLang="en-US" sz="1400" b="0" dirty="0"/>
              <a:t>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끝나는 경우 </a:t>
            </a:r>
            <a:r>
              <a:rPr lang="en-US" altLang="ko-KR" sz="1400" b="0" dirty="0"/>
              <a:t>(%</a:t>
            </a:r>
            <a:r>
              <a:rPr lang="ko-KR" altLang="en-US" sz="1400" b="0" dirty="0"/>
              <a:t>김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돌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잘생</a:t>
            </a:r>
            <a:r>
              <a:rPr lang="ko-KR" altLang="en-US" sz="1400" b="0" dirty="0"/>
              <a:t>김 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값을 포함하는 경우 </a:t>
            </a:r>
            <a:r>
              <a:rPr lang="en-US" altLang="ko-KR" sz="1400" b="0" dirty="0"/>
              <a:t>(%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%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참치김치찌개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r>
              <a:rPr lang="en-US" altLang="ko-KR" sz="1400" b="0" dirty="0"/>
              <a:t>)</a:t>
            </a:r>
          </a:p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와일드 카드 문자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% : </a:t>
            </a:r>
            <a:r>
              <a:rPr lang="ko-KR" altLang="en-US" sz="1400" b="0" dirty="0">
                <a:solidFill>
                  <a:srgbClr val="000000"/>
                </a:solidFill>
              </a:rPr>
              <a:t>여러 글자</a:t>
            </a:r>
            <a:endParaRPr lang="en-US" altLang="ko-KR" sz="1400" b="0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_  : </a:t>
            </a:r>
            <a:r>
              <a:rPr lang="ko-KR" altLang="en-US" sz="1400" b="0" dirty="0">
                <a:solidFill>
                  <a:srgbClr val="000000"/>
                </a:solidFill>
              </a:rPr>
              <a:t>한 개의 글자</a:t>
            </a:r>
            <a:endParaRPr lang="en-US" altLang="ko-KR" sz="1400" b="0" dirty="0">
              <a:solidFill>
                <a:srgbClr val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191" y="37293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4992" y="3801320"/>
            <a:ext cx="6477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시작하는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name, depart,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name, depart, position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%’;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048" y="4835109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461"/>
              </p:ext>
            </p:extLst>
          </p:nvPr>
        </p:nvGraphicFramePr>
        <p:xfrm>
          <a:off x="5004048" y="5529512"/>
          <a:ext cx="3524409" cy="3469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val="3730221123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246942640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501694028"/>
                    </a:ext>
                  </a:extLst>
                </a:gridCol>
              </a:tblGrid>
              <a:tr h="3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김민서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0803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1876"/>
              </p:ext>
            </p:extLst>
          </p:nvPr>
        </p:nvGraphicFramePr>
        <p:xfrm>
          <a:off x="5004048" y="5175425"/>
          <a:ext cx="3524409" cy="3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val="124058286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3723524691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19802744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depart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position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4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98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56802</TotalTime>
  <Words>856</Words>
  <Application>Microsoft Office PowerPoint</Application>
  <PresentationFormat>화면 슬라이드 쇼(4:3)</PresentationFormat>
  <Paragraphs>228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Tunga</vt:lpstr>
      <vt:lpstr>맑은 고딕</vt:lpstr>
      <vt:lpstr>Arial</vt:lpstr>
      <vt:lpstr>Consolas</vt:lpstr>
      <vt:lpstr>Wingdings</vt:lpstr>
      <vt:lpstr>각</vt:lpstr>
      <vt:lpstr>기본 SQL 작성하기_ DQL 활용_1</vt:lpstr>
      <vt:lpstr>SELECT 문</vt:lpstr>
      <vt:lpstr>DISTINCT</vt:lpstr>
      <vt:lpstr>where 절</vt:lpstr>
      <vt:lpstr>where 절을 이용한 조건 검색</vt:lpstr>
      <vt:lpstr>비교 연산자</vt:lpstr>
      <vt:lpstr>논리 연산자</vt:lpstr>
      <vt:lpstr>sql 연산자</vt:lpstr>
      <vt:lpstr>LIKE</vt:lpstr>
      <vt:lpstr>NULL</vt:lpstr>
      <vt:lpstr>NULL 연산 - 1</vt:lpstr>
      <vt:lpstr>NULL 연산 - 2</vt:lpstr>
      <vt:lpstr>ORDER BY</vt:lpstr>
      <vt:lpstr>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338</cp:revision>
  <dcterms:created xsi:type="dcterms:W3CDTF">2018-05-10T00:35:19Z</dcterms:created>
  <dcterms:modified xsi:type="dcterms:W3CDTF">2022-01-07T07:27:46Z</dcterms:modified>
</cp:coreProperties>
</file>