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89" r:id="rId2"/>
    <p:sldId id="336" r:id="rId3"/>
    <p:sldId id="337" r:id="rId4"/>
    <p:sldId id="338" r:id="rId5"/>
    <p:sldId id="339" r:id="rId6"/>
    <p:sldId id="340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기능반" initials="기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5F5F5F"/>
    <a:srgbClr val="C4C4C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2084" autoAdjust="0"/>
  </p:normalViewPr>
  <p:slideViewPr>
    <p:cSldViewPr>
      <p:cViewPr varScale="1">
        <p:scale>
          <a:sx n="120" d="100"/>
          <a:sy n="120" d="100"/>
        </p:scale>
        <p:origin x="1326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50CED1-0BD3-437E-982C-E8005E10CB37}" type="datetimeFigureOut">
              <a:rPr lang="ko-KR" altLang="en-US" smtClean="0"/>
              <a:t>2022-01-07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64E85E-8821-4C68-8974-5856219E9F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9362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64E85E-8821-4C68-8974-5856219E9FF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76677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 rot="19140000">
            <a:off x="3065043" y="1819936"/>
            <a:ext cx="5535155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600" b="1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altLang="ko-KR" dirty="0" smtClean="0"/>
              <a:t>2020 DBMS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07904" y="6424756"/>
            <a:ext cx="4724400" cy="274320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1428" y="6310456"/>
            <a:ext cx="502920" cy="502920"/>
          </a:xfrm>
        </p:spPr>
        <p:txBody>
          <a:bodyPr/>
          <a:lstStyle/>
          <a:p>
            <a:fld id="{3C203B44-7224-4AD4-9439-861CD1E397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07904" y="6423620"/>
            <a:ext cx="4724400" cy="274320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데이터베이스프로그래밍</a:t>
            </a:r>
            <a:r>
              <a:rPr lang="en-US" altLang="ko-KR" dirty="0" smtClean="0"/>
              <a:t>_SQL</a:t>
            </a:r>
            <a:r>
              <a:rPr lang="ko-KR" altLang="en-US" dirty="0" smtClean="0"/>
              <a:t>활용</a:t>
            </a:r>
            <a:r>
              <a:rPr lang="en-US" altLang="ko-KR" dirty="0" smtClean="0"/>
              <a:t>_</a:t>
            </a:r>
            <a:r>
              <a:rPr lang="ko-KR" altLang="en-US" dirty="0" smtClean="0"/>
              <a:t>인덱스</a:t>
            </a:r>
            <a:r>
              <a:rPr lang="en-US" altLang="ko-KR" dirty="0" smtClean="0"/>
              <a:t>_</a:t>
            </a:r>
            <a:r>
              <a:rPr lang="ko-KR" altLang="en-US" dirty="0" err="1" smtClean="0"/>
              <a:t>뷰</a:t>
            </a:r>
            <a:endParaRPr lang="ko-KR" alt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1428" y="6309320"/>
            <a:ext cx="502920" cy="502920"/>
          </a:xfrm>
        </p:spPr>
        <p:txBody>
          <a:bodyPr/>
          <a:lstStyle/>
          <a:p>
            <a:fld id="{3C203B44-7224-4AD4-9439-861CD1E397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6237312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6237971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47046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423620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r>
              <a:rPr lang="ko-KR" altLang="en-US" dirty="0" smtClean="0"/>
              <a:t>데이터베이스프로그래밍</a:t>
            </a:r>
            <a:r>
              <a:rPr lang="en-US" altLang="ko-KR" dirty="0" smtClean="0"/>
              <a:t>_SQL</a:t>
            </a:r>
            <a:r>
              <a:rPr lang="ko-KR" altLang="en-US" dirty="0" smtClean="0"/>
              <a:t>활용</a:t>
            </a:r>
            <a:r>
              <a:rPr lang="en-US" altLang="ko-KR" dirty="0" smtClean="0"/>
              <a:t>_</a:t>
            </a:r>
            <a:r>
              <a:rPr lang="ko-KR" altLang="en-US" dirty="0" smtClean="0"/>
              <a:t>인덱스</a:t>
            </a:r>
            <a:r>
              <a:rPr lang="en-US" altLang="ko-KR" dirty="0" smtClean="0"/>
              <a:t>_</a:t>
            </a:r>
            <a:r>
              <a:rPr lang="ko-KR" altLang="en-US" dirty="0" err="1" smtClean="0"/>
              <a:t>뷰</a:t>
            </a:r>
            <a:endParaRPr lang="ko-KR" alt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309320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3C203B44-7224-4AD4-9439-861CD1E397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dt="0"/>
  <p:txStyles>
    <p:titleStyle>
      <a:lvl1pPr algn="l" defTabSz="914400" rtl="0" eaLnBrk="1" latinLnBrk="1" hangingPunct="1">
        <a:spcBef>
          <a:spcPct val="0"/>
        </a:spcBef>
        <a:buNone/>
        <a:defRPr sz="28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1" hangingPunct="1">
        <a:spcBef>
          <a:spcPts val="800"/>
        </a:spcBef>
        <a:buFont typeface="+mj-lt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14400" rtl="0" eaLnBrk="1" latinLnBrk="1" hangingPunct="1">
        <a:spcBef>
          <a:spcPts val="300"/>
        </a:spcBef>
        <a:buClr>
          <a:schemeClr val="accent2"/>
        </a:buClr>
        <a:buFont typeface="+mj-lt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237744" indent="0" algn="l" defTabSz="914400" rtl="0" eaLnBrk="1" latinLnBrk="1" hangingPunct="1">
        <a:spcBef>
          <a:spcPts val="300"/>
        </a:spcBef>
        <a:buClr>
          <a:schemeClr val="accent2"/>
        </a:buClr>
        <a:buFont typeface="+mj-lt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466344" indent="0" algn="l" defTabSz="914400" rtl="0" eaLnBrk="1" latinLnBrk="1" hangingPunct="1">
        <a:spcBef>
          <a:spcPts val="300"/>
        </a:spcBef>
        <a:buClr>
          <a:schemeClr val="accent2"/>
        </a:buClr>
        <a:buFont typeface="+mj-lt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indent="0" algn="l" defTabSz="914400" rtl="0" eaLnBrk="1" latinLnBrk="1" hangingPunct="1">
        <a:spcBef>
          <a:spcPts val="300"/>
        </a:spcBef>
        <a:buClr>
          <a:schemeClr val="accent2"/>
        </a:buClr>
        <a:buFont typeface="+mj-lt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고급 </a:t>
            </a:r>
            <a:r>
              <a:rPr lang="en-US" altLang="ko-KR" dirty="0" smtClean="0"/>
              <a:t>SQL </a:t>
            </a:r>
            <a:r>
              <a:rPr lang="ko-KR" altLang="en-US" dirty="0" smtClean="0"/>
              <a:t>작성하기</a:t>
            </a:r>
            <a:r>
              <a:rPr lang="en-US" altLang="ko-KR" dirty="0" smtClean="0"/>
              <a:t>_</a:t>
            </a:r>
            <a:br>
              <a:rPr lang="en-US" altLang="ko-KR" dirty="0" smtClean="0"/>
            </a:br>
            <a:r>
              <a:rPr lang="en-US" altLang="ko-KR" dirty="0"/>
              <a:t>Pseudo-column</a:t>
            </a:r>
            <a:endParaRPr lang="ko-KR" altLang="en-US" dirty="0"/>
          </a:p>
        </p:txBody>
      </p:sp>
      <p:sp>
        <p:nvSpPr>
          <p:cNvPr id="5" name="부제목 3"/>
          <p:cNvSpPr>
            <a:spLocks noGrp="1"/>
          </p:cNvSpPr>
          <p:nvPr/>
        </p:nvSpPr>
        <p:spPr>
          <a:xfrm rot="19140000">
            <a:off x="1804423" y="3264370"/>
            <a:ext cx="5535155" cy="329259"/>
          </a:xfrm>
          <a:prstGeom prst="rect">
            <a:avLst/>
          </a:prstGeom>
        </p:spPr>
        <p:txBody>
          <a:bodyPr vert="horz" lIns="91440" tIns="9144" rIns="91440" bIns="45720" rtlCol="0">
            <a:normAutofit/>
          </a:bodyPr>
          <a:lstStyle>
            <a:lvl1pPr marL="0" indent="0" algn="l" defTabSz="914400" rtl="0" eaLnBrk="1" latinLnBrk="1" hangingPunct="1">
              <a:spcBef>
                <a:spcPts val="800"/>
              </a:spcBef>
              <a:buFont typeface="Arial" pitchFamily="34" charset="0"/>
              <a:buNone/>
              <a:defRPr kumimoji="0" lang="en-US" sz="1600" b="1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 smtClean="0"/>
              <a:t>훈련교사</a:t>
            </a:r>
            <a:r>
              <a:rPr lang="ko-KR" altLang="en-US" dirty="0" smtClean="0"/>
              <a:t> 민경태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9255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Pseudo-column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의사 열</a:t>
            </a:r>
            <a:r>
              <a:rPr lang="en-US" altLang="ko-KR" dirty="0"/>
              <a:t> </a:t>
            </a:r>
            <a:r>
              <a:rPr lang="en-US" altLang="ko-KR" dirty="0" smtClean="0"/>
              <a:t>(PSEUDO-COLUMN)</a:t>
            </a:r>
          </a:p>
          <a:p>
            <a:pPr marL="580644" lvl="2" indent="-342900">
              <a:buFont typeface="+mj-lt"/>
              <a:buAutoNum type="arabicPeriod"/>
            </a:pPr>
            <a:r>
              <a:rPr lang="ko-KR" altLang="en-US" dirty="0" smtClean="0"/>
              <a:t>참조는 가능하나 데이터베이스에 따로 저장되지 않는 </a:t>
            </a:r>
            <a:r>
              <a:rPr lang="en-US" altLang="ko-KR" dirty="0"/>
              <a:t>p</a:t>
            </a:r>
            <a:r>
              <a:rPr lang="en-US" altLang="ko-KR" dirty="0" smtClean="0"/>
              <a:t>seudo-column</a:t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ko-KR" altLang="en-US" dirty="0" smtClean="0"/>
              <a:t>수도 칼럼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의사 열</a:t>
            </a:r>
            <a:r>
              <a:rPr lang="en-US" altLang="ko-KR" dirty="0" smtClean="0"/>
              <a:t>)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</a:t>
            </a:r>
          </a:p>
          <a:p>
            <a:pPr marL="580644" lvl="2" indent="-342900">
              <a:buFont typeface="+mj-lt"/>
              <a:buAutoNum type="arabicPeriod"/>
            </a:pPr>
            <a:r>
              <a:rPr lang="ko-KR" altLang="en-US" dirty="0" smtClean="0"/>
              <a:t>실제로 존재하지 않기 때문에 </a:t>
            </a:r>
            <a:r>
              <a:rPr lang="en-US" altLang="ko-KR" dirty="0" smtClean="0"/>
              <a:t>DESCRIBE </a:t>
            </a:r>
            <a:r>
              <a:rPr lang="ko-KR" altLang="en-US" dirty="0" smtClean="0"/>
              <a:t>명령으로 확인할 수 없다</a:t>
            </a:r>
            <a:r>
              <a:rPr lang="en-US" altLang="ko-KR" dirty="0" smtClean="0"/>
              <a:t>.</a:t>
            </a:r>
          </a:p>
          <a:p>
            <a:pPr marL="580644" lvl="2" indent="-342900">
              <a:buFont typeface="+mj-lt"/>
              <a:buAutoNum type="arabicPeriod"/>
            </a:pPr>
            <a:r>
              <a:rPr lang="ko-KR" altLang="en-US" dirty="0" smtClean="0"/>
              <a:t>현업에서는 매우 유용하게 사용된다</a:t>
            </a:r>
            <a:r>
              <a:rPr lang="en-US" altLang="ko-KR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종류</a:t>
            </a:r>
            <a:endParaRPr lang="en-US" altLang="ko-KR" dirty="0" smtClean="0"/>
          </a:p>
          <a:p>
            <a:pPr marL="580644" lvl="2" indent="-342900">
              <a:buFont typeface="+mj-lt"/>
              <a:buAutoNum type="arabicPeriod"/>
            </a:pPr>
            <a:r>
              <a:rPr lang="en-US" altLang="ko-KR" dirty="0" smtClean="0"/>
              <a:t>CURRVAL, NEXTVAL (sequence number generator)</a:t>
            </a:r>
          </a:p>
          <a:p>
            <a:pPr marL="580644" lvl="2" indent="-342900">
              <a:buFont typeface="+mj-lt"/>
              <a:buAutoNum type="arabicPeriod"/>
            </a:pPr>
            <a:r>
              <a:rPr lang="en-US" altLang="ko-KR" dirty="0" smtClean="0"/>
              <a:t>ROWNUM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 smtClean="0"/>
              <a:t>_PSEUDO_COLUMN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9819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시퀀</a:t>
            </a:r>
            <a:r>
              <a:rPr lang="ko-KR" altLang="en-US" dirty="0"/>
              <a:t>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시퀀스란</a:t>
            </a:r>
            <a:r>
              <a:rPr lang="en-US" altLang="ko-KR" dirty="0" smtClean="0"/>
              <a:t>?</a:t>
            </a:r>
          </a:p>
          <a:p>
            <a:pPr marL="580644" lvl="2" indent="-342900">
              <a:buFont typeface="+mj-lt"/>
              <a:buAutoNum type="arabicPeriod"/>
            </a:pPr>
            <a:r>
              <a:rPr lang="ko-KR" altLang="en-US" dirty="0" err="1" smtClean="0"/>
              <a:t>기본키로</a:t>
            </a:r>
            <a:r>
              <a:rPr lang="ko-KR" altLang="en-US" dirty="0" smtClean="0"/>
              <a:t> 사용할 칼럼이 적당하지 않는 경우에 주로 사용된다</a:t>
            </a:r>
            <a:r>
              <a:rPr lang="en-US" altLang="ko-KR" dirty="0" smtClean="0"/>
              <a:t>.</a:t>
            </a:r>
          </a:p>
          <a:p>
            <a:pPr marL="580644" lvl="2" indent="-342900">
              <a:buFont typeface="+mj-lt"/>
              <a:buAutoNum type="arabicPeriod"/>
            </a:pPr>
            <a:r>
              <a:rPr lang="ko-KR" altLang="en-US" dirty="0" err="1" smtClean="0"/>
              <a:t>기본키로</a:t>
            </a:r>
            <a:r>
              <a:rPr lang="ko-KR" altLang="en-US" dirty="0" smtClean="0"/>
              <a:t> 사용할 값을 자동으로 생성하기</a:t>
            </a:r>
            <a:r>
              <a:rPr lang="en-US" altLang="ko-KR" dirty="0"/>
              <a:t> </a:t>
            </a:r>
            <a:r>
              <a:rPr lang="ko-KR" altLang="en-US" dirty="0" smtClean="0"/>
              <a:t>위해 일련번호를 생성하는 객체이다</a:t>
            </a:r>
            <a:r>
              <a:rPr lang="en-US" altLang="ko-KR" dirty="0" smtClean="0"/>
              <a:t>.</a:t>
            </a:r>
          </a:p>
          <a:p>
            <a:pPr marL="580644" lvl="2" indent="-342900">
              <a:buFont typeface="+mj-lt"/>
              <a:buAutoNum type="arabicPeriod"/>
            </a:pPr>
            <a:r>
              <a:rPr lang="ko-KR" altLang="en-US" dirty="0" smtClean="0"/>
              <a:t>게시판에 글이 등록되는 순서대로 번호를 시퀀스를 이용해서 하나씩 증가시키며 할당하면 자동으로 </a:t>
            </a:r>
            <a:r>
              <a:rPr lang="ko-KR" altLang="en-US" dirty="0" err="1" smtClean="0"/>
              <a:t>게시글</a:t>
            </a:r>
            <a:r>
              <a:rPr lang="ko-KR" altLang="en-US" dirty="0" smtClean="0"/>
              <a:t> 번호가 관리될 수 있다</a:t>
            </a:r>
            <a:r>
              <a:rPr lang="en-US" altLang="ko-KR" dirty="0" smtClean="0"/>
              <a:t>.</a:t>
            </a:r>
          </a:p>
          <a:p>
            <a:pPr marL="580644" lvl="2" indent="-342900">
              <a:buFont typeface="+mj-lt"/>
              <a:buAutoNum type="arabicPeriod"/>
            </a:pPr>
            <a:r>
              <a:rPr lang="ko-KR" altLang="en-US" dirty="0" smtClean="0"/>
              <a:t>여러 개의 테이블에서 공유할 수 있다</a:t>
            </a:r>
            <a:r>
              <a:rPr lang="en-US" altLang="ko-KR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생</a:t>
            </a:r>
            <a:r>
              <a:rPr lang="ko-KR" altLang="en-US" dirty="0"/>
              <a:t>성</a:t>
            </a:r>
            <a:r>
              <a:rPr lang="ko-KR" altLang="en-US" dirty="0" smtClean="0"/>
              <a:t>방법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259633" y="3789040"/>
            <a:ext cx="6984776" cy="223224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400" dirty="0" smtClean="0"/>
              <a:t>CREATE SEQUENCE </a:t>
            </a:r>
            <a:r>
              <a:rPr lang="ko-KR" altLang="en-US" sz="1400" i="1" dirty="0" smtClean="0"/>
              <a:t>시퀀스</a:t>
            </a:r>
            <a:r>
              <a:rPr lang="en-US" altLang="ko-KR" sz="1400" i="1" dirty="0" smtClean="0"/>
              <a:t>_</a:t>
            </a:r>
            <a:r>
              <a:rPr lang="ko-KR" altLang="en-US" sz="1400" i="1" dirty="0" smtClean="0"/>
              <a:t>이름 </a:t>
            </a:r>
            <a:endParaRPr lang="en-US" altLang="ko-KR" sz="1400" i="1" dirty="0" smtClean="0"/>
          </a:p>
          <a:p>
            <a:pPr>
              <a:lnSpc>
                <a:spcPct val="150000"/>
              </a:lnSpc>
            </a:pPr>
            <a:r>
              <a:rPr lang="en-US" altLang="ko-KR" sz="1400" dirty="0" smtClean="0"/>
              <a:t>[INCREMENT BY n]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/>
              <a:t>[START WITH n]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/>
              <a:t>[MAXVALUE n | NOMAXVALUE]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/>
              <a:t>[MINVALUE n | NOMINVALUE]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/>
              <a:t>[CYCLE | NOCYCLE]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/>
              <a:t>[CACHE n | NOCACHE]</a:t>
            </a:r>
          </a:p>
        </p:txBody>
      </p:sp>
      <p:sp>
        <p:nvSpPr>
          <p:cNvPr id="7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707904" y="6423620"/>
            <a:ext cx="4724400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 smtClean="0"/>
              <a:t>_PSEUDO_COLUMN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4730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시퀀스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시퀀스 생성</a:t>
            </a:r>
            <a:endParaRPr lang="en-US" altLang="ko-KR" dirty="0" smtClean="0"/>
          </a:p>
          <a:p>
            <a:pPr marL="580644" lvl="2" indent="-342900">
              <a:buFont typeface="+mj-lt"/>
              <a:buAutoNum type="arabicPeriod"/>
            </a:pPr>
            <a:r>
              <a:rPr lang="en-US" altLang="ko-KR" dirty="0" smtClean="0"/>
              <a:t>INCREMENT BY n : </a:t>
            </a:r>
            <a:r>
              <a:rPr lang="ko-KR" altLang="en-US" dirty="0" smtClean="0"/>
              <a:t>시퀀스 </a:t>
            </a:r>
            <a:r>
              <a:rPr lang="ko-KR" altLang="en-US" dirty="0" err="1" smtClean="0"/>
              <a:t>증가값</a:t>
            </a:r>
            <a:r>
              <a:rPr lang="en-US" altLang="ko-KR" dirty="0" smtClean="0"/>
              <a:t>,</a:t>
            </a:r>
            <a:r>
              <a:rPr lang="ko-KR" altLang="en-US" dirty="0" smtClean="0"/>
              <a:t>  기본값 </a:t>
            </a:r>
            <a:r>
              <a:rPr lang="en-US" altLang="ko-KR" dirty="0" smtClean="0"/>
              <a:t>1</a:t>
            </a:r>
          </a:p>
          <a:p>
            <a:pPr marL="580644" lvl="2" indent="-342900">
              <a:buFont typeface="+mj-lt"/>
              <a:buAutoNum type="arabicPeriod"/>
            </a:pPr>
            <a:r>
              <a:rPr lang="en-US" altLang="ko-KR" dirty="0" smtClean="0"/>
              <a:t>START WITH n : </a:t>
            </a:r>
            <a:r>
              <a:rPr lang="ko-KR" altLang="en-US" dirty="0" smtClean="0"/>
              <a:t>시퀀스 시작번호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기본값 </a:t>
            </a:r>
            <a:r>
              <a:rPr lang="en-US" altLang="ko-KR" dirty="0" smtClean="0"/>
              <a:t>1</a:t>
            </a:r>
          </a:p>
          <a:p>
            <a:pPr marL="580644" lvl="2" indent="-342900">
              <a:buFont typeface="+mj-lt"/>
              <a:buAutoNum type="arabicPeriod"/>
            </a:pPr>
            <a:r>
              <a:rPr lang="en-US" altLang="ko-KR" dirty="0" smtClean="0"/>
              <a:t>MAXVALUE n : </a:t>
            </a:r>
            <a:r>
              <a:rPr lang="ko-KR" altLang="en-US" dirty="0" smtClean="0"/>
              <a:t>시퀀스로 생성할 수 있는 최대값</a:t>
            </a:r>
            <a:endParaRPr lang="en-US" altLang="ko-KR" dirty="0" smtClean="0"/>
          </a:p>
          <a:p>
            <a:pPr marL="580644" lvl="2" indent="-342900">
              <a:buFont typeface="+mj-lt"/>
              <a:buAutoNum type="arabicPeriod"/>
            </a:pPr>
            <a:r>
              <a:rPr lang="en-US" altLang="ko-KR" dirty="0" smtClean="0"/>
              <a:t>CYCLE : </a:t>
            </a:r>
            <a:r>
              <a:rPr lang="ko-KR" altLang="en-US" dirty="0" smtClean="0"/>
              <a:t>시퀀스의 순환 여부</a:t>
            </a:r>
            <a:endParaRPr lang="en-US" altLang="ko-KR" dirty="0" smtClean="0"/>
          </a:p>
          <a:p>
            <a:pPr marL="580644" lvl="2" indent="-342900">
              <a:buFont typeface="+mj-lt"/>
              <a:buAutoNum type="arabicPeriod"/>
            </a:pPr>
            <a:r>
              <a:rPr lang="en-US" altLang="ko-KR" dirty="0" smtClean="0"/>
              <a:t>CACHE : </a:t>
            </a:r>
            <a:r>
              <a:rPr lang="ko-KR" altLang="en-US" dirty="0" smtClean="0"/>
              <a:t>시퀀스 생성 속도를 높이기 위해 메모리에 </a:t>
            </a:r>
            <a:r>
              <a:rPr lang="ko-KR" altLang="en-US" dirty="0" err="1" smtClean="0"/>
              <a:t>캐시할</a:t>
            </a:r>
            <a:r>
              <a:rPr lang="ko-KR" altLang="en-US" dirty="0" smtClean="0"/>
              <a:t> 시퀀스 개수</a:t>
            </a:r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시퀀스 변경</a:t>
            </a:r>
            <a:endParaRPr lang="en-US" altLang="ko-KR" dirty="0" smtClean="0"/>
          </a:p>
          <a:p>
            <a:pPr marL="580644" lvl="2" indent="-342900">
              <a:buFont typeface="+mj-lt"/>
              <a:buAutoNum type="arabicPeriod"/>
            </a:pPr>
            <a:r>
              <a:rPr lang="ko-KR" altLang="en-US" dirty="0" smtClean="0"/>
              <a:t>시퀀스의 </a:t>
            </a:r>
            <a:r>
              <a:rPr lang="ko-KR" altLang="en-US" dirty="0" err="1" smtClean="0"/>
              <a:t>증가값</a:t>
            </a:r>
            <a:r>
              <a:rPr lang="en-US" altLang="ko-KR" dirty="0" smtClean="0"/>
              <a:t>, </a:t>
            </a:r>
            <a:r>
              <a:rPr lang="ko-KR" altLang="en-US" dirty="0" smtClean="0"/>
              <a:t>최대값</a:t>
            </a:r>
            <a:r>
              <a:rPr lang="en-US" altLang="ko-KR" dirty="0" smtClean="0"/>
              <a:t>, </a:t>
            </a:r>
            <a:r>
              <a:rPr lang="ko-KR" altLang="en-US" dirty="0" smtClean="0"/>
              <a:t>최소값 등을 수정할 수 있다</a:t>
            </a:r>
            <a:r>
              <a:rPr lang="en-US" altLang="ko-KR" dirty="0" smtClean="0"/>
              <a:t>.</a:t>
            </a:r>
          </a:p>
          <a:p>
            <a:pPr marL="580644" lvl="2" indent="-342900">
              <a:buFont typeface="+mj-lt"/>
              <a:buAutoNum type="arabicPeriod"/>
            </a:pPr>
            <a:r>
              <a:rPr lang="en-US" altLang="ko-KR" dirty="0" smtClean="0"/>
              <a:t>START WITH </a:t>
            </a:r>
            <a:r>
              <a:rPr lang="ko-KR" altLang="en-US" dirty="0" smtClean="0"/>
              <a:t>절은 생성 직후 이미 시작한 값으로 수정할 수 없다</a:t>
            </a:r>
            <a:r>
              <a:rPr lang="en-US" altLang="ko-KR" dirty="0" smtClean="0"/>
              <a:t>.</a:t>
            </a:r>
          </a:p>
          <a:p>
            <a:pPr marL="580644" lvl="2" indent="-342900">
              <a:buFont typeface="+mj-lt"/>
              <a:buAutoNum type="arabicPeriod"/>
            </a:pPr>
            <a:r>
              <a:rPr lang="en-US" altLang="ko-KR" dirty="0" smtClean="0"/>
              <a:t>ALTER SEQUENCE </a:t>
            </a:r>
            <a:r>
              <a:rPr lang="ko-KR" altLang="en-US" dirty="0" smtClean="0"/>
              <a:t>문을 사용하고 </a:t>
            </a:r>
            <a:r>
              <a:rPr lang="en-US" altLang="ko-KR" dirty="0" smtClean="0"/>
              <a:t>CREATE SEQUENCE </a:t>
            </a:r>
            <a:r>
              <a:rPr lang="ko-KR" altLang="en-US" dirty="0" smtClean="0"/>
              <a:t>문과 문법은 동일하다</a:t>
            </a:r>
            <a:r>
              <a:rPr lang="en-US" altLang="ko-KR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시퀀스 삭제</a:t>
            </a:r>
            <a:endParaRPr lang="en-US" altLang="ko-KR" dirty="0" smtClean="0"/>
          </a:p>
          <a:p>
            <a:pPr marL="580644" lvl="2" indent="-342900">
              <a:buFont typeface="+mj-lt"/>
              <a:buAutoNum type="arabicPeriod"/>
            </a:pPr>
            <a:r>
              <a:rPr lang="en-US" altLang="ko-KR" dirty="0" smtClean="0"/>
              <a:t>DROP SEQUENCE </a:t>
            </a:r>
            <a:r>
              <a:rPr lang="ko-KR" altLang="en-US" dirty="0" smtClean="0"/>
              <a:t>문을 사용한다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6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707904" y="6423620"/>
            <a:ext cx="4724400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 smtClean="0"/>
              <a:t>_PSEUDO_COLUMN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6996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시퀀스 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altLang="ko-KR" dirty="0" smtClean="0"/>
              <a:t>CURRVAL</a:t>
            </a:r>
          </a:p>
          <a:p>
            <a:pPr marL="580644" lvl="2" indent="-342900">
              <a:buFont typeface="+mj-lt"/>
              <a:buAutoNum type="arabicPeriod"/>
            </a:pPr>
            <a:r>
              <a:rPr lang="ko-KR" altLang="en-US" dirty="0" smtClean="0"/>
              <a:t>시퀀스에서 생성된 현재 번호를 확인한다</a:t>
            </a:r>
            <a:r>
              <a:rPr lang="en-US" altLang="ko-KR" dirty="0" smtClean="0"/>
              <a:t>.</a:t>
            </a:r>
          </a:p>
          <a:p>
            <a:pPr marL="580644" lvl="2" indent="-342900">
              <a:buFont typeface="+mj-lt"/>
              <a:buAutoNum type="arabicPeriod"/>
            </a:pPr>
            <a:r>
              <a:rPr lang="en-US" altLang="ko-KR" dirty="0" smtClean="0"/>
              <a:t>NEXTVAL </a:t>
            </a:r>
            <a:r>
              <a:rPr lang="ko-KR" altLang="en-US" dirty="0" smtClean="0"/>
              <a:t>함수 호출이 한 번도 없는 경우 사용할 수 없다</a:t>
            </a:r>
            <a:r>
              <a:rPr lang="en-US" altLang="ko-KR" dirty="0" smtClean="0"/>
              <a:t>.</a:t>
            </a:r>
          </a:p>
          <a:p>
            <a:pPr marL="580644" lvl="2" indent="-342900">
              <a:buFont typeface="+mj-lt"/>
              <a:buAutoNum type="arabicPeriod"/>
            </a:pPr>
            <a:r>
              <a:rPr lang="ko-KR" altLang="en-US" dirty="0" smtClean="0"/>
              <a:t>사용방법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sequence_name.CURRVAL</a:t>
            </a:r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dirty="0" smtClean="0"/>
              <a:t>NEXTVAL</a:t>
            </a:r>
          </a:p>
          <a:p>
            <a:pPr marL="580644" lvl="2" indent="-342900">
              <a:buFont typeface="+mj-lt"/>
              <a:buAutoNum type="arabicPeriod"/>
            </a:pPr>
            <a:r>
              <a:rPr lang="ko-KR" altLang="en-US" dirty="0" smtClean="0"/>
              <a:t>시퀀스에서 다음 번호를 생성한다</a:t>
            </a:r>
            <a:r>
              <a:rPr lang="en-US" altLang="ko-KR" dirty="0" smtClean="0"/>
              <a:t>.</a:t>
            </a:r>
          </a:p>
          <a:p>
            <a:pPr marL="580644" lvl="2" indent="-342900">
              <a:buFont typeface="+mj-lt"/>
              <a:buAutoNum type="arabicPeriod"/>
            </a:pPr>
            <a:r>
              <a:rPr lang="ko-KR" altLang="en-US" dirty="0" smtClean="0"/>
              <a:t>최초 시퀀스를 생성하려면 반드시 </a:t>
            </a:r>
            <a:r>
              <a:rPr lang="en-US" altLang="ko-KR" dirty="0" smtClean="0"/>
              <a:t>NEXTVAL </a:t>
            </a:r>
            <a:r>
              <a:rPr lang="ko-KR" altLang="en-US" dirty="0" smtClean="0"/>
              <a:t>함수를 사용해야 한다</a:t>
            </a:r>
            <a:r>
              <a:rPr lang="en-US" altLang="ko-KR" dirty="0" smtClean="0"/>
              <a:t>.</a:t>
            </a:r>
          </a:p>
          <a:p>
            <a:pPr marL="580644" lvl="2" indent="-342900">
              <a:buFont typeface="+mj-lt"/>
              <a:buAutoNum type="arabicPeriod"/>
            </a:pPr>
            <a:r>
              <a:rPr lang="ko-KR" altLang="en-US" dirty="0"/>
              <a:t>사용방법 </a:t>
            </a:r>
            <a:r>
              <a:rPr lang="en-US" altLang="ko-KR" dirty="0"/>
              <a:t>: </a:t>
            </a:r>
            <a:r>
              <a:rPr lang="en-US" altLang="ko-KR" dirty="0" err="1" smtClean="0"/>
              <a:t>sequence_name.NEXTVAL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dirty="0" smtClean="0"/>
              <a:t>CURRVAL, NEXTVAL</a:t>
            </a:r>
          </a:p>
          <a:p>
            <a:pPr marL="580644" lvl="2" indent="-342900">
              <a:buFont typeface="+mj-lt"/>
              <a:buAutoNum type="arabicPeriod"/>
            </a:pPr>
            <a:r>
              <a:rPr lang="en-US" altLang="ko-KR" dirty="0" smtClean="0"/>
              <a:t>INSERT </a:t>
            </a:r>
            <a:r>
              <a:rPr lang="ko-KR" altLang="en-US" dirty="0" smtClean="0"/>
              <a:t>문이나 </a:t>
            </a:r>
            <a:r>
              <a:rPr lang="en-US" altLang="ko-KR" dirty="0" smtClean="0"/>
              <a:t>UPDATE </a:t>
            </a:r>
            <a:r>
              <a:rPr lang="ko-KR" altLang="en-US" dirty="0" smtClean="0"/>
              <a:t>문에서 사용한다</a:t>
            </a:r>
            <a:r>
              <a:rPr lang="en-US" altLang="ko-KR" dirty="0" smtClean="0"/>
              <a:t>.</a:t>
            </a:r>
          </a:p>
          <a:p>
            <a:pPr marL="580644" lvl="2" indent="-342900">
              <a:buFont typeface="+mj-lt"/>
              <a:buAutoNum type="arabicPeriod"/>
            </a:pPr>
            <a:r>
              <a:rPr lang="ko-KR" altLang="en-US" dirty="0" smtClean="0"/>
              <a:t>서브쿼리</a:t>
            </a:r>
            <a:r>
              <a:rPr lang="en-US" altLang="ko-KR" dirty="0" smtClean="0"/>
              <a:t>, GROUP BY, HAVING, ORDER BY, DISTINCT </a:t>
            </a:r>
            <a:r>
              <a:rPr lang="ko-KR" altLang="en-US" dirty="0" smtClean="0"/>
              <a:t>와 함께 사용할 수 없고</a:t>
            </a:r>
            <a:r>
              <a:rPr lang="en-US" altLang="ko-KR" dirty="0" smtClean="0"/>
              <a:t>, default </a:t>
            </a:r>
            <a:r>
              <a:rPr lang="ko-KR" altLang="en-US" dirty="0" smtClean="0"/>
              <a:t>값으로 사용할 수 없다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6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707904" y="6423620"/>
            <a:ext cx="4724400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 smtClean="0"/>
              <a:t>_PSEUDO_COLUMN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3954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rownum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altLang="ko-KR" dirty="0" smtClean="0"/>
              <a:t>ROWNUM </a:t>
            </a:r>
            <a:r>
              <a:rPr lang="ko-KR" altLang="en-US" dirty="0" smtClean="0"/>
              <a:t>개요</a:t>
            </a:r>
            <a:endParaRPr lang="en-US" altLang="ko-KR" dirty="0" smtClean="0"/>
          </a:p>
          <a:p>
            <a:pPr marL="580644" lvl="2" indent="-342900">
              <a:buFont typeface="+mj-lt"/>
              <a:buAutoNum type="arabicPeriod"/>
            </a:pPr>
            <a:r>
              <a:rPr lang="ko-KR" altLang="en-US" dirty="0" smtClean="0"/>
              <a:t>쿼리에 의해 추출된 각 행</a:t>
            </a:r>
            <a:r>
              <a:rPr lang="en-US" altLang="ko-KR" dirty="0" smtClean="0"/>
              <a:t>(ROW)</a:t>
            </a:r>
            <a:r>
              <a:rPr lang="ko-KR" altLang="en-US" dirty="0" smtClean="0"/>
              <a:t>에 부여된 일련번호를 의미한다</a:t>
            </a:r>
            <a:r>
              <a:rPr lang="en-US" altLang="ko-KR" dirty="0" smtClean="0"/>
              <a:t>.</a:t>
            </a:r>
          </a:p>
          <a:p>
            <a:pPr marL="580644" lvl="2" indent="-342900">
              <a:buFont typeface="+mj-lt"/>
              <a:buAutoNum type="arabicPeriod"/>
            </a:pPr>
            <a:r>
              <a:rPr lang="ko-KR" altLang="en-US" dirty="0" smtClean="0"/>
              <a:t>쿼리에 의해 추출된 결과 집합에 </a:t>
            </a:r>
            <a:r>
              <a:rPr lang="en-US" altLang="ko-KR" dirty="0" smtClean="0"/>
              <a:t>1</a:t>
            </a:r>
            <a:r>
              <a:rPr lang="ko-KR" altLang="en-US" dirty="0" smtClean="0"/>
              <a:t>부터 시작하는 일련번호를 부여한다</a:t>
            </a:r>
            <a:r>
              <a:rPr lang="en-US" altLang="ko-KR" dirty="0" smtClean="0"/>
              <a:t>.</a:t>
            </a:r>
          </a:p>
          <a:p>
            <a:pPr marL="580644" lvl="2" indent="-342900">
              <a:buFont typeface="+mj-lt"/>
              <a:buAutoNum type="arabicPeriod"/>
            </a:pPr>
            <a:r>
              <a:rPr lang="en-US" altLang="ko-KR" dirty="0" smtClean="0"/>
              <a:t>WHERE </a:t>
            </a:r>
            <a:r>
              <a:rPr lang="ko-KR" altLang="en-US" dirty="0" smtClean="0"/>
              <a:t>절을 통해 조건에 맞는 결과 집합을 추출한 뒤에 일련번호가 부여된다</a:t>
            </a:r>
            <a:r>
              <a:rPr lang="en-US" altLang="ko-KR" dirty="0" smtClean="0"/>
              <a:t>.</a:t>
            </a:r>
          </a:p>
          <a:p>
            <a:pPr marL="580644" lvl="2" indent="-342900">
              <a:buFont typeface="+mj-lt"/>
              <a:buAutoNum type="arabicPeriod"/>
            </a:pPr>
            <a:r>
              <a:rPr lang="ko-KR" altLang="en-US" dirty="0" smtClean="0"/>
              <a:t>순서 </a:t>
            </a:r>
            <a:r>
              <a:rPr lang="en-US" altLang="ko-KR" dirty="0" smtClean="0"/>
              <a:t>: FROM -&gt; WHERE -&gt; ROWNUM </a:t>
            </a:r>
            <a:r>
              <a:rPr lang="ko-KR" altLang="en-US" dirty="0" smtClean="0"/>
              <a:t>부여 </a:t>
            </a:r>
            <a:r>
              <a:rPr lang="en-US" altLang="ko-KR" dirty="0" smtClean="0"/>
              <a:t>-&gt; SELECT -&gt; ORDER BY</a:t>
            </a:r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dirty="0" smtClean="0"/>
              <a:t>ROWNUM </a:t>
            </a:r>
            <a:r>
              <a:rPr lang="ko-KR" altLang="en-US" dirty="0" smtClean="0"/>
              <a:t>특징</a:t>
            </a:r>
            <a:endParaRPr lang="en-US" altLang="ko-KR" dirty="0" smtClean="0"/>
          </a:p>
          <a:p>
            <a:pPr marL="580644" lvl="2" indent="-342900">
              <a:buFont typeface="+mj-lt"/>
              <a:buAutoNum type="arabicPeriod"/>
            </a:pPr>
            <a:r>
              <a:rPr lang="en-US" altLang="ko-KR" dirty="0" smtClean="0"/>
              <a:t>ROWNUM </a:t>
            </a:r>
            <a:r>
              <a:rPr lang="ko-KR" altLang="en-US" dirty="0" smtClean="0"/>
              <a:t>를 직접 사용하는 경우 </a:t>
            </a:r>
            <a:r>
              <a:rPr lang="en-US" altLang="ko-KR" dirty="0" smtClean="0"/>
              <a:t>1</a:t>
            </a:r>
            <a:r>
              <a:rPr lang="ko-KR" altLang="en-US" dirty="0" smtClean="0"/>
              <a:t>부터 사용할 수 있다</a:t>
            </a:r>
            <a:r>
              <a:rPr lang="en-US" altLang="ko-KR" dirty="0" smtClean="0"/>
              <a:t>. 1</a:t>
            </a:r>
            <a:r>
              <a:rPr lang="ko-KR" altLang="en-US" dirty="0" smtClean="0"/>
              <a:t>로 시작하지 않으면 원하는 결과를 추출할 수 없다</a:t>
            </a:r>
            <a:r>
              <a:rPr lang="en-US" altLang="ko-KR" dirty="0" smtClean="0"/>
              <a:t>.</a:t>
            </a:r>
          </a:p>
          <a:p>
            <a:pPr marL="580644" lvl="2" indent="-342900">
              <a:buFont typeface="+mj-lt"/>
              <a:buAutoNum type="arabicPeriod"/>
            </a:pPr>
            <a:r>
              <a:rPr lang="en-US" altLang="ko-KR" dirty="0" smtClean="0"/>
              <a:t>ROWNUM </a:t>
            </a:r>
            <a:r>
              <a:rPr lang="ko-KR" altLang="en-US" dirty="0" smtClean="0"/>
              <a:t>값을 가지는 별도의 칼럼을 만들면 </a:t>
            </a:r>
            <a:r>
              <a:rPr lang="en-US" altLang="ko-KR" dirty="0" smtClean="0"/>
              <a:t>1</a:t>
            </a:r>
            <a:r>
              <a:rPr lang="ko-KR" altLang="en-US" dirty="0" smtClean="0"/>
              <a:t>로 시작하지 않아도 사용할 수 있다</a:t>
            </a:r>
            <a:r>
              <a:rPr lang="en-US" altLang="ko-KR" dirty="0" smtClean="0"/>
              <a:t>.</a:t>
            </a:r>
          </a:p>
          <a:p>
            <a:pPr marL="580644" lvl="2" indent="-342900">
              <a:buFont typeface="+mj-lt"/>
              <a:buAutoNum type="arabicPeriod"/>
            </a:pPr>
            <a:r>
              <a:rPr lang="ko-KR" altLang="en-US" dirty="0" smtClean="0"/>
              <a:t>주로 </a:t>
            </a:r>
            <a:r>
              <a:rPr lang="en-US" altLang="ko-KR" dirty="0" smtClean="0"/>
              <a:t>&lt;, &lt;= </a:t>
            </a:r>
            <a:r>
              <a:rPr lang="ko-KR" altLang="en-US" dirty="0" smtClean="0"/>
              <a:t>로 사용되는데 예외적으로 </a:t>
            </a:r>
            <a:r>
              <a:rPr lang="en-US" altLang="ko-KR" dirty="0" smtClean="0"/>
              <a:t>ROWNUM = 1 </a:t>
            </a:r>
            <a:r>
              <a:rPr lang="ko-KR" altLang="en-US" dirty="0" smtClean="0"/>
              <a:t>은 가능하다</a:t>
            </a:r>
            <a:r>
              <a:rPr lang="en-US" altLang="ko-KR" dirty="0" smtClean="0"/>
              <a:t>. (ROWNUM = 2 </a:t>
            </a:r>
            <a:r>
              <a:rPr lang="ko-KR" altLang="en-US" dirty="0" smtClean="0"/>
              <a:t>는 불가능하다</a:t>
            </a:r>
            <a:r>
              <a:rPr lang="en-US" altLang="ko-KR" dirty="0" smtClean="0"/>
              <a:t>.)</a:t>
            </a:r>
          </a:p>
          <a:p>
            <a:pPr marL="580644" lvl="2" indent="-342900">
              <a:buFont typeface="+mj-lt"/>
              <a:buAutoNum type="arabicPeriod"/>
            </a:pPr>
            <a:r>
              <a:rPr lang="ko-KR" altLang="en-US" dirty="0" smtClean="0"/>
              <a:t>주 용도는 몇 개의 데이터를 추출하고자 할 때이지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몇 번째 데이터를 추출하고자 할 때가 아니다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6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707904" y="6423620"/>
            <a:ext cx="4724400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 smtClean="0"/>
              <a:t>_PSEUDO_COLUMN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4575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각">
  <a:themeElements>
    <a:clrScheme name="각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각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58010</TotalTime>
  <Words>425</Words>
  <Application>Microsoft Office PowerPoint</Application>
  <PresentationFormat>화면 슬라이드 쇼(4:3)</PresentationFormat>
  <Paragraphs>78</Paragraphs>
  <Slides>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Tunga</vt:lpstr>
      <vt:lpstr>맑은 고딕</vt:lpstr>
      <vt:lpstr>Arial</vt:lpstr>
      <vt:lpstr>Wingdings</vt:lpstr>
      <vt:lpstr>각</vt:lpstr>
      <vt:lpstr>고급 SQL 작성하기_ Pseudo-column</vt:lpstr>
      <vt:lpstr>Pseudo-column</vt:lpstr>
      <vt:lpstr>시퀀스</vt:lpstr>
      <vt:lpstr>시퀀스</vt:lpstr>
      <vt:lpstr>시퀀스 함수</vt:lpstr>
      <vt:lpstr>rownum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KRIVET</dc:creator>
  <cp:lastModifiedBy>ITSC</cp:lastModifiedBy>
  <cp:revision>352</cp:revision>
  <dcterms:created xsi:type="dcterms:W3CDTF">2018-05-10T00:35:19Z</dcterms:created>
  <dcterms:modified xsi:type="dcterms:W3CDTF">2022-01-07T07:28:05Z</dcterms:modified>
</cp:coreProperties>
</file>