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321" r:id="rId3"/>
    <p:sldId id="297" r:id="rId4"/>
    <p:sldId id="263" r:id="rId5"/>
    <p:sldId id="322" r:id="rId6"/>
    <p:sldId id="328" r:id="rId7"/>
    <p:sldId id="332" r:id="rId8"/>
    <p:sldId id="300" r:id="rId9"/>
    <p:sldId id="327" r:id="rId10"/>
    <p:sldId id="329" r:id="rId11"/>
    <p:sldId id="298" r:id="rId12"/>
    <p:sldId id="331" r:id="rId13"/>
    <p:sldId id="330" r:id="rId14"/>
    <p:sldId id="31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 Q" initials="QQ" lastIdx="0" clrIdx="0">
    <p:extLst>
      <p:ext uri="{19B8F6BF-5375-455C-9EA6-DF929625EA0E}">
        <p15:presenceInfo xmlns:p15="http://schemas.microsoft.com/office/powerpoint/2012/main" userId="3c4d45cd8cfe70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autoAdjust="0"/>
    <p:restoredTop sz="96314" autoAdjust="0"/>
  </p:normalViewPr>
  <p:slideViewPr>
    <p:cSldViewPr snapToGrid="0" showGuides="1">
      <p:cViewPr varScale="1">
        <p:scale>
          <a:sx n="73" d="100"/>
          <a:sy n="73" d="100"/>
        </p:scale>
        <p:origin x="798" y="168"/>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3DEDE-07B8-4FAC-9522-042787A7ACF7}"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965A4-4F9B-42AD-97F6-5956B56DB139}" type="slidenum">
              <a:rPr lang="zh-CN" altLang="en-US" smtClean="0"/>
              <a:t>‹#›</a:t>
            </a:fld>
            <a:endParaRPr lang="zh-CN" altLang="en-US"/>
          </a:p>
        </p:txBody>
      </p:sp>
    </p:spTree>
    <p:extLst>
      <p:ext uri="{BB962C8B-B14F-4D97-AF65-F5344CB8AC3E}">
        <p14:creationId xmlns:p14="http://schemas.microsoft.com/office/powerpoint/2010/main" val="297590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a:t>
            </a:fld>
            <a:endParaRPr lang="zh-CN" altLang="en-US"/>
          </a:p>
        </p:txBody>
      </p:sp>
    </p:spTree>
    <p:extLst>
      <p:ext uri="{BB962C8B-B14F-4D97-AF65-F5344CB8AC3E}">
        <p14:creationId xmlns:p14="http://schemas.microsoft.com/office/powerpoint/2010/main" val="279937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10</a:t>
            </a:fld>
            <a:endParaRPr lang="zh-CN" altLang="en-US"/>
          </a:p>
        </p:txBody>
      </p:sp>
    </p:spTree>
    <p:extLst>
      <p:ext uri="{BB962C8B-B14F-4D97-AF65-F5344CB8AC3E}">
        <p14:creationId xmlns:p14="http://schemas.microsoft.com/office/powerpoint/2010/main" val="83045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11</a:t>
            </a:fld>
            <a:endParaRPr lang="zh-CN" altLang="en-US"/>
          </a:p>
        </p:txBody>
      </p:sp>
    </p:spTree>
    <p:extLst>
      <p:ext uri="{BB962C8B-B14F-4D97-AF65-F5344CB8AC3E}">
        <p14:creationId xmlns:p14="http://schemas.microsoft.com/office/powerpoint/2010/main" val="239005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12</a:t>
            </a:fld>
            <a:endParaRPr lang="zh-CN" altLang="en-US"/>
          </a:p>
        </p:txBody>
      </p:sp>
    </p:spTree>
    <p:extLst>
      <p:ext uri="{BB962C8B-B14F-4D97-AF65-F5344CB8AC3E}">
        <p14:creationId xmlns:p14="http://schemas.microsoft.com/office/powerpoint/2010/main" val="426872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13</a:t>
            </a:fld>
            <a:endParaRPr lang="zh-CN" altLang="en-US"/>
          </a:p>
        </p:txBody>
      </p:sp>
    </p:spTree>
    <p:extLst>
      <p:ext uri="{BB962C8B-B14F-4D97-AF65-F5344CB8AC3E}">
        <p14:creationId xmlns:p14="http://schemas.microsoft.com/office/powerpoint/2010/main" val="160710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2</a:t>
            </a:fld>
            <a:endParaRPr lang="zh-CN" altLang="en-US"/>
          </a:p>
        </p:txBody>
      </p:sp>
    </p:spTree>
    <p:extLst>
      <p:ext uri="{BB962C8B-B14F-4D97-AF65-F5344CB8AC3E}">
        <p14:creationId xmlns:p14="http://schemas.microsoft.com/office/powerpoint/2010/main" val="304841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3</a:t>
            </a:fld>
            <a:endParaRPr lang="zh-CN" altLang="en-US"/>
          </a:p>
        </p:txBody>
      </p:sp>
    </p:spTree>
    <p:extLst>
      <p:ext uri="{BB962C8B-B14F-4D97-AF65-F5344CB8AC3E}">
        <p14:creationId xmlns:p14="http://schemas.microsoft.com/office/powerpoint/2010/main" val="72607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4</a:t>
            </a:fld>
            <a:endParaRPr lang="zh-CN" altLang="en-US"/>
          </a:p>
        </p:txBody>
      </p:sp>
    </p:spTree>
    <p:extLst>
      <p:ext uri="{BB962C8B-B14F-4D97-AF65-F5344CB8AC3E}">
        <p14:creationId xmlns:p14="http://schemas.microsoft.com/office/powerpoint/2010/main" val="400259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5</a:t>
            </a:fld>
            <a:endParaRPr lang="zh-CN" altLang="en-US"/>
          </a:p>
        </p:txBody>
      </p:sp>
    </p:spTree>
    <p:extLst>
      <p:ext uri="{BB962C8B-B14F-4D97-AF65-F5344CB8AC3E}">
        <p14:creationId xmlns:p14="http://schemas.microsoft.com/office/powerpoint/2010/main" val="337556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6</a:t>
            </a:fld>
            <a:endParaRPr lang="zh-CN" altLang="en-US"/>
          </a:p>
        </p:txBody>
      </p:sp>
    </p:spTree>
    <p:extLst>
      <p:ext uri="{BB962C8B-B14F-4D97-AF65-F5344CB8AC3E}">
        <p14:creationId xmlns:p14="http://schemas.microsoft.com/office/powerpoint/2010/main" val="247806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7</a:t>
            </a:fld>
            <a:endParaRPr lang="zh-CN" altLang="en-US"/>
          </a:p>
        </p:txBody>
      </p:sp>
    </p:spTree>
    <p:extLst>
      <p:ext uri="{BB962C8B-B14F-4D97-AF65-F5344CB8AC3E}">
        <p14:creationId xmlns:p14="http://schemas.microsoft.com/office/powerpoint/2010/main" val="171215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8</a:t>
            </a:fld>
            <a:endParaRPr lang="zh-CN" altLang="en-US"/>
          </a:p>
        </p:txBody>
      </p:sp>
    </p:spTree>
    <p:extLst>
      <p:ext uri="{BB962C8B-B14F-4D97-AF65-F5344CB8AC3E}">
        <p14:creationId xmlns:p14="http://schemas.microsoft.com/office/powerpoint/2010/main" val="1291452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9</a:t>
            </a:fld>
            <a:endParaRPr lang="zh-CN" altLang="en-US"/>
          </a:p>
        </p:txBody>
      </p:sp>
    </p:spTree>
    <p:extLst>
      <p:ext uri="{BB962C8B-B14F-4D97-AF65-F5344CB8AC3E}">
        <p14:creationId xmlns:p14="http://schemas.microsoft.com/office/powerpoint/2010/main" val="416417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2023/10/30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2023/10/30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0D12B-A1F6-4D3F-98AE-9ADCFED71E04}" type="slidenum">
              <a:rPr lang="zh-CN" altLang="en-US" smtClean="0"/>
              <a:t>‹#›</a:t>
            </a:fld>
            <a:endParaRPr lang="zh-CN" altLang="en-US"/>
          </a:p>
        </p:txBody>
      </p:sp>
      <p:sp>
        <p:nvSpPr>
          <p:cNvPr id="11" name="TextBox 10"/>
          <p:cNvSpPr txBox="1"/>
          <p:nvPr userDrawn="1"/>
        </p:nvSpPr>
        <p:spPr>
          <a:xfrm>
            <a:off x="2771304" y="6739570"/>
            <a:ext cx="1224136" cy="118430"/>
          </a:xfrm>
          <a:prstGeom prst="rect">
            <a:avLst/>
          </a:prstGeom>
          <a:noFill/>
        </p:spPr>
        <p:txBody>
          <a:bodyPr wrap="square" rtlCol="0">
            <a:spAutoFit/>
          </a:bodyPr>
          <a:lstStyle/>
          <a:p>
            <a:pPr>
              <a:lnSpc>
                <a:spcPct val="200000"/>
              </a:lnSpc>
            </a:pPr>
            <a:r>
              <a:rPr lang="en-US" altLang="zh-CN" sz="100">
                <a:solidFill>
                  <a:prstClr val="black"/>
                </a:solidFill>
                <a:ea typeface="微软雅黑" panose="020B0503020204020204" pitchFamily="34" charset="-122"/>
                <a:hlinkClick r:id="rId2"/>
              </a:rPr>
              <a:t>PPT</a:t>
            </a:r>
            <a:r>
              <a:rPr lang="zh-CN" altLang="en-US" sz="100">
                <a:solidFill>
                  <a:prstClr val="black"/>
                </a:solidFill>
                <a:ea typeface="微软雅黑" panose="020B0503020204020204" pitchFamily="34" charset="-122"/>
                <a:hlinkClick r:id="rId2"/>
              </a:rPr>
              <a:t>下载</a:t>
            </a:r>
            <a:r>
              <a:rPr lang="zh-CN" altLang="en-US" sz="100">
                <a:solidFill>
                  <a:prstClr val="black"/>
                </a:solidFill>
                <a:ea typeface="微软雅黑" panose="020B0503020204020204" pitchFamily="34" charset="-122"/>
              </a:rPr>
              <a:t> </a:t>
            </a:r>
            <a:r>
              <a:rPr lang="en-US" altLang="zh-CN" sz="100">
                <a:solidFill>
                  <a:prstClr val="black"/>
                </a:solidFill>
                <a:ea typeface="微软雅黑" panose="020B0503020204020204" pitchFamily="34" charset="-122"/>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0D12B-A1F6-4D3F-98AE-9ADCFED71E04}"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grpSp>
        <p:nvGrpSpPr>
          <p:cNvPr id="11" name="组合 10"/>
          <p:cNvGrpSpPr/>
          <p:nvPr userDrawn="1"/>
        </p:nvGrpSpPr>
        <p:grpSpPr>
          <a:xfrm>
            <a:off x="0" y="-293511"/>
            <a:ext cx="12895093" cy="8048541"/>
            <a:chOff x="0" y="-221063"/>
            <a:chExt cx="12895093" cy="7946844"/>
          </a:xfrm>
        </p:grpSpPr>
        <p:sp>
          <p:nvSpPr>
            <p:cNvPr id="12" name="矩形 11"/>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44150" y="-221063"/>
              <a:ext cx="12750943" cy="7946844"/>
              <a:chOff x="2627224" y="-795141"/>
              <a:chExt cx="10013806" cy="7040780"/>
            </a:xfrm>
          </p:grpSpPr>
          <p:sp>
            <p:nvSpPr>
              <p:cNvPr id="14" name="矩形 13"/>
              <p:cNvSpPr/>
              <p:nvPr/>
            </p:nvSpPr>
            <p:spPr>
              <a:xfrm>
                <a:off x="2627224" y="-599283"/>
                <a:ext cx="5758249" cy="5957676"/>
              </a:xfrm>
              <a:prstGeom prst="rect">
                <a:avLst/>
              </a:prstGeom>
              <a:blipFill dpi="0" rotWithShape="1">
                <a:blip r:embed="rId2">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rot="10601959">
                <a:off x="6872592" y="-795141"/>
                <a:ext cx="5768438" cy="7040780"/>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D:\qq&#25991;&#20214;\712321467\Image\C2C\Image2\%7b75232B38-A165-1FB7-499C-2E1C792CACB5%7d.pn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file:///D:\qq&#25991;&#20214;\712321467\Image\C2C\Image2\%7b75232B38-A165-1FB7-499C-2E1C792CACB5%7d.png"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0D12B-A1F6-4D3F-98AE-9ADCFED71E04}" type="slidenum">
              <a:rPr lang="zh-CN" altLang="en-US" smtClean="0"/>
              <a:t>‹#›</a:t>
            </a:fld>
            <a:endParaRPr lang="zh-CN" altLang="en-US"/>
          </a:p>
        </p:txBody>
      </p:sp>
      <p:pic>
        <p:nvPicPr>
          <p:cNvPr id="7" name="图片 1073743875" descr="学科网 zxxk.com"/>
          <p:cNvPicPr>
            <a:picLocks noChangeAspect="1"/>
          </p:cNvPicPr>
          <p:nvPr/>
        </p:nvPicPr>
        <p:blipFill>
          <a:blip r:embed="rId14" r:link="rId15"/>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073743875" descr="学科网 zxxk.com"/>
          <p:cNvPicPr>
            <a:picLocks noChangeAspect="1"/>
          </p:cNvPicPr>
          <p:nvPr/>
        </p:nvPicPr>
        <p:blipFill>
          <a:blip r:embed="rId5" r:link="rId6"/>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221063"/>
            <a:ext cx="12895093" cy="7946844"/>
            <a:chOff x="0" y="-221063"/>
            <a:chExt cx="12895093" cy="7946844"/>
          </a:xfrm>
        </p:grpSpPr>
        <p:sp>
          <p:nvSpPr>
            <p:cNvPr id="17" name="矩形 16"/>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144150" y="-221063"/>
              <a:ext cx="12750943" cy="7946844"/>
              <a:chOff x="2627224" y="-795141"/>
              <a:chExt cx="10013806" cy="7040780"/>
            </a:xfrm>
          </p:grpSpPr>
          <p:sp>
            <p:nvSpPr>
              <p:cNvPr id="19" name="矩形 18"/>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矩形 21"/>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82" name="组合 81"/>
          <p:cNvGrpSpPr/>
          <p:nvPr/>
        </p:nvGrpSpPr>
        <p:grpSpPr>
          <a:xfrm>
            <a:off x="0" y="5207212"/>
            <a:ext cx="12523845" cy="1647370"/>
            <a:chOff x="0" y="5207212"/>
            <a:chExt cx="12523845" cy="1647370"/>
          </a:xfrm>
        </p:grpSpPr>
        <p:pic>
          <p:nvPicPr>
            <p:cNvPr id="83" name="图片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84" name="图片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87" name="组合 86"/>
          <p:cNvGrpSpPr/>
          <p:nvPr/>
        </p:nvGrpSpPr>
        <p:grpSpPr>
          <a:xfrm>
            <a:off x="2516470" y="548138"/>
            <a:ext cx="7443321" cy="4759928"/>
            <a:chOff x="2516470" y="548138"/>
            <a:chExt cx="7443321" cy="4759928"/>
          </a:xfrm>
        </p:grpSpPr>
        <p:sp>
          <p:nvSpPr>
            <p:cNvPr id="21" name="云形 20"/>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云形 85"/>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522" y="3769651"/>
            <a:ext cx="1343455" cy="134345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5228" y="544720"/>
            <a:ext cx="1112666" cy="1112666"/>
          </a:xfrm>
          <a:prstGeom prst="rect">
            <a:avLst/>
          </a:prstGeom>
        </p:spPr>
      </p:pic>
      <p:pic>
        <p:nvPicPr>
          <p:cNvPr id="89" name="图片 8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263" y="407859"/>
            <a:ext cx="2981702" cy="4020157"/>
          </a:xfrm>
          <a:prstGeom prst="rect">
            <a:avLst/>
          </a:prstGeom>
        </p:spPr>
      </p:pic>
      <p:sp>
        <p:nvSpPr>
          <p:cNvPr id="39" name="文本框 38"/>
          <p:cNvSpPr txBox="1"/>
          <p:nvPr/>
        </p:nvSpPr>
        <p:spPr>
          <a:xfrm>
            <a:off x="3401203" y="2316822"/>
            <a:ext cx="5390157" cy="1322070"/>
          </a:xfrm>
          <a:prstGeom prst="rect">
            <a:avLst/>
          </a:prstGeom>
          <a:noFill/>
        </p:spPr>
        <p:txBody>
          <a:bodyPr wrap="square" rtlCol="0">
            <a:spAutoFit/>
          </a:bodyPr>
          <a:lstStyle/>
          <a:p>
            <a:pPr algn="ctr"/>
            <a:r>
              <a:rPr lang="zh-CN" altLang="en-US" sz="8000" b="1">
                <a:solidFill>
                  <a:srgbClr val="8ACFEA"/>
                </a:solidFill>
                <a:cs typeface="+mn-ea"/>
                <a:sym typeface="+mn-lt"/>
              </a:rPr>
              <a:t>人工智能</a:t>
            </a:r>
          </a:p>
        </p:txBody>
      </p:sp>
      <p:grpSp>
        <p:nvGrpSpPr>
          <p:cNvPr id="24" name="组合 23"/>
          <p:cNvGrpSpPr/>
          <p:nvPr/>
        </p:nvGrpSpPr>
        <p:grpSpPr>
          <a:xfrm>
            <a:off x="9913428" y="618813"/>
            <a:ext cx="1633494" cy="1044603"/>
            <a:chOff x="8985779" y="3960837"/>
            <a:chExt cx="2199915" cy="1406823"/>
          </a:xfrm>
        </p:grpSpPr>
        <p:sp>
          <p:nvSpPr>
            <p:cNvPr id="40" name="云形 3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200954">
            <a:off x="10507206" y="920160"/>
            <a:ext cx="482031" cy="445033"/>
          </a:xfrm>
          <a:prstGeom prst="rect">
            <a:avLst/>
          </a:prstGeom>
        </p:spPr>
      </p:pic>
      <p:grpSp>
        <p:nvGrpSpPr>
          <p:cNvPr id="66" name="组合 65"/>
          <p:cNvGrpSpPr/>
          <p:nvPr/>
        </p:nvGrpSpPr>
        <p:grpSpPr>
          <a:xfrm>
            <a:off x="598641" y="3543055"/>
            <a:ext cx="1891025" cy="1209291"/>
            <a:chOff x="392658" y="3679279"/>
            <a:chExt cx="1466266" cy="937662"/>
          </a:xfrm>
        </p:grpSpPr>
        <p:grpSp>
          <p:nvGrpSpPr>
            <p:cNvPr id="23" name="组合 22"/>
            <p:cNvGrpSpPr/>
            <p:nvPr/>
          </p:nvGrpSpPr>
          <p:grpSpPr>
            <a:xfrm>
              <a:off x="392658" y="3679279"/>
              <a:ext cx="1466266" cy="937662"/>
              <a:chOff x="1281153" y="5632171"/>
              <a:chExt cx="1466266" cy="937662"/>
            </a:xfrm>
          </p:grpSpPr>
          <p:sp>
            <p:nvSpPr>
              <p:cNvPr id="42" name="云形 4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云形 4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pic>
        <p:nvPicPr>
          <p:cNvPr id="80" name="图片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8538" y="2488701"/>
            <a:ext cx="2551261" cy="5582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191814"/>
            <a:ext cx="12895093" cy="7946844"/>
            <a:chOff x="0" y="-221063"/>
            <a:chExt cx="12895093" cy="7946844"/>
          </a:xfrm>
        </p:grpSpPr>
        <p:sp>
          <p:nvSpPr>
            <p:cNvPr id="35" name="矩形 34"/>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144150" y="-221063"/>
              <a:ext cx="12750943" cy="7946844"/>
              <a:chOff x="2627224" y="-795141"/>
              <a:chExt cx="10013806" cy="7040780"/>
            </a:xfrm>
          </p:grpSpPr>
          <p:sp>
            <p:nvSpPr>
              <p:cNvPr id="37" name="矩形 36"/>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矩形 39"/>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25" name="组合 24"/>
          <p:cNvGrpSpPr/>
          <p:nvPr/>
        </p:nvGrpSpPr>
        <p:grpSpPr>
          <a:xfrm>
            <a:off x="0" y="5207212"/>
            <a:ext cx="12523845" cy="1647370"/>
            <a:chOff x="0" y="5207212"/>
            <a:chExt cx="12523845" cy="164737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42" name="组合 41"/>
          <p:cNvGrpSpPr/>
          <p:nvPr/>
        </p:nvGrpSpPr>
        <p:grpSpPr>
          <a:xfrm>
            <a:off x="2538810" y="549920"/>
            <a:ext cx="7443321" cy="4759928"/>
            <a:chOff x="2516470" y="548138"/>
            <a:chExt cx="7443321" cy="4759928"/>
          </a:xfrm>
        </p:grpSpPr>
        <p:sp>
          <p:nvSpPr>
            <p:cNvPr id="43" name="云形 42"/>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296" y="2352976"/>
            <a:ext cx="1112666" cy="1112666"/>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603" y="409641"/>
            <a:ext cx="2981702" cy="4020157"/>
          </a:xfrm>
          <a:prstGeom prst="rect">
            <a:avLst/>
          </a:prstGeom>
        </p:spPr>
      </p:pic>
      <p:sp>
        <p:nvSpPr>
          <p:cNvPr id="52" name="文本框 51"/>
          <p:cNvSpPr txBox="1"/>
          <p:nvPr/>
        </p:nvSpPr>
        <p:spPr>
          <a:xfrm>
            <a:off x="4077335" y="1978025"/>
            <a:ext cx="4366260" cy="1754326"/>
          </a:xfrm>
          <a:prstGeom prst="rect">
            <a:avLst/>
          </a:prstGeom>
          <a:noFill/>
        </p:spPr>
        <p:txBody>
          <a:bodyPr wrap="square" rtlCol="0">
            <a:spAutoFit/>
          </a:bodyPr>
          <a:lstStyle/>
          <a:p>
            <a:pPr algn="ctr"/>
            <a:r>
              <a:rPr lang="zh-CN" altLang="en-US" sz="5400" dirty="0">
                <a:solidFill>
                  <a:srgbClr val="FFC52F"/>
                </a:solidFill>
                <a:cs typeface="+mn-ea"/>
                <a:sym typeface="+mn-lt"/>
              </a:rPr>
              <a:t>人类与人工智能如何相处？</a:t>
            </a:r>
          </a:p>
        </p:txBody>
      </p:sp>
      <p:grpSp>
        <p:nvGrpSpPr>
          <p:cNvPr id="54" name="组合 53"/>
          <p:cNvGrpSpPr/>
          <p:nvPr/>
        </p:nvGrpSpPr>
        <p:grpSpPr>
          <a:xfrm>
            <a:off x="10015028" y="1176315"/>
            <a:ext cx="1633494" cy="1044603"/>
            <a:chOff x="8985779" y="3960837"/>
            <a:chExt cx="2199915" cy="1406823"/>
          </a:xfrm>
        </p:grpSpPr>
        <p:sp>
          <p:nvSpPr>
            <p:cNvPr id="55" name="云形 54"/>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云形 56"/>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00241" y="4100557"/>
            <a:ext cx="1891025" cy="1209291"/>
            <a:chOff x="392658" y="3679279"/>
            <a:chExt cx="1466266" cy="937662"/>
          </a:xfrm>
        </p:grpSpPr>
        <p:grpSp>
          <p:nvGrpSpPr>
            <p:cNvPr id="61" name="组合 60"/>
            <p:cNvGrpSpPr/>
            <p:nvPr/>
          </p:nvGrpSpPr>
          <p:grpSpPr>
            <a:xfrm>
              <a:off x="392658" y="3679279"/>
              <a:ext cx="1466266" cy="937662"/>
              <a:chOff x="1281153" y="5632171"/>
              <a:chExt cx="1466266" cy="937662"/>
            </a:xfrm>
          </p:grpSpPr>
          <p:sp>
            <p:nvSpPr>
              <p:cNvPr id="63" name="云形 62"/>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云形 63"/>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2" name="图片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69" name="组合 68"/>
          <p:cNvGrpSpPr/>
          <p:nvPr/>
        </p:nvGrpSpPr>
        <p:grpSpPr>
          <a:xfrm>
            <a:off x="9086116" y="4735242"/>
            <a:ext cx="1133322" cy="724748"/>
            <a:chOff x="8985779" y="3960837"/>
            <a:chExt cx="2199915" cy="1406823"/>
          </a:xfrm>
        </p:grpSpPr>
        <p:sp>
          <p:nvSpPr>
            <p:cNvPr id="70" name="云形 6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云形 70"/>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TextBox 27"/>
          <p:cNvSpPr txBox="1"/>
          <p:nvPr/>
        </p:nvSpPr>
        <p:spPr>
          <a:xfrm>
            <a:off x="4483510" y="4129548"/>
            <a:ext cx="3510116" cy="369332"/>
          </a:xfrm>
          <a:prstGeom prst="rect">
            <a:avLst/>
          </a:prstGeom>
          <a:noFill/>
        </p:spPr>
        <p:txBody>
          <a:bodyPr wrap="square" rtlCol="0">
            <a:spAutoFit/>
          </a:bodyPr>
          <a:lstStyle/>
          <a:p>
            <a:r>
              <a:rPr lang="zh-CN" altLang="en-US" b="1" smtClean="0"/>
              <a:t>绘制出你对未来生活的设想图</a:t>
            </a:r>
            <a:endParaRPr lang="zh-CN" altLang="en-US"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191814"/>
            <a:ext cx="12895093" cy="7946844"/>
            <a:chOff x="0" y="-221063"/>
            <a:chExt cx="12895093" cy="7946844"/>
          </a:xfrm>
        </p:grpSpPr>
        <p:sp>
          <p:nvSpPr>
            <p:cNvPr id="35" name="矩形 34"/>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144150" y="-221063"/>
              <a:ext cx="12750943" cy="7946844"/>
              <a:chOff x="2627224" y="-795141"/>
              <a:chExt cx="10013806" cy="7040780"/>
            </a:xfrm>
          </p:grpSpPr>
          <p:sp>
            <p:nvSpPr>
              <p:cNvPr id="37" name="矩形 36"/>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矩形 39"/>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25" name="组合 24"/>
          <p:cNvGrpSpPr/>
          <p:nvPr/>
        </p:nvGrpSpPr>
        <p:grpSpPr>
          <a:xfrm>
            <a:off x="0" y="5207212"/>
            <a:ext cx="12523845" cy="1647370"/>
            <a:chOff x="0" y="5207212"/>
            <a:chExt cx="12523845" cy="164737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42" name="组合 41"/>
          <p:cNvGrpSpPr/>
          <p:nvPr/>
        </p:nvGrpSpPr>
        <p:grpSpPr>
          <a:xfrm>
            <a:off x="2538810" y="549920"/>
            <a:ext cx="7443321" cy="4759928"/>
            <a:chOff x="2516470" y="548138"/>
            <a:chExt cx="7443321" cy="4759928"/>
          </a:xfrm>
        </p:grpSpPr>
        <p:sp>
          <p:nvSpPr>
            <p:cNvPr id="43" name="云形 42"/>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296" y="2352976"/>
            <a:ext cx="1112666" cy="1112666"/>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603" y="409641"/>
            <a:ext cx="2981702" cy="4020157"/>
          </a:xfrm>
          <a:prstGeom prst="rect">
            <a:avLst/>
          </a:prstGeom>
        </p:spPr>
      </p:pic>
      <p:sp>
        <p:nvSpPr>
          <p:cNvPr id="52" name="文本框 51"/>
          <p:cNvSpPr txBox="1"/>
          <p:nvPr/>
        </p:nvSpPr>
        <p:spPr>
          <a:xfrm>
            <a:off x="3648063" y="1519125"/>
            <a:ext cx="4933210" cy="3539430"/>
          </a:xfrm>
          <a:prstGeom prst="rect">
            <a:avLst/>
          </a:prstGeom>
          <a:noFill/>
        </p:spPr>
        <p:txBody>
          <a:bodyPr wrap="square" rtlCol="0">
            <a:spAutoFit/>
          </a:bodyPr>
          <a:lstStyle/>
          <a:p>
            <a:pPr algn="ctr"/>
            <a:r>
              <a:rPr lang="zh-CN" altLang="en-US" sz="2800" dirty="0">
                <a:solidFill>
                  <a:srgbClr val="FFC52F"/>
                </a:solidFill>
                <a:cs typeface="+mn-ea"/>
                <a:sym typeface="+mn-lt"/>
              </a:rPr>
              <a:t>人工智能的实践和应用在目前取得的成果基本上还是停留在一个非自主意识的弱人工智能阶段，机器实现自我意识不是在短时间内就可以达到的，我们能做的是不断提升技术，优化算法，不断提升机器学习和辅助的能力。</a:t>
            </a:r>
          </a:p>
        </p:txBody>
      </p:sp>
      <p:grpSp>
        <p:nvGrpSpPr>
          <p:cNvPr id="54" name="组合 53"/>
          <p:cNvGrpSpPr/>
          <p:nvPr/>
        </p:nvGrpSpPr>
        <p:grpSpPr>
          <a:xfrm>
            <a:off x="10015028" y="1176315"/>
            <a:ext cx="1633494" cy="1044603"/>
            <a:chOff x="8985779" y="3960837"/>
            <a:chExt cx="2199915" cy="1406823"/>
          </a:xfrm>
        </p:grpSpPr>
        <p:sp>
          <p:nvSpPr>
            <p:cNvPr id="55" name="云形 54"/>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云形 56"/>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00241" y="4100557"/>
            <a:ext cx="1891025" cy="1209291"/>
            <a:chOff x="392658" y="3679279"/>
            <a:chExt cx="1466266" cy="937662"/>
          </a:xfrm>
        </p:grpSpPr>
        <p:grpSp>
          <p:nvGrpSpPr>
            <p:cNvPr id="61" name="组合 60"/>
            <p:cNvGrpSpPr/>
            <p:nvPr/>
          </p:nvGrpSpPr>
          <p:grpSpPr>
            <a:xfrm>
              <a:off x="392658" y="3679279"/>
              <a:ext cx="1466266" cy="937662"/>
              <a:chOff x="1281153" y="5632171"/>
              <a:chExt cx="1466266" cy="937662"/>
            </a:xfrm>
          </p:grpSpPr>
          <p:sp>
            <p:nvSpPr>
              <p:cNvPr id="63" name="云形 62"/>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云形 63"/>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2" name="图片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69" name="组合 68"/>
          <p:cNvGrpSpPr/>
          <p:nvPr/>
        </p:nvGrpSpPr>
        <p:grpSpPr>
          <a:xfrm>
            <a:off x="9086116" y="4735242"/>
            <a:ext cx="1133322" cy="724748"/>
            <a:chOff x="8985779" y="3960837"/>
            <a:chExt cx="2199915" cy="1406823"/>
          </a:xfrm>
        </p:grpSpPr>
        <p:sp>
          <p:nvSpPr>
            <p:cNvPr id="70" name="云形 6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云形 70"/>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41427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33" y="-394447"/>
            <a:ext cx="12497833" cy="7252447"/>
          </a:xfrm>
          <a:prstGeom prst="rect">
            <a:avLst/>
          </a:prstGeom>
        </p:spPr>
      </p:pic>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目前处于弱人工智能时代</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sp>
        <p:nvSpPr>
          <p:cNvPr id="7"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34588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221063"/>
            <a:ext cx="12895093" cy="7946844"/>
            <a:chOff x="0" y="-221063"/>
            <a:chExt cx="12895093" cy="7946844"/>
          </a:xfrm>
        </p:grpSpPr>
        <p:sp>
          <p:nvSpPr>
            <p:cNvPr id="17" name="矩形 16"/>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144150" y="-221063"/>
              <a:ext cx="12750943" cy="7946844"/>
              <a:chOff x="2627224" y="-795141"/>
              <a:chExt cx="10013806" cy="7040780"/>
            </a:xfrm>
          </p:grpSpPr>
          <p:sp>
            <p:nvSpPr>
              <p:cNvPr id="19" name="矩形 18"/>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矩形 21"/>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82" name="组合 81"/>
          <p:cNvGrpSpPr/>
          <p:nvPr/>
        </p:nvGrpSpPr>
        <p:grpSpPr>
          <a:xfrm>
            <a:off x="0" y="5207212"/>
            <a:ext cx="12523845" cy="1647370"/>
            <a:chOff x="0" y="5207212"/>
            <a:chExt cx="12523845" cy="1647370"/>
          </a:xfrm>
        </p:grpSpPr>
        <p:pic>
          <p:nvPicPr>
            <p:cNvPr id="83" name="图片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84" name="图片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87" name="组合 86"/>
          <p:cNvGrpSpPr/>
          <p:nvPr/>
        </p:nvGrpSpPr>
        <p:grpSpPr>
          <a:xfrm>
            <a:off x="2516470" y="548138"/>
            <a:ext cx="7443321" cy="4759928"/>
            <a:chOff x="2516470" y="548138"/>
            <a:chExt cx="7443321" cy="4759928"/>
          </a:xfrm>
        </p:grpSpPr>
        <p:sp>
          <p:nvSpPr>
            <p:cNvPr id="21" name="云形 20"/>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云形 85"/>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522" y="3769651"/>
            <a:ext cx="1343455" cy="134345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5228" y="544720"/>
            <a:ext cx="1112666" cy="1112666"/>
          </a:xfrm>
          <a:prstGeom prst="rect">
            <a:avLst/>
          </a:prstGeom>
        </p:spPr>
      </p:pic>
      <p:pic>
        <p:nvPicPr>
          <p:cNvPr id="89" name="图片 8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263" y="407859"/>
            <a:ext cx="2981702" cy="4020157"/>
          </a:xfrm>
          <a:prstGeom prst="rect">
            <a:avLst/>
          </a:prstGeom>
        </p:spPr>
      </p:pic>
      <p:sp>
        <p:nvSpPr>
          <p:cNvPr id="39" name="文本框 38"/>
          <p:cNvSpPr txBox="1"/>
          <p:nvPr/>
        </p:nvSpPr>
        <p:spPr>
          <a:xfrm>
            <a:off x="4256830" y="2440195"/>
            <a:ext cx="4008276" cy="1198880"/>
          </a:xfrm>
          <a:prstGeom prst="rect">
            <a:avLst/>
          </a:prstGeom>
          <a:noFill/>
        </p:spPr>
        <p:txBody>
          <a:bodyPr wrap="square" rtlCol="0">
            <a:spAutoFit/>
          </a:bodyPr>
          <a:lstStyle/>
          <a:p>
            <a:pPr algn="ctr"/>
            <a:r>
              <a:rPr lang="zh-CN" altLang="en-US" sz="7200">
                <a:solidFill>
                  <a:srgbClr val="8ACFEA"/>
                </a:solidFill>
                <a:cs typeface="+mn-ea"/>
                <a:sym typeface="+mn-lt"/>
              </a:rPr>
              <a:t>谢谢观看</a:t>
            </a:r>
          </a:p>
        </p:txBody>
      </p:sp>
      <p:grpSp>
        <p:nvGrpSpPr>
          <p:cNvPr id="24" name="组合 23"/>
          <p:cNvGrpSpPr/>
          <p:nvPr/>
        </p:nvGrpSpPr>
        <p:grpSpPr>
          <a:xfrm>
            <a:off x="9913428" y="618813"/>
            <a:ext cx="1633494" cy="1044603"/>
            <a:chOff x="8985779" y="3960837"/>
            <a:chExt cx="2199915" cy="1406823"/>
          </a:xfrm>
        </p:grpSpPr>
        <p:sp>
          <p:nvSpPr>
            <p:cNvPr id="40" name="云形 3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200954">
            <a:off x="10507206" y="920160"/>
            <a:ext cx="482031" cy="445033"/>
          </a:xfrm>
          <a:prstGeom prst="rect">
            <a:avLst/>
          </a:prstGeom>
        </p:spPr>
      </p:pic>
      <p:grpSp>
        <p:nvGrpSpPr>
          <p:cNvPr id="66" name="组合 65"/>
          <p:cNvGrpSpPr/>
          <p:nvPr/>
        </p:nvGrpSpPr>
        <p:grpSpPr>
          <a:xfrm>
            <a:off x="598641" y="3543055"/>
            <a:ext cx="1891025" cy="1209291"/>
            <a:chOff x="392658" y="3679279"/>
            <a:chExt cx="1466266" cy="937662"/>
          </a:xfrm>
        </p:grpSpPr>
        <p:grpSp>
          <p:nvGrpSpPr>
            <p:cNvPr id="23" name="组合 22"/>
            <p:cNvGrpSpPr/>
            <p:nvPr/>
          </p:nvGrpSpPr>
          <p:grpSpPr>
            <a:xfrm>
              <a:off x="392658" y="3679279"/>
              <a:ext cx="1466266" cy="937662"/>
              <a:chOff x="1281153" y="5632171"/>
              <a:chExt cx="1466266" cy="937662"/>
            </a:xfrm>
          </p:grpSpPr>
          <p:sp>
            <p:nvSpPr>
              <p:cNvPr id="42" name="云形 4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云形 4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pic>
        <p:nvPicPr>
          <p:cNvPr id="80" name="图片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8538" y="2488701"/>
            <a:ext cx="2551261" cy="5582247"/>
          </a:xfrm>
          <a:prstGeom prst="rect">
            <a:avLst/>
          </a:prstGeom>
        </p:spPr>
      </p:pic>
      <p:pic>
        <p:nvPicPr>
          <p:cNvPr id="90" name="New picture"/>
          <p:cNvPicPr/>
          <p:nvPr/>
        </p:nvPicPr>
        <p:blipFill>
          <a:blip r:embed="rId12"/>
          <a:stretch>
            <a:fillRect/>
          </a:stretch>
        </p:blipFill>
        <p:spPr>
          <a:xfrm>
            <a:off x="11633200" y="11239500"/>
            <a:ext cx="304800" cy="2159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2384" y="1028944"/>
            <a:ext cx="7885603" cy="5042763"/>
            <a:chOff x="2516470" y="548138"/>
            <a:chExt cx="7443321" cy="4759928"/>
          </a:xfrm>
        </p:grpSpPr>
        <p:sp>
          <p:nvSpPr>
            <p:cNvPr id="40" name="云形 39"/>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云形 40"/>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5075" y="1095989"/>
            <a:ext cx="5045617" cy="5045617"/>
          </a:xfrm>
          <a:prstGeom prst="rect">
            <a:avLst/>
          </a:prstGeom>
        </p:spPr>
      </p:pic>
      <p:sp>
        <p:nvSpPr>
          <p:cNvPr id="4" name="矩形 3"/>
          <p:cNvSpPr/>
          <p:nvPr/>
        </p:nvSpPr>
        <p:spPr>
          <a:xfrm>
            <a:off x="2053857" y="2970972"/>
            <a:ext cx="4511620" cy="1198880"/>
          </a:xfrm>
          <a:prstGeom prst="rect">
            <a:avLst/>
          </a:prstGeom>
        </p:spPr>
        <p:txBody>
          <a:bodyPr wrap="square">
            <a:spAutoFit/>
          </a:bodyPr>
          <a:lstStyle/>
          <a:p>
            <a:r>
              <a:rPr lang="zh-CN" altLang="en-US" sz="3600">
                <a:cs typeface="+mn-ea"/>
                <a:sym typeface="+mn-lt"/>
              </a:rPr>
              <a:t>你听说过人工智能吗？</a:t>
            </a:r>
          </a:p>
          <a:p>
            <a:r>
              <a:rPr lang="zh-CN" altLang="en-US" sz="3600">
                <a:cs typeface="+mn-ea"/>
                <a:sym typeface="+mn-lt"/>
              </a:rPr>
              <a:t>请说说你对它的理解。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8"/>
          <p:cNvSpPr/>
          <p:nvPr/>
        </p:nvSpPr>
        <p:spPr>
          <a:xfrm>
            <a:off x="590550" y="5695315"/>
            <a:ext cx="11022330"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共同特征：模仿人类，甚至表现出类似人类的智慧</a:t>
            </a:r>
          </a:p>
        </p:txBody>
      </p:sp>
      <p:sp>
        <p:nvSpPr>
          <p:cNvPr id="39" name="文本框 38"/>
          <p:cNvSpPr txBox="1"/>
          <p:nvPr/>
        </p:nvSpPr>
        <p:spPr>
          <a:xfrm>
            <a:off x="2019300" y="280458"/>
            <a:ext cx="5549265" cy="583565"/>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a:latin typeface="+mn-lt"/>
                <a:ea typeface="+mn-ea"/>
                <a:cs typeface="+mn-ea"/>
                <a:sym typeface="+mn-lt"/>
              </a:rPr>
              <a:t>提到人工智能你会想起什么？</a:t>
            </a:r>
          </a:p>
        </p:txBody>
      </p:sp>
      <p:grpSp>
        <p:nvGrpSpPr>
          <p:cNvPr id="54" name="组合 53"/>
          <p:cNvGrpSpPr/>
          <p:nvPr/>
        </p:nvGrpSpPr>
        <p:grpSpPr>
          <a:xfrm>
            <a:off x="848933" y="204991"/>
            <a:ext cx="1144670" cy="732005"/>
            <a:chOff x="1281153" y="5632171"/>
            <a:chExt cx="1466266" cy="937662"/>
          </a:xfrm>
        </p:grpSpPr>
        <p:sp>
          <p:nvSpPr>
            <p:cNvPr id="56" name="云形 5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57" name="云形 5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100" name="图片 99"/>
          <p:cNvPicPr/>
          <p:nvPr/>
        </p:nvPicPr>
        <p:blipFill>
          <a:blip r:embed="rId3"/>
          <a:srcRect l="6734" t="-708" r="44883"/>
          <a:stretch>
            <a:fillRect/>
          </a:stretch>
        </p:blipFill>
        <p:spPr>
          <a:xfrm>
            <a:off x="953135" y="2039620"/>
            <a:ext cx="2910205" cy="3315335"/>
          </a:xfrm>
          <a:prstGeom prst="rect">
            <a:avLst/>
          </a:prstGeom>
          <a:noFill/>
          <a:ln w="9525">
            <a:noFill/>
          </a:ln>
        </p:spPr>
      </p:pic>
      <p:pic>
        <p:nvPicPr>
          <p:cNvPr id="101" name="图片 100"/>
          <p:cNvPicPr/>
          <p:nvPr/>
        </p:nvPicPr>
        <p:blipFill>
          <a:blip r:embed="rId4"/>
          <a:stretch>
            <a:fillRect/>
          </a:stretch>
        </p:blipFill>
        <p:spPr>
          <a:xfrm>
            <a:off x="4996815" y="2050415"/>
            <a:ext cx="2571750" cy="3314700"/>
          </a:xfrm>
          <a:prstGeom prst="rect">
            <a:avLst/>
          </a:prstGeom>
          <a:noFill/>
          <a:ln w="9525">
            <a:noFill/>
          </a:ln>
        </p:spPr>
      </p:pic>
      <p:pic>
        <p:nvPicPr>
          <p:cNvPr id="102" name="图片 101"/>
          <p:cNvPicPr/>
          <p:nvPr/>
        </p:nvPicPr>
        <p:blipFill>
          <a:blip r:embed="rId5"/>
          <a:stretch>
            <a:fillRect/>
          </a:stretch>
        </p:blipFill>
        <p:spPr>
          <a:xfrm>
            <a:off x="8597900" y="1919605"/>
            <a:ext cx="2874010" cy="3556000"/>
          </a:xfrm>
          <a:prstGeom prst="rect">
            <a:avLst/>
          </a:prstGeom>
          <a:noFill/>
          <a:ln w="9525">
            <a:noFill/>
          </a:ln>
        </p:spPr>
      </p:pic>
      <p:sp>
        <p:nvSpPr>
          <p:cNvPr id="2" name="Rectangle 18"/>
          <p:cNvSpPr/>
          <p:nvPr/>
        </p:nvSpPr>
        <p:spPr>
          <a:xfrm>
            <a:off x="4550410" y="112077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刷脸支付机</a:t>
            </a:r>
          </a:p>
        </p:txBody>
      </p:sp>
      <p:sp>
        <p:nvSpPr>
          <p:cNvPr id="3" name="Rectangle 18"/>
          <p:cNvSpPr/>
          <p:nvPr/>
        </p:nvSpPr>
        <p:spPr>
          <a:xfrm>
            <a:off x="8147685" y="105473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机器人</a:t>
            </a:r>
          </a:p>
        </p:txBody>
      </p:sp>
      <p:sp>
        <p:nvSpPr>
          <p:cNvPr id="8" name="Rectangle 18"/>
          <p:cNvSpPr/>
          <p:nvPr/>
        </p:nvSpPr>
        <p:spPr>
          <a:xfrm>
            <a:off x="802640" y="140144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语音助手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down)">
                                      <p:cBhvr>
                                        <p:cTn id="12" dur="500"/>
                                        <p:tgtEl>
                                          <p:spTgt spid="10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down)">
                                      <p:cBhvr>
                                        <p:cTn id="21" dur="500"/>
                                        <p:tgtEl>
                                          <p:spTgt spid="101"/>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down)">
                                      <p:cBhvr>
                                        <p:cTn id="31" dur="500"/>
                                        <p:tgtEl>
                                          <p:spTgt spid="102"/>
                                        </p:tgtEl>
                                      </p:cBhvr>
                                    </p:animEffect>
                                  </p:childTnLst>
                                </p:cTn>
                              </p:par>
                            </p:childTnLst>
                          </p:cTn>
                        </p:par>
                      </p:childTnLst>
                    </p:cTn>
                  </p:par>
                  <p:par>
                    <p:cTn id="32" fill="hold" nodeType="clickPar">
                      <p:stCondLst>
                        <p:cond delay="indefinite"/>
                      </p:stCondLst>
                      <p:childTnLst>
                        <p:par>
                          <p:cTn id="33" fill="hold" nodeType="after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p:bldP spid="2"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25719" y="1028944"/>
            <a:ext cx="7885603" cy="5042763"/>
            <a:chOff x="2516470" y="548138"/>
            <a:chExt cx="7443321" cy="4759928"/>
          </a:xfrm>
        </p:grpSpPr>
        <p:sp>
          <p:nvSpPr>
            <p:cNvPr id="40" name="云形 39"/>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云形 40"/>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p:cNvSpPr txBox="1"/>
          <p:nvPr/>
        </p:nvSpPr>
        <p:spPr>
          <a:xfrm>
            <a:off x="1978660" y="247650"/>
            <a:ext cx="5842635" cy="76835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4400">
                <a:solidFill>
                  <a:schemeClr val="bg1"/>
                </a:solidFill>
                <a:latin typeface="+mn-lt"/>
                <a:ea typeface="+mn-ea"/>
                <a:cs typeface="+mn-ea"/>
                <a:sym typeface="+mn-lt"/>
              </a:rPr>
              <a:t>人工智能</a:t>
            </a:r>
            <a:r>
              <a:rPr lang="en-US" altLang="zh-CN" sz="4400">
                <a:solidFill>
                  <a:schemeClr val="bg1"/>
                </a:solidFill>
                <a:latin typeface="+mn-lt"/>
                <a:ea typeface="+mn-ea"/>
                <a:cs typeface="+mn-ea"/>
                <a:sym typeface="+mn-lt"/>
              </a:rPr>
              <a:t>    </a:t>
            </a:r>
            <a:r>
              <a:rPr lang="zh-CN" altLang="en-US" sz="4400">
                <a:solidFill>
                  <a:schemeClr val="bg1"/>
                </a:solidFill>
                <a:latin typeface="+mn-lt"/>
                <a:ea typeface="+mn-ea"/>
                <a:cs typeface="+mn-ea"/>
                <a:sym typeface="+mn-lt"/>
              </a:rPr>
              <a:t>小名：</a:t>
            </a:r>
            <a:r>
              <a:rPr lang="en-US" altLang="zh-CN" sz="4400">
                <a:solidFill>
                  <a:schemeClr val="bg1"/>
                </a:solidFill>
                <a:latin typeface="+mn-lt"/>
                <a:ea typeface="+mn-ea"/>
                <a:cs typeface="+mn-ea"/>
                <a:sym typeface="+mn-lt"/>
              </a:rPr>
              <a:t>AI</a:t>
            </a:r>
          </a:p>
        </p:txBody>
      </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28" name="组合 27"/>
          <p:cNvGrpSpPr/>
          <p:nvPr/>
        </p:nvGrpSpPr>
        <p:grpSpPr>
          <a:xfrm>
            <a:off x="721815" y="296939"/>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5075" y="1095989"/>
            <a:ext cx="5045617" cy="5045617"/>
          </a:xfrm>
          <a:prstGeom prst="rect">
            <a:avLst/>
          </a:prstGeom>
        </p:spPr>
      </p:pic>
      <p:sp>
        <p:nvSpPr>
          <p:cNvPr id="4" name="矩形 3"/>
          <p:cNvSpPr/>
          <p:nvPr/>
        </p:nvSpPr>
        <p:spPr>
          <a:xfrm>
            <a:off x="2169160" y="2649855"/>
            <a:ext cx="4826635" cy="1938020"/>
          </a:xfrm>
          <a:prstGeom prst="rect">
            <a:avLst/>
          </a:prstGeom>
        </p:spPr>
        <p:txBody>
          <a:bodyPr wrap="square">
            <a:spAutoFit/>
          </a:bodyPr>
          <a:lstStyle/>
          <a:p>
            <a:pPr>
              <a:lnSpc>
                <a:spcPct val="150000"/>
              </a:lnSpc>
            </a:pPr>
            <a:r>
              <a:rPr lang="zh-CN" altLang="en-US" sz="4000" dirty="0">
                <a:cs typeface="+mn-ea"/>
                <a:sym typeface="+mn-lt"/>
              </a:rPr>
              <a:t>通过机器模拟人类认知能力的技术。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人工智能发展简史</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64" y="-322646"/>
            <a:ext cx="12497833" cy="7180645"/>
          </a:xfrm>
          <a:prstGeom prst="rect">
            <a:avLst/>
          </a:prstGeom>
        </p:spPr>
      </p:pic>
      <p:sp>
        <p:nvSpPr>
          <p:cNvPr id="8"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359964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人工智能发展简史</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64" y="-322646"/>
            <a:ext cx="12497833" cy="7180645"/>
          </a:xfrm>
          <a:prstGeom prst="rect">
            <a:avLst/>
          </a:prstGeom>
        </p:spPr>
      </p:pic>
      <p:pic>
        <p:nvPicPr>
          <p:cNvPr id="8" name="图片 7"/>
          <p:cNvPicPr/>
          <p:nvPr/>
        </p:nvPicPr>
        <p:blipFill>
          <a:blip r:embed="rId4"/>
          <a:stretch>
            <a:fillRect/>
          </a:stretch>
        </p:blipFill>
        <p:spPr>
          <a:xfrm>
            <a:off x="364081" y="1194390"/>
            <a:ext cx="11340239" cy="5485084"/>
          </a:xfrm>
          <a:prstGeom prst="rect">
            <a:avLst/>
          </a:prstGeom>
        </p:spPr>
      </p:pic>
    </p:spTree>
    <p:extLst>
      <p:ext uri="{BB962C8B-B14F-4D97-AF65-F5344CB8AC3E}">
        <p14:creationId xmlns:p14="http://schemas.microsoft.com/office/powerpoint/2010/main" val="16580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2440" y="866823"/>
            <a:ext cx="7266272" cy="4578105"/>
          </a:xfrm>
          <a:prstGeom prst="rect">
            <a:avLst/>
          </a:prstGeom>
        </p:spPr>
      </p:pic>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a:latin typeface="+mn-lt"/>
                <a:ea typeface="+mn-ea"/>
                <a:cs typeface="+mn-ea"/>
                <a:sym typeface="+mn-lt"/>
              </a:rPr>
              <a:t>人工智能在生活中有哪些应用？</a:t>
            </a:r>
          </a:p>
        </p:txBody>
      </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972185"/>
            <a:ext cx="5964555" cy="5964555"/>
          </a:xfrm>
          <a:prstGeom prst="rect">
            <a:avLst/>
          </a:prstGeom>
        </p:spPr>
      </p:pic>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矩形 33"/>
          <p:cNvSpPr/>
          <p:nvPr/>
        </p:nvSpPr>
        <p:spPr>
          <a:xfrm>
            <a:off x="4853305" y="2214245"/>
            <a:ext cx="3662680" cy="26765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a:cs typeface="+mn-ea"/>
                <a:sym typeface="+mn-lt"/>
              </a:rPr>
              <a:t>计算机视觉</a:t>
            </a:r>
          </a:p>
          <a:p>
            <a:pPr>
              <a:lnSpc>
                <a:spcPct val="150000"/>
              </a:lnSpc>
            </a:pPr>
            <a:r>
              <a:rPr lang="zh-CN" altLang="en-US" sz="2800">
                <a:cs typeface="+mn-ea"/>
                <a:sym typeface="+mn-lt"/>
              </a:rPr>
              <a:t>语音识别</a:t>
            </a:r>
          </a:p>
          <a:p>
            <a:pPr>
              <a:lnSpc>
                <a:spcPct val="150000"/>
              </a:lnSpc>
            </a:pPr>
            <a:r>
              <a:rPr lang="zh-CN" altLang="en-US" sz="2800">
                <a:cs typeface="+mn-ea"/>
                <a:sym typeface="+mn-lt"/>
              </a:rPr>
              <a:t>自然语言处理</a:t>
            </a:r>
          </a:p>
          <a:p>
            <a:pPr>
              <a:lnSpc>
                <a:spcPct val="150000"/>
              </a:lnSpc>
            </a:pPr>
            <a:r>
              <a:rPr lang="zh-CN" altLang="en-US" sz="2800">
                <a:cs typeface="+mn-ea"/>
                <a:sym typeface="+mn-lt"/>
              </a:rPr>
              <a:t>专家系统、推荐系统</a:t>
            </a:r>
          </a:p>
        </p:txBody>
      </p:sp>
      <p:pic>
        <p:nvPicPr>
          <p:cNvPr id="37" name="图片 36"/>
          <p:cNvPicPr>
            <a:picLocks noChangeAspect="1"/>
          </p:cNvPicPr>
          <p:nvPr/>
        </p:nvPicPr>
        <p:blipFill>
          <a:blip r:embed="rId6">
            <a:extLst>
              <a:ext uri="{BEBA8EAE-BF5A-486C-A8C5-ECC9F3942E4B}">
                <a14:imgProps xmlns:a14="http://schemas.microsoft.com/office/drawing/2010/main">
                  <a14:imgLayer r:embed="rId7">
                    <a14:imgEffect>
                      <a14:artisticMarker/>
                    </a14:imgEffect>
                  </a14:imgLayer>
                </a14:imgProps>
              </a:ext>
              <a:ext uri="{28A0092B-C50C-407E-A947-70E740481C1C}">
                <a14:useLocalDpi xmlns:a14="http://schemas.microsoft.com/office/drawing/2010/main" val="0"/>
              </a:ext>
            </a:extLst>
          </a:blip>
          <a:stretch>
            <a:fillRect/>
          </a:stretch>
        </p:blipFill>
        <p:spPr>
          <a:xfrm>
            <a:off x="8452649" y="3626924"/>
            <a:ext cx="2282296" cy="2069592"/>
          </a:xfrm>
          <a:prstGeom prst="ellipse">
            <a:avLst/>
          </a:prstGeom>
          <a:ln w="38100">
            <a:solidFill>
              <a:schemeClr val="bg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a:latin typeface="+mn-lt"/>
                <a:ea typeface="+mn-ea"/>
                <a:cs typeface="+mn-ea"/>
                <a:sym typeface="+mn-lt"/>
              </a:rPr>
              <a:t>人工智能在生活中有哪些应用？</a:t>
            </a: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 name="图片 2">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FAE74774-5278-49A0-BA1D-B1A889C95DC4}"/>
              </a:ext>
            </a:extLst>
          </p:cNvPr>
          <p:cNvPicPr>
            <a:picLocks noChangeAspect="1"/>
          </p:cNvPicPr>
          <p:nvPr/>
        </p:nvPicPr>
        <p:blipFill>
          <a:blip r:embed="rId3"/>
          <a:stretch>
            <a:fillRect/>
          </a:stretch>
        </p:blipFill>
        <p:spPr>
          <a:xfrm>
            <a:off x="298718" y="1326415"/>
            <a:ext cx="3704917" cy="2102585"/>
          </a:xfrm>
          <a:prstGeom prst="rect">
            <a:avLst/>
          </a:prstGeom>
        </p:spPr>
      </p:pic>
      <p:pic>
        <p:nvPicPr>
          <p:cNvPr id="7" name="图片 6">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1B1ED389-2E5F-49D1-A899-FB0601DC023C}"/>
              </a:ext>
            </a:extLst>
          </p:cNvPr>
          <p:cNvPicPr>
            <a:picLocks noChangeAspect="1"/>
          </p:cNvPicPr>
          <p:nvPr/>
        </p:nvPicPr>
        <p:blipFill>
          <a:blip r:embed="rId4"/>
          <a:stretch>
            <a:fillRect/>
          </a:stretch>
        </p:blipFill>
        <p:spPr>
          <a:xfrm>
            <a:off x="4356163" y="1326415"/>
            <a:ext cx="3479673" cy="2148281"/>
          </a:xfrm>
          <a:prstGeom prst="rect">
            <a:avLst/>
          </a:prstGeom>
        </p:spPr>
      </p:pic>
      <p:pic>
        <p:nvPicPr>
          <p:cNvPr id="9" name="图片 8">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344CDCCF-5B62-42A0-946F-13015886CF21}"/>
              </a:ext>
            </a:extLst>
          </p:cNvPr>
          <p:cNvPicPr>
            <a:picLocks noChangeAspect="1"/>
          </p:cNvPicPr>
          <p:nvPr/>
        </p:nvPicPr>
        <p:blipFill>
          <a:blip r:embed="rId5"/>
          <a:stretch>
            <a:fillRect/>
          </a:stretch>
        </p:blipFill>
        <p:spPr>
          <a:xfrm>
            <a:off x="288196" y="3661641"/>
            <a:ext cx="3125798" cy="2697662"/>
          </a:xfrm>
          <a:prstGeom prst="rect">
            <a:avLst/>
          </a:prstGeom>
        </p:spPr>
      </p:pic>
      <p:pic>
        <p:nvPicPr>
          <p:cNvPr id="11" name="图片 10">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7BE0F669-D044-45BA-A0F4-271CEC107DBB}"/>
              </a:ext>
            </a:extLst>
          </p:cNvPr>
          <p:cNvPicPr>
            <a:picLocks noChangeAspect="1"/>
          </p:cNvPicPr>
          <p:nvPr/>
        </p:nvPicPr>
        <p:blipFill>
          <a:blip r:embed="rId6"/>
          <a:stretch>
            <a:fillRect/>
          </a:stretch>
        </p:blipFill>
        <p:spPr>
          <a:xfrm>
            <a:off x="4225178" y="3741457"/>
            <a:ext cx="4060162" cy="2538029"/>
          </a:xfrm>
          <a:prstGeom prst="rect">
            <a:avLst/>
          </a:prstGeom>
        </p:spPr>
      </p:pic>
      <p:pic>
        <p:nvPicPr>
          <p:cNvPr id="31" name="图片 30">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8026D349-1C05-4664-87AC-DA2FEFD24F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8364" y="688800"/>
            <a:ext cx="3879163" cy="4578105"/>
          </a:xfrm>
          <a:prstGeom prst="rect">
            <a:avLst/>
          </a:prstGeom>
        </p:spPr>
      </p:pic>
      <p:sp>
        <p:nvSpPr>
          <p:cNvPr id="32" name="矩形 31">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2D37ECD9-F2FD-4295-914B-77CB17C206D7}"/>
              </a:ext>
            </a:extLst>
          </p:cNvPr>
          <p:cNvSpPr/>
          <p:nvPr/>
        </p:nvSpPr>
        <p:spPr>
          <a:xfrm>
            <a:off x="8587460" y="1953056"/>
            <a:ext cx="3433105" cy="26765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a:cs typeface="+mn-ea"/>
                <a:sym typeface="+mn-lt"/>
              </a:rPr>
              <a:t>计算机视觉</a:t>
            </a:r>
          </a:p>
          <a:p>
            <a:pPr>
              <a:lnSpc>
                <a:spcPct val="150000"/>
              </a:lnSpc>
            </a:pPr>
            <a:r>
              <a:rPr lang="zh-CN" altLang="en-US" sz="2800">
                <a:cs typeface="+mn-ea"/>
                <a:sym typeface="+mn-lt"/>
              </a:rPr>
              <a:t>语音识别</a:t>
            </a:r>
          </a:p>
          <a:p>
            <a:pPr>
              <a:lnSpc>
                <a:spcPct val="150000"/>
              </a:lnSpc>
            </a:pPr>
            <a:r>
              <a:rPr lang="zh-CN" altLang="en-US" sz="2800">
                <a:cs typeface="+mn-ea"/>
                <a:sym typeface="+mn-lt"/>
              </a:rPr>
              <a:t>自然语言处理</a:t>
            </a:r>
          </a:p>
          <a:p>
            <a:pPr>
              <a:lnSpc>
                <a:spcPct val="150000"/>
              </a:lnSpc>
            </a:pPr>
            <a:r>
              <a:rPr lang="zh-CN" altLang="en-US" sz="2800">
                <a:cs typeface="+mn-ea"/>
                <a:sym typeface="+mn-lt"/>
              </a:rPr>
              <a:t>专家系统、推荐系统</a:t>
            </a:r>
          </a:p>
        </p:txBody>
      </p:sp>
    </p:spTree>
    <p:extLst>
      <p:ext uri="{BB962C8B-B14F-4D97-AF65-F5344CB8AC3E}">
        <p14:creationId xmlns:p14="http://schemas.microsoft.com/office/powerpoint/2010/main" val="37138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人工智能道德难题</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xmlns=""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33" y="-394447"/>
            <a:ext cx="12497833" cy="7252447"/>
          </a:xfrm>
          <a:prstGeom prst="rect">
            <a:avLst/>
          </a:prstGeom>
        </p:spPr>
      </p:pic>
      <p:sp>
        <p:nvSpPr>
          <p:cNvPr id="8"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23530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 name="ISPRING_PRESENTATION_TITLE" val="儿童教育PPT"/>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ggrrd4l">
      <a:majorFont>
        <a:latin typeface="微软雅黑"/>
        <a:ea typeface="方正卡通简体"/>
        <a:cs typeface="Arial"/>
      </a:majorFont>
      <a:minorFont>
        <a:latin typeface="微软雅黑"/>
        <a:ea typeface="方正卡通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199</Words>
  <Application>Microsoft Office PowerPoint</Application>
  <PresentationFormat>宽屏</PresentationFormat>
  <Paragraphs>44</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等线</vt:lpstr>
      <vt:lpstr>方正卡通简体</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Microsoft 帐户</cp:lastModifiedBy>
  <cp:revision>7</cp:revision>
  <cp:lastPrinted>2022-09-29T09:10:46Z</cp:lastPrinted>
  <dcterms:created xsi:type="dcterms:W3CDTF">2022-09-29T09:10:46Z</dcterms:created>
  <dcterms:modified xsi:type="dcterms:W3CDTF">2023-10-30T09:22:47Z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