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337" r:id="rId3"/>
    <p:sldId id="332" r:id="rId4"/>
    <p:sldId id="338" r:id="rId5"/>
    <p:sldId id="339" r:id="rId6"/>
    <p:sldId id="369" r:id="rId7"/>
    <p:sldId id="333" r:id="rId8"/>
    <p:sldId id="334" r:id="rId9"/>
    <p:sldId id="335" r:id="rId10"/>
    <p:sldId id="336" r:id="rId11"/>
    <p:sldId id="370" r:id="rId12"/>
    <p:sldId id="362" r:id="rId13"/>
    <p:sldId id="340" r:id="rId14"/>
    <p:sldId id="368" r:id="rId15"/>
    <p:sldId id="341" r:id="rId16"/>
    <p:sldId id="364" r:id="rId17"/>
    <p:sldId id="342" r:id="rId18"/>
    <p:sldId id="343" r:id="rId19"/>
    <p:sldId id="344" r:id="rId20"/>
    <p:sldId id="365" r:id="rId21"/>
    <p:sldId id="366" r:id="rId22"/>
    <p:sldId id="345" r:id="rId23"/>
    <p:sldId id="350" r:id="rId24"/>
    <p:sldId id="346" r:id="rId25"/>
    <p:sldId id="347" r:id="rId26"/>
    <p:sldId id="348" r:id="rId27"/>
    <p:sldId id="349" r:id="rId28"/>
    <p:sldId id="361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Q" initials="QQ" lastIdx="0" clrIdx="0">
    <p:extLst>
      <p:ext uri="{19B8F6BF-5375-455C-9EA6-DF929625EA0E}">
        <p15:presenceInfo xmlns:p15="http://schemas.microsoft.com/office/powerpoint/2012/main" userId="3c4d45cd8cfe70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4" autoAdjust="0"/>
    <p:restoredTop sz="96314" autoAdjust="0"/>
  </p:normalViewPr>
  <p:slideViewPr>
    <p:cSldViewPr snapToGrid="0" showGuides="1">
      <p:cViewPr varScale="1">
        <p:scale>
          <a:sx n="73" d="100"/>
          <a:sy n="73" d="100"/>
        </p:scale>
        <p:origin x="79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DEDE-07B8-4FAC-9522-042787A7ACF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65A4-4F9B-42AD-97F6-5956B56DB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87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13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6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01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8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68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26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9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26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6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7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36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15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86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06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47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43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05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32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8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6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1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7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7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47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0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2023/10/30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2023/10/30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7713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293511"/>
            <a:ext cx="12895093" cy="8048541"/>
            <a:chOff x="0" y="-221063"/>
            <a:chExt cx="12895093" cy="7946844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/D:\qq&#25991;&#20214;\712321467\Image\C2C\Image2\%7b75232B38-A165-1FB7-499C-2E1C792CACB5%7d.pn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file:///D:\qq&#25991;&#20214;\712321467\Image\C2C\Image2\%7b75232B38-A165-1FB7-499C-2E1C792CACB5%7d.png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F6AD-1DCF-4F18-9BBA-2BC622BDF2F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4" r:link="rId1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73743875" descr="学科网 zxxk.com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401203" y="2316822"/>
            <a:ext cx="539015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8ACFEA"/>
                </a:solidFill>
                <a:cs typeface="+mn-ea"/>
                <a:sym typeface="+mn-lt"/>
              </a:rPr>
              <a:t>炫</a:t>
            </a:r>
            <a:r>
              <a:rPr lang="zh-CN" altLang="en-US" sz="8000" b="1" dirty="0" smtClean="0">
                <a:solidFill>
                  <a:srgbClr val="8ACFEA"/>
                </a:solidFill>
                <a:cs typeface="+mn-ea"/>
                <a:sym typeface="+mn-lt"/>
              </a:rPr>
              <a:t>彩灯带</a:t>
            </a:r>
            <a:endParaRPr lang="zh-CN" altLang="en-US" sz="8000" b="1" dirty="0">
              <a:solidFill>
                <a:srgbClr val="8ACFEA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6" y="10532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</a:rPr>
              <a:t>STEP4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：学习支架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06555" y="1388014"/>
            <a:ext cx="10284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要</a:t>
            </a:r>
            <a:r>
              <a:rPr lang="zh-CN" altLang="en-US" dirty="0"/>
              <a:t>确定灯珠使用个数和亮度，需要调用的指令</a:t>
            </a:r>
            <a:r>
              <a:rPr lang="zh-CN" altLang="en-US" dirty="0" smtClean="0"/>
              <a:t>如下图所</a:t>
            </a:r>
            <a:r>
              <a:rPr lang="zh-CN" altLang="en-US" dirty="0"/>
              <a:t>示，其中亮度最高是</a:t>
            </a:r>
            <a:r>
              <a:rPr lang="en-US" altLang="zh-CN" dirty="0"/>
              <a:t>255</a:t>
            </a:r>
            <a:r>
              <a:rPr lang="zh-CN" altLang="en-US" dirty="0"/>
              <a:t>，灯总数是实际灯带的灯珠总</a:t>
            </a:r>
            <a:r>
              <a:rPr lang="zh-CN" altLang="en-US" dirty="0" smtClean="0"/>
              <a:t>个数。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6555" y="3639887"/>
            <a:ext cx="10284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确定</a:t>
            </a:r>
            <a:r>
              <a:rPr lang="zh-CN" altLang="en-US" dirty="0"/>
              <a:t>彩虹灯的色调范围，需要调用的指令</a:t>
            </a:r>
            <a:r>
              <a:rPr lang="zh-CN" altLang="en-US" dirty="0" smtClean="0"/>
              <a:t>如下图所</a:t>
            </a:r>
            <a:r>
              <a:rPr lang="zh-CN" altLang="en-US" dirty="0"/>
              <a:t>示，其中灯号</a:t>
            </a:r>
            <a:r>
              <a:rPr lang="en-US" altLang="zh-CN" dirty="0"/>
              <a:t>0</a:t>
            </a:r>
            <a:r>
              <a:rPr lang="zh-CN" altLang="en-US" dirty="0"/>
              <a:t>代表第一个灯，色调表示</a:t>
            </a:r>
            <a:r>
              <a:rPr lang="en-US" altLang="zh-CN" dirty="0"/>
              <a:t>360</a:t>
            </a:r>
            <a:r>
              <a:rPr lang="zh-CN" altLang="en-US" dirty="0"/>
              <a:t>种不同的颜色。</a:t>
            </a:r>
          </a:p>
        </p:txBody>
      </p:sp>
      <p:pic>
        <p:nvPicPr>
          <p:cNvPr id="12" name="图片 11" descr="https://mc.dfrobot.com.cn/forum.php?mod=attachment&amp;aid=NTE1MDB8OGRlMzYyMTd8MTY2OTUxMzk3MHwwfDI2NzcwNw%3D%3D&amp;noupdate=y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56" y="4392115"/>
            <a:ext cx="9519260" cy="104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554" y="2074667"/>
            <a:ext cx="5765759" cy="15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1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6" y="10532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</a:rPr>
              <a:t>STEP5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编写程序 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06555" y="1388014"/>
            <a:ext cx="10284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灯</a:t>
            </a:r>
            <a:r>
              <a:rPr lang="zh-CN" altLang="en-US" dirty="0"/>
              <a:t>带连接引脚为</a:t>
            </a:r>
            <a:r>
              <a:rPr lang="en-US" altLang="zh-CN" dirty="0" err="1"/>
              <a:t>P0</a:t>
            </a:r>
            <a:r>
              <a:rPr lang="zh-CN" altLang="en-US" dirty="0"/>
              <a:t>，包含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LED</a:t>
            </a:r>
            <a:r>
              <a:rPr lang="zh-CN" altLang="en-US" dirty="0"/>
              <a:t>小灯，设置彩虹灯效色彩范围</a:t>
            </a:r>
            <a:r>
              <a:rPr lang="en-US" altLang="zh-CN" dirty="0"/>
              <a:t>1-360</a:t>
            </a:r>
            <a:r>
              <a:rPr lang="zh-CN" altLang="en-US" dirty="0"/>
              <a:t>（红色</a:t>
            </a:r>
            <a:r>
              <a:rPr lang="en-US" altLang="zh-CN" dirty="0"/>
              <a:t>--</a:t>
            </a:r>
            <a:r>
              <a:rPr lang="zh-CN" altLang="en-US" dirty="0"/>
              <a:t>绿色</a:t>
            </a:r>
            <a:r>
              <a:rPr lang="en-US" altLang="zh-CN" dirty="0"/>
              <a:t>--</a:t>
            </a:r>
            <a:r>
              <a:rPr lang="zh-CN" altLang="en-US" dirty="0"/>
              <a:t>蓝色），彩灯就会呈现七彩效果啦。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55" y="2171700"/>
            <a:ext cx="11332464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93015" y="1519658"/>
            <a:ext cx="523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逐一点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亮</a:t>
            </a:r>
            <a:endParaRPr lang="en-US" altLang="zh-CN" sz="7200" dirty="0" smtClean="0">
              <a:solidFill>
                <a:srgbClr val="FFC52F"/>
              </a:solidFill>
              <a:cs typeface="+mn-ea"/>
              <a:sym typeface="+mn-lt"/>
            </a:endParaRPr>
          </a:p>
          <a:p>
            <a:pPr algn="ctr"/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彩虹灯</a:t>
            </a:r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带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033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026D349-1C05-4664-87AC-DA2FEFD24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64" y="-322646"/>
            <a:ext cx="12497833" cy="7180645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3233678" y="2967335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 smtClean="0"/>
              <a:t>自行添加相关视频</a:t>
            </a:r>
            <a:endParaRPr lang="zh-CN" altLang="en-US" sz="5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863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实现功能：</a:t>
            </a:r>
            <a:r>
              <a:rPr lang="zh-CN" altLang="en-US" sz="2000" dirty="0" smtClean="0"/>
              <a:t>通过</a:t>
            </a:r>
            <a:r>
              <a:rPr lang="zh-CN" altLang="en-US" sz="2000" dirty="0"/>
              <a:t>编写程序，将程序上传至板子后，可以控制彩虹灯带的灯珠每隔一秒点亮一盏，呈现炫彩灯效。</a:t>
            </a:r>
          </a:p>
        </p:txBody>
      </p:sp>
    </p:spTree>
    <p:extLst>
      <p:ext uri="{BB962C8B-B14F-4D97-AF65-F5344CB8AC3E}">
        <p14:creationId xmlns:p14="http://schemas.microsoft.com/office/powerpoint/2010/main" val="23679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8636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：变量</a:t>
            </a:r>
            <a:endParaRPr lang="en-US" altLang="zh-CN" sz="2000" dirty="0" smtClean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想要控制彩虹灯带的</a:t>
            </a:r>
            <a:r>
              <a:rPr lang="en-US" altLang="zh-CN" sz="2000" dirty="0"/>
              <a:t>LED</a:t>
            </a:r>
            <a:r>
              <a:rPr lang="zh-CN" altLang="en-US" sz="2000" dirty="0"/>
              <a:t>小灯每隔一秒点亮一盏，那么就需要运用一个新的东西：变量。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88" y="2266824"/>
            <a:ext cx="5213992" cy="41416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309" y="2632160"/>
            <a:ext cx="5482081" cy="35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8636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：变量</a:t>
            </a:r>
            <a:endParaRPr lang="en-US" altLang="zh-CN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/>
              <a:t>新建</a:t>
            </a:r>
            <a:r>
              <a:rPr lang="zh-CN" altLang="en-US" sz="2000" dirty="0"/>
              <a:t>变量之后，在变量指令区会出现常用的“变量</a:t>
            </a:r>
            <a:r>
              <a:rPr lang="en-US" altLang="zh-CN" sz="2000" dirty="0"/>
              <a:t>+</a:t>
            </a:r>
            <a:r>
              <a:rPr lang="zh-CN" altLang="en-US" sz="2000" dirty="0"/>
              <a:t>变量名称的模块”和“设置变量的值”的</a:t>
            </a:r>
            <a:r>
              <a:rPr lang="zh-CN" altLang="en-US" sz="2000" dirty="0" smtClean="0"/>
              <a:t>模块。当</a:t>
            </a:r>
            <a:r>
              <a:rPr lang="zh-CN" altLang="en-US" sz="2000" dirty="0"/>
              <a:t>你需要使用该变量的时候，直接拖动模块到脚本区就可以进行编辑啦！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355" y="2427133"/>
            <a:ext cx="4082564" cy="40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1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10539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：初始化引脚和亮灯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</a:t>
            </a:r>
            <a:endParaRPr lang="en-US" altLang="zh-CN" sz="2000" dirty="0" smtClean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/>
              <a:t>要</a:t>
            </a:r>
            <a:r>
              <a:rPr lang="zh-CN" altLang="en-US" sz="2000" dirty="0"/>
              <a:t>对小灯的引脚和总灯数进行初始化，并设置亮度。“亮灯数量”（也可以简称</a:t>
            </a:r>
            <a:r>
              <a:rPr lang="zh-CN" altLang="en-US" sz="2000" dirty="0" smtClean="0"/>
              <a:t>为</a:t>
            </a:r>
            <a:r>
              <a:rPr lang="en-US" altLang="zh-CN" sz="2000" dirty="0"/>
              <a:t>β 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最初设定为</a:t>
            </a:r>
            <a:r>
              <a:rPr lang="en-US" altLang="zh-CN" sz="2000" dirty="0"/>
              <a:t>0</a:t>
            </a:r>
            <a:r>
              <a:rPr lang="zh-CN" altLang="en-US" sz="2000" dirty="0"/>
              <a:t>（因为最初没有小灯被点亮哦）。 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2545204"/>
            <a:ext cx="9449453" cy="33193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391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507820" y="1154912"/>
            <a:ext cx="43051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STEP3</a:t>
            </a:r>
            <a:r>
              <a:rPr lang="zh-CN" altLang="en-US" sz="36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：程序流程图</a:t>
            </a:r>
            <a:endParaRPr lang="en-US" altLang="zh-CN" sz="3600" dirty="0" smtClean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dirty="0" smtClean="0"/>
              <a:t>当</a:t>
            </a:r>
            <a:r>
              <a:rPr lang="zh-CN" altLang="en-US" sz="3600" dirty="0"/>
              <a:t>“亮灯数量”</a:t>
            </a:r>
            <a:r>
              <a:rPr lang="zh-CN" altLang="en-US" sz="3600" dirty="0" smtClean="0"/>
              <a:t>（</a:t>
            </a:r>
            <a:r>
              <a:rPr lang="en-US" altLang="zh-CN" sz="3600" dirty="0"/>
              <a:t>α</a:t>
            </a:r>
            <a:r>
              <a:rPr lang="zh-CN" altLang="en-US" sz="3600" dirty="0" smtClean="0"/>
              <a:t>）</a:t>
            </a:r>
            <a:r>
              <a:rPr lang="zh-CN" altLang="en-US" sz="3600" dirty="0"/>
              <a:t>小于等于</a:t>
            </a:r>
            <a:r>
              <a:rPr lang="en-US" altLang="zh-CN" sz="3600" dirty="0"/>
              <a:t>6</a:t>
            </a:r>
            <a:r>
              <a:rPr lang="zh-CN" altLang="en-US" sz="3600" dirty="0"/>
              <a:t>的时候，需要点</a:t>
            </a:r>
            <a:r>
              <a:rPr lang="zh-CN" altLang="en-US" sz="3600" dirty="0" smtClean="0"/>
              <a:t>亮</a:t>
            </a:r>
            <a:r>
              <a:rPr lang="en-US" altLang="zh-CN" sz="3600" dirty="0"/>
              <a:t>α</a:t>
            </a:r>
            <a:r>
              <a:rPr lang="zh-CN" altLang="en-US" sz="3600" dirty="0" smtClean="0"/>
              <a:t>盏</a:t>
            </a:r>
            <a:r>
              <a:rPr lang="zh-CN" altLang="en-US" sz="3600" dirty="0"/>
              <a:t>灯，等待</a:t>
            </a:r>
            <a:r>
              <a:rPr lang="en-US" altLang="zh-CN" sz="3600" dirty="0"/>
              <a:t>1</a:t>
            </a:r>
            <a:r>
              <a:rPr lang="zh-CN" altLang="en-US" sz="3600" dirty="0"/>
              <a:t>秒之后</a:t>
            </a:r>
            <a:r>
              <a:rPr lang="zh-CN" altLang="en-US" sz="3600" dirty="0" smtClean="0"/>
              <a:t>让</a:t>
            </a:r>
            <a:r>
              <a:rPr lang="en-US" altLang="zh-CN" sz="3600" dirty="0"/>
              <a:t>α</a:t>
            </a:r>
            <a:r>
              <a:rPr lang="zh-CN" altLang="en-US" sz="3600" dirty="0" smtClean="0"/>
              <a:t>加</a:t>
            </a:r>
            <a:r>
              <a:rPr lang="en-US" altLang="zh-CN" sz="3600" dirty="0"/>
              <a:t>1</a:t>
            </a:r>
            <a:r>
              <a:rPr lang="zh-CN" altLang="en-US" sz="3600" dirty="0"/>
              <a:t>，</a:t>
            </a:r>
            <a:r>
              <a:rPr lang="zh-CN" altLang="en-US" sz="3600" dirty="0" smtClean="0"/>
              <a:t>如果</a:t>
            </a:r>
            <a:r>
              <a:rPr lang="en-US" altLang="zh-CN" sz="3600" dirty="0"/>
              <a:t>α</a:t>
            </a:r>
            <a:r>
              <a:rPr lang="zh-CN" altLang="en-US" sz="3600" dirty="0" smtClean="0"/>
              <a:t>超过</a:t>
            </a:r>
            <a:r>
              <a:rPr lang="en-US" altLang="zh-CN" sz="3600" dirty="0"/>
              <a:t>6</a:t>
            </a:r>
            <a:r>
              <a:rPr lang="zh-CN" altLang="en-US" sz="3600" dirty="0"/>
              <a:t>的话就要将灯设置为全部熄灭，再重新开始，逻辑图如</a:t>
            </a:r>
            <a:r>
              <a:rPr lang="zh-CN" altLang="en-US" sz="3600" dirty="0" smtClean="0"/>
              <a:t>图。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03" y="698461"/>
            <a:ext cx="4255797" cy="58942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0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STEP4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按照</a:t>
            </a:r>
            <a:r>
              <a:rPr lang="zh-CN" altLang="en-US" sz="2000" dirty="0"/>
              <a:t>流程进行程序的编写，首先设置条件，需要加入“如果</a:t>
            </a:r>
            <a:r>
              <a:rPr lang="en-US" altLang="zh-CN" sz="2000" dirty="0"/>
              <a:t>-</a:t>
            </a:r>
            <a:r>
              <a:rPr lang="zh-CN" altLang="en-US" sz="2000" dirty="0"/>
              <a:t>那么执行”指令和“循环执行”指令。 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42" y="1783436"/>
            <a:ext cx="7841693" cy="48527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7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STEP5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其次</a:t>
            </a:r>
            <a:r>
              <a:rPr lang="zh-CN" altLang="en-US" sz="2000" dirty="0"/>
              <a:t>向里面添加条件：如果：“亮灯数量”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 β 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小于等于</a:t>
            </a:r>
            <a:r>
              <a:rPr lang="en-US" altLang="zh-CN" sz="2000" dirty="0"/>
              <a:t>6</a:t>
            </a:r>
            <a:r>
              <a:rPr lang="zh-CN" altLang="en-US" sz="2000" dirty="0"/>
              <a:t>，那么执行：点</a:t>
            </a:r>
            <a:r>
              <a:rPr lang="zh-CN" altLang="en-US" sz="2000" dirty="0" smtClean="0"/>
              <a:t>亮</a:t>
            </a:r>
            <a:r>
              <a:rPr lang="en-US" altLang="zh-CN" sz="2000" dirty="0"/>
              <a:t>β</a:t>
            </a:r>
            <a:r>
              <a:rPr lang="zh-CN" altLang="en-US" sz="2000" dirty="0" smtClean="0"/>
              <a:t>盏</a:t>
            </a:r>
            <a:r>
              <a:rPr lang="zh-CN" altLang="en-US" sz="2000" dirty="0"/>
              <a:t>灯，等待</a:t>
            </a:r>
            <a:r>
              <a:rPr lang="en-US" altLang="zh-CN" sz="2000" dirty="0"/>
              <a:t>1</a:t>
            </a:r>
            <a:r>
              <a:rPr lang="zh-CN" altLang="en-US" sz="2000" dirty="0"/>
              <a:t>秒之后</a:t>
            </a:r>
            <a:r>
              <a:rPr lang="zh-CN" altLang="en-US" sz="2000" dirty="0" smtClean="0"/>
              <a:t>让</a:t>
            </a:r>
            <a:r>
              <a:rPr lang="en-US" altLang="zh-CN" sz="2000" dirty="0"/>
              <a:t>β</a:t>
            </a:r>
            <a:r>
              <a:rPr lang="zh-CN" altLang="en-US" sz="2000" dirty="0" smtClean="0"/>
              <a:t>加</a:t>
            </a:r>
            <a:r>
              <a:rPr lang="en-US" altLang="zh-CN" sz="2000" dirty="0"/>
              <a:t>1</a:t>
            </a:r>
            <a:r>
              <a:rPr lang="zh-CN" altLang="en-US" sz="2000" dirty="0"/>
              <a:t>，也就是再多亮起一盏灯。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84305"/>
            <a:ext cx="8763000" cy="46491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192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12384" y="1028944"/>
            <a:ext cx="7885603" cy="5042763"/>
            <a:chOff x="2516470" y="548138"/>
            <a:chExt cx="7443321" cy="4759928"/>
          </a:xfrm>
        </p:grpSpPr>
        <p:sp>
          <p:nvSpPr>
            <p:cNvPr id="40" name="云形 39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云形 40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75" y="1095989"/>
            <a:ext cx="5045617" cy="50456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53857" y="2970972"/>
            <a:ext cx="45116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cs typeface="+mn-ea"/>
                <a:sym typeface="+mn-lt"/>
              </a:rPr>
              <a:t>你听说</a:t>
            </a:r>
            <a:r>
              <a:rPr lang="zh-CN" altLang="en-US" sz="3600" dirty="0" smtClean="0">
                <a:cs typeface="+mn-ea"/>
                <a:sym typeface="+mn-lt"/>
              </a:rPr>
              <a:t>过炫彩灯带吗？</a:t>
            </a:r>
            <a:endParaRPr lang="zh-CN" altLang="en-US" sz="3600" dirty="0">
              <a:cs typeface="+mn-ea"/>
              <a:sym typeface="+mn-lt"/>
            </a:endParaRPr>
          </a:p>
          <a:p>
            <a:r>
              <a:rPr lang="zh-CN" altLang="en-US" sz="3600" dirty="0">
                <a:cs typeface="+mn-ea"/>
                <a:sym typeface="+mn-lt"/>
              </a:rPr>
              <a:t>请说说你对它的理解。</a:t>
            </a:r>
          </a:p>
        </p:txBody>
      </p:sp>
    </p:spTree>
    <p:extLst>
      <p:ext uri="{BB962C8B-B14F-4D97-AF65-F5344CB8AC3E}">
        <p14:creationId xmlns:p14="http://schemas.microsoft.com/office/powerpoint/2010/main" val="374897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STEP6</a:t>
            </a:r>
            <a:r>
              <a:rPr lang="zh-CN" altLang="en-US" sz="2000" dirty="0"/>
              <a:t>：如此循环。直到变量“亮灯数量”大于</a:t>
            </a:r>
            <a:r>
              <a:rPr lang="en-US" altLang="zh-CN" sz="2000" dirty="0"/>
              <a:t>6</a:t>
            </a:r>
            <a:r>
              <a:rPr lang="zh-CN" altLang="en-US" sz="2000" dirty="0"/>
              <a:t>，在“否则执行”指令下，将变量“亮灯数量”的变量值设置成</a:t>
            </a:r>
            <a:r>
              <a:rPr lang="en-US" altLang="zh-CN" sz="2000" dirty="0"/>
              <a:t>0</a:t>
            </a:r>
            <a:r>
              <a:rPr lang="zh-CN" altLang="en-US" sz="2000" dirty="0"/>
              <a:t>，并且让所有小灯熄灭。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981269"/>
            <a:ext cx="6816302" cy="48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93015" y="1589049"/>
            <a:ext cx="523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声音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控制</a:t>
            </a:r>
            <a:endParaRPr lang="en-US" altLang="zh-CN" sz="7200" dirty="0" smtClean="0">
              <a:solidFill>
                <a:srgbClr val="FFC52F"/>
              </a:solidFill>
              <a:cs typeface="+mn-ea"/>
              <a:sym typeface="+mn-lt"/>
            </a:endParaRPr>
          </a:p>
          <a:p>
            <a:pPr algn="ctr"/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彩虹</a:t>
            </a:r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灯带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3348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026D349-1C05-4664-87AC-DA2FEFD24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64" y="-322646"/>
            <a:ext cx="12497833" cy="7180645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3233678" y="2967335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 smtClean="0"/>
              <a:t>自行添加相关视频</a:t>
            </a:r>
            <a:endParaRPr lang="zh-CN" altLang="en-US" sz="5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声音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控制彩虹灯带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51855" y="1200836"/>
            <a:ext cx="10265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endParaRPr lang="en-US" altLang="zh-CN" b="1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灯带为熄灭状态，当发出声音时，点亮一盏灯珠，当没有声音时，灯带保持点亮部分小灯状态。</a:t>
            </a:r>
            <a:endParaRPr lang="zh-CN" altLang="en-US" b="0" i="0" dirty="0">
              <a:solidFill>
                <a:srgbClr val="44444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8" y="1251161"/>
            <a:ext cx="10091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彩灯</a:t>
            </a:r>
            <a:r>
              <a:rPr lang="zh-CN" altLang="en-US" sz="2000" dirty="0"/>
              <a:t>连接引脚保持不变，将声音传感器连接到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引脚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70" y="1804204"/>
            <a:ext cx="4974773" cy="49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6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10559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单击“</a:t>
            </a:r>
            <a:r>
              <a:rPr lang="en-US" altLang="zh-CN" sz="2000" dirty="0"/>
              <a:t>micro: bit”</a:t>
            </a:r>
            <a:r>
              <a:rPr lang="zh-CN" altLang="en-US" sz="2000" dirty="0"/>
              <a:t>模块，选择“读取模拟引脚</a:t>
            </a:r>
            <a:r>
              <a:rPr lang="en-US" altLang="zh-CN" sz="2000" dirty="0" err="1"/>
              <a:t>P0</a:t>
            </a:r>
            <a:r>
              <a:rPr lang="en-US" altLang="zh-CN" sz="2000" dirty="0"/>
              <a:t>”</a:t>
            </a:r>
            <a:r>
              <a:rPr lang="zh-CN" altLang="en-US" sz="2000" dirty="0"/>
              <a:t>指令，将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改为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，并拖到脚本区。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856" y="1959047"/>
            <a:ext cx="8905544" cy="45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0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8" y="1298603"/>
            <a:ext cx="48537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4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4000" dirty="0"/>
              <a:t>当声音传感器检测到声音</a:t>
            </a:r>
            <a:r>
              <a:rPr lang="en-US" altLang="zh-CN" sz="4000" dirty="0"/>
              <a:t>&gt;40</a:t>
            </a:r>
            <a:r>
              <a:rPr lang="zh-CN" altLang="en-US" sz="4000" dirty="0"/>
              <a:t>且</a:t>
            </a:r>
            <a:r>
              <a:rPr lang="zh-CN" altLang="en-US" sz="4000" dirty="0" smtClean="0"/>
              <a:t>“亮灯数量</a:t>
            </a:r>
            <a:r>
              <a:rPr lang="en-US" altLang="zh-CN" sz="4000" dirty="0" smtClean="0"/>
              <a:t>α”</a:t>
            </a:r>
            <a:r>
              <a:rPr lang="zh-CN" altLang="en-US" sz="4000" dirty="0"/>
              <a:t>不超过</a:t>
            </a:r>
            <a:r>
              <a:rPr lang="en-US" altLang="zh-CN" sz="4000" dirty="0"/>
              <a:t>6</a:t>
            </a:r>
            <a:r>
              <a:rPr lang="zh-CN" altLang="en-US" sz="4000" dirty="0"/>
              <a:t>时，控制灯带点</a:t>
            </a:r>
            <a:r>
              <a:rPr lang="zh-CN" altLang="en-US" sz="4000" dirty="0" smtClean="0"/>
              <a:t>亮</a:t>
            </a:r>
            <a:r>
              <a:rPr lang="en-US" altLang="zh-CN" sz="4000" dirty="0"/>
              <a:t>α</a:t>
            </a:r>
            <a:r>
              <a:rPr lang="zh-CN" altLang="en-US" sz="4000" dirty="0" smtClean="0"/>
              <a:t>盏</a:t>
            </a:r>
            <a:r>
              <a:rPr lang="en-US" altLang="zh-CN" sz="4000" dirty="0"/>
              <a:t>LED</a:t>
            </a:r>
            <a:r>
              <a:rPr lang="zh-CN" altLang="en-US" sz="4000" dirty="0"/>
              <a:t>灯，之后持续不断检测声音是否超过</a:t>
            </a:r>
            <a:r>
              <a:rPr lang="en-US" altLang="zh-CN" sz="4000" dirty="0"/>
              <a:t>40</a:t>
            </a:r>
            <a:r>
              <a:rPr lang="zh-CN" altLang="en-US" sz="4000" dirty="0"/>
              <a:t>。</a:t>
            </a:r>
            <a:endParaRPr lang="zh-CN" altLang="en-US" sz="4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386" y="606778"/>
            <a:ext cx="4879368" cy="60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STEP4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在上一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项目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执行程序的基础上，只要再增加一个声音强度的判断条件就可以</a:t>
            </a:r>
            <a:r>
              <a:rPr lang="zh-CN" altLang="en-US" sz="2000" dirty="0" smtClean="0"/>
              <a:t>了，</a:t>
            </a:r>
            <a:r>
              <a:rPr lang="zh-CN" altLang="en-US" sz="2000" dirty="0"/>
              <a:t>也就是说，在“亮灯</a:t>
            </a:r>
            <a:r>
              <a:rPr lang="zh-CN" altLang="en-US" sz="2000" dirty="0" smtClean="0"/>
              <a:t>数量</a:t>
            </a:r>
            <a:r>
              <a:rPr lang="en-US" altLang="zh-CN" sz="2000" dirty="0"/>
              <a:t>α”≤6</a:t>
            </a:r>
            <a:r>
              <a:rPr lang="zh-CN" altLang="en-US" sz="2000" dirty="0"/>
              <a:t>时，如果模拟引脚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的值＞</a:t>
            </a:r>
            <a:r>
              <a:rPr lang="en-US" altLang="zh-CN" sz="2000" dirty="0"/>
              <a:t>40</a:t>
            </a:r>
            <a:r>
              <a:rPr lang="zh-CN" altLang="en-US" sz="2000" dirty="0"/>
              <a:t>，那么执行点</a:t>
            </a:r>
            <a:r>
              <a:rPr lang="zh-CN" altLang="en-US" sz="2000" dirty="0" smtClean="0"/>
              <a:t>亮</a:t>
            </a:r>
            <a:r>
              <a:rPr lang="en-US" altLang="zh-CN" sz="2000" dirty="0"/>
              <a:t>α</a:t>
            </a:r>
            <a:r>
              <a:rPr lang="zh-CN" altLang="en-US" sz="2000" dirty="0" smtClean="0"/>
              <a:t>盏</a:t>
            </a:r>
            <a:r>
              <a:rPr lang="zh-CN" altLang="en-US" sz="2000" dirty="0"/>
              <a:t>灯，等待</a:t>
            </a:r>
            <a:r>
              <a:rPr lang="en-US" altLang="zh-CN" sz="2000" dirty="0"/>
              <a:t>1</a:t>
            </a:r>
            <a:r>
              <a:rPr lang="zh-CN" altLang="en-US" sz="2000" dirty="0"/>
              <a:t>秒之后</a:t>
            </a:r>
            <a:r>
              <a:rPr lang="zh-CN" altLang="en-US" sz="2000" dirty="0" smtClean="0"/>
              <a:t>让</a:t>
            </a:r>
            <a:r>
              <a:rPr lang="en-US" altLang="zh-CN" sz="2000" dirty="0"/>
              <a:t>α</a:t>
            </a:r>
            <a:r>
              <a:rPr lang="zh-CN" altLang="en-US" sz="2000" dirty="0" smtClean="0"/>
              <a:t>加</a:t>
            </a:r>
            <a:r>
              <a:rPr lang="en-US" altLang="zh-CN" sz="2000" dirty="0"/>
              <a:t>1</a:t>
            </a:r>
            <a:r>
              <a:rPr lang="zh-CN" altLang="en-US" sz="2000" dirty="0"/>
              <a:t>，并持续不断检测声音是否超过</a:t>
            </a:r>
            <a:r>
              <a:rPr lang="en-US" altLang="zh-CN" sz="2000" dirty="0"/>
              <a:t>40</a:t>
            </a:r>
            <a:r>
              <a:rPr lang="zh-CN" altLang="en-US" sz="2000" dirty="0"/>
              <a:t>。直到“亮灯</a:t>
            </a:r>
            <a:r>
              <a:rPr lang="zh-CN" altLang="en-US" sz="2000" dirty="0" smtClean="0"/>
              <a:t>数量</a:t>
            </a:r>
            <a:r>
              <a:rPr lang="en-US" altLang="zh-CN" sz="2000" dirty="0"/>
              <a:t>α”</a:t>
            </a:r>
            <a:r>
              <a:rPr lang="zh-CN" altLang="en-US" sz="2000" dirty="0"/>
              <a:t>＞</a:t>
            </a:r>
            <a:r>
              <a:rPr lang="en-US" altLang="zh-CN" sz="2000" dirty="0"/>
              <a:t>6</a:t>
            </a:r>
            <a:r>
              <a:rPr lang="zh-CN" altLang="en-US" sz="2000" dirty="0"/>
              <a:t>，灯全部熄灭，重新开始。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05" y="2246324"/>
            <a:ext cx="6324909" cy="46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256830" y="2440195"/>
            <a:ext cx="40082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solidFill>
                  <a:srgbClr val="8ACFEA"/>
                </a:solidFill>
                <a:cs typeface="+mn-ea"/>
                <a:sym typeface="+mn-lt"/>
              </a:rPr>
              <a:t>谢谢观看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  <p:pic>
        <p:nvPicPr>
          <p:cNvPr id="90" name="New picture"/>
          <p:cNvPicPr/>
          <p:nvPr/>
        </p:nvPicPr>
        <p:blipFill>
          <a:blip r:embed="rId12"/>
          <a:stretch>
            <a:fillRect/>
          </a:stretch>
        </p:blipFill>
        <p:spPr>
          <a:xfrm>
            <a:off x="11633200" y="11239500"/>
            <a:ext cx="304800" cy="2159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val="28873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40" y="866823"/>
            <a:ext cx="7266272" cy="457810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炫彩灯带项目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2185"/>
            <a:ext cx="5964555" cy="5964555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797600" y="2140212"/>
            <a:ext cx="3662680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+mn-ea"/>
                <a:sym typeface="+mn-lt"/>
              </a:rPr>
              <a:t>点</a:t>
            </a:r>
            <a:r>
              <a:rPr lang="zh-CN" altLang="en-US" sz="2800" dirty="0">
                <a:cs typeface="+mn-ea"/>
                <a:sym typeface="+mn-lt"/>
              </a:rPr>
              <a:t>亮彩虹灯带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逐一点亮彩虹</a:t>
            </a:r>
            <a:r>
              <a:rPr lang="zh-CN" altLang="en-US" sz="2800" dirty="0" smtClean="0">
                <a:cs typeface="+mn-ea"/>
                <a:sym typeface="+mn-lt"/>
              </a:rPr>
              <a:t>灯</a:t>
            </a:r>
            <a:endParaRPr lang="en-US" altLang="zh-CN" sz="28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声音控制彩虹灯</a:t>
            </a:r>
            <a:r>
              <a:rPr lang="zh-CN" altLang="en-US" sz="2800" dirty="0" smtClean="0">
                <a:cs typeface="+mn-ea"/>
                <a:sym typeface="+mn-lt"/>
              </a:rPr>
              <a:t>带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49" y="3626924"/>
            <a:ext cx="2282296" cy="2069592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340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142670" y="1956989"/>
            <a:ext cx="5676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点</a:t>
            </a:r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亮彩虹灯带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514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5" y="1053252"/>
            <a:ext cx="10232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实现功能</a:t>
            </a:r>
            <a:endParaRPr lang="zh-CN" altLang="en-US" sz="2000" dirty="0"/>
          </a:p>
          <a:p>
            <a:r>
              <a:rPr lang="zh-CN" altLang="en-US" sz="2000" dirty="0"/>
              <a:t>通过编写程序，将程序上传至板子后，可以控制将彩虹灯带点亮并呈现七彩的效果。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51" y="1841609"/>
            <a:ext cx="6422049" cy="481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28" y="1162049"/>
            <a:ext cx="6261057" cy="53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0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8695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：将彩虹灯带接在扩展板的</a:t>
            </a:r>
            <a:r>
              <a:rPr lang="en-US" altLang="zh-CN" sz="2000" dirty="0" err="1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P0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号接口。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51" y="1789610"/>
            <a:ext cx="7918561" cy="484632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60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86952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增加扩展灯带的指令库。使用灯带需要调用“扩展”功能中的“显示器”模块，选中“</a:t>
            </a:r>
            <a:r>
              <a:rPr lang="en-US" altLang="zh-CN" sz="2000" dirty="0" err="1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Ws2812</a:t>
            </a:r>
            <a:r>
              <a:rPr lang="en-US" altLang="zh-CN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RGB</a:t>
            </a:r>
            <a:r>
              <a:rPr lang="zh-CN" altLang="en-US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灯”。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65" y="2324383"/>
            <a:ext cx="9180244" cy="40359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3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6" y="10532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：灯带常用指令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06555" y="1388014"/>
            <a:ext cx="1028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指令区左侧点击“显示器”模块，所有灯带指令就会显示出来啦。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94" y="1788124"/>
            <a:ext cx="6901019" cy="501506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47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ISPRING_PRESENTATION_TITLE" val="儿童教育PPT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ggrrd4l">
      <a:majorFont>
        <a:latin typeface="微软雅黑"/>
        <a:ea typeface="方正卡通简体"/>
        <a:cs typeface="Arial"/>
      </a:majorFont>
      <a:minorFont>
        <a:latin typeface="微软雅黑"/>
        <a:ea typeface="方正卡通简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964</Words>
  <Application>Microsoft Office PowerPoint</Application>
  <PresentationFormat>宽屏</PresentationFormat>
  <Paragraphs>94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方正卡通简体</vt:lpstr>
      <vt:lpstr>宋体</vt:lpstr>
      <vt:lpstr>微软雅黑</vt:lpstr>
      <vt:lpstr>幼圆</vt:lpstr>
      <vt:lpstr>Arial</vt:lpstr>
      <vt:lpstr>Calibri</vt:lpstr>
      <vt:lpstr>Century Gothic</vt:lpstr>
      <vt:lpstr>第一PPT，www.1ppt.com​​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rbm.xkw.com</dc:creator>
  <cp:lastModifiedBy>Microsoft 帐户</cp:lastModifiedBy>
  <cp:revision>24</cp:revision>
  <cp:lastPrinted>2022-09-29T09:10:46Z</cp:lastPrinted>
  <dcterms:created xsi:type="dcterms:W3CDTF">2022-09-29T09:10:46Z</dcterms:created>
  <dcterms:modified xsi:type="dcterms:W3CDTF">2023-10-30T09:25:25Z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