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16"/>
  </p:notesMasterIdLst>
  <p:sldIdLst>
    <p:sldId id="321" r:id="rId3"/>
    <p:sldId id="297" r:id="rId4"/>
    <p:sldId id="263" r:id="rId5"/>
    <p:sldId id="322" r:id="rId6"/>
    <p:sldId id="328" r:id="rId7"/>
    <p:sldId id="332" r:id="rId8"/>
    <p:sldId id="300" r:id="rId9"/>
    <p:sldId id="327" r:id="rId10"/>
    <p:sldId id="329" r:id="rId11"/>
    <p:sldId id="298" r:id="rId12"/>
    <p:sldId id="331" r:id="rId13"/>
    <p:sldId id="330" r:id="rId14"/>
    <p:sldId id="317" r:id="rId15"/>
  </p:sldIdLst>
  <p:sldSz cx="12192000" cy="6858000"/>
  <p:notesSz cx="6858000" cy="9144000"/>
  <p:custDataLst>
    <p:tags r:id="rId1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Q Q" initials="QQ" lastIdx="0" clrIdx="0">
    <p:extLst>
      <p:ext uri="{19B8F6BF-5375-455C-9EA6-DF929625EA0E}">
        <p15:presenceInfo xmlns:p15="http://schemas.microsoft.com/office/powerpoint/2012/main" userId="3c4d45cd8cfe705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 uri="{1BD7E111-0CB8-44D6-8891-C1BB2F81B7CC}">
      <p1710:readonlyRecommended xmlns:p1710="http://schemas.microsoft.com/office/powerpoint/2017/10/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104" autoAdjust="0"/>
    <p:restoredTop sz="96314" autoAdjust="0"/>
  </p:normalViewPr>
  <p:slideViewPr>
    <p:cSldViewPr snapToGrid="0" showGuides="1">
      <p:cViewPr varScale="1">
        <p:scale>
          <a:sx n="109" d="100"/>
          <a:sy n="109" d="100"/>
        </p:scale>
        <p:origin x="528" y="90"/>
      </p:cViewPr>
      <p:guideLst>
        <p:guide orient="horz" pos="2160"/>
        <p:guide pos="3840"/>
      </p:guideLst>
    </p:cSldViewPr>
  </p:slideViewPr>
  <p:notesTextViewPr>
    <p:cViewPr>
      <p:scale>
        <a:sx n="1" d="1"/>
        <a:sy n="1" d="1"/>
      </p:scale>
      <p:origin x="0" y="0"/>
    </p:cViewPr>
  </p:notesTextViewPr>
  <p:notesViewPr>
    <p:cSldViewPr>
      <p:cViewPr>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commentAuthors" Target="commentAuthors.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ags" Target="tags/tag1.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93DEDE-07B8-4FAC-9522-042787A7ACF7}" type="datetimeFigureOut">
              <a:rPr lang="zh-CN" altLang="en-US" smtClean="0"/>
              <a:t>2023/10/30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E7965A4-4F9B-42AD-97F6-5956B56DB139}" type="slidenum">
              <a:rPr lang="zh-CN" altLang="en-US" smtClean="0"/>
              <a:t>‹#›</a:t>
            </a:fld>
            <a:endParaRPr lang="zh-CN" altLang="en-US"/>
          </a:p>
        </p:txBody>
      </p:sp>
    </p:spTree>
    <p:extLst>
      <p:ext uri="{BB962C8B-B14F-4D97-AF65-F5344CB8AC3E}">
        <p14:creationId xmlns:p14="http://schemas.microsoft.com/office/powerpoint/2010/main" val="29759054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E7965A4-4F9B-42AD-97F6-5956B56DB139}" type="slidenum">
              <a:rPr lang="zh-CN" altLang="en-US" smtClean="0"/>
              <a:t>1</a:t>
            </a:fld>
            <a:endParaRPr lang="zh-CN" altLang="en-US"/>
          </a:p>
        </p:txBody>
      </p:sp>
    </p:spTree>
    <p:extLst>
      <p:ext uri="{BB962C8B-B14F-4D97-AF65-F5344CB8AC3E}">
        <p14:creationId xmlns:p14="http://schemas.microsoft.com/office/powerpoint/2010/main" val="27993765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E7965A4-4F9B-42AD-97F6-5956B56DB139}" type="slidenum">
              <a:rPr lang="zh-CN" altLang="en-US" smtClean="0"/>
              <a:t>10</a:t>
            </a:fld>
            <a:endParaRPr lang="zh-CN" altLang="en-US"/>
          </a:p>
        </p:txBody>
      </p:sp>
    </p:spTree>
    <p:extLst>
      <p:ext uri="{BB962C8B-B14F-4D97-AF65-F5344CB8AC3E}">
        <p14:creationId xmlns:p14="http://schemas.microsoft.com/office/powerpoint/2010/main" val="8304532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E7965A4-4F9B-42AD-97F6-5956B56DB139}" type="slidenum">
              <a:rPr lang="zh-CN" altLang="en-US" smtClean="0"/>
              <a:t>11</a:t>
            </a:fld>
            <a:endParaRPr lang="zh-CN" altLang="en-US"/>
          </a:p>
        </p:txBody>
      </p:sp>
    </p:spTree>
    <p:extLst>
      <p:ext uri="{BB962C8B-B14F-4D97-AF65-F5344CB8AC3E}">
        <p14:creationId xmlns:p14="http://schemas.microsoft.com/office/powerpoint/2010/main" val="23900540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E7965A4-4F9B-42AD-97F6-5956B56DB139}" type="slidenum">
              <a:rPr lang="zh-CN" altLang="en-US" smtClean="0"/>
              <a:t>12</a:t>
            </a:fld>
            <a:endParaRPr lang="zh-CN" altLang="en-US"/>
          </a:p>
        </p:txBody>
      </p:sp>
    </p:spTree>
    <p:extLst>
      <p:ext uri="{BB962C8B-B14F-4D97-AF65-F5344CB8AC3E}">
        <p14:creationId xmlns:p14="http://schemas.microsoft.com/office/powerpoint/2010/main" val="42687205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E7965A4-4F9B-42AD-97F6-5956B56DB139}" type="slidenum">
              <a:rPr lang="zh-CN" altLang="en-US" smtClean="0"/>
              <a:t>13</a:t>
            </a:fld>
            <a:endParaRPr lang="zh-CN" altLang="en-US"/>
          </a:p>
        </p:txBody>
      </p:sp>
    </p:spTree>
    <p:extLst>
      <p:ext uri="{BB962C8B-B14F-4D97-AF65-F5344CB8AC3E}">
        <p14:creationId xmlns:p14="http://schemas.microsoft.com/office/powerpoint/2010/main" val="16071080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E7965A4-4F9B-42AD-97F6-5956B56DB139}" type="slidenum">
              <a:rPr lang="zh-CN" altLang="en-US" smtClean="0"/>
              <a:t>2</a:t>
            </a:fld>
            <a:endParaRPr lang="zh-CN" altLang="en-US"/>
          </a:p>
        </p:txBody>
      </p:sp>
    </p:spTree>
    <p:extLst>
      <p:ext uri="{BB962C8B-B14F-4D97-AF65-F5344CB8AC3E}">
        <p14:creationId xmlns:p14="http://schemas.microsoft.com/office/powerpoint/2010/main" val="30484196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E7965A4-4F9B-42AD-97F6-5956B56DB139}" type="slidenum">
              <a:rPr lang="zh-CN" altLang="en-US" smtClean="0"/>
              <a:t>3</a:t>
            </a:fld>
            <a:endParaRPr lang="zh-CN" altLang="en-US"/>
          </a:p>
        </p:txBody>
      </p:sp>
    </p:spTree>
    <p:extLst>
      <p:ext uri="{BB962C8B-B14F-4D97-AF65-F5344CB8AC3E}">
        <p14:creationId xmlns:p14="http://schemas.microsoft.com/office/powerpoint/2010/main" val="7260742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E7965A4-4F9B-42AD-97F6-5956B56DB139}" type="slidenum">
              <a:rPr lang="zh-CN" altLang="en-US" smtClean="0"/>
              <a:t>4</a:t>
            </a:fld>
            <a:endParaRPr lang="zh-CN" altLang="en-US"/>
          </a:p>
        </p:txBody>
      </p:sp>
    </p:spTree>
    <p:extLst>
      <p:ext uri="{BB962C8B-B14F-4D97-AF65-F5344CB8AC3E}">
        <p14:creationId xmlns:p14="http://schemas.microsoft.com/office/powerpoint/2010/main" val="40025970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E7965A4-4F9B-42AD-97F6-5956B56DB139}" type="slidenum">
              <a:rPr lang="zh-CN" altLang="en-US" smtClean="0"/>
              <a:t>5</a:t>
            </a:fld>
            <a:endParaRPr lang="zh-CN" altLang="en-US"/>
          </a:p>
        </p:txBody>
      </p:sp>
    </p:spTree>
    <p:extLst>
      <p:ext uri="{BB962C8B-B14F-4D97-AF65-F5344CB8AC3E}">
        <p14:creationId xmlns:p14="http://schemas.microsoft.com/office/powerpoint/2010/main" val="33755645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E7965A4-4F9B-42AD-97F6-5956B56DB139}" type="slidenum">
              <a:rPr lang="zh-CN" altLang="en-US" smtClean="0"/>
              <a:t>6</a:t>
            </a:fld>
            <a:endParaRPr lang="zh-CN" altLang="en-US"/>
          </a:p>
        </p:txBody>
      </p:sp>
    </p:spTree>
    <p:extLst>
      <p:ext uri="{BB962C8B-B14F-4D97-AF65-F5344CB8AC3E}">
        <p14:creationId xmlns:p14="http://schemas.microsoft.com/office/powerpoint/2010/main" val="24780698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E7965A4-4F9B-42AD-97F6-5956B56DB139}" type="slidenum">
              <a:rPr lang="zh-CN" altLang="en-US" smtClean="0"/>
              <a:t>7</a:t>
            </a:fld>
            <a:endParaRPr lang="zh-CN" altLang="en-US"/>
          </a:p>
        </p:txBody>
      </p:sp>
    </p:spTree>
    <p:extLst>
      <p:ext uri="{BB962C8B-B14F-4D97-AF65-F5344CB8AC3E}">
        <p14:creationId xmlns:p14="http://schemas.microsoft.com/office/powerpoint/2010/main" val="17121550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E7965A4-4F9B-42AD-97F6-5956B56DB139}" type="slidenum">
              <a:rPr lang="zh-CN" altLang="en-US" smtClean="0"/>
              <a:t>8</a:t>
            </a:fld>
            <a:endParaRPr lang="zh-CN" altLang="en-US"/>
          </a:p>
        </p:txBody>
      </p:sp>
    </p:spTree>
    <p:extLst>
      <p:ext uri="{BB962C8B-B14F-4D97-AF65-F5344CB8AC3E}">
        <p14:creationId xmlns:p14="http://schemas.microsoft.com/office/powerpoint/2010/main" val="12914525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E7965A4-4F9B-42AD-97F6-5956B56DB139}" type="slidenum">
              <a:rPr lang="zh-CN" altLang="en-US" smtClean="0"/>
              <a:t>9</a:t>
            </a:fld>
            <a:endParaRPr lang="zh-CN" altLang="en-US"/>
          </a:p>
        </p:txBody>
      </p:sp>
    </p:spTree>
    <p:extLst>
      <p:ext uri="{BB962C8B-B14F-4D97-AF65-F5344CB8AC3E}">
        <p14:creationId xmlns:p14="http://schemas.microsoft.com/office/powerpoint/2010/main" val="41641744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hyperlink" Target="http://www.1ppt.com/xiazai/"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A6E5F6AD-1DCF-4F18-9BBA-2BC622BDF2FB}" type="datetimeFigureOut">
              <a:rPr lang="zh-CN" altLang="en-US" smtClean="0"/>
              <a:t>2023/10/30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1B0D12B-A1F6-4D3F-98AE-9ADCFED71E04}"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A6E5F6AD-1DCF-4F18-9BBA-2BC622BDF2FB}" type="datetimeFigureOut">
              <a:rPr lang="zh-CN" altLang="en-US" smtClean="0"/>
              <a:t>2023/10/30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1B0D12B-A1F6-4D3F-98AE-9ADCFED71E04}"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A6E5F6AD-1DCF-4F18-9BBA-2BC622BDF2FB}" type="datetimeFigureOut">
              <a:rPr lang="zh-CN" altLang="en-US" smtClean="0"/>
              <a:t>2023/10/30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1B0D12B-A1F6-4D3F-98AE-9ADCFED71E04}"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A6E5F6AD-1DCF-4F18-9BBA-2BC622BDF2FB}" type="datetimeFigureOut">
              <a:rPr lang="zh-CN" altLang="en-US" smtClean="0"/>
              <a:t>2023/10/30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1B0D12B-A1F6-4D3F-98AE-9ADCFED71E04}"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609600" y="1600201"/>
            <a:ext cx="109728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t>2023/10/30</a:t>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t>‹#›</a:t>
            </a:fld>
            <a:endParaRPr lang="zh-CN" altLang="en-US">
              <a:solidFill>
                <a:prstClr val="black"/>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t>2023/10/30</a:t>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t>‹#›</a:t>
            </a:fld>
            <a:endParaRPr lang="zh-CN" altLang="en-US">
              <a:solidFill>
                <a:prstClr val="black"/>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A6E5F6AD-1DCF-4F18-9BBA-2BC622BDF2FB}" type="datetimeFigureOut">
              <a:rPr lang="zh-CN" altLang="en-US" smtClean="0"/>
              <a:t>2023/10/30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1B0D12B-A1F6-4D3F-98AE-9ADCFED71E04}"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A6E5F6AD-1DCF-4F18-9BBA-2BC622BDF2FB}" type="datetimeFigureOut">
              <a:rPr lang="zh-CN" altLang="en-US" smtClean="0"/>
              <a:t>2023/10/30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1B0D12B-A1F6-4D3F-98AE-9ADCFED71E04}"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A6E5F6AD-1DCF-4F18-9BBA-2BC622BDF2FB}" type="datetimeFigureOut">
              <a:rPr lang="zh-CN" altLang="en-US" smtClean="0"/>
              <a:t>2023/10/30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1B0D12B-A1F6-4D3F-98AE-9ADCFED71E04}"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A6E5F6AD-1DCF-4F18-9BBA-2BC622BDF2FB}" type="datetimeFigureOut">
              <a:rPr lang="zh-CN" altLang="en-US" smtClean="0"/>
              <a:t>2023/10/30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1B0D12B-A1F6-4D3F-98AE-9ADCFED71E04}"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1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A6E5F6AD-1DCF-4F18-9BBA-2BC622BDF2FB}" type="datetimeFigureOut">
              <a:rPr lang="zh-CN" altLang="en-US" smtClean="0"/>
              <a:t>2023/10/30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1B0D12B-A1F6-4D3F-98AE-9ADCFED71E04}" type="slidenum">
              <a:rPr lang="zh-CN" altLang="en-US" smtClean="0"/>
              <a:t>‹#›</a:t>
            </a:fld>
            <a:endParaRPr lang="zh-CN" altLang="en-US"/>
          </a:p>
        </p:txBody>
      </p:sp>
      <p:sp>
        <p:nvSpPr>
          <p:cNvPr id="11" name="TextBox 10"/>
          <p:cNvSpPr txBox="1"/>
          <p:nvPr userDrawn="1"/>
        </p:nvSpPr>
        <p:spPr>
          <a:xfrm>
            <a:off x="2771304" y="6739570"/>
            <a:ext cx="1224136" cy="118430"/>
          </a:xfrm>
          <a:prstGeom prst="rect">
            <a:avLst/>
          </a:prstGeom>
          <a:noFill/>
        </p:spPr>
        <p:txBody>
          <a:bodyPr wrap="square" rtlCol="0">
            <a:spAutoFit/>
          </a:bodyPr>
          <a:lstStyle/>
          <a:p>
            <a:pPr>
              <a:lnSpc>
                <a:spcPct val="200000"/>
              </a:lnSpc>
            </a:pPr>
            <a:r>
              <a:rPr lang="en-US" altLang="zh-CN" sz="100">
                <a:solidFill>
                  <a:prstClr val="black"/>
                </a:solidFill>
                <a:ea typeface="微软雅黑" panose="020B0503020204020204" pitchFamily="34" charset="-122"/>
                <a:hlinkClick r:id="rId2"/>
              </a:rPr>
              <a:t>PPT</a:t>
            </a:r>
            <a:r>
              <a:rPr lang="zh-CN" altLang="en-US" sz="100">
                <a:solidFill>
                  <a:prstClr val="black"/>
                </a:solidFill>
                <a:ea typeface="微软雅黑" panose="020B0503020204020204" pitchFamily="34" charset="-122"/>
                <a:hlinkClick r:id="rId2"/>
              </a:rPr>
              <a:t>下载</a:t>
            </a:r>
            <a:r>
              <a:rPr lang="zh-CN" altLang="en-US" sz="100">
                <a:solidFill>
                  <a:prstClr val="black"/>
                </a:solidFill>
                <a:ea typeface="微软雅黑" panose="020B0503020204020204" pitchFamily="34" charset="-122"/>
              </a:rPr>
              <a:t> </a:t>
            </a:r>
            <a:r>
              <a:rPr lang="en-US" altLang="zh-CN" sz="100">
                <a:solidFill>
                  <a:prstClr val="black"/>
                </a:solidFill>
                <a:ea typeface="微软雅黑" panose="020B0503020204020204" pitchFamily="34" charset="-122"/>
              </a:rPr>
              <a:t>http://www.1ppt.com/xiazai/</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A6E5F6AD-1DCF-4F18-9BBA-2BC622BDF2FB}" type="datetimeFigureOut">
              <a:rPr lang="zh-CN" altLang="en-US" smtClean="0"/>
              <a:t>2023/10/30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1B0D12B-A1F6-4D3F-98AE-9ADCFED71E04}"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6E5F6AD-1DCF-4F18-9BBA-2BC622BDF2FB}" type="datetimeFigureOut">
              <a:rPr lang="zh-CN" altLang="en-US" smtClean="0"/>
              <a:t>2023/10/30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1B0D12B-A1F6-4D3F-98AE-9ADCFED71E04}" type="slidenum">
              <a:rPr lang="zh-CN" altLang="en-US" smtClean="0"/>
              <a:t>‹#›</a:t>
            </a:fld>
            <a:endParaRPr lang="zh-CN" altLang="en-US"/>
          </a:p>
        </p:txBody>
      </p:sp>
      <p:sp>
        <p:nvSpPr>
          <p:cNvPr id="10" name="标题 9"/>
          <p:cNvSpPr>
            <a:spLocks noGrp="1"/>
          </p:cNvSpPr>
          <p:nvPr>
            <p:ph type="title"/>
          </p:nvPr>
        </p:nvSpPr>
        <p:spPr/>
        <p:txBody>
          <a:bodyPr/>
          <a:lstStyle/>
          <a:p>
            <a:r>
              <a:rPr lang="zh-CN" altLang="en-US"/>
              <a:t>单击此处编辑母版标题样式</a:t>
            </a:r>
          </a:p>
        </p:txBody>
      </p:sp>
      <p:grpSp>
        <p:nvGrpSpPr>
          <p:cNvPr id="11" name="组合 10"/>
          <p:cNvGrpSpPr/>
          <p:nvPr userDrawn="1"/>
        </p:nvGrpSpPr>
        <p:grpSpPr>
          <a:xfrm>
            <a:off x="0" y="-293511"/>
            <a:ext cx="12895093" cy="8048541"/>
            <a:chOff x="0" y="-221063"/>
            <a:chExt cx="12895093" cy="7946844"/>
          </a:xfrm>
        </p:grpSpPr>
        <p:sp>
          <p:nvSpPr>
            <p:cNvPr id="12" name="矩形 11"/>
            <p:cNvSpPr/>
            <p:nvPr/>
          </p:nvSpPr>
          <p:spPr>
            <a:xfrm>
              <a:off x="0" y="0"/>
              <a:ext cx="12192000" cy="6858000"/>
            </a:xfrm>
            <a:prstGeom prst="rect">
              <a:avLst/>
            </a:prstGeom>
            <a:solidFill>
              <a:srgbClr val="9AD6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3" name="组合 12"/>
            <p:cNvGrpSpPr/>
            <p:nvPr/>
          </p:nvGrpSpPr>
          <p:grpSpPr>
            <a:xfrm>
              <a:off x="144150" y="-221063"/>
              <a:ext cx="12750943" cy="7946844"/>
              <a:chOff x="2627224" y="-795141"/>
              <a:chExt cx="10013806" cy="7040780"/>
            </a:xfrm>
          </p:grpSpPr>
          <p:sp>
            <p:nvSpPr>
              <p:cNvPr id="14" name="矩形 13"/>
              <p:cNvSpPr/>
              <p:nvPr/>
            </p:nvSpPr>
            <p:spPr>
              <a:xfrm>
                <a:off x="2627224" y="-599283"/>
                <a:ext cx="5758249" cy="5957676"/>
              </a:xfrm>
              <a:prstGeom prst="rect">
                <a:avLst/>
              </a:prstGeom>
              <a:blipFill dpi="0" rotWithShape="1">
                <a:blip r:embed="rId2">
                  <a:alphaModFix amt="17000"/>
                  <a:lum bright="70000" contrast="-70000"/>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5" name="矩形 14"/>
              <p:cNvSpPr/>
              <p:nvPr/>
            </p:nvSpPr>
            <p:spPr>
              <a:xfrm rot="10601959">
                <a:off x="6872592" y="-795141"/>
                <a:ext cx="5768438" cy="7040780"/>
              </a:xfrm>
              <a:prstGeom prst="rect">
                <a:avLst/>
              </a:prstGeom>
              <a:blipFill dpi="0" rotWithShape="1">
                <a:blip r:embed="rId3">
                  <a:alphaModFix amt="17000"/>
                  <a:lum bright="70000" contrast="-70000"/>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A6E5F6AD-1DCF-4F18-9BBA-2BC622BDF2FB}" type="datetimeFigureOut">
              <a:rPr lang="zh-CN" altLang="en-US" smtClean="0"/>
              <a:t>2023/10/30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1B0D12B-A1F6-4D3F-98AE-9ADCFED71E04}"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file:///D:\qq&#25991;&#20214;\712321467\Image\C2C\Image2\%7b75232B38-A165-1FB7-499C-2E1C792CACB5%7d.png" TargetMode="Externa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image" Target="file:///D:\qq&#25991;&#20214;\712321467\Image\C2C\Image2\%7b75232B38-A165-1FB7-499C-2E1C792CACB5%7d.png" TargetMode="External"/><Relationship Id="rId5" Type="http://schemas.openxmlformats.org/officeDocument/2006/relationships/image" Target="../media/image1.png"/><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6E5F6AD-1DCF-4F18-9BBA-2BC622BDF2FB}" type="datetimeFigureOut">
              <a:rPr lang="zh-CN" altLang="en-US" smtClean="0"/>
              <a:t>2023/10/30</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B0D12B-A1F6-4D3F-98AE-9ADCFED71E04}" type="slidenum">
              <a:rPr lang="zh-CN" altLang="en-US" smtClean="0"/>
              <a:t>‹#›</a:t>
            </a:fld>
            <a:endParaRPr lang="zh-CN" altLang="en-US"/>
          </a:p>
        </p:txBody>
      </p:sp>
      <p:pic>
        <p:nvPicPr>
          <p:cNvPr id="7" name="图片 1073743875" descr="学科网 zxxk.com"/>
          <p:cNvPicPr>
            <a:picLocks noChangeAspect="1"/>
          </p:cNvPicPr>
          <p:nvPr/>
        </p:nvPicPr>
        <p:blipFill>
          <a:blip r:embed="rId14" r:link="rId15"/>
          <a:stretch>
            <a:fillRect/>
          </a:stretch>
        </p:blipFill>
        <p:spPr>
          <a:xfrm>
            <a:off x="838200" y="365125"/>
            <a:ext cx="9525" cy="9525"/>
          </a:xfrm>
          <a:prstGeom prst="rect">
            <a:avLst/>
          </a:prstGeom>
          <a:noFill/>
          <a:ln>
            <a:noFill/>
            <a:miter lim="800000"/>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 name="图片 1073743875" descr="学科网 zxxk.com"/>
          <p:cNvPicPr>
            <a:picLocks noChangeAspect="1"/>
          </p:cNvPicPr>
          <p:nvPr/>
        </p:nvPicPr>
        <p:blipFill>
          <a:blip r:embed="rId5" r:link="rId6"/>
          <a:stretch>
            <a:fillRect/>
          </a:stretch>
        </p:blipFill>
        <p:spPr>
          <a:xfrm>
            <a:off x="838200" y="365125"/>
            <a:ext cx="9525" cy="9525"/>
          </a:xfrm>
          <a:prstGeom prst="rect">
            <a:avLst/>
          </a:prstGeom>
          <a:noFill/>
          <a:ln>
            <a:noFill/>
            <a:miter lim="800000"/>
          </a:ln>
        </p:spPr>
      </p:pic>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Lst>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10.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2.png"/><Relationship Id="rId7"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4.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2.png"/><Relationship Id="rId7"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4.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8.xml"/><Relationship Id="rId4" Type="http://schemas.openxmlformats.org/officeDocument/2006/relationships/image" Target="../media/image11.png"/></Relationships>
</file>

<file path=ppt/slides/_rels/slide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3.xml"/><Relationship Id="rId1" Type="http://schemas.openxmlformats.org/officeDocument/2006/relationships/slideLayout" Target="../slideLayouts/slideLayout8.xml"/><Relationship Id="rId5" Type="http://schemas.openxmlformats.org/officeDocument/2006/relationships/image" Target="../media/image14.jpeg"/><Relationship Id="rId4" Type="http://schemas.openxmlformats.org/officeDocument/2006/relationships/image" Target="../media/image13.jpe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8.xml"/><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8.xml"/><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7" Type="http://schemas.microsoft.com/office/2007/relationships/hdphoto" Target="../media/hdphoto1.wdp"/><Relationship Id="rId2" Type="http://schemas.openxmlformats.org/officeDocument/2006/relationships/notesSlide" Target="../notesSlides/notesSlide7.xml"/><Relationship Id="rId1" Type="http://schemas.openxmlformats.org/officeDocument/2006/relationships/slideLayout" Target="../slideLayouts/slideLayout8.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8.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组合 15"/>
          <p:cNvGrpSpPr/>
          <p:nvPr/>
        </p:nvGrpSpPr>
        <p:grpSpPr>
          <a:xfrm>
            <a:off x="0" y="-221063"/>
            <a:ext cx="12895093" cy="7946844"/>
            <a:chOff x="0" y="-221063"/>
            <a:chExt cx="12895093" cy="7946844"/>
          </a:xfrm>
        </p:grpSpPr>
        <p:sp>
          <p:nvSpPr>
            <p:cNvPr id="17" name="矩形 16"/>
            <p:cNvSpPr/>
            <p:nvPr/>
          </p:nvSpPr>
          <p:spPr>
            <a:xfrm>
              <a:off x="0" y="0"/>
              <a:ext cx="12192000" cy="6858000"/>
            </a:xfrm>
            <a:prstGeom prst="rect">
              <a:avLst/>
            </a:prstGeom>
            <a:solidFill>
              <a:srgbClr val="9AD6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18" name="组合 17"/>
            <p:cNvGrpSpPr/>
            <p:nvPr/>
          </p:nvGrpSpPr>
          <p:grpSpPr>
            <a:xfrm>
              <a:off x="144150" y="-221063"/>
              <a:ext cx="12750943" cy="7946844"/>
              <a:chOff x="2627224" y="-795141"/>
              <a:chExt cx="10013806" cy="7040780"/>
            </a:xfrm>
          </p:grpSpPr>
          <p:sp>
            <p:nvSpPr>
              <p:cNvPr id="19" name="矩形 18"/>
              <p:cNvSpPr/>
              <p:nvPr/>
            </p:nvSpPr>
            <p:spPr>
              <a:xfrm>
                <a:off x="2627224" y="-599283"/>
                <a:ext cx="5758249" cy="5957676"/>
              </a:xfrm>
              <a:prstGeom prst="rect">
                <a:avLst/>
              </a:prstGeom>
              <a:blipFill dpi="0" rotWithShape="1">
                <a:blip r:embed="rId3">
                  <a:alphaModFix amt="17000"/>
                  <a:lum bright="70000" contrast="-70000"/>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22" name="矩形 21"/>
              <p:cNvSpPr/>
              <p:nvPr/>
            </p:nvSpPr>
            <p:spPr>
              <a:xfrm rot="10601959">
                <a:off x="6872592" y="-795141"/>
                <a:ext cx="5768438" cy="7040780"/>
              </a:xfrm>
              <a:prstGeom prst="rect">
                <a:avLst/>
              </a:prstGeom>
              <a:blipFill dpi="0" rotWithShape="1">
                <a:blip r:embed="rId4">
                  <a:alphaModFix amt="17000"/>
                  <a:lum bright="70000" contrast="-70000"/>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grpSp>
      </p:grpSp>
      <p:grpSp>
        <p:nvGrpSpPr>
          <p:cNvPr id="82" name="组合 81"/>
          <p:cNvGrpSpPr/>
          <p:nvPr/>
        </p:nvGrpSpPr>
        <p:grpSpPr>
          <a:xfrm>
            <a:off x="0" y="5207212"/>
            <a:ext cx="12523845" cy="1647370"/>
            <a:chOff x="0" y="5207212"/>
            <a:chExt cx="12523845" cy="1647370"/>
          </a:xfrm>
        </p:grpSpPr>
        <p:pic>
          <p:nvPicPr>
            <p:cNvPr id="83" name="图片 8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5207212"/>
              <a:ext cx="6427845" cy="1647370"/>
            </a:xfrm>
            <a:prstGeom prst="rect">
              <a:avLst/>
            </a:prstGeom>
          </p:spPr>
        </p:pic>
        <p:pic>
          <p:nvPicPr>
            <p:cNvPr id="84" name="图片 8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96000" y="5207212"/>
              <a:ext cx="6427845" cy="1647370"/>
            </a:xfrm>
            <a:prstGeom prst="rect">
              <a:avLst/>
            </a:prstGeom>
          </p:spPr>
        </p:pic>
      </p:grpSp>
      <p:grpSp>
        <p:nvGrpSpPr>
          <p:cNvPr id="87" name="组合 86"/>
          <p:cNvGrpSpPr/>
          <p:nvPr/>
        </p:nvGrpSpPr>
        <p:grpSpPr>
          <a:xfrm>
            <a:off x="2516470" y="548138"/>
            <a:ext cx="7443321" cy="4759928"/>
            <a:chOff x="2516470" y="548138"/>
            <a:chExt cx="7443321" cy="4759928"/>
          </a:xfrm>
        </p:grpSpPr>
        <p:sp>
          <p:nvSpPr>
            <p:cNvPr id="21" name="云形 20"/>
            <p:cNvSpPr/>
            <p:nvPr/>
          </p:nvSpPr>
          <p:spPr>
            <a:xfrm>
              <a:off x="2516470" y="548138"/>
              <a:ext cx="7443321" cy="4759928"/>
            </a:xfrm>
            <a:prstGeom prst="cloud">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6" name="云形 85"/>
            <p:cNvSpPr/>
            <p:nvPr/>
          </p:nvSpPr>
          <p:spPr>
            <a:xfrm>
              <a:off x="2922743" y="818421"/>
              <a:ext cx="6658840" cy="4258256"/>
            </a:xfrm>
            <a:prstGeom prst="cloud">
              <a:avLst/>
            </a:prstGeom>
            <a:noFill/>
            <a:ln>
              <a:solidFill>
                <a:srgbClr val="8ACFEA"/>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pic>
        <p:nvPicPr>
          <p:cNvPr id="7" name="图片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711522" y="3769651"/>
            <a:ext cx="1343455" cy="1343455"/>
          </a:xfrm>
          <a:prstGeom prst="rect">
            <a:avLst/>
          </a:prstGeom>
        </p:spPr>
      </p:pic>
      <p:pic>
        <p:nvPicPr>
          <p:cNvPr id="14" name="图片 1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925228" y="544720"/>
            <a:ext cx="1112666" cy="1112666"/>
          </a:xfrm>
          <a:prstGeom prst="rect">
            <a:avLst/>
          </a:prstGeom>
        </p:spPr>
      </p:pic>
      <p:pic>
        <p:nvPicPr>
          <p:cNvPr id="89" name="图片 8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82263" y="407859"/>
            <a:ext cx="2981702" cy="4020157"/>
          </a:xfrm>
          <a:prstGeom prst="rect">
            <a:avLst/>
          </a:prstGeom>
        </p:spPr>
      </p:pic>
      <p:sp>
        <p:nvSpPr>
          <p:cNvPr id="39" name="文本框 38"/>
          <p:cNvSpPr txBox="1"/>
          <p:nvPr/>
        </p:nvSpPr>
        <p:spPr>
          <a:xfrm>
            <a:off x="3401203" y="2316822"/>
            <a:ext cx="5390157" cy="1322070"/>
          </a:xfrm>
          <a:prstGeom prst="rect">
            <a:avLst/>
          </a:prstGeom>
          <a:noFill/>
        </p:spPr>
        <p:txBody>
          <a:bodyPr wrap="square" rtlCol="0">
            <a:spAutoFit/>
          </a:bodyPr>
          <a:lstStyle/>
          <a:p>
            <a:pPr algn="ctr"/>
            <a:r>
              <a:rPr lang="zh-CN" altLang="en-US" sz="8000" b="1">
                <a:solidFill>
                  <a:srgbClr val="8ACFEA"/>
                </a:solidFill>
                <a:cs typeface="+mn-ea"/>
                <a:sym typeface="+mn-lt"/>
              </a:rPr>
              <a:t>人工智能</a:t>
            </a:r>
          </a:p>
        </p:txBody>
      </p:sp>
      <p:grpSp>
        <p:nvGrpSpPr>
          <p:cNvPr id="24" name="组合 23"/>
          <p:cNvGrpSpPr/>
          <p:nvPr/>
        </p:nvGrpSpPr>
        <p:grpSpPr>
          <a:xfrm>
            <a:off x="9913428" y="618813"/>
            <a:ext cx="1633494" cy="1044603"/>
            <a:chOff x="8985779" y="3960837"/>
            <a:chExt cx="2199915" cy="1406823"/>
          </a:xfrm>
        </p:grpSpPr>
        <p:sp>
          <p:nvSpPr>
            <p:cNvPr id="40" name="云形 39"/>
            <p:cNvSpPr/>
            <p:nvPr/>
          </p:nvSpPr>
          <p:spPr>
            <a:xfrm>
              <a:off x="8985779" y="3960837"/>
              <a:ext cx="2199915" cy="1406823"/>
            </a:xfrm>
            <a:prstGeom prst="cloud">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4" name="云形 43"/>
            <p:cNvSpPr/>
            <p:nvPr/>
          </p:nvSpPr>
          <p:spPr>
            <a:xfrm>
              <a:off x="9217452" y="4084959"/>
              <a:ext cx="1756042" cy="1122971"/>
            </a:xfrm>
            <a:prstGeom prst="cloud">
              <a:avLst/>
            </a:prstGeom>
            <a:noFill/>
            <a:ln>
              <a:solidFill>
                <a:srgbClr val="8ACFEA"/>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pic>
        <p:nvPicPr>
          <p:cNvPr id="13" name="图片 12"/>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rot="3200954">
            <a:off x="10507206" y="920160"/>
            <a:ext cx="482031" cy="445033"/>
          </a:xfrm>
          <a:prstGeom prst="rect">
            <a:avLst/>
          </a:prstGeom>
        </p:spPr>
      </p:pic>
      <p:grpSp>
        <p:nvGrpSpPr>
          <p:cNvPr id="66" name="组合 65"/>
          <p:cNvGrpSpPr/>
          <p:nvPr/>
        </p:nvGrpSpPr>
        <p:grpSpPr>
          <a:xfrm>
            <a:off x="598641" y="3543055"/>
            <a:ext cx="1891025" cy="1209291"/>
            <a:chOff x="392658" y="3679279"/>
            <a:chExt cx="1466266" cy="937662"/>
          </a:xfrm>
        </p:grpSpPr>
        <p:grpSp>
          <p:nvGrpSpPr>
            <p:cNvPr id="23" name="组合 22"/>
            <p:cNvGrpSpPr/>
            <p:nvPr/>
          </p:nvGrpSpPr>
          <p:grpSpPr>
            <a:xfrm>
              <a:off x="392658" y="3679279"/>
              <a:ext cx="1466266" cy="937662"/>
              <a:chOff x="1281153" y="5632171"/>
              <a:chExt cx="1466266" cy="937662"/>
            </a:xfrm>
          </p:grpSpPr>
          <p:sp>
            <p:nvSpPr>
              <p:cNvPr id="42" name="云形 41"/>
              <p:cNvSpPr/>
              <p:nvPr/>
            </p:nvSpPr>
            <p:spPr>
              <a:xfrm>
                <a:off x="1281153" y="5632171"/>
                <a:ext cx="1466266" cy="937662"/>
              </a:xfrm>
              <a:prstGeom prst="cloud">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3" name="云形 42"/>
              <p:cNvSpPr/>
              <p:nvPr/>
            </p:nvSpPr>
            <p:spPr>
              <a:xfrm>
                <a:off x="1414367" y="5706781"/>
                <a:ext cx="1199837" cy="767283"/>
              </a:xfrm>
              <a:prstGeom prst="cloud">
                <a:avLst/>
              </a:prstGeom>
              <a:noFill/>
              <a:ln>
                <a:solidFill>
                  <a:srgbClr val="8ACFEA"/>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pic>
          <p:nvPicPr>
            <p:cNvPr id="5" name="图片 4"/>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rot="21180128">
              <a:off x="717070" y="4035686"/>
              <a:ext cx="810723" cy="274088"/>
            </a:xfrm>
            <a:prstGeom prst="rect">
              <a:avLst/>
            </a:prstGeom>
          </p:spPr>
        </p:pic>
      </p:grpSp>
      <p:pic>
        <p:nvPicPr>
          <p:cNvPr id="80" name="图片 79"/>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8558538" y="2488701"/>
            <a:ext cx="2551261" cy="5582247"/>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组合 33"/>
          <p:cNvGrpSpPr/>
          <p:nvPr/>
        </p:nvGrpSpPr>
        <p:grpSpPr>
          <a:xfrm>
            <a:off x="0" y="-191814"/>
            <a:ext cx="12895093" cy="7946844"/>
            <a:chOff x="0" y="-221063"/>
            <a:chExt cx="12895093" cy="7946844"/>
          </a:xfrm>
        </p:grpSpPr>
        <p:sp>
          <p:nvSpPr>
            <p:cNvPr id="35" name="矩形 34"/>
            <p:cNvSpPr/>
            <p:nvPr/>
          </p:nvSpPr>
          <p:spPr>
            <a:xfrm>
              <a:off x="0" y="0"/>
              <a:ext cx="12192000" cy="6858000"/>
            </a:xfrm>
            <a:prstGeom prst="rect">
              <a:avLst/>
            </a:prstGeom>
            <a:solidFill>
              <a:srgbClr val="9AD6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36" name="组合 35"/>
            <p:cNvGrpSpPr/>
            <p:nvPr/>
          </p:nvGrpSpPr>
          <p:grpSpPr>
            <a:xfrm>
              <a:off x="144150" y="-221063"/>
              <a:ext cx="12750943" cy="7946844"/>
              <a:chOff x="2627224" y="-795141"/>
              <a:chExt cx="10013806" cy="7040780"/>
            </a:xfrm>
          </p:grpSpPr>
          <p:sp>
            <p:nvSpPr>
              <p:cNvPr id="37" name="矩形 36"/>
              <p:cNvSpPr/>
              <p:nvPr/>
            </p:nvSpPr>
            <p:spPr>
              <a:xfrm>
                <a:off x="2627224" y="-599283"/>
                <a:ext cx="5758249" cy="5957676"/>
              </a:xfrm>
              <a:prstGeom prst="rect">
                <a:avLst/>
              </a:prstGeom>
              <a:blipFill dpi="0" rotWithShape="1">
                <a:blip r:embed="rId3">
                  <a:alphaModFix amt="17000"/>
                  <a:lum bright="70000" contrast="-70000"/>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40" name="矩形 39"/>
              <p:cNvSpPr/>
              <p:nvPr/>
            </p:nvSpPr>
            <p:spPr>
              <a:xfrm rot="10601959">
                <a:off x="6872592" y="-795141"/>
                <a:ext cx="5768438" cy="7040780"/>
              </a:xfrm>
              <a:prstGeom prst="rect">
                <a:avLst/>
              </a:prstGeom>
              <a:blipFill dpi="0" rotWithShape="1">
                <a:blip r:embed="rId4">
                  <a:alphaModFix amt="17000"/>
                  <a:lum bright="70000" contrast="-70000"/>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grpSp>
      </p:grpSp>
      <p:grpSp>
        <p:nvGrpSpPr>
          <p:cNvPr id="25" name="组合 24"/>
          <p:cNvGrpSpPr/>
          <p:nvPr/>
        </p:nvGrpSpPr>
        <p:grpSpPr>
          <a:xfrm>
            <a:off x="0" y="5207212"/>
            <a:ext cx="12523845" cy="1647370"/>
            <a:chOff x="0" y="5207212"/>
            <a:chExt cx="12523845" cy="1647370"/>
          </a:xfrm>
        </p:grpSpPr>
        <p:pic>
          <p:nvPicPr>
            <p:cNvPr id="26" name="图片 2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5207212"/>
              <a:ext cx="6427845" cy="1647370"/>
            </a:xfrm>
            <a:prstGeom prst="rect">
              <a:avLst/>
            </a:prstGeom>
          </p:spPr>
        </p:pic>
        <p:pic>
          <p:nvPicPr>
            <p:cNvPr id="27" name="图片 2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96000" y="5207212"/>
              <a:ext cx="6427845" cy="1647370"/>
            </a:xfrm>
            <a:prstGeom prst="rect">
              <a:avLst/>
            </a:prstGeom>
          </p:spPr>
        </p:pic>
      </p:grpSp>
      <p:grpSp>
        <p:nvGrpSpPr>
          <p:cNvPr id="42" name="组合 41"/>
          <p:cNvGrpSpPr/>
          <p:nvPr/>
        </p:nvGrpSpPr>
        <p:grpSpPr>
          <a:xfrm>
            <a:off x="2538810" y="549920"/>
            <a:ext cx="7443321" cy="4759928"/>
            <a:chOff x="2516470" y="548138"/>
            <a:chExt cx="7443321" cy="4759928"/>
          </a:xfrm>
        </p:grpSpPr>
        <p:sp>
          <p:nvSpPr>
            <p:cNvPr id="43" name="云形 42"/>
            <p:cNvSpPr/>
            <p:nvPr/>
          </p:nvSpPr>
          <p:spPr>
            <a:xfrm>
              <a:off x="2516470" y="548138"/>
              <a:ext cx="7443321" cy="4759928"/>
            </a:xfrm>
            <a:prstGeom prst="cloud">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4" name="云形 43"/>
            <p:cNvSpPr/>
            <p:nvPr/>
          </p:nvSpPr>
          <p:spPr>
            <a:xfrm>
              <a:off x="2922743" y="818421"/>
              <a:ext cx="6658840" cy="4258256"/>
            </a:xfrm>
            <a:prstGeom prst="cloud">
              <a:avLst/>
            </a:prstGeom>
            <a:noFill/>
            <a:ln>
              <a:solidFill>
                <a:srgbClr val="8ACFEA"/>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pic>
        <p:nvPicPr>
          <p:cNvPr id="45" name="图片 4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265296" y="2352976"/>
            <a:ext cx="1112666" cy="1112666"/>
          </a:xfrm>
          <a:prstGeom prst="rect">
            <a:avLst/>
          </a:prstGeom>
        </p:spPr>
      </p:pic>
      <p:pic>
        <p:nvPicPr>
          <p:cNvPr id="46" name="图片 4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04603" y="409641"/>
            <a:ext cx="2981702" cy="4020157"/>
          </a:xfrm>
          <a:prstGeom prst="rect">
            <a:avLst/>
          </a:prstGeom>
        </p:spPr>
      </p:pic>
      <p:sp>
        <p:nvSpPr>
          <p:cNvPr id="52" name="文本框 51"/>
          <p:cNvSpPr txBox="1"/>
          <p:nvPr/>
        </p:nvSpPr>
        <p:spPr>
          <a:xfrm>
            <a:off x="4077335" y="1978025"/>
            <a:ext cx="4366260" cy="1754326"/>
          </a:xfrm>
          <a:prstGeom prst="rect">
            <a:avLst/>
          </a:prstGeom>
          <a:noFill/>
        </p:spPr>
        <p:txBody>
          <a:bodyPr wrap="square" rtlCol="0">
            <a:spAutoFit/>
          </a:bodyPr>
          <a:lstStyle/>
          <a:p>
            <a:pPr algn="ctr"/>
            <a:r>
              <a:rPr lang="zh-CN" altLang="en-US" sz="5400" dirty="0">
                <a:solidFill>
                  <a:srgbClr val="FFC52F"/>
                </a:solidFill>
                <a:cs typeface="+mn-ea"/>
                <a:sym typeface="+mn-lt"/>
              </a:rPr>
              <a:t>人类与人工智能如何相处？</a:t>
            </a:r>
          </a:p>
        </p:txBody>
      </p:sp>
      <p:grpSp>
        <p:nvGrpSpPr>
          <p:cNvPr id="54" name="组合 53"/>
          <p:cNvGrpSpPr/>
          <p:nvPr/>
        </p:nvGrpSpPr>
        <p:grpSpPr>
          <a:xfrm>
            <a:off x="10015028" y="1176315"/>
            <a:ext cx="1633494" cy="1044603"/>
            <a:chOff x="8985779" y="3960837"/>
            <a:chExt cx="2199915" cy="1406823"/>
          </a:xfrm>
        </p:grpSpPr>
        <p:sp>
          <p:nvSpPr>
            <p:cNvPr id="55" name="云形 54"/>
            <p:cNvSpPr/>
            <p:nvPr/>
          </p:nvSpPr>
          <p:spPr>
            <a:xfrm>
              <a:off x="8985779" y="3960837"/>
              <a:ext cx="2199915" cy="1406823"/>
            </a:xfrm>
            <a:prstGeom prst="cloud">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7" name="云形 56"/>
            <p:cNvSpPr/>
            <p:nvPr/>
          </p:nvSpPr>
          <p:spPr>
            <a:xfrm>
              <a:off x="9217452" y="4084959"/>
              <a:ext cx="1756042" cy="1122971"/>
            </a:xfrm>
            <a:prstGeom prst="cloud">
              <a:avLst/>
            </a:prstGeom>
            <a:noFill/>
            <a:ln>
              <a:solidFill>
                <a:srgbClr val="8ACFEA"/>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60" name="组合 59"/>
          <p:cNvGrpSpPr/>
          <p:nvPr/>
        </p:nvGrpSpPr>
        <p:grpSpPr>
          <a:xfrm>
            <a:off x="700241" y="4100557"/>
            <a:ext cx="1891025" cy="1209291"/>
            <a:chOff x="392658" y="3679279"/>
            <a:chExt cx="1466266" cy="937662"/>
          </a:xfrm>
        </p:grpSpPr>
        <p:grpSp>
          <p:nvGrpSpPr>
            <p:cNvPr id="61" name="组合 60"/>
            <p:cNvGrpSpPr/>
            <p:nvPr/>
          </p:nvGrpSpPr>
          <p:grpSpPr>
            <a:xfrm>
              <a:off x="392658" y="3679279"/>
              <a:ext cx="1466266" cy="937662"/>
              <a:chOff x="1281153" y="5632171"/>
              <a:chExt cx="1466266" cy="937662"/>
            </a:xfrm>
          </p:grpSpPr>
          <p:sp>
            <p:nvSpPr>
              <p:cNvPr id="63" name="云形 62"/>
              <p:cNvSpPr/>
              <p:nvPr/>
            </p:nvSpPr>
            <p:spPr>
              <a:xfrm>
                <a:off x="1281153" y="5632171"/>
                <a:ext cx="1466266" cy="937662"/>
              </a:xfrm>
              <a:prstGeom prst="cloud">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4" name="云形 63"/>
              <p:cNvSpPr/>
              <p:nvPr/>
            </p:nvSpPr>
            <p:spPr>
              <a:xfrm>
                <a:off x="1414367" y="5706781"/>
                <a:ext cx="1199837" cy="767283"/>
              </a:xfrm>
              <a:prstGeom prst="cloud">
                <a:avLst/>
              </a:prstGeom>
              <a:noFill/>
              <a:ln>
                <a:solidFill>
                  <a:srgbClr val="8ACFEA"/>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pic>
          <p:nvPicPr>
            <p:cNvPr id="62" name="图片 6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rot="21180128">
              <a:off x="717070" y="4035686"/>
              <a:ext cx="810723" cy="274088"/>
            </a:xfrm>
            <a:prstGeom prst="rect">
              <a:avLst/>
            </a:prstGeom>
          </p:spPr>
        </p:pic>
      </p:grpSp>
      <p:grpSp>
        <p:nvGrpSpPr>
          <p:cNvPr id="69" name="组合 68"/>
          <p:cNvGrpSpPr/>
          <p:nvPr/>
        </p:nvGrpSpPr>
        <p:grpSpPr>
          <a:xfrm>
            <a:off x="9086116" y="4735242"/>
            <a:ext cx="1133322" cy="724748"/>
            <a:chOff x="8985779" y="3960837"/>
            <a:chExt cx="2199915" cy="1406823"/>
          </a:xfrm>
        </p:grpSpPr>
        <p:sp>
          <p:nvSpPr>
            <p:cNvPr id="70" name="云形 69"/>
            <p:cNvSpPr/>
            <p:nvPr/>
          </p:nvSpPr>
          <p:spPr>
            <a:xfrm>
              <a:off x="8985779" y="3960837"/>
              <a:ext cx="2199915" cy="1406823"/>
            </a:xfrm>
            <a:prstGeom prst="cloud">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1" name="云形 70"/>
            <p:cNvSpPr/>
            <p:nvPr/>
          </p:nvSpPr>
          <p:spPr>
            <a:xfrm>
              <a:off x="9217452" y="4084959"/>
              <a:ext cx="1756042" cy="1122971"/>
            </a:xfrm>
            <a:prstGeom prst="cloud">
              <a:avLst/>
            </a:prstGeom>
            <a:noFill/>
            <a:ln>
              <a:solidFill>
                <a:srgbClr val="8ACFEA"/>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28" name="TextBox 27"/>
          <p:cNvSpPr txBox="1"/>
          <p:nvPr/>
        </p:nvSpPr>
        <p:spPr>
          <a:xfrm>
            <a:off x="4483510" y="4129548"/>
            <a:ext cx="3510116" cy="369332"/>
          </a:xfrm>
          <a:prstGeom prst="rect">
            <a:avLst/>
          </a:prstGeom>
          <a:noFill/>
        </p:spPr>
        <p:txBody>
          <a:bodyPr wrap="square" rtlCol="0">
            <a:spAutoFit/>
          </a:bodyPr>
          <a:lstStyle/>
          <a:p>
            <a:r>
              <a:rPr lang="zh-CN" altLang="en-US" b="1" smtClean="0"/>
              <a:t>绘制出你对未来生活的设想图</a:t>
            </a:r>
            <a:endParaRPr lang="zh-CN" altLang="en-US" b="1"/>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组合 33"/>
          <p:cNvGrpSpPr/>
          <p:nvPr/>
        </p:nvGrpSpPr>
        <p:grpSpPr>
          <a:xfrm>
            <a:off x="0" y="-191814"/>
            <a:ext cx="12895093" cy="7946844"/>
            <a:chOff x="0" y="-221063"/>
            <a:chExt cx="12895093" cy="7946844"/>
          </a:xfrm>
        </p:grpSpPr>
        <p:sp>
          <p:nvSpPr>
            <p:cNvPr id="35" name="矩形 34"/>
            <p:cNvSpPr/>
            <p:nvPr/>
          </p:nvSpPr>
          <p:spPr>
            <a:xfrm>
              <a:off x="0" y="0"/>
              <a:ext cx="12192000" cy="6858000"/>
            </a:xfrm>
            <a:prstGeom prst="rect">
              <a:avLst/>
            </a:prstGeom>
            <a:solidFill>
              <a:srgbClr val="9AD6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36" name="组合 35"/>
            <p:cNvGrpSpPr/>
            <p:nvPr/>
          </p:nvGrpSpPr>
          <p:grpSpPr>
            <a:xfrm>
              <a:off x="144150" y="-221063"/>
              <a:ext cx="12750943" cy="7946844"/>
              <a:chOff x="2627224" y="-795141"/>
              <a:chExt cx="10013806" cy="7040780"/>
            </a:xfrm>
          </p:grpSpPr>
          <p:sp>
            <p:nvSpPr>
              <p:cNvPr id="37" name="矩形 36"/>
              <p:cNvSpPr/>
              <p:nvPr/>
            </p:nvSpPr>
            <p:spPr>
              <a:xfrm>
                <a:off x="2627224" y="-599283"/>
                <a:ext cx="5758249" cy="5957676"/>
              </a:xfrm>
              <a:prstGeom prst="rect">
                <a:avLst/>
              </a:prstGeom>
              <a:blipFill dpi="0" rotWithShape="1">
                <a:blip r:embed="rId3">
                  <a:alphaModFix amt="17000"/>
                  <a:lum bright="70000" contrast="-70000"/>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40" name="矩形 39"/>
              <p:cNvSpPr/>
              <p:nvPr/>
            </p:nvSpPr>
            <p:spPr>
              <a:xfrm rot="10601959">
                <a:off x="6872592" y="-795141"/>
                <a:ext cx="5768438" cy="7040780"/>
              </a:xfrm>
              <a:prstGeom prst="rect">
                <a:avLst/>
              </a:prstGeom>
              <a:blipFill dpi="0" rotWithShape="1">
                <a:blip r:embed="rId4">
                  <a:alphaModFix amt="17000"/>
                  <a:lum bright="70000" contrast="-70000"/>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grpSp>
      </p:grpSp>
      <p:grpSp>
        <p:nvGrpSpPr>
          <p:cNvPr id="25" name="组合 24"/>
          <p:cNvGrpSpPr/>
          <p:nvPr/>
        </p:nvGrpSpPr>
        <p:grpSpPr>
          <a:xfrm>
            <a:off x="0" y="5207212"/>
            <a:ext cx="12523845" cy="1647370"/>
            <a:chOff x="0" y="5207212"/>
            <a:chExt cx="12523845" cy="1647370"/>
          </a:xfrm>
        </p:grpSpPr>
        <p:pic>
          <p:nvPicPr>
            <p:cNvPr id="26" name="图片 2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5207212"/>
              <a:ext cx="6427845" cy="1647370"/>
            </a:xfrm>
            <a:prstGeom prst="rect">
              <a:avLst/>
            </a:prstGeom>
          </p:spPr>
        </p:pic>
        <p:pic>
          <p:nvPicPr>
            <p:cNvPr id="27" name="图片 2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96000" y="5207212"/>
              <a:ext cx="6427845" cy="1647370"/>
            </a:xfrm>
            <a:prstGeom prst="rect">
              <a:avLst/>
            </a:prstGeom>
          </p:spPr>
        </p:pic>
      </p:grpSp>
      <p:grpSp>
        <p:nvGrpSpPr>
          <p:cNvPr id="42" name="组合 41"/>
          <p:cNvGrpSpPr/>
          <p:nvPr/>
        </p:nvGrpSpPr>
        <p:grpSpPr>
          <a:xfrm>
            <a:off x="2538810" y="549920"/>
            <a:ext cx="7443321" cy="4759928"/>
            <a:chOff x="2516470" y="548138"/>
            <a:chExt cx="7443321" cy="4759928"/>
          </a:xfrm>
        </p:grpSpPr>
        <p:sp>
          <p:nvSpPr>
            <p:cNvPr id="43" name="云形 42"/>
            <p:cNvSpPr/>
            <p:nvPr/>
          </p:nvSpPr>
          <p:spPr>
            <a:xfrm>
              <a:off x="2516470" y="548138"/>
              <a:ext cx="7443321" cy="4759928"/>
            </a:xfrm>
            <a:prstGeom prst="cloud">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4" name="云形 43"/>
            <p:cNvSpPr/>
            <p:nvPr/>
          </p:nvSpPr>
          <p:spPr>
            <a:xfrm>
              <a:off x="2922743" y="818421"/>
              <a:ext cx="6658840" cy="4258256"/>
            </a:xfrm>
            <a:prstGeom prst="cloud">
              <a:avLst/>
            </a:prstGeom>
            <a:noFill/>
            <a:ln>
              <a:solidFill>
                <a:srgbClr val="8ACFEA"/>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pic>
        <p:nvPicPr>
          <p:cNvPr id="45" name="图片 4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265296" y="2352976"/>
            <a:ext cx="1112666" cy="1112666"/>
          </a:xfrm>
          <a:prstGeom prst="rect">
            <a:avLst/>
          </a:prstGeom>
        </p:spPr>
      </p:pic>
      <p:pic>
        <p:nvPicPr>
          <p:cNvPr id="46" name="图片 4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04603" y="409641"/>
            <a:ext cx="2981702" cy="4020157"/>
          </a:xfrm>
          <a:prstGeom prst="rect">
            <a:avLst/>
          </a:prstGeom>
        </p:spPr>
      </p:pic>
      <p:sp>
        <p:nvSpPr>
          <p:cNvPr id="52" name="文本框 51"/>
          <p:cNvSpPr txBox="1"/>
          <p:nvPr/>
        </p:nvSpPr>
        <p:spPr>
          <a:xfrm>
            <a:off x="3648063" y="1519125"/>
            <a:ext cx="4933210" cy="3539430"/>
          </a:xfrm>
          <a:prstGeom prst="rect">
            <a:avLst/>
          </a:prstGeom>
          <a:noFill/>
        </p:spPr>
        <p:txBody>
          <a:bodyPr wrap="square" rtlCol="0">
            <a:spAutoFit/>
          </a:bodyPr>
          <a:lstStyle/>
          <a:p>
            <a:pPr algn="ctr"/>
            <a:r>
              <a:rPr lang="zh-CN" altLang="en-US" sz="2800" dirty="0">
                <a:solidFill>
                  <a:srgbClr val="FFC52F"/>
                </a:solidFill>
                <a:cs typeface="+mn-ea"/>
                <a:sym typeface="+mn-lt"/>
              </a:rPr>
              <a:t>人工智能的实践和应用在目前取得的成果基本上还是停留在一个非自主意识的弱人工智能阶段，机器实现自我意识不是在短时间内就可以达到的，我们能做的是不断提升技术，优化算法，不断提升机器学习和辅助的能力。</a:t>
            </a:r>
          </a:p>
        </p:txBody>
      </p:sp>
      <p:grpSp>
        <p:nvGrpSpPr>
          <p:cNvPr id="54" name="组合 53"/>
          <p:cNvGrpSpPr/>
          <p:nvPr/>
        </p:nvGrpSpPr>
        <p:grpSpPr>
          <a:xfrm>
            <a:off x="10015028" y="1176315"/>
            <a:ext cx="1633494" cy="1044603"/>
            <a:chOff x="8985779" y="3960837"/>
            <a:chExt cx="2199915" cy="1406823"/>
          </a:xfrm>
        </p:grpSpPr>
        <p:sp>
          <p:nvSpPr>
            <p:cNvPr id="55" name="云形 54"/>
            <p:cNvSpPr/>
            <p:nvPr/>
          </p:nvSpPr>
          <p:spPr>
            <a:xfrm>
              <a:off x="8985779" y="3960837"/>
              <a:ext cx="2199915" cy="1406823"/>
            </a:xfrm>
            <a:prstGeom prst="cloud">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7" name="云形 56"/>
            <p:cNvSpPr/>
            <p:nvPr/>
          </p:nvSpPr>
          <p:spPr>
            <a:xfrm>
              <a:off x="9217452" y="4084959"/>
              <a:ext cx="1756042" cy="1122971"/>
            </a:xfrm>
            <a:prstGeom prst="cloud">
              <a:avLst/>
            </a:prstGeom>
            <a:noFill/>
            <a:ln>
              <a:solidFill>
                <a:srgbClr val="8ACFEA"/>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60" name="组合 59"/>
          <p:cNvGrpSpPr/>
          <p:nvPr/>
        </p:nvGrpSpPr>
        <p:grpSpPr>
          <a:xfrm>
            <a:off x="700241" y="4100557"/>
            <a:ext cx="1891025" cy="1209291"/>
            <a:chOff x="392658" y="3679279"/>
            <a:chExt cx="1466266" cy="937662"/>
          </a:xfrm>
        </p:grpSpPr>
        <p:grpSp>
          <p:nvGrpSpPr>
            <p:cNvPr id="61" name="组合 60"/>
            <p:cNvGrpSpPr/>
            <p:nvPr/>
          </p:nvGrpSpPr>
          <p:grpSpPr>
            <a:xfrm>
              <a:off x="392658" y="3679279"/>
              <a:ext cx="1466266" cy="937662"/>
              <a:chOff x="1281153" y="5632171"/>
              <a:chExt cx="1466266" cy="937662"/>
            </a:xfrm>
          </p:grpSpPr>
          <p:sp>
            <p:nvSpPr>
              <p:cNvPr id="63" name="云形 62"/>
              <p:cNvSpPr/>
              <p:nvPr/>
            </p:nvSpPr>
            <p:spPr>
              <a:xfrm>
                <a:off x="1281153" y="5632171"/>
                <a:ext cx="1466266" cy="937662"/>
              </a:xfrm>
              <a:prstGeom prst="cloud">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4" name="云形 63"/>
              <p:cNvSpPr/>
              <p:nvPr/>
            </p:nvSpPr>
            <p:spPr>
              <a:xfrm>
                <a:off x="1414367" y="5706781"/>
                <a:ext cx="1199837" cy="767283"/>
              </a:xfrm>
              <a:prstGeom prst="cloud">
                <a:avLst/>
              </a:prstGeom>
              <a:noFill/>
              <a:ln>
                <a:solidFill>
                  <a:srgbClr val="8ACFEA"/>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pic>
          <p:nvPicPr>
            <p:cNvPr id="62" name="图片 6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rot="21180128">
              <a:off x="717070" y="4035686"/>
              <a:ext cx="810723" cy="274088"/>
            </a:xfrm>
            <a:prstGeom prst="rect">
              <a:avLst/>
            </a:prstGeom>
          </p:spPr>
        </p:pic>
      </p:grpSp>
      <p:grpSp>
        <p:nvGrpSpPr>
          <p:cNvPr id="69" name="组合 68"/>
          <p:cNvGrpSpPr/>
          <p:nvPr/>
        </p:nvGrpSpPr>
        <p:grpSpPr>
          <a:xfrm>
            <a:off x="9086116" y="4735242"/>
            <a:ext cx="1133322" cy="724748"/>
            <a:chOff x="8985779" y="3960837"/>
            <a:chExt cx="2199915" cy="1406823"/>
          </a:xfrm>
        </p:grpSpPr>
        <p:sp>
          <p:nvSpPr>
            <p:cNvPr id="70" name="云形 69"/>
            <p:cNvSpPr/>
            <p:nvPr/>
          </p:nvSpPr>
          <p:spPr>
            <a:xfrm>
              <a:off x="8985779" y="3960837"/>
              <a:ext cx="2199915" cy="1406823"/>
            </a:xfrm>
            <a:prstGeom prst="cloud">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1" name="云形 70"/>
            <p:cNvSpPr/>
            <p:nvPr/>
          </p:nvSpPr>
          <p:spPr>
            <a:xfrm>
              <a:off x="9217452" y="4084959"/>
              <a:ext cx="1756042" cy="1122971"/>
            </a:xfrm>
            <a:prstGeom prst="cloud">
              <a:avLst/>
            </a:prstGeom>
            <a:noFill/>
            <a:ln>
              <a:solidFill>
                <a:srgbClr val="8ACFEA"/>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Tree>
    <p:extLst>
      <p:ext uri="{BB962C8B-B14F-4D97-AF65-F5344CB8AC3E}">
        <p14:creationId xmlns:p14="http://schemas.microsoft.com/office/powerpoint/2010/main" val="14142736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文本框 21"/>
          <p:cNvSpPr txBox="1"/>
          <p:nvPr/>
        </p:nvSpPr>
        <p:spPr>
          <a:xfrm>
            <a:off x="1981200" y="240665"/>
            <a:ext cx="6471285" cy="645160"/>
          </a:xfrm>
          <a:prstGeom prst="rect">
            <a:avLst/>
          </a:prstGeom>
          <a:noFill/>
        </p:spPr>
        <p:txBody>
          <a:bodyPr wrap="square" rtlCol="0">
            <a:spAutoFit/>
          </a:bodyPr>
          <a:lstStyle>
            <a:defPPr>
              <a:defRPr lang="zh-CN"/>
            </a:defPPr>
            <a:lvl1pPr>
              <a:defRPr sz="3200" b="1">
                <a:solidFill>
                  <a:schemeClr val="bg1"/>
                </a:solidFill>
                <a:effectLst>
                  <a:outerShdw blurRad="38100" dist="38100" dir="2700000" algn="tl">
                    <a:srgbClr val="000000">
                      <a:alpha val="43137"/>
                    </a:srgbClr>
                  </a:outerShdw>
                </a:effectLst>
                <a:latin typeface="方正汉真广标简体" panose="02000000000000000000" pitchFamily="2" charset="-122"/>
                <a:ea typeface="方正汉真广标简体" panose="02000000000000000000" pitchFamily="2" charset="-122"/>
              </a:defRPr>
            </a:lvl1pPr>
          </a:lstStyle>
          <a:p>
            <a:r>
              <a:rPr lang="zh-CN" altLang="en-US" sz="3600" dirty="0" smtClean="0">
                <a:latin typeface="+mn-lt"/>
                <a:ea typeface="+mn-ea"/>
                <a:cs typeface="+mn-ea"/>
                <a:sym typeface="+mn-lt"/>
              </a:rPr>
              <a:t>目前处于弱人工智能时代</a:t>
            </a:r>
            <a:endParaRPr lang="zh-CN" altLang="en-US" sz="3600" dirty="0">
              <a:latin typeface="+mn-lt"/>
              <a:ea typeface="+mn-ea"/>
              <a:cs typeface="+mn-ea"/>
              <a:sym typeface="+mn-lt"/>
            </a:endParaRPr>
          </a:p>
        </p:txBody>
      </p:sp>
      <p:grpSp>
        <p:nvGrpSpPr>
          <p:cNvPr id="28" name="组合 27"/>
          <p:cNvGrpSpPr/>
          <p:nvPr/>
        </p:nvGrpSpPr>
        <p:grpSpPr>
          <a:xfrm>
            <a:off x="810422" y="240776"/>
            <a:ext cx="1144670" cy="732005"/>
            <a:chOff x="1281153" y="5632171"/>
            <a:chExt cx="1466266" cy="937662"/>
          </a:xfrm>
        </p:grpSpPr>
        <p:sp>
          <p:nvSpPr>
            <p:cNvPr id="29" name="云形 28"/>
            <p:cNvSpPr/>
            <p:nvPr/>
          </p:nvSpPr>
          <p:spPr>
            <a:xfrm>
              <a:off x="1281153" y="5632171"/>
              <a:ext cx="1466266" cy="937662"/>
            </a:xfrm>
            <a:prstGeom prst="cloud">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rgbClr val="00B9F1"/>
                </a:solidFill>
                <a:cs typeface="+mn-ea"/>
                <a:sym typeface="+mn-lt"/>
              </a:endParaRPr>
            </a:p>
          </p:txBody>
        </p:sp>
        <p:sp>
          <p:nvSpPr>
            <p:cNvPr id="30" name="云形 29"/>
            <p:cNvSpPr/>
            <p:nvPr/>
          </p:nvSpPr>
          <p:spPr>
            <a:xfrm>
              <a:off x="1414367" y="5706781"/>
              <a:ext cx="1199837" cy="767283"/>
            </a:xfrm>
            <a:prstGeom prst="cloud">
              <a:avLst/>
            </a:prstGeom>
            <a:noFill/>
            <a:ln>
              <a:solidFill>
                <a:srgbClr val="8ACFEA"/>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rgbClr val="00B9F1"/>
                </a:solidFill>
                <a:cs typeface="+mn-ea"/>
                <a:sym typeface="+mn-lt"/>
              </a:endParaRPr>
            </a:p>
          </p:txBody>
        </p:sp>
      </p:grpSp>
      <p:sp>
        <p:nvSpPr>
          <p:cNvPr id="7" name="文本框 3"/>
          <p:cNvSpPr txBox="1"/>
          <p:nvPr/>
        </p:nvSpPr>
        <p:spPr>
          <a:xfrm>
            <a:off x="3233678" y="2967335"/>
            <a:ext cx="5724644" cy="923330"/>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5400" dirty="0" smtClean="0"/>
              <a:t>自行添加相关视频</a:t>
            </a:r>
            <a:endParaRPr lang="zh-CN" altLang="en-US" sz="5400" dirty="0"/>
          </a:p>
        </p:txBody>
      </p:sp>
    </p:spTree>
    <p:extLst>
      <p:ext uri="{BB962C8B-B14F-4D97-AF65-F5344CB8AC3E}">
        <p14:creationId xmlns:p14="http://schemas.microsoft.com/office/powerpoint/2010/main" val="34588759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down)">
                                      <p:cBhvr>
                                        <p:cTn id="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组合 15"/>
          <p:cNvGrpSpPr/>
          <p:nvPr/>
        </p:nvGrpSpPr>
        <p:grpSpPr>
          <a:xfrm>
            <a:off x="0" y="-221063"/>
            <a:ext cx="12895093" cy="7946844"/>
            <a:chOff x="0" y="-221063"/>
            <a:chExt cx="12895093" cy="7946844"/>
          </a:xfrm>
        </p:grpSpPr>
        <p:sp>
          <p:nvSpPr>
            <p:cNvPr id="17" name="矩形 16"/>
            <p:cNvSpPr/>
            <p:nvPr/>
          </p:nvSpPr>
          <p:spPr>
            <a:xfrm>
              <a:off x="0" y="0"/>
              <a:ext cx="12192000" cy="6858000"/>
            </a:xfrm>
            <a:prstGeom prst="rect">
              <a:avLst/>
            </a:prstGeom>
            <a:solidFill>
              <a:srgbClr val="9AD6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18" name="组合 17"/>
            <p:cNvGrpSpPr/>
            <p:nvPr/>
          </p:nvGrpSpPr>
          <p:grpSpPr>
            <a:xfrm>
              <a:off x="144150" y="-221063"/>
              <a:ext cx="12750943" cy="7946844"/>
              <a:chOff x="2627224" y="-795141"/>
              <a:chExt cx="10013806" cy="7040780"/>
            </a:xfrm>
          </p:grpSpPr>
          <p:sp>
            <p:nvSpPr>
              <p:cNvPr id="19" name="矩形 18"/>
              <p:cNvSpPr/>
              <p:nvPr/>
            </p:nvSpPr>
            <p:spPr>
              <a:xfrm>
                <a:off x="2627224" y="-599283"/>
                <a:ext cx="5758249" cy="5957676"/>
              </a:xfrm>
              <a:prstGeom prst="rect">
                <a:avLst/>
              </a:prstGeom>
              <a:blipFill dpi="0" rotWithShape="1">
                <a:blip r:embed="rId3">
                  <a:alphaModFix amt="17000"/>
                  <a:lum bright="70000" contrast="-70000"/>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22" name="矩形 21"/>
              <p:cNvSpPr/>
              <p:nvPr/>
            </p:nvSpPr>
            <p:spPr>
              <a:xfrm rot="10601959">
                <a:off x="6872592" y="-795141"/>
                <a:ext cx="5768438" cy="7040780"/>
              </a:xfrm>
              <a:prstGeom prst="rect">
                <a:avLst/>
              </a:prstGeom>
              <a:blipFill dpi="0" rotWithShape="1">
                <a:blip r:embed="rId4">
                  <a:alphaModFix amt="17000"/>
                  <a:lum bright="70000" contrast="-70000"/>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grpSp>
      </p:grpSp>
      <p:grpSp>
        <p:nvGrpSpPr>
          <p:cNvPr id="82" name="组合 81"/>
          <p:cNvGrpSpPr/>
          <p:nvPr/>
        </p:nvGrpSpPr>
        <p:grpSpPr>
          <a:xfrm>
            <a:off x="0" y="5207212"/>
            <a:ext cx="12523845" cy="1647370"/>
            <a:chOff x="0" y="5207212"/>
            <a:chExt cx="12523845" cy="1647370"/>
          </a:xfrm>
        </p:grpSpPr>
        <p:pic>
          <p:nvPicPr>
            <p:cNvPr id="83" name="图片 8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5207212"/>
              <a:ext cx="6427845" cy="1647370"/>
            </a:xfrm>
            <a:prstGeom prst="rect">
              <a:avLst/>
            </a:prstGeom>
          </p:spPr>
        </p:pic>
        <p:pic>
          <p:nvPicPr>
            <p:cNvPr id="84" name="图片 8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96000" y="5207212"/>
              <a:ext cx="6427845" cy="1647370"/>
            </a:xfrm>
            <a:prstGeom prst="rect">
              <a:avLst/>
            </a:prstGeom>
          </p:spPr>
        </p:pic>
      </p:grpSp>
      <p:grpSp>
        <p:nvGrpSpPr>
          <p:cNvPr id="87" name="组合 86"/>
          <p:cNvGrpSpPr/>
          <p:nvPr/>
        </p:nvGrpSpPr>
        <p:grpSpPr>
          <a:xfrm>
            <a:off x="2516470" y="548138"/>
            <a:ext cx="7443321" cy="4759928"/>
            <a:chOff x="2516470" y="548138"/>
            <a:chExt cx="7443321" cy="4759928"/>
          </a:xfrm>
        </p:grpSpPr>
        <p:sp>
          <p:nvSpPr>
            <p:cNvPr id="21" name="云形 20"/>
            <p:cNvSpPr/>
            <p:nvPr/>
          </p:nvSpPr>
          <p:spPr>
            <a:xfrm>
              <a:off x="2516470" y="548138"/>
              <a:ext cx="7443321" cy="4759928"/>
            </a:xfrm>
            <a:prstGeom prst="cloud">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6" name="云形 85"/>
            <p:cNvSpPr/>
            <p:nvPr/>
          </p:nvSpPr>
          <p:spPr>
            <a:xfrm>
              <a:off x="2922743" y="818421"/>
              <a:ext cx="6658840" cy="4258256"/>
            </a:xfrm>
            <a:prstGeom prst="cloud">
              <a:avLst/>
            </a:prstGeom>
            <a:noFill/>
            <a:ln>
              <a:solidFill>
                <a:srgbClr val="8ACFEA"/>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pic>
        <p:nvPicPr>
          <p:cNvPr id="7" name="图片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711522" y="3769651"/>
            <a:ext cx="1343455" cy="1343455"/>
          </a:xfrm>
          <a:prstGeom prst="rect">
            <a:avLst/>
          </a:prstGeom>
        </p:spPr>
      </p:pic>
      <p:pic>
        <p:nvPicPr>
          <p:cNvPr id="14" name="图片 1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925228" y="544720"/>
            <a:ext cx="1112666" cy="1112666"/>
          </a:xfrm>
          <a:prstGeom prst="rect">
            <a:avLst/>
          </a:prstGeom>
        </p:spPr>
      </p:pic>
      <p:pic>
        <p:nvPicPr>
          <p:cNvPr id="89" name="图片 8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82263" y="407859"/>
            <a:ext cx="2981702" cy="4020157"/>
          </a:xfrm>
          <a:prstGeom prst="rect">
            <a:avLst/>
          </a:prstGeom>
        </p:spPr>
      </p:pic>
      <p:sp>
        <p:nvSpPr>
          <p:cNvPr id="39" name="文本框 38"/>
          <p:cNvSpPr txBox="1"/>
          <p:nvPr/>
        </p:nvSpPr>
        <p:spPr>
          <a:xfrm>
            <a:off x="4256830" y="2440195"/>
            <a:ext cx="4008276" cy="1198880"/>
          </a:xfrm>
          <a:prstGeom prst="rect">
            <a:avLst/>
          </a:prstGeom>
          <a:noFill/>
        </p:spPr>
        <p:txBody>
          <a:bodyPr wrap="square" rtlCol="0">
            <a:spAutoFit/>
          </a:bodyPr>
          <a:lstStyle/>
          <a:p>
            <a:pPr algn="ctr"/>
            <a:r>
              <a:rPr lang="zh-CN" altLang="en-US" sz="7200">
                <a:solidFill>
                  <a:srgbClr val="8ACFEA"/>
                </a:solidFill>
                <a:cs typeface="+mn-ea"/>
                <a:sym typeface="+mn-lt"/>
              </a:rPr>
              <a:t>谢谢观看</a:t>
            </a:r>
          </a:p>
        </p:txBody>
      </p:sp>
      <p:grpSp>
        <p:nvGrpSpPr>
          <p:cNvPr id="24" name="组合 23"/>
          <p:cNvGrpSpPr/>
          <p:nvPr/>
        </p:nvGrpSpPr>
        <p:grpSpPr>
          <a:xfrm>
            <a:off x="9913428" y="618813"/>
            <a:ext cx="1633494" cy="1044603"/>
            <a:chOff x="8985779" y="3960837"/>
            <a:chExt cx="2199915" cy="1406823"/>
          </a:xfrm>
        </p:grpSpPr>
        <p:sp>
          <p:nvSpPr>
            <p:cNvPr id="40" name="云形 39"/>
            <p:cNvSpPr/>
            <p:nvPr/>
          </p:nvSpPr>
          <p:spPr>
            <a:xfrm>
              <a:off x="8985779" y="3960837"/>
              <a:ext cx="2199915" cy="1406823"/>
            </a:xfrm>
            <a:prstGeom prst="cloud">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4" name="云形 43"/>
            <p:cNvSpPr/>
            <p:nvPr/>
          </p:nvSpPr>
          <p:spPr>
            <a:xfrm>
              <a:off x="9217452" y="4084959"/>
              <a:ext cx="1756042" cy="1122971"/>
            </a:xfrm>
            <a:prstGeom prst="cloud">
              <a:avLst/>
            </a:prstGeom>
            <a:noFill/>
            <a:ln>
              <a:solidFill>
                <a:srgbClr val="8ACFEA"/>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pic>
        <p:nvPicPr>
          <p:cNvPr id="13" name="图片 12"/>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rot="3200954">
            <a:off x="10507206" y="920160"/>
            <a:ext cx="482031" cy="445033"/>
          </a:xfrm>
          <a:prstGeom prst="rect">
            <a:avLst/>
          </a:prstGeom>
        </p:spPr>
      </p:pic>
      <p:grpSp>
        <p:nvGrpSpPr>
          <p:cNvPr id="66" name="组合 65"/>
          <p:cNvGrpSpPr/>
          <p:nvPr/>
        </p:nvGrpSpPr>
        <p:grpSpPr>
          <a:xfrm>
            <a:off x="598641" y="3543055"/>
            <a:ext cx="1891025" cy="1209291"/>
            <a:chOff x="392658" y="3679279"/>
            <a:chExt cx="1466266" cy="937662"/>
          </a:xfrm>
        </p:grpSpPr>
        <p:grpSp>
          <p:nvGrpSpPr>
            <p:cNvPr id="23" name="组合 22"/>
            <p:cNvGrpSpPr/>
            <p:nvPr/>
          </p:nvGrpSpPr>
          <p:grpSpPr>
            <a:xfrm>
              <a:off x="392658" y="3679279"/>
              <a:ext cx="1466266" cy="937662"/>
              <a:chOff x="1281153" y="5632171"/>
              <a:chExt cx="1466266" cy="937662"/>
            </a:xfrm>
          </p:grpSpPr>
          <p:sp>
            <p:nvSpPr>
              <p:cNvPr id="42" name="云形 41"/>
              <p:cNvSpPr/>
              <p:nvPr/>
            </p:nvSpPr>
            <p:spPr>
              <a:xfrm>
                <a:off x="1281153" y="5632171"/>
                <a:ext cx="1466266" cy="937662"/>
              </a:xfrm>
              <a:prstGeom prst="cloud">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3" name="云形 42"/>
              <p:cNvSpPr/>
              <p:nvPr/>
            </p:nvSpPr>
            <p:spPr>
              <a:xfrm>
                <a:off x="1414367" y="5706781"/>
                <a:ext cx="1199837" cy="767283"/>
              </a:xfrm>
              <a:prstGeom prst="cloud">
                <a:avLst/>
              </a:prstGeom>
              <a:noFill/>
              <a:ln>
                <a:solidFill>
                  <a:srgbClr val="8ACFEA"/>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pic>
          <p:nvPicPr>
            <p:cNvPr id="5" name="图片 4"/>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rot="21180128">
              <a:off x="717070" y="4035686"/>
              <a:ext cx="810723" cy="274088"/>
            </a:xfrm>
            <a:prstGeom prst="rect">
              <a:avLst/>
            </a:prstGeom>
          </p:spPr>
        </p:pic>
      </p:grpSp>
      <p:pic>
        <p:nvPicPr>
          <p:cNvPr id="80" name="图片 79"/>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8558538" y="2488701"/>
            <a:ext cx="2551261" cy="5582247"/>
          </a:xfrm>
          <a:prstGeom prst="rect">
            <a:avLst/>
          </a:prstGeom>
        </p:spPr>
      </p:pic>
      <p:pic>
        <p:nvPicPr>
          <p:cNvPr id="90" name="New picture"/>
          <p:cNvPicPr/>
          <p:nvPr/>
        </p:nvPicPr>
        <p:blipFill>
          <a:blip r:embed="rId12"/>
          <a:stretch>
            <a:fillRect/>
          </a:stretch>
        </p:blipFill>
        <p:spPr>
          <a:xfrm>
            <a:off x="11633200" y="11239500"/>
            <a:ext cx="304800" cy="215900"/>
          </a:xfrm>
          <a:prstGeom prst="cube">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a:off x="812384" y="1028944"/>
            <a:ext cx="7885603" cy="5042763"/>
            <a:chOff x="2516470" y="548138"/>
            <a:chExt cx="7443321" cy="4759928"/>
          </a:xfrm>
        </p:grpSpPr>
        <p:sp>
          <p:nvSpPr>
            <p:cNvPr id="40" name="云形 39"/>
            <p:cNvSpPr/>
            <p:nvPr/>
          </p:nvSpPr>
          <p:spPr>
            <a:xfrm>
              <a:off x="2516470" y="548138"/>
              <a:ext cx="7443321" cy="4759928"/>
            </a:xfrm>
            <a:prstGeom prst="cloud">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1" name="云形 40"/>
            <p:cNvSpPr/>
            <p:nvPr/>
          </p:nvSpPr>
          <p:spPr>
            <a:xfrm>
              <a:off x="2922743" y="818421"/>
              <a:ext cx="6658840" cy="4258256"/>
            </a:xfrm>
            <a:prstGeom prst="cloud">
              <a:avLst/>
            </a:prstGeom>
            <a:noFill/>
            <a:ln>
              <a:solidFill>
                <a:srgbClr val="8ACFEA"/>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3" name="组合 22"/>
          <p:cNvGrpSpPr/>
          <p:nvPr/>
        </p:nvGrpSpPr>
        <p:grpSpPr>
          <a:xfrm>
            <a:off x="10491844" y="5660115"/>
            <a:ext cx="1430728" cy="914936"/>
            <a:chOff x="392658" y="3679279"/>
            <a:chExt cx="1466266" cy="937662"/>
          </a:xfrm>
        </p:grpSpPr>
        <p:grpSp>
          <p:nvGrpSpPr>
            <p:cNvPr id="24" name="组合 23"/>
            <p:cNvGrpSpPr/>
            <p:nvPr/>
          </p:nvGrpSpPr>
          <p:grpSpPr>
            <a:xfrm>
              <a:off x="392658" y="3679279"/>
              <a:ext cx="1466266" cy="937662"/>
              <a:chOff x="1281153" y="5632171"/>
              <a:chExt cx="1466266" cy="937662"/>
            </a:xfrm>
          </p:grpSpPr>
          <p:sp>
            <p:nvSpPr>
              <p:cNvPr id="26" name="云形 25"/>
              <p:cNvSpPr/>
              <p:nvPr/>
            </p:nvSpPr>
            <p:spPr>
              <a:xfrm>
                <a:off x="1281153" y="5632171"/>
                <a:ext cx="1466266" cy="937662"/>
              </a:xfrm>
              <a:prstGeom prst="cloud">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7" name="云形 26"/>
              <p:cNvSpPr/>
              <p:nvPr/>
            </p:nvSpPr>
            <p:spPr>
              <a:xfrm>
                <a:off x="1414367" y="5706781"/>
                <a:ext cx="1199837" cy="767283"/>
              </a:xfrm>
              <a:prstGeom prst="cloud">
                <a:avLst/>
              </a:prstGeom>
              <a:noFill/>
              <a:ln>
                <a:solidFill>
                  <a:srgbClr val="8ACFEA"/>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pic>
          <p:nvPicPr>
            <p:cNvPr id="25" name="图片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21180128">
              <a:off x="717070" y="4035686"/>
              <a:ext cx="810723" cy="274088"/>
            </a:xfrm>
            <a:prstGeom prst="rect">
              <a:avLst/>
            </a:prstGeom>
          </p:spPr>
        </p:pic>
      </p:grpSp>
      <p:grpSp>
        <p:nvGrpSpPr>
          <p:cNvPr id="50" name="组合 49"/>
          <p:cNvGrpSpPr/>
          <p:nvPr/>
        </p:nvGrpSpPr>
        <p:grpSpPr>
          <a:xfrm>
            <a:off x="848933" y="5831865"/>
            <a:ext cx="844400" cy="539985"/>
            <a:chOff x="1281153" y="5632171"/>
            <a:chExt cx="1466266" cy="937662"/>
          </a:xfrm>
        </p:grpSpPr>
        <p:sp>
          <p:nvSpPr>
            <p:cNvPr id="52" name="云形 51"/>
            <p:cNvSpPr/>
            <p:nvPr/>
          </p:nvSpPr>
          <p:spPr>
            <a:xfrm>
              <a:off x="1281153" y="5632171"/>
              <a:ext cx="1466266" cy="937662"/>
            </a:xfrm>
            <a:prstGeom prst="cloud">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3" name="云形 52"/>
            <p:cNvSpPr/>
            <p:nvPr/>
          </p:nvSpPr>
          <p:spPr>
            <a:xfrm>
              <a:off x="1414367" y="5706781"/>
              <a:ext cx="1199837" cy="767283"/>
            </a:xfrm>
            <a:prstGeom prst="cloud">
              <a:avLst/>
            </a:prstGeom>
            <a:noFill/>
            <a:ln>
              <a:solidFill>
                <a:srgbClr val="8ACFEA"/>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pic>
        <p:nvPicPr>
          <p:cNvPr id="2" name="图片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565075" y="1095989"/>
            <a:ext cx="5045617" cy="5045617"/>
          </a:xfrm>
          <a:prstGeom prst="rect">
            <a:avLst/>
          </a:prstGeom>
        </p:spPr>
      </p:pic>
      <p:sp>
        <p:nvSpPr>
          <p:cNvPr id="4" name="矩形 3"/>
          <p:cNvSpPr/>
          <p:nvPr/>
        </p:nvSpPr>
        <p:spPr>
          <a:xfrm>
            <a:off x="2053857" y="2970972"/>
            <a:ext cx="4511620" cy="1198880"/>
          </a:xfrm>
          <a:prstGeom prst="rect">
            <a:avLst/>
          </a:prstGeom>
        </p:spPr>
        <p:txBody>
          <a:bodyPr wrap="square">
            <a:spAutoFit/>
          </a:bodyPr>
          <a:lstStyle/>
          <a:p>
            <a:r>
              <a:rPr lang="zh-CN" altLang="en-US" sz="3600">
                <a:cs typeface="+mn-ea"/>
                <a:sym typeface="+mn-lt"/>
              </a:rPr>
              <a:t>你听说过人工智能吗？</a:t>
            </a:r>
          </a:p>
          <a:p>
            <a:r>
              <a:rPr lang="zh-CN" altLang="en-US" sz="3600">
                <a:cs typeface="+mn-ea"/>
                <a:sym typeface="+mn-lt"/>
              </a:rPr>
              <a:t>请说说你对它的理解。</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18"/>
          <p:cNvSpPr/>
          <p:nvPr/>
        </p:nvSpPr>
        <p:spPr>
          <a:xfrm>
            <a:off x="590550" y="5695315"/>
            <a:ext cx="11022330" cy="645160"/>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3600" b="1">
                <a:cs typeface="+mn-ea"/>
                <a:sym typeface="+mn-lt"/>
              </a:rPr>
              <a:t>共同特征：模仿人类，甚至表现出类似人类的智慧</a:t>
            </a:r>
          </a:p>
        </p:txBody>
      </p:sp>
      <p:sp>
        <p:nvSpPr>
          <p:cNvPr id="39" name="文本框 38"/>
          <p:cNvSpPr txBox="1"/>
          <p:nvPr/>
        </p:nvSpPr>
        <p:spPr>
          <a:xfrm>
            <a:off x="2019300" y="280458"/>
            <a:ext cx="5549265" cy="583565"/>
          </a:xfrm>
          <a:prstGeom prst="rect">
            <a:avLst/>
          </a:prstGeom>
          <a:noFill/>
        </p:spPr>
        <p:txBody>
          <a:bodyPr wrap="square" rtlCol="0">
            <a:spAutoFit/>
          </a:bodyPr>
          <a:lstStyle>
            <a:defPPr>
              <a:defRPr lang="zh-CN"/>
            </a:defPPr>
            <a:lvl1pPr>
              <a:defRPr sz="3200" b="1">
                <a:solidFill>
                  <a:schemeClr val="bg1"/>
                </a:solidFill>
                <a:effectLst>
                  <a:outerShdw blurRad="38100" dist="38100" dir="2700000" algn="tl">
                    <a:srgbClr val="000000">
                      <a:alpha val="43137"/>
                    </a:srgbClr>
                  </a:outerShdw>
                </a:effectLst>
                <a:latin typeface="方正汉真广标简体" panose="02000000000000000000" pitchFamily="2" charset="-122"/>
                <a:ea typeface="方正汉真广标简体" panose="02000000000000000000" pitchFamily="2" charset="-122"/>
              </a:defRPr>
            </a:lvl1pPr>
          </a:lstStyle>
          <a:p>
            <a:r>
              <a:rPr lang="zh-CN" altLang="en-US">
                <a:latin typeface="+mn-lt"/>
                <a:ea typeface="+mn-ea"/>
                <a:cs typeface="+mn-ea"/>
                <a:sym typeface="+mn-lt"/>
              </a:rPr>
              <a:t>提到人工智能你会想起什么？</a:t>
            </a:r>
          </a:p>
        </p:txBody>
      </p:sp>
      <p:grpSp>
        <p:nvGrpSpPr>
          <p:cNvPr id="54" name="组合 53"/>
          <p:cNvGrpSpPr/>
          <p:nvPr/>
        </p:nvGrpSpPr>
        <p:grpSpPr>
          <a:xfrm>
            <a:off x="848933" y="204991"/>
            <a:ext cx="1144670" cy="732005"/>
            <a:chOff x="1281153" y="5632171"/>
            <a:chExt cx="1466266" cy="937662"/>
          </a:xfrm>
        </p:grpSpPr>
        <p:sp>
          <p:nvSpPr>
            <p:cNvPr id="56" name="云形 55"/>
            <p:cNvSpPr/>
            <p:nvPr/>
          </p:nvSpPr>
          <p:spPr>
            <a:xfrm>
              <a:off x="1281153" y="5632171"/>
              <a:ext cx="1466266" cy="937662"/>
            </a:xfrm>
            <a:prstGeom prst="cloud">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rgbClr val="00B9F1"/>
                </a:solidFill>
                <a:cs typeface="+mn-ea"/>
                <a:sym typeface="+mn-lt"/>
              </a:endParaRPr>
            </a:p>
          </p:txBody>
        </p:sp>
        <p:sp>
          <p:nvSpPr>
            <p:cNvPr id="57" name="云形 56"/>
            <p:cNvSpPr/>
            <p:nvPr/>
          </p:nvSpPr>
          <p:spPr>
            <a:xfrm>
              <a:off x="1414367" y="5706781"/>
              <a:ext cx="1199837" cy="767283"/>
            </a:xfrm>
            <a:prstGeom prst="cloud">
              <a:avLst/>
            </a:prstGeom>
            <a:noFill/>
            <a:ln>
              <a:solidFill>
                <a:srgbClr val="8ACFEA"/>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rgbClr val="00B9F1"/>
                </a:solidFill>
                <a:cs typeface="+mn-ea"/>
                <a:sym typeface="+mn-lt"/>
              </a:endParaRPr>
            </a:p>
          </p:txBody>
        </p:sp>
      </p:grpSp>
      <p:pic>
        <p:nvPicPr>
          <p:cNvPr id="100" name="图片 99"/>
          <p:cNvPicPr/>
          <p:nvPr/>
        </p:nvPicPr>
        <p:blipFill>
          <a:blip r:embed="rId3"/>
          <a:srcRect l="6734" t="-708" r="44883"/>
          <a:stretch>
            <a:fillRect/>
          </a:stretch>
        </p:blipFill>
        <p:spPr>
          <a:xfrm>
            <a:off x="953135" y="2039620"/>
            <a:ext cx="2910205" cy="3315335"/>
          </a:xfrm>
          <a:prstGeom prst="rect">
            <a:avLst/>
          </a:prstGeom>
          <a:noFill/>
          <a:ln w="9525">
            <a:noFill/>
          </a:ln>
        </p:spPr>
      </p:pic>
      <p:pic>
        <p:nvPicPr>
          <p:cNvPr id="101" name="图片 100"/>
          <p:cNvPicPr/>
          <p:nvPr/>
        </p:nvPicPr>
        <p:blipFill>
          <a:blip r:embed="rId4"/>
          <a:stretch>
            <a:fillRect/>
          </a:stretch>
        </p:blipFill>
        <p:spPr>
          <a:xfrm>
            <a:off x="4996815" y="2050415"/>
            <a:ext cx="2571750" cy="3314700"/>
          </a:xfrm>
          <a:prstGeom prst="rect">
            <a:avLst/>
          </a:prstGeom>
          <a:noFill/>
          <a:ln w="9525">
            <a:noFill/>
          </a:ln>
        </p:spPr>
      </p:pic>
      <p:pic>
        <p:nvPicPr>
          <p:cNvPr id="102" name="图片 101"/>
          <p:cNvPicPr/>
          <p:nvPr/>
        </p:nvPicPr>
        <p:blipFill>
          <a:blip r:embed="rId5"/>
          <a:stretch>
            <a:fillRect/>
          </a:stretch>
        </p:blipFill>
        <p:spPr>
          <a:xfrm>
            <a:off x="8597900" y="1919605"/>
            <a:ext cx="2874010" cy="3556000"/>
          </a:xfrm>
          <a:prstGeom prst="rect">
            <a:avLst/>
          </a:prstGeom>
          <a:noFill/>
          <a:ln w="9525">
            <a:noFill/>
          </a:ln>
        </p:spPr>
      </p:pic>
      <p:sp>
        <p:nvSpPr>
          <p:cNvPr id="2" name="Rectangle 18"/>
          <p:cNvSpPr/>
          <p:nvPr/>
        </p:nvSpPr>
        <p:spPr>
          <a:xfrm>
            <a:off x="4550410" y="1120775"/>
            <a:ext cx="3465195" cy="645160"/>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3600" b="1">
                <a:cs typeface="+mn-ea"/>
                <a:sym typeface="+mn-lt"/>
              </a:rPr>
              <a:t>刷脸支付机</a:t>
            </a:r>
          </a:p>
        </p:txBody>
      </p:sp>
      <p:sp>
        <p:nvSpPr>
          <p:cNvPr id="3" name="Rectangle 18"/>
          <p:cNvSpPr/>
          <p:nvPr/>
        </p:nvSpPr>
        <p:spPr>
          <a:xfrm>
            <a:off x="8147685" y="1054735"/>
            <a:ext cx="3465195" cy="645160"/>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3600" b="1">
                <a:cs typeface="+mn-ea"/>
                <a:sym typeface="+mn-lt"/>
              </a:rPr>
              <a:t>机器人</a:t>
            </a:r>
          </a:p>
        </p:txBody>
      </p:sp>
      <p:sp>
        <p:nvSpPr>
          <p:cNvPr id="8" name="Rectangle 18"/>
          <p:cNvSpPr/>
          <p:nvPr/>
        </p:nvSpPr>
        <p:spPr>
          <a:xfrm>
            <a:off x="802640" y="1401445"/>
            <a:ext cx="3465195" cy="645160"/>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3600" b="1">
                <a:cs typeface="+mn-ea"/>
                <a:sym typeface="+mn-lt"/>
              </a:rPr>
              <a:t>语音助手</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wipe(down)">
                                      <p:cBhvr>
                                        <p:cTn id="7" dur="500"/>
                                        <p:tgtEl>
                                          <p:spTgt spid="39"/>
                                        </p:tgtEl>
                                      </p:cBhvr>
                                    </p:animEffect>
                                  </p:childTnLst>
                                </p:cTn>
                              </p:par>
                            </p:childTnLst>
                          </p:cTn>
                        </p:par>
                      </p:childTnLst>
                    </p:cTn>
                  </p:par>
                  <p:par>
                    <p:cTn id="8" fill="hold" nodeType="clickPar">
                      <p:stCondLst>
                        <p:cond delay="indefinite"/>
                      </p:stCondLst>
                      <p:childTnLst>
                        <p:par>
                          <p:cTn id="9" fill="hold" nodeType="after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100"/>
                                        </p:tgtEl>
                                        <p:attrNameLst>
                                          <p:attrName>style.visibility</p:attrName>
                                        </p:attrNameLst>
                                      </p:cBhvr>
                                      <p:to>
                                        <p:strVal val="visible"/>
                                      </p:to>
                                    </p:set>
                                    <p:animEffect transition="in" filter="wipe(down)">
                                      <p:cBhvr>
                                        <p:cTn id="12" dur="500"/>
                                        <p:tgtEl>
                                          <p:spTgt spid="100"/>
                                        </p:tgtEl>
                                      </p:cBhvr>
                                    </p:animEffect>
                                  </p:childTnLst>
                                </p:cTn>
                              </p:par>
                            </p:childTnLst>
                          </p:cTn>
                        </p:par>
                      </p:childTnLst>
                    </p:cTn>
                  </p:par>
                  <p:par>
                    <p:cTn id="13" fill="hold" nodeType="clickPar">
                      <p:stCondLst>
                        <p:cond delay="indefinite"/>
                      </p:stCondLst>
                      <p:childTnLst>
                        <p:par>
                          <p:cTn id="14" fill="hold" nodeType="after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afterGroup">
                            <p:stCondLst>
                              <p:cond delay="0"/>
                            </p:stCondLst>
                            <p:childTnLst>
                              <p:par>
                                <p:cTn id="19" presetID="22" presetClass="entr" presetSubtype="4" fill="hold" nodeType="clickEffect">
                                  <p:stCondLst>
                                    <p:cond delay="0"/>
                                  </p:stCondLst>
                                  <p:childTnLst>
                                    <p:set>
                                      <p:cBhvr>
                                        <p:cTn id="20" dur="1" fill="hold">
                                          <p:stCondLst>
                                            <p:cond delay="0"/>
                                          </p:stCondLst>
                                        </p:cTn>
                                        <p:tgtEl>
                                          <p:spTgt spid="101"/>
                                        </p:tgtEl>
                                        <p:attrNameLst>
                                          <p:attrName>style.visibility</p:attrName>
                                        </p:attrNameLst>
                                      </p:cBhvr>
                                      <p:to>
                                        <p:strVal val="visible"/>
                                      </p:to>
                                    </p:set>
                                    <p:animEffect transition="in" filter="wipe(down)">
                                      <p:cBhvr>
                                        <p:cTn id="21" dur="500"/>
                                        <p:tgtEl>
                                          <p:spTgt spid="101"/>
                                        </p:tgtEl>
                                      </p:cBhvr>
                                    </p:animEffect>
                                  </p:childTnLst>
                                </p:cTn>
                              </p:par>
                            </p:childTnLst>
                          </p:cTn>
                        </p:par>
                      </p:childTnLst>
                    </p:cTn>
                  </p:par>
                  <p:par>
                    <p:cTn id="22" fill="hold" nodeType="clickPar">
                      <p:stCondLst>
                        <p:cond delay="indefinite"/>
                      </p:stCondLst>
                      <p:childTnLst>
                        <p:par>
                          <p:cTn id="23" fill="hold" nodeType="afterGroup">
                            <p:stCondLst>
                              <p:cond delay="0"/>
                            </p:stCondLst>
                            <p:childTnLst>
                              <p:par>
                                <p:cTn id="24" presetID="22" presetClass="entr" presetSubtype="4" fill="hold" grpId="0" nodeType="clickEffect">
                                  <p:stCondLst>
                                    <p:cond delay="0"/>
                                  </p:stCondLst>
                                  <p:childTnLst>
                                    <p:set>
                                      <p:cBhvr>
                                        <p:cTn id="25" dur="1" fill="hold">
                                          <p:stCondLst>
                                            <p:cond delay="0"/>
                                          </p:stCondLst>
                                        </p:cTn>
                                        <p:tgtEl>
                                          <p:spTgt spid="2"/>
                                        </p:tgtEl>
                                        <p:attrNameLst>
                                          <p:attrName>style.visibility</p:attrName>
                                        </p:attrNameLst>
                                      </p:cBhvr>
                                      <p:to>
                                        <p:strVal val="visible"/>
                                      </p:to>
                                    </p:set>
                                    <p:animEffect transition="in" filter="wipe(down)">
                                      <p:cBhvr>
                                        <p:cTn id="26" dur="500"/>
                                        <p:tgtEl>
                                          <p:spTgt spid="2"/>
                                        </p:tgtEl>
                                      </p:cBhvr>
                                    </p:animEffect>
                                  </p:childTnLst>
                                </p:cTn>
                              </p:par>
                            </p:childTnLst>
                          </p:cTn>
                        </p:par>
                      </p:childTnLst>
                    </p:cTn>
                  </p:par>
                  <p:par>
                    <p:cTn id="27" fill="hold" nodeType="clickPar">
                      <p:stCondLst>
                        <p:cond delay="indefinite"/>
                      </p:stCondLst>
                      <p:childTnLst>
                        <p:par>
                          <p:cTn id="28" fill="hold" nodeType="afterGroup">
                            <p:stCondLst>
                              <p:cond delay="0"/>
                            </p:stCondLst>
                            <p:childTnLst>
                              <p:par>
                                <p:cTn id="29" presetID="22" presetClass="entr" presetSubtype="4" fill="hold" nodeType="clickEffect">
                                  <p:stCondLst>
                                    <p:cond delay="0"/>
                                  </p:stCondLst>
                                  <p:childTnLst>
                                    <p:set>
                                      <p:cBhvr>
                                        <p:cTn id="30" dur="1" fill="hold">
                                          <p:stCondLst>
                                            <p:cond delay="0"/>
                                          </p:stCondLst>
                                        </p:cTn>
                                        <p:tgtEl>
                                          <p:spTgt spid="102"/>
                                        </p:tgtEl>
                                        <p:attrNameLst>
                                          <p:attrName>style.visibility</p:attrName>
                                        </p:attrNameLst>
                                      </p:cBhvr>
                                      <p:to>
                                        <p:strVal val="visible"/>
                                      </p:to>
                                    </p:set>
                                    <p:animEffect transition="in" filter="wipe(down)">
                                      <p:cBhvr>
                                        <p:cTn id="31" dur="500"/>
                                        <p:tgtEl>
                                          <p:spTgt spid="102"/>
                                        </p:tgtEl>
                                      </p:cBhvr>
                                    </p:animEffect>
                                  </p:childTnLst>
                                </p:cTn>
                              </p:par>
                            </p:childTnLst>
                          </p:cTn>
                        </p:par>
                      </p:childTnLst>
                    </p:cTn>
                  </p:par>
                  <p:par>
                    <p:cTn id="32" fill="hold" nodeType="clickPar">
                      <p:stCondLst>
                        <p:cond delay="indefinite"/>
                      </p:stCondLst>
                      <p:childTnLst>
                        <p:par>
                          <p:cTn id="33" fill="hold" nodeType="afterGroup">
                            <p:stCondLst>
                              <p:cond delay="0"/>
                            </p:stCondLst>
                            <p:childTnLst>
                              <p:par>
                                <p:cTn id="34" presetID="22" presetClass="entr" presetSubtype="4" fill="hold" grpId="0" nodeType="clickEffect">
                                  <p:stCondLst>
                                    <p:cond delay="0"/>
                                  </p:stCondLst>
                                  <p:childTnLst>
                                    <p:set>
                                      <p:cBhvr>
                                        <p:cTn id="35" dur="1" fill="hold">
                                          <p:stCondLst>
                                            <p:cond delay="0"/>
                                          </p:stCondLst>
                                        </p:cTn>
                                        <p:tgtEl>
                                          <p:spTgt spid="3"/>
                                        </p:tgtEl>
                                        <p:attrNameLst>
                                          <p:attrName>style.visibility</p:attrName>
                                        </p:attrNameLst>
                                      </p:cBhvr>
                                      <p:to>
                                        <p:strVal val="visible"/>
                                      </p:to>
                                    </p:set>
                                    <p:animEffect transition="in" filter="wipe(down)">
                                      <p:cBhvr>
                                        <p:cTn id="36" dur="500"/>
                                        <p:tgtEl>
                                          <p:spTgt spid="3"/>
                                        </p:tgtEl>
                                      </p:cBhvr>
                                    </p:animEffect>
                                  </p:childTnLst>
                                </p:cTn>
                              </p:par>
                            </p:childTnLst>
                          </p:cTn>
                        </p:par>
                      </p:childTnLst>
                    </p:cTn>
                  </p:par>
                  <p:par>
                    <p:cTn id="37" fill="hold" nodeType="clickPar">
                      <p:stCondLst>
                        <p:cond delay="indefinite"/>
                      </p:stCondLst>
                      <p:childTnLst>
                        <p:par>
                          <p:cTn id="38" fill="hold" nodeType="afterGroup">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9" grpId="0"/>
      <p:bldP spid="2" grpId="0"/>
      <p:bldP spid="3" grpId="0"/>
      <p:bldP spid="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a:off x="825719" y="1028944"/>
            <a:ext cx="7885603" cy="5042763"/>
            <a:chOff x="2516470" y="548138"/>
            <a:chExt cx="7443321" cy="4759928"/>
          </a:xfrm>
        </p:grpSpPr>
        <p:sp>
          <p:nvSpPr>
            <p:cNvPr id="40" name="云形 39"/>
            <p:cNvSpPr/>
            <p:nvPr/>
          </p:nvSpPr>
          <p:spPr>
            <a:xfrm>
              <a:off x="2516470" y="548138"/>
              <a:ext cx="7443321" cy="4759928"/>
            </a:xfrm>
            <a:prstGeom prst="cloud">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1" name="云形 40"/>
            <p:cNvSpPr/>
            <p:nvPr/>
          </p:nvSpPr>
          <p:spPr>
            <a:xfrm>
              <a:off x="2922743" y="818421"/>
              <a:ext cx="6658840" cy="4258256"/>
            </a:xfrm>
            <a:prstGeom prst="cloud">
              <a:avLst/>
            </a:prstGeom>
            <a:noFill/>
            <a:ln>
              <a:solidFill>
                <a:srgbClr val="8ACFEA"/>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22" name="文本框 21"/>
          <p:cNvSpPr txBox="1"/>
          <p:nvPr/>
        </p:nvSpPr>
        <p:spPr>
          <a:xfrm>
            <a:off x="1978660" y="247650"/>
            <a:ext cx="5842635" cy="768350"/>
          </a:xfrm>
          <a:prstGeom prst="rect">
            <a:avLst/>
          </a:prstGeom>
          <a:noFill/>
        </p:spPr>
        <p:txBody>
          <a:bodyPr wrap="square" rtlCol="0">
            <a:spAutoFit/>
          </a:bodyPr>
          <a:lstStyle>
            <a:defPPr>
              <a:defRPr lang="zh-CN"/>
            </a:defPPr>
            <a:lvl1pPr>
              <a:defRPr sz="3200" b="1">
                <a:solidFill>
                  <a:schemeClr val="bg1"/>
                </a:solidFill>
                <a:effectLst>
                  <a:outerShdw blurRad="38100" dist="38100" dir="2700000" algn="tl">
                    <a:srgbClr val="000000">
                      <a:alpha val="43137"/>
                    </a:srgbClr>
                  </a:outerShdw>
                </a:effectLst>
                <a:latin typeface="方正汉真广标简体" panose="02000000000000000000" pitchFamily="2" charset="-122"/>
                <a:ea typeface="方正汉真广标简体" panose="02000000000000000000" pitchFamily="2" charset="-122"/>
              </a:defRPr>
            </a:lvl1pPr>
          </a:lstStyle>
          <a:p>
            <a:r>
              <a:rPr lang="zh-CN" altLang="en-US" sz="4400">
                <a:solidFill>
                  <a:schemeClr val="bg1"/>
                </a:solidFill>
                <a:latin typeface="+mn-lt"/>
                <a:ea typeface="+mn-ea"/>
                <a:cs typeface="+mn-ea"/>
                <a:sym typeface="+mn-lt"/>
              </a:rPr>
              <a:t>人工智能</a:t>
            </a:r>
            <a:r>
              <a:rPr lang="en-US" altLang="zh-CN" sz="4400">
                <a:solidFill>
                  <a:schemeClr val="bg1"/>
                </a:solidFill>
                <a:latin typeface="+mn-lt"/>
                <a:ea typeface="+mn-ea"/>
                <a:cs typeface="+mn-ea"/>
                <a:sym typeface="+mn-lt"/>
              </a:rPr>
              <a:t>    </a:t>
            </a:r>
            <a:r>
              <a:rPr lang="zh-CN" altLang="en-US" sz="4400">
                <a:solidFill>
                  <a:schemeClr val="bg1"/>
                </a:solidFill>
                <a:latin typeface="+mn-lt"/>
                <a:ea typeface="+mn-ea"/>
                <a:cs typeface="+mn-ea"/>
                <a:sym typeface="+mn-lt"/>
              </a:rPr>
              <a:t>小名：</a:t>
            </a:r>
            <a:r>
              <a:rPr lang="en-US" altLang="zh-CN" sz="4400">
                <a:solidFill>
                  <a:schemeClr val="bg1"/>
                </a:solidFill>
                <a:latin typeface="+mn-lt"/>
                <a:ea typeface="+mn-ea"/>
                <a:cs typeface="+mn-ea"/>
                <a:sym typeface="+mn-lt"/>
              </a:rPr>
              <a:t>AI</a:t>
            </a:r>
          </a:p>
        </p:txBody>
      </p:sp>
      <p:grpSp>
        <p:nvGrpSpPr>
          <p:cNvPr id="23" name="组合 22"/>
          <p:cNvGrpSpPr/>
          <p:nvPr/>
        </p:nvGrpSpPr>
        <p:grpSpPr>
          <a:xfrm>
            <a:off x="10491844" y="5660115"/>
            <a:ext cx="1430728" cy="914936"/>
            <a:chOff x="392658" y="3679279"/>
            <a:chExt cx="1466266" cy="937662"/>
          </a:xfrm>
        </p:grpSpPr>
        <p:grpSp>
          <p:nvGrpSpPr>
            <p:cNvPr id="24" name="组合 23"/>
            <p:cNvGrpSpPr/>
            <p:nvPr/>
          </p:nvGrpSpPr>
          <p:grpSpPr>
            <a:xfrm>
              <a:off x="392658" y="3679279"/>
              <a:ext cx="1466266" cy="937662"/>
              <a:chOff x="1281153" y="5632171"/>
              <a:chExt cx="1466266" cy="937662"/>
            </a:xfrm>
          </p:grpSpPr>
          <p:sp>
            <p:nvSpPr>
              <p:cNvPr id="26" name="云形 25"/>
              <p:cNvSpPr/>
              <p:nvPr/>
            </p:nvSpPr>
            <p:spPr>
              <a:xfrm>
                <a:off x="1281153" y="5632171"/>
                <a:ext cx="1466266" cy="937662"/>
              </a:xfrm>
              <a:prstGeom prst="cloud">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7" name="云形 26"/>
              <p:cNvSpPr/>
              <p:nvPr/>
            </p:nvSpPr>
            <p:spPr>
              <a:xfrm>
                <a:off x="1414367" y="5706781"/>
                <a:ext cx="1199837" cy="767283"/>
              </a:xfrm>
              <a:prstGeom prst="cloud">
                <a:avLst/>
              </a:prstGeom>
              <a:noFill/>
              <a:ln>
                <a:solidFill>
                  <a:srgbClr val="8ACFEA"/>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pic>
          <p:nvPicPr>
            <p:cNvPr id="25" name="图片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21180128">
              <a:off x="717070" y="4035686"/>
              <a:ext cx="810723" cy="274088"/>
            </a:xfrm>
            <a:prstGeom prst="rect">
              <a:avLst/>
            </a:prstGeom>
          </p:spPr>
        </p:pic>
      </p:grpSp>
      <p:grpSp>
        <p:nvGrpSpPr>
          <p:cNvPr id="28" name="组合 27"/>
          <p:cNvGrpSpPr/>
          <p:nvPr/>
        </p:nvGrpSpPr>
        <p:grpSpPr>
          <a:xfrm>
            <a:off x="721815" y="296939"/>
            <a:ext cx="1144670" cy="732005"/>
            <a:chOff x="1281153" y="5632171"/>
            <a:chExt cx="1466266" cy="937662"/>
          </a:xfrm>
        </p:grpSpPr>
        <p:sp>
          <p:nvSpPr>
            <p:cNvPr id="29" name="云形 28"/>
            <p:cNvSpPr/>
            <p:nvPr/>
          </p:nvSpPr>
          <p:spPr>
            <a:xfrm>
              <a:off x="1281153" y="5632171"/>
              <a:ext cx="1466266" cy="937662"/>
            </a:xfrm>
            <a:prstGeom prst="cloud">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rgbClr val="00B9F1"/>
                </a:solidFill>
                <a:cs typeface="+mn-ea"/>
                <a:sym typeface="+mn-lt"/>
              </a:endParaRPr>
            </a:p>
          </p:txBody>
        </p:sp>
        <p:sp>
          <p:nvSpPr>
            <p:cNvPr id="30" name="云形 29"/>
            <p:cNvSpPr/>
            <p:nvPr/>
          </p:nvSpPr>
          <p:spPr>
            <a:xfrm>
              <a:off x="1414367" y="5706781"/>
              <a:ext cx="1199837" cy="767283"/>
            </a:xfrm>
            <a:prstGeom prst="cloud">
              <a:avLst/>
            </a:prstGeom>
            <a:noFill/>
            <a:ln>
              <a:solidFill>
                <a:srgbClr val="8ACFEA"/>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rgbClr val="00B9F1"/>
                </a:solidFill>
                <a:cs typeface="+mn-ea"/>
                <a:sym typeface="+mn-lt"/>
              </a:endParaRPr>
            </a:p>
          </p:txBody>
        </p:sp>
      </p:grpSp>
      <p:grpSp>
        <p:nvGrpSpPr>
          <p:cNvPr id="50" name="组合 49"/>
          <p:cNvGrpSpPr/>
          <p:nvPr/>
        </p:nvGrpSpPr>
        <p:grpSpPr>
          <a:xfrm>
            <a:off x="848933" y="5831865"/>
            <a:ext cx="844400" cy="539985"/>
            <a:chOff x="1281153" y="5632171"/>
            <a:chExt cx="1466266" cy="937662"/>
          </a:xfrm>
        </p:grpSpPr>
        <p:sp>
          <p:nvSpPr>
            <p:cNvPr id="52" name="云形 51"/>
            <p:cNvSpPr/>
            <p:nvPr/>
          </p:nvSpPr>
          <p:spPr>
            <a:xfrm>
              <a:off x="1281153" y="5632171"/>
              <a:ext cx="1466266" cy="937662"/>
            </a:xfrm>
            <a:prstGeom prst="cloud">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3" name="云形 52"/>
            <p:cNvSpPr/>
            <p:nvPr/>
          </p:nvSpPr>
          <p:spPr>
            <a:xfrm>
              <a:off x="1414367" y="5706781"/>
              <a:ext cx="1199837" cy="767283"/>
            </a:xfrm>
            <a:prstGeom prst="cloud">
              <a:avLst/>
            </a:prstGeom>
            <a:noFill/>
            <a:ln>
              <a:solidFill>
                <a:srgbClr val="8ACFEA"/>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pic>
        <p:nvPicPr>
          <p:cNvPr id="2" name="图片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565075" y="1095989"/>
            <a:ext cx="5045617" cy="5045617"/>
          </a:xfrm>
          <a:prstGeom prst="rect">
            <a:avLst/>
          </a:prstGeom>
        </p:spPr>
      </p:pic>
      <p:sp>
        <p:nvSpPr>
          <p:cNvPr id="4" name="矩形 3"/>
          <p:cNvSpPr/>
          <p:nvPr/>
        </p:nvSpPr>
        <p:spPr>
          <a:xfrm>
            <a:off x="2169160" y="2649855"/>
            <a:ext cx="4826635" cy="1938020"/>
          </a:xfrm>
          <a:prstGeom prst="rect">
            <a:avLst/>
          </a:prstGeom>
        </p:spPr>
        <p:txBody>
          <a:bodyPr wrap="square">
            <a:spAutoFit/>
          </a:bodyPr>
          <a:lstStyle/>
          <a:p>
            <a:pPr>
              <a:lnSpc>
                <a:spcPct val="150000"/>
              </a:lnSpc>
            </a:pPr>
            <a:r>
              <a:rPr lang="zh-CN" altLang="en-US" sz="4000" dirty="0">
                <a:cs typeface="+mn-ea"/>
                <a:sym typeface="+mn-lt"/>
              </a:rPr>
              <a:t>通过机器模拟人类认知能力的技术。</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afterGroup">
                            <p:stCondLst>
                              <p:cond delay="0"/>
                            </p:stCondLst>
                            <p:childTnLst>
                              <p:par>
                                <p:cTn id="9" presetID="22" presetClass="entr" presetSubtype="4"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down)">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文本框 21"/>
          <p:cNvSpPr txBox="1"/>
          <p:nvPr/>
        </p:nvSpPr>
        <p:spPr>
          <a:xfrm>
            <a:off x="1981200" y="240665"/>
            <a:ext cx="6471285" cy="645160"/>
          </a:xfrm>
          <a:prstGeom prst="rect">
            <a:avLst/>
          </a:prstGeom>
          <a:noFill/>
        </p:spPr>
        <p:txBody>
          <a:bodyPr wrap="square" rtlCol="0">
            <a:spAutoFit/>
          </a:bodyPr>
          <a:lstStyle>
            <a:defPPr>
              <a:defRPr lang="zh-CN"/>
            </a:defPPr>
            <a:lvl1pPr>
              <a:defRPr sz="3200" b="1">
                <a:solidFill>
                  <a:schemeClr val="bg1"/>
                </a:solidFill>
                <a:effectLst>
                  <a:outerShdw blurRad="38100" dist="38100" dir="2700000" algn="tl">
                    <a:srgbClr val="000000">
                      <a:alpha val="43137"/>
                    </a:srgbClr>
                  </a:outerShdw>
                </a:effectLst>
                <a:latin typeface="方正汉真广标简体" panose="02000000000000000000" pitchFamily="2" charset="-122"/>
                <a:ea typeface="方正汉真广标简体" panose="02000000000000000000" pitchFamily="2" charset="-122"/>
              </a:defRPr>
            </a:lvl1pPr>
          </a:lstStyle>
          <a:p>
            <a:r>
              <a:rPr lang="zh-CN" altLang="en-US" sz="3600" dirty="0" smtClean="0">
                <a:latin typeface="+mn-lt"/>
                <a:ea typeface="+mn-ea"/>
                <a:cs typeface="+mn-ea"/>
                <a:sym typeface="+mn-lt"/>
              </a:rPr>
              <a:t>人工智能发展简史</a:t>
            </a:r>
            <a:endParaRPr lang="zh-CN" altLang="en-US" sz="3600" dirty="0">
              <a:latin typeface="+mn-lt"/>
              <a:ea typeface="+mn-ea"/>
              <a:cs typeface="+mn-ea"/>
              <a:sym typeface="+mn-lt"/>
            </a:endParaRPr>
          </a:p>
        </p:txBody>
      </p:sp>
      <p:grpSp>
        <p:nvGrpSpPr>
          <p:cNvPr id="28" name="组合 27"/>
          <p:cNvGrpSpPr/>
          <p:nvPr/>
        </p:nvGrpSpPr>
        <p:grpSpPr>
          <a:xfrm>
            <a:off x="810422" y="240776"/>
            <a:ext cx="1144670" cy="732005"/>
            <a:chOff x="1281153" y="5632171"/>
            <a:chExt cx="1466266" cy="937662"/>
          </a:xfrm>
        </p:grpSpPr>
        <p:sp>
          <p:nvSpPr>
            <p:cNvPr id="29" name="云形 28"/>
            <p:cNvSpPr/>
            <p:nvPr/>
          </p:nvSpPr>
          <p:spPr>
            <a:xfrm>
              <a:off x="1281153" y="5632171"/>
              <a:ext cx="1466266" cy="937662"/>
            </a:xfrm>
            <a:prstGeom prst="cloud">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rgbClr val="00B9F1"/>
                </a:solidFill>
                <a:cs typeface="+mn-ea"/>
                <a:sym typeface="+mn-lt"/>
              </a:endParaRPr>
            </a:p>
          </p:txBody>
        </p:sp>
        <p:sp>
          <p:nvSpPr>
            <p:cNvPr id="30" name="云形 29"/>
            <p:cNvSpPr/>
            <p:nvPr/>
          </p:nvSpPr>
          <p:spPr>
            <a:xfrm>
              <a:off x="1414367" y="5706781"/>
              <a:ext cx="1199837" cy="767283"/>
            </a:xfrm>
            <a:prstGeom prst="cloud">
              <a:avLst/>
            </a:prstGeom>
            <a:noFill/>
            <a:ln>
              <a:solidFill>
                <a:srgbClr val="8ACFEA"/>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rgbClr val="00B9F1"/>
                </a:solidFill>
                <a:cs typeface="+mn-ea"/>
                <a:sym typeface="+mn-lt"/>
              </a:endParaRPr>
            </a:p>
          </p:txBody>
        </p:sp>
      </p:grpSp>
      <p:pic>
        <p:nvPicPr>
          <p:cNvPr id="31" name="图片 30">
            <a:extLst>
              <a:ext uri="{FF2B5EF4-FFF2-40B4-BE49-F238E27FC236}">
                <a16:creationId xmlns=""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id="{8026D349-1C05-4664-87AC-DA2FEFD24F8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4164" y="-322646"/>
            <a:ext cx="12497833" cy="7180645"/>
          </a:xfrm>
          <a:prstGeom prst="rect">
            <a:avLst/>
          </a:prstGeom>
        </p:spPr>
      </p:pic>
      <p:sp>
        <p:nvSpPr>
          <p:cNvPr id="8" name="文本框 3"/>
          <p:cNvSpPr txBox="1"/>
          <p:nvPr/>
        </p:nvSpPr>
        <p:spPr>
          <a:xfrm>
            <a:off x="3233678" y="2967335"/>
            <a:ext cx="5724644" cy="923330"/>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5400" dirty="0" smtClean="0"/>
              <a:t>自行添加相关视频</a:t>
            </a:r>
            <a:endParaRPr lang="zh-CN" altLang="en-US" sz="5400" dirty="0"/>
          </a:p>
        </p:txBody>
      </p:sp>
    </p:spTree>
    <p:extLst>
      <p:ext uri="{BB962C8B-B14F-4D97-AF65-F5344CB8AC3E}">
        <p14:creationId xmlns:p14="http://schemas.microsoft.com/office/powerpoint/2010/main" val="3599643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down)">
                                      <p:cBhvr>
                                        <p:cTn id="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文本框 21"/>
          <p:cNvSpPr txBox="1"/>
          <p:nvPr/>
        </p:nvSpPr>
        <p:spPr>
          <a:xfrm>
            <a:off x="1981200" y="240665"/>
            <a:ext cx="6471285" cy="645160"/>
          </a:xfrm>
          <a:prstGeom prst="rect">
            <a:avLst/>
          </a:prstGeom>
          <a:noFill/>
        </p:spPr>
        <p:txBody>
          <a:bodyPr wrap="square" rtlCol="0">
            <a:spAutoFit/>
          </a:bodyPr>
          <a:lstStyle>
            <a:defPPr>
              <a:defRPr lang="zh-CN"/>
            </a:defPPr>
            <a:lvl1pPr>
              <a:defRPr sz="3200" b="1">
                <a:solidFill>
                  <a:schemeClr val="bg1"/>
                </a:solidFill>
                <a:effectLst>
                  <a:outerShdw blurRad="38100" dist="38100" dir="2700000" algn="tl">
                    <a:srgbClr val="000000">
                      <a:alpha val="43137"/>
                    </a:srgbClr>
                  </a:outerShdw>
                </a:effectLst>
                <a:latin typeface="方正汉真广标简体" panose="02000000000000000000" pitchFamily="2" charset="-122"/>
                <a:ea typeface="方正汉真广标简体" panose="02000000000000000000" pitchFamily="2" charset="-122"/>
              </a:defRPr>
            </a:lvl1pPr>
          </a:lstStyle>
          <a:p>
            <a:r>
              <a:rPr lang="zh-CN" altLang="en-US" sz="3600" dirty="0" smtClean="0">
                <a:latin typeface="+mn-lt"/>
                <a:ea typeface="+mn-ea"/>
                <a:cs typeface="+mn-ea"/>
                <a:sym typeface="+mn-lt"/>
              </a:rPr>
              <a:t>人工智能发展简史</a:t>
            </a:r>
            <a:endParaRPr lang="zh-CN" altLang="en-US" sz="3600" dirty="0">
              <a:latin typeface="+mn-lt"/>
              <a:ea typeface="+mn-ea"/>
              <a:cs typeface="+mn-ea"/>
              <a:sym typeface="+mn-lt"/>
            </a:endParaRPr>
          </a:p>
        </p:txBody>
      </p:sp>
      <p:grpSp>
        <p:nvGrpSpPr>
          <p:cNvPr id="28" name="组合 27"/>
          <p:cNvGrpSpPr/>
          <p:nvPr/>
        </p:nvGrpSpPr>
        <p:grpSpPr>
          <a:xfrm>
            <a:off x="810422" y="240776"/>
            <a:ext cx="1144670" cy="732005"/>
            <a:chOff x="1281153" y="5632171"/>
            <a:chExt cx="1466266" cy="937662"/>
          </a:xfrm>
        </p:grpSpPr>
        <p:sp>
          <p:nvSpPr>
            <p:cNvPr id="29" name="云形 28"/>
            <p:cNvSpPr/>
            <p:nvPr/>
          </p:nvSpPr>
          <p:spPr>
            <a:xfrm>
              <a:off x="1281153" y="5632171"/>
              <a:ext cx="1466266" cy="937662"/>
            </a:xfrm>
            <a:prstGeom prst="cloud">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rgbClr val="00B9F1"/>
                </a:solidFill>
                <a:cs typeface="+mn-ea"/>
                <a:sym typeface="+mn-lt"/>
              </a:endParaRPr>
            </a:p>
          </p:txBody>
        </p:sp>
        <p:sp>
          <p:nvSpPr>
            <p:cNvPr id="30" name="云形 29"/>
            <p:cNvSpPr/>
            <p:nvPr/>
          </p:nvSpPr>
          <p:spPr>
            <a:xfrm>
              <a:off x="1414367" y="5706781"/>
              <a:ext cx="1199837" cy="767283"/>
            </a:xfrm>
            <a:prstGeom prst="cloud">
              <a:avLst/>
            </a:prstGeom>
            <a:noFill/>
            <a:ln>
              <a:solidFill>
                <a:srgbClr val="8ACFEA"/>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rgbClr val="00B9F1"/>
                </a:solidFill>
                <a:cs typeface="+mn-ea"/>
                <a:sym typeface="+mn-lt"/>
              </a:endParaRPr>
            </a:p>
          </p:txBody>
        </p:sp>
      </p:grpSp>
      <p:pic>
        <p:nvPicPr>
          <p:cNvPr id="31" name="图片 30">
            <a:extLst>
              <a:ext uri="{FF2B5EF4-FFF2-40B4-BE49-F238E27FC236}">
                <a16:creationId xmlns=""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id="{8026D349-1C05-4664-87AC-DA2FEFD24F8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4164" y="-322646"/>
            <a:ext cx="12497833" cy="7180645"/>
          </a:xfrm>
          <a:prstGeom prst="rect">
            <a:avLst/>
          </a:prstGeom>
        </p:spPr>
      </p:pic>
      <p:pic>
        <p:nvPicPr>
          <p:cNvPr id="8" name="图片 7"/>
          <p:cNvPicPr/>
          <p:nvPr/>
        </p:nvPicPr>
        <p:blipFill>
          <a:blip r:embed="rId4"/>
          <a:stretch>
            <a:fillRect/>
          </a:stretch>
        </p:blipFill>
        <p:spPr>
          <a:xfrm>
            <a:off x="364081" y="1194390"/>
            <a:ext cx="11340239" cy="5485084"/>
          </a:xfrm>
          <a:prstGeom prst="rect">
            <a:avLst/>
          </a:prstGeom>
        </p:spPr>
      </p:pic>
    </p:spTree>
    <p:extLst>
      <p:ext uri="{BB962C8B-B14F-4D97-AF65-F5344CB8AC3E}">
        <p14:creationId xmlns:p14="http://schemas.microsoft.com/office/powerpoint/2010/main" val="16580959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down)">
                                      <p:cBhvr>
                                        <p:cTn id="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82440" y="866823"/>
            <a:ext cx="7266272" cy="4578105"/>
          </a:xfrm>
          <a:prstGeom prst="rect">
            <a:avLst/>
          </a:prstGeom>
        </p:spPr>
      </p:pic>
      <p:sp>
        <p:nvSpPr>
          <p:cNvPr id="22" name="文本框 21"/>
          <p:cNvSpPr txBox="1"/>
          <p:nvPr/>
        </p:nvSpPr>
        <p:spPr>
          <a:xfrm>
            <a:off x="1981200" y="240665"/>
            <a:ext cx="6471285" cy="645160"/>
          </a:xfrm>
          <a:prstGeom prst="rect">
            <a:avLst/>
          </a:prstGeom>
          <a:noFill/>
        </p:spPr>
        <p:txBody>
          <a:bodyPr wrap="square" rtlCol="0">
            <a:spAutoFit/>
          </a:bodyPr>
          <a:lstStyle>
            <a:defPPr>
              <a:defRPr lang="zh-CN"/>
            </a:defPPr>
            <a:lvl1pPr>
              <a:defRPr sz="3200" b="1">
                <a:solidFill>
                  <a:schemeClr val="bg1"/>
                </a:solidFill>
                <a:effectLst>
                  <a:outerShdw blurRad="38100" dist="38100" dir="2700000" algn="tl">
                    <a:srgbClr val="000000">
                      <a:alpha val="43137"/>
                    </a:srgbClr>
                  </a:outerShdw>
                </a:effectLst>
                <a:latin typeface="方正汉真广标简体" panose="02000000000000000000" pitchFamily="2" charset="-122"/>
                <a:ea typeface="方正汉真广标简体" panose="02000000000000000000" pitchFamily="2" charset="-122"/>
              </a:defRPr>
            </a:lvl1pPr>
          </a:lstStyle>
          <a:p>
            <a:r>
              <a:rPr lang="zh-CN" altLang="en-US" sz="3600">
                <a:latin typeface="+mn-lt"/>
                <a:ea typeface="+mn-ea"/>
                <a:cs typeface="+mn-ea"/>
                <a:sym typeface="+mn-lt"/>
              </a:rPr>
              <a:t>人工智能在生活中有哪些应用？</a:t>
            </a:r>
          </a:p>
        </p:txBody>
      </p:sp>
      <p:grpSp>
        <p:nvGrpSpPr>
          <p:cNvPr id="23" name="组合 22"/>
          <p:cNvGrpSpPr/>
          <p:nvPr/>
        </p:nvGrpSpPr>
        <p:grpSpPr>
          <a:xfrm>
            <a:off x="10491844" y="5660115"/>
            <a:ext cx="1430728" cy="914936"/>
            <a:chOff x="392658" y="3679279"/>
            <a:chExt cx="1466266" cy="937662"/>
          </a:xfrm>
        </p:grpSpPr>
        <p:grpSp>
          <p:nvGrpSpPr>
            <p:cNvPr id="24" name="组合 23"/>
            <p:cNvGrpSpPr/>
            <p:nvPr/>
          </p:nvGrpSpPr>
          <p:grpSpPr>
            <a:xfrm>
              <a:off x="392658" y="3679279"/>
              <a:ext cx="1466266" cy="937662"/>
              <a:chOff x="1281153" y="5632171"/>
              <a:chExt cx="1466266" cy="937662"/>
            </a:xfrm>
          </p:grpSpPr>
          <p:sp>
            <p:nvSpPr>
              <p:cNvPr id="26" name="云形 25"/>
              <p:cNvSpPr/>
              <p:nvPr/>
            </p:nvSpPr>
            <p:spPr>
              <a:xfrm>
                <a:off x="1281153" y="5632171"/>
                <a:ext cx="1466266" cy="937662"/>
              </a:xfrm>
              <a:prstGeom prst="cloud">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7" name="云形 26"/>
              <p:cNvSpPr/>
              <p:nvPr/>
            </p:nvSpPr>
            <p:spPr>
              <a:xfrm>
                <a:off x="1414367" y="5706781"/>
                <a:ext cx="1199837" cy="767283"/>
              </a:xfrm>
              <a:prstGeom prst="cloud">
                <a:avLst/>
              </a:prstGeom>
              <a:noFill/>
              <a:ln>
                <a:solidFill>
                  <a:srgbClr val="8ACFEA"/>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pic>
          <p:nvPicPr>
            <p:cNvPr id="25" name="图片 2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21180128">
              <a:off x="717070" y="4035686"/>
              <a:ext cx="810723" cy="274088"/>
            </a:xfrm>
            <a:prstGeom prst="rect">
              <a:avLst/>
            </a:prstGeom>
          </p:spPr>
        </p:pic>
      </p:grpSp>
      <p:grpSp>
        <p:nvGrpSpPr>
          <p:cNvPr id="28" name="组合 27"/>
          <p:cNvGrpSpPr/>
          <p:nvPr/>
        </p:nvGrpSpPr>
        <p:grpSpPr>
          <a:xfrm>
            <a:off x="810422" y="240776"/>
            <a:ext cx="1144670" cy="732005"/>
            <a:chOff x="1281153" y="5632171"/>
            <a:chExt cx="1466266" cy="937662"/>
          </a:xfrm>
        </p:grpSpPr>
        <p:sp>
          <p:nvSpPr>
            <p:cNvPr id="29" name="云形 28"/>
            <p:cNvSpPr/>
            <p:nvPr/>
          </p:nvSpPr>
          <p:spPr>
            <a:xfrm>
              <a:off x="1281153" y="5632171"/>
              <a:ext cx="1466266" cy="937662"/>
            </a:xfrm>
            <a:prstGeom prst="cloud">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rgbClr val="00B9F1"/>
                </a:solidFill>
                <a:cs typeface="+mn-ea"/>
                <a:sym typeface="+mn-lt"/>
              </a:endParaRPr>
            </a:p>
          </p:txBody>
        </p:sp>
        <p:sp>
          <p:nvSpPr>
            <p:cNvPr id="30" name="云形 29"/>
            <p:cNvSpPr/>
            <p:nvPr/>
          </p:nvSpPr>
          <p:spPr>
            <a:xfrm>
              <a:off x="1414367" y="5706781"/>
              <a:ext cx="1199837" cy="767283"/>
            </a:xfrm>
            <a:prstGeom prst="cloud">
              <a:avLst/>
            </a:prstGeom>
            <a:noFill/>
            <a:ln>
              <a:solidFill>
                <a:srgbClr val="8ACFEA"/>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rgbClr val="00B9F1"/>
                </a:solidFill>
                <a:cs typeface="+mn-ea"/>
                <a:sym typeface="+mn-lt"/>
              </a:endParaRPr>
            </a:p>
          </p:txBody>
        </p:sp>
      </p:grpSp>
      <p:pic>
        <p:nvPicPr>
          <p:cNvPr id="4" name="图片 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0" y="972185"/>
            <a:ext cx="5964555" cy="5964555"/>
          </a:xfrm>
          <a:prstGeom prst="rect">
            <a:avLst/>
          </a:prstGeom>
        </p:spPr>
      </p:pic>
      <p:grpSp>
        <p:nvGrpSpPr>
          <p:cNvPr id="50" name="组合 49"/>
          <p:cNvGrpSpPr/>
          <p:nvPr/>
        </p:nvGrpSpPr>
        <p:grpSpPr>
          <a:xfrm>
            <a:off x="848933" y="5831865"/>
            <a:ext cx="844400" cy="539985"/>
            <a:chOff x="1281153" y="5632171"/>
            <a:chExt cx="1466266" cy="937662"/>
          </a:xfrm>
        </p:grpSpPr>
        <p:sp>
          <p:nvSpPr>
            <p:cNvPr id="52" name="云形 51"/>
            <p:cNvSpPr/>
            <p:nvPr/>
          </p:nvSpPr>
          <p:spPr>
            <a:xfrm>
              <a:off x="1281153" y="5632171"/>
              <a:ext cx="1466266" cy="937662"/>
            </a:xfrm>
            <a:prstGeom prst="cloud">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3" name="云形 52"/>
            <p:cNvSpPr/>
            <p:nvPr/>
          </p:nvSpPr>
          <p:spPr>
            <a:xfrm>
              <a:off x="1414367" y="5706781"/>
              <a:ext cx="1199837" cy="767283"/>
            </a:xfrm>
            <a:prstGeom prst="cloud">
              <a:avLst/>
            </a:prstGeom>
            <a:noFill/>
            <a:ln>
              <a:solidFill>
                <a:srgbClr val="8ACFEA"/>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34" name="矩形 33"/>
          <p:cNvSpPr/>
          <p:nvPr/>
        </p:nvSpPr>
        <p:spPr>
          <a:xfrm>
            <a:off x="4853305" y="2214245"/>
            <a:ext cx="3662680" cy="2676525"/>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zh-CN" altLang="en-US" sz="2800">
                <a:cs typeface="+mn-ea"/>
                <a:sym typeface="+mn-lt"/>
              </a:rPr>
              <a:t>计算机视觉</a:t>
            </a:r>
          </a:p>
          <a:p>
            <a:pPr>
              <a:lnSpc>
                <a:spcPct val="150000"/>
              </a:lnSpc>
            </a:pPr>
            <a:r>
              <a:rPr lang="zh-CN" altLang="en-US" sz="2800">
                <a:cs typeface="+mn-ea"/>
                <a:sym typeface="+mn-lt"/>
              </a:rPr>
              <a:t>语音识别</a:t>
            </a:r>
          </a:p>
          <a:p>
            <a:pPr>
              <a:lnSpc>
                <a:spcPct val="150000"/>
              </a:lnSpc>
            </a:pPr>
            <a:r>
              <a:rPr lang="zh-CN" altLang="en-US" sz="2800">
                <a:cs typeface="+mn-ea"/>
                <a:sym typeface="+mn-lt"/>
              </a:rPr>
              <a:t>自然语言处理</a:t>
            </a:r>
          </a:p>
          <a:p>
            <a:pPr>
              <a:lnSpc>
                <a:spcPct val="150000"/>
              </a:lnSpc>
            </a:pPr>
            <a:r>
              <a:rPr lang="zh-CN" altLang="en-US" sz="2800">
                <a:cs typeface="+mn-ea"/>
                <a:sym typeface="+mn-lt"/>
              </a:rPr>
              <a:t>专家系统、推荐系统</a:t>
            </a:r>
          </a:p>
        </p:txBody>
      </p:sp>
      <p:pic>
        <p:nvPicPr>
          <p:cNvPr id="37" name="图片 36"/>
          <p:cNvPicPr>
            <a:picLocks noChangeAspect="1"/>
          </p:cNvPicPr>
          <p:nvPr/>
        </p:nvPicPr>
        <p:blipFill>
          <a:blip r:embed="rId6">
            <a:extLst>
              <a:ext uri="{BEBA8EAE-BF5A-486C-A8C5-ECC9F3942E4B}">
                <a14:imgProps xmlns:a14="http://schemas.microsoft.com/office/drawing/2010/main">
                  <a14:imgLayer r:embed="rId7">
                    <a14:imgEffect>
                      <a14:artisticMarker/>
                    </a14:imgEffect>
                  </a14:imgLayer>
                </a14:imgProps>
              </a:ext>
              <a:ext uri="{28A0092B-C50C-407E-A947-70E740481C1C}">
                <a14:useLocalDpi xmlns:a14="http://schemas.microsoft.com/office/drawing/2010/main" val="0"/>
              </a:ext>
            </a:extLst>
          </a:blip>
          <a:stretch>
            <a:fillRect/>
          </a:stretch>
        </p:blipFill>
        <p:spPr>
          <a:xfrm>
            <a:off x="8452649" y="3626924"/>
            <a:ext cx="2282296" cy="2069592"/>
          </a:xfrm>
          <a:prstGeom prst="ellipse">
            <a:avLst/>
          </a:prstGeom>
          <a:ln w="38100">
            <a:solidFill>
              <a:schemeClr val="bg1"/>
            </a:solid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down)">
                                      <p:cBhvr>
                                        <p:cTn id="7" dur="500"/>
                                        <p:tgtEl>
                                          <p:spTgt spid="22"/>
                                        </p:tgtEl>
                                      </p:cBhvr>
                                    </p:animEffect>
                                  </p:childTnLst>
                                </p:cTn>
                              </p:par>
                            </p:childTnLst>
                          </p:cTn>
                        </p:par>
                      </p:childTnLst>
                    </p:cTn>
                  </p:par>
                  <p:par>
                    <p:cTn id="8" fill="hold" nodeType="clickPar">
                      <p:stCondLst>
                        <p:cond delay="indefinite"/>
                      </p:stCondLst>
                      <p:childTnLst>
                        <p:par>
                          <p:cTn id="9" fill="hold" nodeType="afterGroup">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4"/>
                                        </p:tgtEl>
                                        <p:attrNameLst>
                                          <p:attrName>style.visibility</p:attrName>
                                        </p:attrNameLst>
                                      </p:cBhvr>
                                      <p:to>
                                        <p:strVal val="visible"/>
                                      </p:to>
                                    </p:set>
                                    <p:animEffect transition="in" filter="wipe(down)">
                                      <p:cBhvr>
                                        <p:cTn id="12"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3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文本框 21"/>
          <p:cNvSpPr txBox="1"/>
          <p:nvPr/>
        </p:nvSpPr>
        <p:spPr>
          <a:xfrm>
            <a:off x="1981200" y="240665"/>
            <a:ext cx="6471285" cy="645160"/>
          </a:xfrm>
          <a:prstGeom prst="rect">
            <a:avLst/>
          </a:prstGeom>
          <a:noFill/>
        </p:spPr>
        <p:txBody>
          <a:bodyPr wrap="square" rtlCol="0">
            <a:spAutoFit/>
          </a:bodyPr>
          <a:lstStyle>
            <a:defPPr>
              <a:defRPr lang="zh-CN"/>
            </a:defPPr>
            <a:lvl1pPr>
              <a:defRPr sz="3200" b="1">
                <a:solidFill>
                  <a:schemeClr val="bg1"/>
                </a:solidFill>
                <a:effectLst>
                  <a:outerShdw blurRad="38100" dist="38100" dir="2700000" algn="tl">
                    <a:srgbClr val="000000">
                      <a:alpha val="43137"/>
                    </a:srgbClr>
                  </a:outerShdw>
                </a:effectLst>
                <a:latin typeface="方正汉真广标简体" panose="02000000000000000000" pitchFamily="2" charset="-122"/>
                <a:ea typeface="方正汉真广标简体" panose="02000000000000000000" pitchFamily="2" charset="-122"/>
              </a:defRPr>
            </a:lvl1pPr>
          </a:lstStyle>
          <a:p>
            <a:r>
              <a:rPr lang="zh-CN" altLang="en-US" sz="3600" dirty="0">
                <a:latin typeface="+mn-lt"/>
                <a:ea typeface="+mn-ea"/>
                <a:cs typeface="+mn-ea"/>
                <a:sym typeface="+mn-lt"/>
              </a:rPr>
              <a:t>人工智能在生活中有哪些应用？</a:t>
            </a:r>
          </a:p>
        </p:txBody>
      </p:sp>
      <p:grpSp>
        <p:nvGrpSpPr>
          <p:cNvPr id="28" name="组合 27"/>
          <p:cNvGrpSpPr/>
          <p:nvPr/>
        </p:nvGrpSpPr>
        <p:grpSpPr>
          <a:xfrm>
            <a:off x="810422" y="240776"/>
            <a:ext cx="1144670" cy="732005"/>
            <a:chOff x="1281153" y="5632171"/>
            <a:chExt cx="1466266" cy="937662"/>
          </a:xfrm>
        </p:grpSpPr>
        <p:sp>
          <p:nvSpPr>
            <p:cNvPr id="29" name="云形 28"/>
            <p:cNvSpPr/>
            <p:nvPr/>
          </p:nvSpPr>
          <p:spPr>
            <a:xfrm>
              <a:off x="1281153" y="5632171"/>
              <a:ext cx="1466266" cy="937662"/>
            </a:xfrm>
            <a:prstGeom prst="cloud">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rgbClr val="00B9F1"/>
                </a:solidFill>
                <a:cs typeface="+mn-ea"/>
                <a:sym typeface="+mn-lt"/>
              </a:endParaRPr>
            </a:p>
          </p:txBody>
        </p:sp>
        <p:sp>
          <p:nvSpPr>
            <p:cNvPr id="30" name="云形 29"/>
            <p:cNvSpPr/>
            <p:nvPr/>
          </p:nvSpPr>
          <p:spPr>
            <a:xfrm>
              <a:off x="1414367" y="5706781"/>
              <a:ext cx="1199837" cy="767283"/>
            </a:xfrm>
            <a:prstGeom prst="cloud">
              <a:avLst/>
            </a:prstGeom>
            <a:noFill/>
            <a:ln>
              <a:solidFill>
                <a:srgbClr val="8ACFEA"/>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rgbClr val="00B9F1"/>
                </a:solidFill>
                <a:cs typeface="+mn-ea"/>
                <a:sym typeface="+mn-lt"/>
              </a:endParaRPr>
            </a:p>
          </p:txBody>
        </p:sp>
      </p:grpSp>
      <p:pic>
        <p:nvPicPr>
          <p:cNvPr id="3" name="图片 2">
            <a:extLst>
              <a:ext uri="{FF2B5EF4-FFF2-40B4-BE49-F238E27FC236}">
                <a16:creationId xmlns=""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id="{FAE74774-5278-49A0-BA1D-B1A889C95DC4}"/>
              </a:ext>
            </a:extLst>
          </p:cNvPr>
          <p:cNvPicPr>
            <a:picLocks noChangeAspect="1"/>
          </p:cNvPicPr>
          <p:nvPr/>
        </p:nvPicPr>
        <p:blipFill>
          <a:blip r:embed="rId3"/>
          <a:stretch>
            <a:fillRect/>
          </a:stretch>
        </p:blipFill>
        <p:spPr>
          <a:xfrm>
            <a:off x="298718" y="1326415"/>
            <a:ext cx="3704917" cy="2102585"/>
          </a:xfrm>
          <a:prstGeom prst="rect">
            <a:avLst/>
          </a:prstGeom>
        </p:spPr>
      </p:pic>
      <p:pic>
        <p:nvPicPr>
          <p:cNvPr id="7" name="图片 6">
            <a:extLst>
              <a:ext uri="{FF2B5EF4-FFF2-40B4-BE49-F238E27FC236}">
                <a16:creationId xmlns=""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id="{1B1ED389-2E5F-49D1-A899-FB0601DC023C}"/>
              </a:ext>
            </a:extLst>
          </p:cNvPr>
          <p:cNvPicPr>
            <a:picLocks noChangeAspect="1"/>
          </p:cNvPicPr>
          <p:nvPr/>
        </p:nvPicPr>
        <p:blipFill>
          <a:blip r:embed="rId4"/>
          <a:stretch>
            <a:fillRect/>
          </a:stretch>
        </p:blipFill>
        <p:spPr>
          <a:xfrm>
            <a:off x="4356163" y="1326415"/>
            <a:ext cx="3479673" cy="2148281"/>
          </a:xfrm>
          <a:prstGeom prst="rect">
            <a:avLst/>
          </a:prstGeom>
        </p:spPr>
      </p:pic>
      <p:pic>
        <p:nvPicPr>
          <p:cNvPr id="9" name="图片 8">
            <a:extLst>
              <a:ext uri="{FF2B5EF4-FFF2-40B4-BE49-F238E27FC236}">
                <a16:creationId xmlns=""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id="{344CDCCF-5B62-42A0-946F-13015886CF21}"/>
              </a:ext>
            </a:extLst>
          </p:cNvPr>
          <p:cNvPicPr>
            <a:picLocks noChangeAspect="1"/>
          </p:cNvPicPr>
          <p:nvPr/>
        </p:nvPicPr>
        <p:blipFill>
          <a:blip r:embed="rId5"/>
          <a:stretch>
            <a:fillRect/>
          </a:stretch>
        </p:blipFill>
        <p:spPr>
          <a:xfrm>
            <a:off x="288196" y="3661641"/>
            <a:ext cx="3125798" cy="2697662"/>
          </a:xfrm>
          <a:prstGeom prst="rect">
            <a:avLst/>
          </a:prstGeom>
        </p:spPr>
      </p:pic>
      <p:pic>
        <p:nvPicPr>
          <p:cNvPr id="11" name="图片 10">
            <a:extLst>
              <a:ext uri="{FF2B5EF4-FFF2-40B4-BE49-F238E27FC236}">
                <a16:creationId xmlns=""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id="{7BE0F669-D044-45BA-A0F4-271CEC107DBB}"/>
              </a:ext>
            </a:extLst>
          </p:cNvPr>
          <p:cNvPicPr>
            <a:picLocks noChangeAspect="1"/>
          </p:cNvPicPr>
          <p:nvPr/>
        </p:nvPicPr>
        <p:blipFill>
          <a:blip r:embed="rId6"/>
          <a:stretch>
            <a:fillRect/>
          </a:stretch>
        </p:blipFill>
        <p:spPr>
          <a:xfrm>
            <a:off x="4225178" y="3741457"/>
            <a:ext cx="4060162" cy="2538029"/>
          </a:xfrm>
          <a:prstGeom prst="rect">
            <a:avLst/>
          </a:prstGeom>
        </p:spPr>
      </p:pic>
      <p:pic>
        <p:nvPicPr>
          <p:cNvPr id="31" name="图片 30">
            <a:extLst>
              <a:ext uri="{FF2B5EF4-FFF2-40B4-BE49-F238E27FC236}">
                <a16:creationId xmlns=""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id="{8026D349-1C05-4664-87AC-DA2FEFD24F84}"/>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188364" y="688800"/>
            <a:ext cx="3879163" cy="4578105"/>
          </a:xfrm>
          <a:prstGeom prst="rect">
            <a:avLst/>
          </a:prstGeom>
        </p:spPr>
      </p:pic>
      <p:sp>
        <p:nvSpPr>
          <p:cNvPr id="32" name="矩形 31">
            <a:extLst>
              <a:ext uri="{FF2B5EF4-FFF2-40B4-BE49-F238E27FC236}">
                <a16:creationId xmlns=""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id="{2D37ECD9-F2FD-4295-914B-77CB17C206D7}"/>
              </a:ext>
            </a:extLst>
          </p:cNvPr>
          <p:cNvSpPr/>
          <p:nvPr/>
        </p:nvSpPr>
        <p:spPr>
          <a:xfrm>
            <a:off x="8587460" y="1953056"/>
            <a:ext cx="3433105" cy="2676525"/>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zh-CN" altLang="en-US" sz="2800">
                <a:cs typeface="+mn-ea"/>
                <a:sym typeface="+mn-lt"/>
              </a:rPr>
              <a:t>计算机视觉</a:t>
            </a:r>
          </a:p>
          <a:p>
            <a:pPr>
              <a:lnSpc>
                <a:spcPct val="150000"/>
              </a:lnSpc>
            </a:pPr>
            <a:r>
              <a:rPr lang="zh-CN" altLang="en-US" sz="2800">
                <a:cs typeface="+mn-ea"/>
                <a:sym typeface="+mn-lt"/>
              </a:rPr>
              <a:t>语音识别</a:t>
            </a:r>
          </a:p>
          <a:p>
            <a:pPr>
              <a:lnSpc>
                <a:spcPct val="150000"/>
              </a:lnSpc>
            </a:pPr>
            <a:r>
              <a:rPr lang="zh-CN" altLang="en-US" sz="2800">
                <a:cs typeface="+mn-ea"/>
                <a:sym typeface="+mn-lt"/>
              </a:rPr>
              <a:t>自然语言处理</a:t>
            </a:r>
          </a:p>
          <a:p>
            <a:pPr>
              <a:lnSpc>
                <a:spcPct val="150000"/>
              </a:lnSpc>
            </a:pPr>
            <a:r>
              <a:rPr lang="zh-CN" altLang="en-US" sz="2800">
                <a:cs typeface="+mn-ea"/>
                <a:sym typeface="+mn-lt"/>
              </a:rPr>
              <a:t>专家系统、推荐系统</a:t>
            </a:r>
          </a:p>
        </p:txBody>
      </p:sp>
    </p:spTree>
    <p:extLst>
      <p:ext uri="{BB962C8B-B14F-4D97-AF65-F5344CB8AC3E}">
        <p14:creationId xmlns:p14="http://schemas.microsoft.com/office/powerpoint/2010/main" val="37138110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down)">
                                      <p:cBhvr>
                                        <p:cTn id="7" dur="500"/>
                                        <p:tgtEl>
                                          <p:spTgt spid="22"/>
                                        </p:tgtEl>
                                      </p:cBhvr>
                                    </p:animEffect>
                                  </p:childTnLst>
                                </p:cTn>
                              </p:par>
                            </p:childTnLst>
                          </p:cTn>
                        </p:par>
                      </p:childTnLst>
                    </p:cTn>
                  </p:par>
                  <p:par>
                    <p:cTn id="8" fill="hold" nodeType="clickPar">
                      <p:stCondLst>
                        <p:cond delay="indefinite"/>
                      </p:stCondLst>
                      <p:childTnLst>
                        <p:par>
                          <p:cTn id="9" fill="hold" nodeType="afterGroup">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2"/>
                                        </p:tgtEl>
                                        <p:attrNameLst>
                                          <p:attrName>style.visibility</p:attrName>
                                        </p:attrNameLst>
                                      </p:cBhvr>
                                      <p:to>
                                        <p:strVal val="visible"/>
                                      </p:to>
                                    </p:set>
                                    <p:animEffect transition="in" filter="wipe(down)">
                                      <p:cBhvr>
                                        <p:cTn id="12"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3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文本框 21"/>
          <p:cNvSpPr txBox="1"/>
          <p:nvPr/>
        </p:nvSpPr>
        <p:spPr>
          <a:xfrm>
            <a:off x="1981200" y="240665"/>
            <a:ext cx="6471285" cy="645160"/>
          </a:xfrm>
          <a:prstGeom prst="rect">
            <a:avLst/>
          </a:prstGeom>
          <a:noFill/>
        </p:spPr>
        <p:txBody>
          <a:bodyPr wrap="square" rtlCol="0">
            <a:spAutoFit/>
          </a:bodyPr>
          <a:lstStyle>
            <a:defPPr>
              <a:defRPr lang="zh-CN"/>
            </a:defPPr>
            <a:lvl1pPr>
              <a:defRPr sz="3200" b="1">
                <a:solidFill>
                  <a:schemeClr val="bg1"/>
                </a:solidFill>
                <a:effectLst>
                  <a:outerShdw blurRad="38100" dist="38100" dir="2700000" algn="tl">
                    <a:srgbClr val="000000">
                      <a:alpha val="43137"/>
                    </a:srgbClr>
                  </a:outerShdw>
                </a:effectLst>
                <a:latin typeface="方正汉真广标简体" panose="02000000000000000000" pitchFamily="2" charset="-122"/>
                <a:ea typeface="方正汉真广标简体" panose="02000000000000000000" pitchFamily="2" charset="-122"/>
              </a:defRPr>
            </a:lvl1pPr>
          </a:lstStyle>
          <a:p>
            <a:r>
              <a:rPr lang="zh-CN" altLang="en-US" sz="3600" dirty="0" smtClean="0">
                <a:latin typeface="+mn-lt"/>
                <a:ea typeface="+mn-ea"/>
                <a:cs typeface="+mn-ea"/>
                <a:sym typeface="+mn-lt"/>
              </a:rPr>
              <a:t>人工智能道德难题</a:t>
            </a:r>
            <a:endParaRPr lang="zh-CN" altLang="en-US" sz="3600" dirty="0">
              <a:latin typeface="+mn-lt"/>
              <a:ea typeface="+mn-ea"/>
              <a:cs typeface="+mn-ea"/>
              <a:sym typeface="+mn-lt"/>
            </a:endParaRPr>
          </a:p>
        </p:txBody>
      </p:sp>
      <p:grpSp>
        <p:nvGrpSpPr>
          <p:cNvPr id="28" name="组合 27"/>
          <p:cNvGrpSpPr/>
          <p:nvPr/>
        </p:nvGrpSpPr>
        <p:grpSpPr>
          <a:xfrm>
            <a:off x="810422" y="240776"/>
            <a:ext cx="1144670" cy="732005"/>
            <a:chOff x="1281153" y="5632171"/>
            <a:chExt cx="1466266" cy="937662"/>
          </a:xfrm>
        </p:grpSpPr>
        <p:sp>
          <p:nvSpPr>
            <p:cNvPr id="29" name="云形 28"/>
            <p:cNvSpPr/>
            <p:nvPr/>
          </p:nvSpPr>
          <p:spPr>
            <a:xfrm>
              <a:off x="1281153" y="5632171"/>
              <a:ext cx="1466266" cy="937662"/>
            </a:xfrm>
            <a:prstGeom prst="cloud">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rgbClr val="00B9F1"/>
                </a:solidFill>
                <a:cs typeface="+mn-ea"/>
                <a:sym typeface="+mn-lt"/>
              </a:endParaRPr>
            </a:p>
          </p:txBody>
        </p:sp>
        <p:sp>
          <p:nvSpPr>
            <p:cNvPr id="30" name="云形 29"/>
            <p:cNvSpPr/>
            <p:nvPr/>
          </p:nvSpPr>
          <p:spPr>
            <a:xfrm>
              <a:off x="1414367" y="5706781"/>
              <a:ext cx="1199837" cy="767283"/>
            </a:xfrm>
            <a:prstGeom prst="cloud">
              <a:avLst/>
            </a:prstGeom>
            <a:noFill/>
            <a:ln>
              <a:solidFill>
                <a:srgbClr val="8ACFEA"/>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rgbClr val="00B9F1"/>
                </a:solidFill>
                <a:cs typeface="+mn-ea"/>
                <a:sym typeface="+mn-lt"/>
              </a:endParaRPr>
            </a:p>
          </p:txBody>
        </p:sp>
      </p:grpSp>
      <p:pic>
        <p:nvPicPr>
          <p:cNvPr id="31" name="图片 30">
            <a:extLst>
              <a:ext uri="{FF2B5EF4-FFF2-40B4-BE49-F238E27FC236}">
                <a16:creationId xmlns=""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id="{8026D349-1C05-4664-87AC-DA2FEFD24F8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5833" y="-394447"/>
            <a:ext cx="12497833" cy="7252447"/>
          </a:xfrm>
          <a:prstGeom prst="rect">
            <a:avLst/>
          </a:prstGeom>
        </p:spPr>
      </p:pic>
      <p:sp>
        <p:nvSpPr>
          <p:cNvPr id="8" name="文本框 3"/>
          <p:cNvSpPr txBox="1"/>
          <p:nvPr/>
        </p:nvSpPr>
        <p:spPr>
          <a:xfrm>
            <a:off x="3233678" y="2967335"/>
            <a:ext cx="5724644" cy="923330"/>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5400" dirty="0" smtClean="0"/>
              <a:t>自行添加相关视频</a:t>
            </a:r>
            <a:endParaRPr lang="zh-CN" altLang="en-US" sz="5400" dirty="0"/>
          </a:p>
        </p:txBody>
      </p:sp>
    </p:spTree>
    <p:extLst>
      <p:ext uri="{BB962C8B-B14F-4D97-AF65-F5344CB8AC3E}">
        <p14:creationId xmlns:p14="http://schemas.microsoft.com/office/powerpoint/2010/main" val="23530672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down)">
                                      <p:cBhvr>
                                        <p:cTn id="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tags/tag1.xml><?xml version="1.0" encoding="utf-8"?>
<p:tagLst xmlns:a="http://schemas.openxmlformats.org/drawingml/2006/main" xmlns:r="http://schemas.openxmlformats.org/officeDocument/2006/relationships" xmlns:p="http://schemas.openxmlformats.org/presentationml/2006/main">
  <p:tag name="AS_OS" val="Unix 3.10 unknown"/>
  <p:tag name="AS_RELEASE_DATE" val="2020.11.30"/>
  <p:tag name="AS_TITLE" val="Aspose.Slides for Java"/>
  <p:tag name="AS_VERSION" val="20.11"/>
  <p:tag name="ISPRING_PRESENTATION_TITLE" val="儿童教育PPT"/>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ggrrd4l">
      <a:majorFont>
        <a:latin typeface="微软雅黑"/>
        <a:ea typeface="方正卡通简体"/>
        <a:cs typeface="Arial"/>
      </a:majorFont>
      <a:minorFont>
        <a:latin typeface="微软雅黑"/>
        <a:ea typeface="方正卡通简体"/>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Arial"/>
        <a:cs typeface="Arial"/>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Arial"/>
        <a:cs typeface="Arial"/>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187</TotalTime>
  <Words>199</Words>
  <Application>Microsoft Office PowerPoint</Application>
  <PresentationFormat>宽屏</PresentationFormat>
  <Paragraphs>44</Paragraphs>
  <Slides>13</Slides>
  <Notes>13</Notes>
  <HiddenSlides>0</HiddenSlides>
  <MMClips>0</MMClips>
  <ScaleCrop>false</ScaleCrop>
  <HeadingPairs>
    <vt:vector size="6" baseType="variant">
      <vt:variant>
        <vt:lpstr>已用的字体</vt:lpstr>
      </vt:variant>
      <vt:variant>
        <vt:i4>6</vt:i4>
      </vt:variant>
      <vt:variant>
        <vt:lpstr>主题</vt:lpstr>
      </vt:variant>
      <vt:variant>
        <vt:i4>2</vt:i4>
      </vt:variant>
      <vt:variant>
        <vt:lpstr>幻灯片标题</vt:lpstr>
      </vt:variant>
      <vt:variant>
        <vt:i4>13</vt:i4>
      </vt:variant>
    </vt:vector>
  </HeadingPairs>
  <TitlesOfParts>
    <vt:vector size="21" baseType="lpstr">
      <vt:lpstr>等线</vt:lpstr>
      <vt:lpstr>方正卡通简体</vt:lpstr>
      <vt:lpstr>宋体</vt:lpstr>
      <vt:lpstr>微软雅黑</vt:lpstr>
      <vt:lpstr>Arial</vt:lpstr>
      <vt:lpstr>Calibri</vt:lpstr>
      <vt:lpstr>第一PPT，www.1ppt.com​​</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学科网</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rbm.xkw.com</dc:creator>
  <cp:lastModifiedBy>Microsoft 帐户</cp:lastModifiedBy>
  <cp:revision>6</cp:revision>
  <cp:lastPrinted>2022-09-29T09:10:46Z</cp:lastPrinted>
  <dcterms:created xsi:type="dcterms:W3CDTF">2022-09-29T09:10:46Z</dcterms:created>
  <dcterms:modified xsi:type="dcterms:W3CDTF">2023-10-30T03:33:42Z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lbum">
    <vt:lpwstr>rbm.xkw.com</vt:lpwstr>
  </property>
  <property fmtid="{D5CDD505-2E9C-101B-9397-08002B2CF9AE}" pid="3" name="author">
    <vt:lpwstr>rbm.xkw.com</vt:lpwstr>
  </property>
  <property fmtid="{D5CDD505-2E9C-101B-9397-08002B2CF9AE}" pid="4" name="company">
    <vt:lpwstr>学科网</vt:lpwstr>
  </property>
  <property fmtid="{D5CDD505-2E9C-101B-9397-08002B2CF9AE}" pid="5" name="copyright">
    <vt:lpwstr>学科网版权所有</vt:lpwstr>
  </property>
</Properties>
</file>