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337" r:id="rId3"/>
    <p:sldId id="332" r:id="rId4"/>
    <p:sldId id="338" r:id="rId5"/>
    <p:sldId id="390" r:id="rId6"/>
    <p:sldId id="363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83" r:id="rId16"/>
    <p:sldId id="384" r:id="rId17"/>
    <p:sldId id="387" r:id="rId18"/>
    <p:sldId id="388" r:id="rId19"/>
    <p:sldId id="389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 Q" initials="QQ" lastIdx="0" clrIdx="0">
    <p:extLst>
      <p:ext uri="{19B8F6BF-5375-455C-9EA6-DF929625EA0E}">
        <p15:presenceInfo xmlns:p15="http://schemas.microsoft.com/office/powerpoint/2012/main" userId="3c4d45cd8cfe70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="" xmlns:p1710="http://schemas.microsoft.com/office/powerpoint/2017/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4" autoAdjust="0"/>
    <p:restoredTop sz="96314" autoAdjust="0"/>
  </p:normalViewPr>
  <p:slideViewPr>
    <p:cSldViewPr snapToGrid="0" showGuides="1">
      <p:cViewPr varScale="1">
        <p:scale>
          <a:sx n="67" d="100"/>
          <a:sy n="67" d="100"/>
        </p:scale>
        <p:origin x="4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3DEDE-07B8-4FAC-9522-042787A7ACF7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965A4-4F9B-42AD-97F6-5956B56DB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87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886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959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354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52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197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59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086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750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23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36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6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087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7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00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964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750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28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2022/12/1 Thursday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2022/12/1 Thursday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771304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0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-293511"/>
            <a:ext cx="12895093" cy="8048541"/>
            <a:chOff x="0" y="-221063"/>
            <a:chExt cx="12895093" cy="7946844"/>
          </a:xfrm>
        </p:grpSpPr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2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/D:\qq&#25991;&#20214;\712321467\Image\C2C\Image2\%7b75232B38-A165-1FB7-499C-2E1C792CACB5%7d.pn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file:///D:\qq&#25991;&#20214;\712321467\Image\C2C\Image2\%7b75232B38-A165-1FB7-499C-2E1C792CACB5%7d.png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F6AD-1DCF-4F18-9BBA-2BC622BDF2FB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/>
        </p:nvPicPr>
        <p:blipFill>
          <a:blip r:embed="rId14" r:link="rId15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73743875" descr="学科网 zxxk.com"/>
          <p:cNvPicPr>
            <a:picLocks noChangeAspect="1"/>
          </p:cNvPicPr>
          <p:nvPr/>
        </p:nvPicPr>
        <p:blipFill>
          <a:blip r:embed="rId5" r:link="rId6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-221063"/>
            <a:ext cx="12895093" cy="7946844"/>
            <a:chOff x="0" y="-221063"/>
            <a:chExt cx="12895093" cy="7946844"/>
          </a:xfrm>
        </p:grpSpPr>
        <p:sp>
          <p:nvSpPr>
            <p:cNvPr id="17" name="矩形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87" name="组合 86"/>
          <p:cNvGrpSpPr/>
          <p:nvPr/>
        </p:nvGrpSpPr>
        <p:grpSpPr>
          <a:xfrm>
            <a:off x="2516470" y="548138"/>
            <a:ext cx="7443321" cy="4759928"/>
            <a:chOff x="2516470" y="548138"/>
            <a:chExt cx="7443321" cy="4759928"/>
          </a:xfrm>
        </p:grpSpPr>
        <p:sp>
          <p:nvSpPr>
            <p:cNvPr id="21" name="云形 20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云形 85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22" y="3769651"/>
            <a:ext cx="1343455" cy="13434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28" y="544720"/>
            <a:ext cx="1112666" cy="1112666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63" y="407859"/>
            <a:ext cx="2981702" cy="402015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3401203" y="2316822"/>
            <a:ext cx="5390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8ACFEA"/>
                </a:solidFill>
                <a:cs typeface="+mn-ea"/>
                <a:sym typeface="+mn-lt"/>
              </a:rPr>
              <a:t>智能</a:t>
            </a:r>
            <a:r>
              <a:rPr lang="zh-CN" altLang="en-US" sz="8000" b="1" dirty="0" smtClean="0">
                <a:solidFill>
                  <a:srgbClr val="8ACFEA"/>
                </a:solidFill>
                <a:cs typeface="+mn-ea"/>
                <a:sym typeface="+mn-lt"/>
              </a:rPr>
              <a:t>风扇</a:t>
            </a:r>
            <a:endParaRPr lang="zh-CN" altLang="en-US" sz="8000" b="1" dirty="0">
              <a:solidFill>
                <a:srgbClr val="8ACFEA"/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913428" y="618813"/>
            <a:ext cx="1633494" cy="1044603"/>
            <a:chOff x="8985779" y="3960837"/>
            <a:chExt cx="2199915" cy="1406823"/>
          </a:xfrm>
        </p:grpSpPr>
        <p:sp>
          <p:nvSpPr>
            <p:cNvPr id="40" name="云形 3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0954">
            <a:off x="10507206" y="920160"/>
            <a:ext cx="482031" cy="445033"/>
          </a:xfrm>
          <a:prstGeom prst="rect">
            <a:avLst/>
          </a:prstGeom>
        </p:spPr>
      </p:pic>
      <p:grpSp>
        <p:nvGrpSpPr>
          <p:cNvPr id="66" name="组合 65"/>
          <p:cNvGrpSpPr/>
          <p:nvPr/>
        </p:nvGrpSpPr>
        <p:grpSpPr>
          <a:xfrm>
            <a:off x="598641" y="3543055"/>
            <a:ext cx="1891025" cy="1209291"/>
            <a:chOff x="392658" y="3679279"/>
            <a:chExt cx="1466266" cy="937662"/>
          </a:xfrm>
        </p:grpSpPr>
        <p:grpSp>
          <p:nvGrpSpPr>
            <p:cNvPr id="23" name="组合 22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42" name="云形 41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云形 42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38" y="2488701"/>
            <a:ext cx="2551261" cy="558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0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-191814"/>
            <a:ext cx="12895093" cy="7946844"/>
            <a:chOff x="0" y="-221063"/>
            <a:chExt cx="12895093" cy="7946844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2538810" y="549920"/>
            <a:ext cx="7443321" cy="4759928"/>
            <a:chOff x="2516470" y="548138"/>
            <a:chExt cx="7443321" cy="4759928"/>
          </a:xfrm>
        </p:grpSpPr>
        <p:sp>
          <p:nvSpPr>
            <p:cNvPr id="43" name="云形 42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96" y="2352976"/>
            <a:ext cx="1112666" cy="111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3" y="409641"/>
            <a:ext cx="2981702" cy="402015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477890" y="2099342"/>
            <a:ext cx="523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FFC52F"/>
                </a:solidFill>
                <a:cs typeface="+mn-ea"/>
                <a:sym typeface="+mn-lt"/>
              </a:rPr>
              <a:t>变速</a:t>
            </a:r>
            <a:r>
              <a:rPr lang="zh-CN" altLang="en-US" sz="7200" dirty="0" smtClean="0">
                <a:solidFill>
                  <a:srgbClr val="FFC52F"/>
                </a:solidFill>
                <a:cs typeface="+mn-ea"/>
                <a:sym typeface="+mn-lt"/>
              </a:rPr>
              <a:t>风扇</a:t>
            </a:r>
            <a:endParaRPr lang="zh-CN" altLang="en-US" sz="7200" dirty="0">
              <a:solidFill>
                <a:srgbClr val="FFC52F"/>
              </a:solidFill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0015028" y="1176315"/>
            <a:ext cx="1633494" cy="1044603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云形 5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0241" y="4100557"/>
            <a:ext cx="1891025" cy="1209291"/>
            <a:chOff x="392658" y="3679279"/>
            <a:chExt cx="1466266" cy="937662"/>
          </a:xfrm>
        </p:grpSpPr>
        <p:grpSp>
          <p:nvGrpSpPr>
            <p:cNvPr id="61" name="组合 60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63" name="云形 62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云形 63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9086116" y="4735242"/>
            <a:ext cx="1133322" cy="724748"/>
            <a:chOff x="8985779" y="3960837"/>
            <a:chExt cx="2199915" cy="1406823"/>
          </a:xfrm>
        </p:grpSpPr>
        <p:sp>
          <p:nvSpPr>
            <p:cNvPr id="70" name="云形 6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云形 7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83510" y="412954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和你的伙伴一起完成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9353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变速风扇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8" y="1251161"/>
            <a:ext cx="10091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STEP1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/>
              <a:t>把按钮风扇中使用的按钮模块换为旋钮模块。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599" y="1651271"/>
            <a:ext cx="7566901" cy="482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变速风扇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9304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STEP2</a:t>
            </a:r>
            <a:r>
              <a:rPr lang="zh-CN" altLang="en-US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：</a:t>
            </a:r>
            <a:r>
              <a:rPr lang="zh-CN" altLang="en-US" sz="2000" dirty="0"/>
              <a:t>单击“</a:t>
            </a:r>
            <a:r>
              <a:rPr lang="en-US" altLang="zh-CN" sz="2000" dirty="0"/>
              <a:t>micro: bit”</a:t>
            </a:r>
            <a:r>
              <a:rPr lang="zh-CN" altLang="en-US" sz="2000" dirty="0"/>
              <a:t>模块，选择“读取模拟引脚</a:t>
            </a:r>
            <a:r>
              <a:rPr lang="en-US" altLang="zh-CN" sz="2000" dirty="0"/>
              <a:t>P0”</a:t>
            </a:r>
            <a:r>
              <a:rPr lang="zh-CN" altLang="en-US" sz="2000" dirty="0"/>
              <a:t>指令，并拖到脚本区。</a:t>
            </a:r>
            <a:endParaRPr lang="zh-CN" altLang="en-US" sz="2000" dirty="0">
              <a:solidFill>
                <a:srgbClr val="E471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56" y="1822166"/>
            <a:ext cx="10165075" cy="470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3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变速风扇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72689" y="1298603"/>
            <a:ext cx="99433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E47100"/>
                </a:solidFill>
                <a:latin typeface="Century Gothic" panose="020B0502020202020204" pitchFamily="34" charset="0"/>
              </a:rPr>
              <a:t>STEP3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/>
              <a:t>将</a:t>
            </a:r>
            <a:r>
              <a:rPr lang="en-US" altLang="zh-CN" sz="2000" dirty="0"/>
              <a:t>micro: bit</a:t>
            </a:r>
            <a:r>
              <a:rPr lang="zh-CN" altLang="en-US" sz="2000" dirty="0"/>
              <a:t>模块中的“设置模拟引脚</a:t>
            </a:r>
            <a:r>
              <a:rPr lang="en-US" altLang="zh-CN" sz="2000" dirty="0"/>
              <a:t>P0</a:t>
            </a:r>
            <a:r>
              <a:rPr lang="zh-CN" altLang="en-US" sz="2000" dirty="0"/>
              <a:t>输出”拖入脚本区的“循环执行”中，将</a:t>
            </a:r>
            <a:r>
              <a:rPr lang="en-US" altLang="zh-CN" sz="2000" dirty="0"/>
              <a:t>P0</a:t>
            </a:r>
            <a:r>
              <a:rPr lang="zh-CN" altLang="en-US" sz="2000" dirty="0"/>
              <a:t>改为</a:t>
            </a:r>
            <a:r>
              <a:rPr lang="en-US" altLang="zh-CN" sz="2000" dirty="0"/>
              <a:t>P1</a:t>
            </a:r>
            <a:r>
              <a:rPr lang="zh-CN" altLang="en-US" sz="2000" dirty="0"/>
              <a:t>。并两个指令嵌套在一起。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562" y="2332311"/>
            <a:ext cx="10065238" cy="39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8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-191814"/>
            <a:ext cx="12895093" cy="7946844"/>
            <a:chOff x="0" y="-221063"/>
            <a:chExt cx="12895093" cy="7946844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2538810" y="549920"/>
            <a:ext cx="7443321" cy="4759928"/>
            <a:chOff x="2516470" y="548138"/>
            <a:chExt cx="7443321" cy="4759928"/>
          </a:xfrm>
        </p:grpSpPr>
        <p:sp>
          <p:nvSpPr>
            <p:cNvPr id="43" name="云形 42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96" y="2352976"/>
            <a:ext cx="1112666" cy="111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3" y="409641"/>
            <a:ext cx="2981702" cy="402015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477890" y="2099342"/>
            <a:ext cx="523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FFC52F"/>
                </a:solidFill>
                <a:cs typeface="+mn-ea"/>
                <a:sym typeface="+mn-lt"/>
              </a:rPr>
              <a:t>智能</a:t>
            </a:r>
            <a:r>
              <a:rPr lang="zh-CN" altLang="en-US" sz="7200" dirty="0" smtClean="0">
                <a:solidFill>
                  <a:srgbClr val="FFC52F"/>
                </a:solidFill>
                <a:cs typeface="+mn-ea"/>
                <a:sym typeface="+mn-lt"/>
              </a:rPr>
              <a:t>风扇</a:t>
            </a:r>
            <a:endParaRPr lang="zh-CN" altLang="en-US" sz="7200" dirty="0">
              <a:solidFill>
                <a:srgbClr val="FFC52F"/>
              </a:solidFill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0015028" y="1176315"/>
            <a:ext cx="1633494" cy="1044603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云形 5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0241" y="4100557"/>
            <a:ext cx="1891025" cy="1209291"/>
            <a:chOff x="392658" y="3679279"/>
            <a:chExt cx="1466266" cy="937662"/>
          </a:xfrm>
        </p:grpSpPr>
        <p:grpSp>
          <p:nvGrpSpPr>
            <p:cNvPr id="61" name="组合 60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63" name="云形 62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云形 63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9086116" y="4735242"/>
            <a:ext cx="1133322" cy="724748"/>
            <a:chOff x="8985779" y="3960837"/>
            <a:chExt cx="2199915" cy="1406823"/>
          </a:xfrm>
        </p:grpSpPr>
        <p:sp>
          <p:nvSpPr>
            <p:cNvPr id="70" name="云形 6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云形 7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83510" y="412954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和你的</a:t>
            </a:r>
            <a:r>
              <a:rPr lang="zh-CN" altLang="en-US" b="1" smtClean="0"/>
              <a:t>伙伴一起探究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750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智能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风扇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8" y="1251161"/>
            <a:ext cx="10091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STEP1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/>
              <a:t>把按钮风扇中使用的按钮模块换为旋钮模块。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599" y="1651271"/>
            <a:ext cx="7566901" cy="48287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599" y="2481791"/>
            <a:ext cx="19716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智能风扇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9304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STEP2</a:t>
            </a:r>
            <a:r>
              <a:rPr lang="zh-CN" altLang="en-US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：</a:t>
            </a:r>
            <a:r>
              <a:rPr lang="zh-CN" altLang="en-US" sz="2000" dirty="0" smtClean="0"/>
              <a:t>通过</a:t>
            </a:r>
            <a:r>
              <a:rPr lang="zh-CN" altLang="en-US" sz="2000" dirty="0"/>
              <a:t>读取数字引脚</a:t>
            </a:r>
            <a:r>
              <a:rPr lang="en-US" altLang="zh-CN" sz="2000" dirty="0" err="1"/>
              <a:t>P0</a:t>
            </a:r>
            <a:r>
              <a:rPr lang="zh-CN" altLang="en-US" sz="2000" dirty="0"/>
              <a:t>的值来判断运动传感器的数字信号数值。 </a:t>
            </a:r>
            <a:endParaRPr lang="zh-CN" altLang="en-US" sz="2000" dirty="0">
              <a:solidFill>
                <a:srgbClr val="E471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733" y="1814813"/>
            <a:ext cx="6620933" cy="47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智能风扇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72689" y="1298603"/>
            <a:ext cx="99433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</a:rPr>
              <a:t>STEP3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/>
              <a:t>当运动传感器检测到有人经过时</a:t>
            </a:r>
            <a:r>
              <a:rPr lang="zh-CN" altLang="en-US" sz="2000" dirty="0" smtClean="0"/>
              <a:t>，风扇旋转；</a:t>
            </a:r>
            <a:r>
              <a:rPr lang="zh-CN" altLang="en-US" sz="2000" dirty="0"/>
              <a:t>没有人经过时</a:t>
            </a:r>
            <a:r>
              <a:rPr lang="zh-CN" altLang="en-US" sz="2000" dirty="0" smtClean="0"/>
              <a:t>，风扇关闭。</a:t>
            </a:r>
            <a:r>
              <a:rPr lang="zh-CN" altLang="en-US" sz="2000" dirty="0"/>
              <a:t>需要用到的指令为：“如果</a:t>
            </a:r>
            <a:r>
              <a:rPr lang="en-US" altLang="zh-CN" sz="2000" dirty="0"/>
              <a:t>—</a:t>
            </a:r>
            <a:r>
              <a:rPr lang="zh-CN" altLang="en-US" sz="2000" dirty="0"/>
              <a:t>否则</a:t>
            </a:r>
            <a:r>
              <a:rPr lang="zh-CN" altLang="en-US" sz="2000" dirty="0" smtClean="0"/>
              <a:t>”。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56" y="2006489"/>
            <a:ext cx="3989583" cy="45191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406" y="2006489"/>
            <a:ext cx="6645832" cy="45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1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-221063"/>
            <a:ext cx="12895093" cy="7946844"/>
            <a:chOff x="0" y="-221063"/>
            <a:chExt cx="12895093" cy="7946844"/>
          </a:xfrm>
        </p:grpSpPr>
        <p:sp>
          <p:nvSpPr>
            <p:cNvPr id="17" name="矩形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87" name="组合 86"/>
          <p:cNvGrpSpPr/>
          <p:nvPr/>
        </p:nvGrpSpPr>
        <p:grpSpPr>
          <a:xfrm>
            <a:off x="2516470" y="548138"/>
            <a:ext cx="7443321" cy="4759928"/>
            <a:chOff x="2516470" y="548138"/>
            <a:chExt cx="7443321" cy="4759928"/>
          </a:xfrm>
        </p:grpSpPr>
        <p:sp>
          <p:nvSpPr>
            <p:cNvPr id="21" name="云形 20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云形 85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22" y="3769651"/>
            <a:ext cx="1343455" cy="13434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28" y="544720"/>
            <a:ext cx="1112666" cy="1112666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63" y="407859"/>
            <a:ext cx="2981702" cy="402015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4256830" y="2440195"/>
            <a:ext cx="400827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>
                <a:solidFill>
                  <a:srgbClr val="8ACFEA"/>
                </a:solidFill>
                <a:cs typeface="+mn-ea"/>
                <a:sym typeface="+mn-lt"/>
              </a:rPr>
              <a:t>谢谢观看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9913428" y="618813"/>
            <a:ext cx="1633494" cy="1044603"/>
            <a:chOff x="8985779" y="3960837"/>
            <a:chExt cx="2199915" cy="1406823"/>
          </a:xfrm>
        </p:grpSpPr>
        <p:sp>
          <p:nvSpPr>
            <p:cNvPr id="40" name="云形 3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0954">
            <a:off x="10507206" y="920160"/>
            <a:ext cx="482031" cy="445033"/>
          </a:xfrm>
          <a:prstGeom prst="rect">
            <a:avLst/>
          </a:prstGeom>
        </p:spPr>
      </p:pic>
      <p:grpSp>
        <p:nvGrpSpPr>
          <p:cNvPr id="66" name="组合 65"/>
          <p:cNvGrpSpPr/>
          <p:nvPr/>
        </p:nvGrpSpPr>
        <p:grpSpPr>
          <a:xfrm>
            <a:off x="598641" y="3543055"/>
            <a:ext cx="1891025" cy="1209291"/>
            <a:chOff x="392658" y="3679279"/>
            <a:chExt cx="1466266" cy="937662"/>
          </a:xfrm>
        </p:grpSpPr>
        <p:grpSp>
          <p:nvGrpSpPr>
            <p:cNvPr id="23" name="组合 22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42" name="云形 41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云形 42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38" y="2488701"/>
            <a:ext cx="2551261" cy="5582247"/>
          </a:xfrm>
          <a:prstGeom prst="rect">
            <a:avLst/>
          </a:prstGeom>
        </p:spPr>
      </p:pic>
      <p:pic>
        <p:nvPicPr>
          <p:cNvPr id="90" name="New picture"/>
          <p:cNvPicPr/>
          <p:nvPr/>
        </p:nvPicPr>
        <p:blipFill>
          <a:blip r:embed="rId12"/>
          <a:stretch>
            <a:fillRect/>
          </a:stretch>
        </p:blipFill>
        <p:spPr>
          <a:xfrm>
            <a:off x="11633200" y="11239500"/>
            <a:ext cx="304800" cy="215900"/>
          </a:xfrm>
          <a:prstGeom prst="cube">
            <a:avLst/>
          </a:prstGeom>
        </p:spPr>
      </p:pic>
    </p:spTree>
    <p:extLst>
      <p:ext uri="{BB962C8B-B14F-4D97-AF65-F5344CB8AC3E}">
        <p14:creationId xmlns:p14="http://schemas.microsoft.com/office/powerpoint/2010/main" val="26810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812384" y="1028944"/>
            <a:ext cx="7885603" cy="5042763"/>
            <a:chOff x="2516470" y="548138"/>
            <a:chExt cx="7443321" cy="4759928"/>
          </a:xfrm>
        </p:grpSpPr>
        <p:sp>
          <p:nvSpPr>
            <p:cNvPr id="40" name="云形 39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云形 40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52" name="云形 51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云形 52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075" y="1095989"/>
            <a:ext cx="5045617" cy="504561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24484" y="3018632"/>
            <a:ext cx="5352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cs typeface="+mn-ea"/>
                <a:sym typeface="+mn-lt"/>
              </a:rPr>
              <a:t>生活中使用过智能风扇吗？</a:t>
            </a:r>
            <a:endParaRPr lang="zh-CN" altLang="en-US" sz="3600" dirty="0">
              <a:cs typeface="+mn-ea"/>
              <a:sym typeface="+mn-lt"/>
            </a:endParaRPr>
          </a:p>
          <a:p>
            <a:r>
              <a:rPr lang="zh-CN" altLang="en-US" sz="3600" dirty="0">
                <a:cs typeface="+mn-ea"/>
                <a:sym typeface="+mn-lt"/>
              </a:rPr>
              <a:t>请说说你对它</a:t>
            </a:r>
            <a:r>
              <a:rPr lang="zh-CN" altLang="en-US" sz="3600" dirty="0" smtClean="0">
                <a:cs typeface="+mn-ea"/>
                <a:sym typeface="+mn-lt"/>
              </a:rPr>
              <a:t>的认识。</a:t>
            </a:r>
            <a:endParaRPr lang="zh-CN" altLang="en-US" sz="3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897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440" y="866823"/>
            <a:ext cx="7266272" cy="457810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智能风扇项目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972185"/>
            <a:ext cx="5964555" cy="5964555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52" name="云形 51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云形 52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4789805" y="1968960"/>
            <a:ext cx="3662680" cy="2031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 smtClean="0">
                <a:cs typeface="+mn-ea"/>
                <a:sym typeface="+mn-lt"/>
              </a:rPr>
              <a:t>按钮</a:t>
            </a:r>
            <a:r>
              <a:rPr lang="zh-CN" altLang="en-US" sz="2800" dirty="0">
                <a:cs typeface="+mn-ea"/>
                <a:sym typeface="+mn-lt"/>
              </a:rPr>
              <a:t>风扇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cs typeface="+mn-ea"/>
                <a:sym typeface="+mn-lt"/>
              </a:rPr>
              <a:t>变速</a:t>
            </a:r>
            <a:r>
              <a:rPr lang="zh-CN" altLang="en-US" sz="2800" dirty="0" smtClean="0">
                <a:cs typeface="+mn-ea"/>
                <a:sym typeface="+mn-lt"/>
              </a:rPr>
              <a:t>风扇</a:t>
            </a:r>
            <a:endParaRPr lang="en-US" altLang="zh-CN" sz="28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cs typeface="+mn-ea"/>
                <a:sym typeface="+mn-lt"/>
              </a:rPr>
              <a:t>智能</a:t>
            </a:r>
            <a:r>
              <a:rPr lang="zh-CN" altLang="en-US" sz="2800" dirty="0" smtClean="0">
                <a:cs typeface="+mn-ea"/>
                <a:sym typeface="+mn-lt"/>
              </a:rPr>
              <a:t>风扇</a:t>
            </a:r>
            <a:endParaRPr lang="en-US" altLang="zh-CN" sz="2800" dirty="0">
              <a:cs typeface="+mn-ea"/>
              <a:sym typeface="+mn-lt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649" y="3626924"/>
            <a:ext cx="2282296" cy="2069592"/>
          </a:xfrm>
          <a:prstGeom prst="ellipse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340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智能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风扇项目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8" y="1251161"/>
            <a:ext cx="10091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器材准备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/>
              <a:t>智能</a:t>
            </a:r>
            <a:r>
              <a:rPr lang="zh-CN" altLang="zh-CN" sz="2000" dirty="0" smtClean="0"/>
              <a:t>风扇</a:t>
            </a:r>
            <a:r>
              <a:rPr lang="zh-CN" altLang="zh-CN" sz="2000" dirty="0"/>
              <a:t>器材</a:t>
            </a:r>
            <a:endParaRPr lang="zh-CN" altLang="en-US" sz="2000" dirty="0"/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2349817" y="1651271"/>
            <a:ext cx="5665471" cy="520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5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-191814"/>
            <a:ext cx="12895093" cy="7946844"/>
            <a:chOff x="0" y="-221063"/>
            <a:chExt cx="12895093" cy="7946844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2538810" y="549920"/>
            <a:ext cx="7443321" cy="4759928"/>
            <a:chOff x="2516470" y="548138"/>
            <a:chExt cx="7443321" cy="4759928"/>
          </a:xfrm>
        </p:grpSpPr>
        <p:sp>
          <p:nvSpPr>
            <p:cNvPr id="43" name="云形 42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96" y="2352976"/>
            <a:ext cx="1112666" cy="111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3" y="409641"/>
            <a:ext cx="2981702" cy="402015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477890" y="2099342"/>
            <a:ext cx="523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FFC52F"/>
                </a:solidFill>
                <a:cs typeface="+mn-ea"/>
                <a:sym typeface="+mn-lt"/>
              </a:rPr>
              <a:t>按钮风扇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0015028" y="1176315"/>
            <a:ext cx="1633494" cy="1044603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云形 5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0241" y="4100557"/>
            <a:ext cx="1891025" cy="1209291"/>
            <a:chOff x="392658" y="3679279"/>
            <a:chExt cx="1466266" cy="937662"/>
          </a:xfrm>
        </p:grpSpPr>
        <p:grpSp>
          <p:nvGrpSpPr>
            <p:cNvPr id="61" name="组合 60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63" name="云形 62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云形 63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9086116" y="4735242"/>
            <a:ext cx="1133322" cy="724748"/>
            <a:chOff x="8985779" y="3960837"/>
            <a:chExt cx="2199915" cy="1406823"/>
          </a:xfrm>
        </p:grpSpPr>
        <p:sp>
          <p:nvSpPr>
            <p:cNvPr id="70" name="云形 6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云形 7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83510" y="412954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和你的伙伴一起完成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3293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按钮风扇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8" y="1251161"/>
            <a:ext cx="10091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STEP1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 smtClean="0"/>
              <a:t>把</a:t>
            </a:r>
            <a:r>
              <a:rPr lang="zh-CN" altLang="en-US" sz="2000" dirty="0"/>
              <a:t>按钮模块接到扩展板</a:t>
            </a:r>
            <a:r>
              <a:rPr lang="en-US" altLang="zh-CN" sz="2000" dirty="0"/>
              <a:t>P0</a:t>
            </a:r>
            <a:r>
              <a:rPr lang="zh-CN" altLang="en-US" sz="2000" dirty="0"/>
              <a:t>号接口上；把风扇模块接到扩展板</a:t>
            </a:r>
            <a:r>
              <a:rPr lang="en-US" altLang="zh-CN" sz="2000" dirty="0"/>
              <a:t>P1</a:t>
            </a:r>
            <a:r>
              <a:rPr lang="zh-CN" altLang="en-US" sz="2000" dirty="0"/>
              <a:t>号接口</a:t>
            </a:r>
            <a:r>
              <a:rPr lang="zh-CN" altLang="en-US" sz="2000" dirty="0" smtClean="0"/>
              <a:t>上。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65" y="1763104"/>
            <a:ext cx="7069729" cy="466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按钮风扇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9304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STEP2</a:t>
            </a:r>
            <a:r>
              <a:rPr lang="zh-CN" altLang="en-US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：</a:t>
            </a:r>
            <a:r>
              <a:rPr lang="zh-CN" altLang="en-US" sz="2000" dirty="0"/>
              <a:t>单击“</a:t>
            </a:r>
            <a:r>
              <a:rPr lang="en-US" altLang="zh-CN" sz="2000" dirty="0"/>
              <a:t>micro: bit”</a:t>
            </a:r>
            <a:r>
              <a:rPr lang="zh-CN" altLang="en-US" sz="2000" dirty="0"/>
              <a:t>模块，选择“读取数字引脚</a:t>
            </a:r>
            <a:r>
              <a:rPr lang="en-US" altLang="zh-CN" sz="2000" dirty="0"/>
              <a:t>P0”</a:t>
            </a:r>
            <a:r>
              <a:rPr lang="zh-CN" altLang="en-US" sz="2000" dirty="0"/>
              <a:t>指令，并拖到脚本</a:t>
            </a:r>
            <a:r>
              <a:rPr lang="zh-CN" altLang="en-US" sz="2000" dirty="0" smtClean="0"/>
              <a:t>区。 </a:t>
            </a:r>
            <a:endParaRPr lang="zh-CN" altLang="en-US" sz="2000" dirty="0">
              <a:solidFill>
                <a:srgbClr val="E471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29" y="1802651"/>
            <a:ext cx="7965589" cy="46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5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按钮风扇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72689" y="1298603"/>
            <a:ext cx="99433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E47100"/>
                </a:solidFill>
                <a:latin typeface="Century Gothic" panose="020B0502020202020204" pitchFamily="34" charset="0"/>
              </a:rPr>
              <a:t>STEP3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/>
              <a:t>“运算符”模块中的“ </a:t>
            </a:r>
            <a:r>
              <a:rPr lang="en-US" altLang="zh-CN" sz="2000" dirty="0"/>
              <a:t>= ”</a:t>
            </a:r>
            <a:r>
              <a:rPr lang="zh-CN" altLang="en-US" sz="2000" dirty="0"/>
              <a:t>可以判断按钮是否被按下，如果按钮值为“</a:t>
            </a:r>
            <a:r>
              <a:rPr lang="en-US" altLang="zh-CN" sz="2000" dirty="0"/>
              <a:t>1”</a:t>
            </a:r>
            <a:r>
              <a:rPr lang="zh-CN" altLang="en-US" sz="2000" dirty="0"/>
              <a:t>成立，说明按钮被按下，否则，按钮没有被按下。将“数字读取引脚</a:t>
            </a:r>
            <a:r>
              <a:rPr lang="en-US" altLang="zh-CN" sz="2000" dirty="0"/>
              <a:t>P0”</a:t>
            </a:r>
            <a:r>
              <a:rPr lang="zh-CN" altLang="en-US" sz="2000" dirty="0"/>
              <a:t>嵌套在等式中。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96" y="2332311"/>
            <a:ext cx="9265726" cy="384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0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按钮风扇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72689" y="1298603"/>
            <a:ext cx="99433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E47100"/>
                </a:solidFill>
                <a:latin typeface="Century Gothic" panose="020B0502020202020204" pitchFamily="34" charset="0"/>
              </a:rPr>
              <a:t>STEP4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/>
              <a:t>在“控制”模块中找到“如果那么执行，否则执行”指令。拖入脚本区的循环模块中。将“ </a:t>
            </a:r>
            <a:r>
              <a:rPr lang="en-US" altLang="zh-CN" sz="2000" dirty="0"/>
              <a:t>= ”</a:t>
            </a:r>
            <a:r>
              <a:rPr lang="zh-CN" altLang="en-US" sz="2000" dirty="0"/>
              <a:t>左右成立的条件指令嵌套到条件判断指令“如果那么执行，否则执行”中。“</a:t>
            </a:r>
            <a:r>
              <a:rPr lang="en-US" altLang="zh-CN" sz="2000" dirty="0"/>
              <a:t>micro: bit”</a:t>
            </a:r>
            <a:r>
              <a:rPr lang="zh-CN" altLang="en-US" sz="2000" dirty="0"/>
              <a:t>模块中找到“设置数字引脚</a:t>
            </a:r>
            <a:r>
              <a:rPr lang="en-US" altLang="zh-CN" sz="2000" dirty="0"/>
              <a:t>P0</a:t>
            </a:r>
            <a:r>
              <a:rPr lang="zh-CN" altLang="en-US" sz="2000" dirty="0"/>
              <a:t>输出低电平”指令，将指令修改成“设置数字引脚</a:t>
            </a:r>
            <a:r>
              <a:rPr lang="en-US" altLang="zh-CN" sz="2000" dirty="0"/>
              <a:t>P1</a:t>
            </a:r>
            <a:r>
              <a:rPr lang="zh-CN" altLang="en-US" sz="2000" dirty="0"/>
              <a:t>输出高电平”和“设置数字引脚</a:t>
            </a:r>
            <a:r>
              <a:rPr lang="en-US" altLang="zh-CN" sz="2000" dirty="0"/>
              <a:t>P1</a:t>
            </a:r>
            <a:r>
              <a:rPr lang="zh-CN" altLang="en-US" sz="2000" dirty="0"/>
              <a:t>输出低电平”，分别放在“那么执行”和“否则执行”下面，当按钮按下之后，就会执行这个指令让风扇转起来。松开按钮的时候，风扇停止转动。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497" y="3237595"/>
            <a:ext cx="5335988" cy="35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ISPRING_PRESENTATION_TITLE" val="儿童教育PPT"/>
</p:tagLst>
</file>

<file path=ppt/theme/theme1.xml><?xml version="1.0" encoding="utf-8"?>
<a:theme xmlns:a="http://schemas.openxmlformats.org/drawingml/2006/main" name="第一PPT，www.1ppt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ggrrd4l">
      <a:majorFont>
        <a:latin typeface="微软雅黑"/>
        <a:ea typeface="方正卡通简体"/>
        <a:cs typeface="Arial"/>
      </a:majorFont>
      <a:minorFont>
        <a:latin typeface="微软雅黑"/>
        <a:ea typeface="方正卡通简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459</Words>
  <Application>Microsoft Office PowerPoint</Application>
  <PresentationFormat>宽屏</PresentationFormat>
  <Paragraphs>54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方正卡通简体</vt:lpstr>
      <vt:lpstr>宋体</vt:lpstr>
      <vt:lpstr>微软雅黑</vt:lpstr>
      <vt:lpstr>幼圆</vt:lpstr>
      <vt:lpstr>Arial</vt:lpstr>
      <vt:lpstr>Calibri</vt:lpstr>
      <vt:lpstr>Century Gothic</vt:lpstr>
      <vt:lpstr>第一PPT，www.1ppt.com​​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rbm.xkw.com</dc:creator>
  <cp:lastModifiedBy>Administrator</cp:lastModifiedBy>
  <cp:revision>21</cp:revision>
  <cp:lastPrinted>2022-09-29T09:10:46Z</cp:lastPrinted>
  <dcterms:created xsi:type="dcterms:W3CDTF">2022-09-29T09:10:46Z</dcterms:created>
  <dcterms:modified xsi:type="dcterms:W3CDTF">2022-12-01T00:52:16Z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