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337" r:id="rId3"/>
    <p:sldId id="332" r:id="rId4"/>
    <p:sldId id="338" r:id="rId5"/>
    <p:sldId id="339" r:id="rId6"/>
    <p:sldId id="333" r:id="rId7"/>
    <p:sldId id="334" r:id="rId8"/>
    <p:sldId id="335" r:id="rId9"/>
    <p:sldId id="336" r:id="rId10"/>
    <p:sldId id="340" r:id="rId11"/>
    <p:sldId id="341" r:id="rId12"/>
    <p:sldId id="342" r:id="rId13"/>
    <p:sldId id="343" r:id="rId14"/>
    <p:sldId id="344" r:id="rId15"/>
    <p:sldId id="345" r:id="rId16"/>
    <p:sldId id="350" r:id="rId17"/>
    <p:sldId id="346" r:id="rId18"/>
    <p:sldId id="347" r:id="rId19"/>
    <p:sldId id="348" r:id="rId20"/>
    <p:sldId id="349" r:id="rId21"/>
    <p:sldId id="351" r:id="rId22"/>
    <p:sldId id="353" r:id="rId23"/>
    <p:sldId id="354" r:id="rId24"/>
    <p:sldId id="355" r:id="rId25"/>
    <p:sldId id="356" r:id="rId26"/>
    <p:sldId id="358" r:id="rId27"/>
    <p:sldId id="359" r:id="rId28"/>
    <p:sldId id="360" r:id="rId29"/>
    <p:sldId id="3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Q" initials="QQ" lastIdx="0" clrIdx="0">
    <p:extLst>
      <p:ext uri="{19B8F6BF-5375-455C-9EA6-DF929625EA0E}">
        <p15:presenceInfo xmlns:p15="http://schemas.microsoft.com/office/powerpoint/2012/main" userId="3c4d45cd8cfe7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14" autoAdjust="0"/>
  </p:normalViewPr>
  <p:slideViewPr>
    <p:cSldViewPr snapToGrid="0" showGuides="1">
      <p:cViewPr varScale="1">
        <p:scale>
          <a:sx n="112" d="100"/>
          <a:sy n="112" d="100"/>
        </p:scale>
        <p:origin x="2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6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2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66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06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7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0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3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3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29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5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8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19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67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84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7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7713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401203" y="2316822"/>
            <a:ext cx="53901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8ACFEA"/>
                </a:solidFill>
                <a:cs typeface="+mn-ea"/>
                <a:sym typeface="+mn-lt"/>
              </a:rPr>
              <a:t>智能灯</a:t>
            </a:r>
            <a:endParaRPr lang="zh-CN" altLang="en-US" sz="8000" b="1" dirty="0">
              <a:solidFill>
                <a:srgbClr val="8ACFEA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闪烁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86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怎么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实现闪烁呢，需要让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小灯保持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秒亮的状态之后再保持</a:t>
            </a:r>
            <a:r>
              <a:rPr lang="en-US" altLang="zh-CN" sz="2000" dirty="0"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秒熄灭的状态，并循环下去，所以需要在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“控制”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模块里找到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“等待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秒”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2415805"/>
            <a:ext cx="10115453" cy="33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“等待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秒”放到“设置数字引脚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输出高电平”下方，这样就能让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灯保持亮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秒再执行下一个程序。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44" y="2237427"/>
            <a:ext cx="10653622" cy="36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8" y="1298603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接下来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需要做的是让小灯在熄灭状态下，保持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秒钟。鼠标右击“设置数字引脚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输出高电平”，出现菜单选择“复制”。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89" y="2594704"/>
            <a:ext cx="10679504" cy="37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将复制得到的模块放到“等待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秒”的下方，并且修改“高电平”为“低电平”，让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灯在熄灭状态下，保持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秒钟。因为是循环执行，所以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LED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灯闪烁的程序会一直执行下去哦。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28" y="2442633"/>
            <a:ext cx="4722076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1674587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按钮控制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34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95" y="1642532"/>
            <a:ext cx="8342361" cy="3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要把按钮模块接到扩展板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号接口上；把</a:t>
            </a:r>
            <a:r>
              <a:rPr lang="en-US" altLang="zh-CN" sz="2000" dirty="0"/>
              <a:t>LED</a:t>
            </a:r>
            <a:r>
              <a:rPr lang="zh-CN" altLang="en-US" sz="2000" dirty="0"/>
              <a:t>灯模块接到扩展板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号接口上。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37" y="1708149"/>
            <a:ext cx="7463926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单击</a:t>
            </a:r>
            <a:r>
              <a:rPr lang="zh-CN" altLang="en-US" sz="2000" dirty="0"/>
              <a:t>“</a:t>
            </a:r>
            <a:r>
              <a:rPr lang="en-US" altLang="zh-CN" sz="2000" dirty="0" err="1"/>
              <a:t>micro:bit</a:t>
            </a:r>
            <a:r>
              <a:rPr lang="zh-CN" altLang="en-US" sz="2000" dirty="0"/>
              <a:t>”模块，选择“读取数字引脚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”指令，并拖到脚本区。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80" y="2016607"/>
            <a:ext cx="8867706" cy="42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在“控制”模块中找到“如果那么执行，否则执行”指令。拖入脚本区的循环模块中。将等式左右的条件嵌套入“如果那么执行，否则执行”指令中。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64" y="2006489"/>
            <a:ext cx="9563889" cy="47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55755" y="1276419"/>
            <a:ext cx="10614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STEP4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”模块中找到“设置数字引脚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输出低电平”指令，将指令修改成“设置数字引脚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输出高电平”，放在“那么执行”下面，当按钮按下之后，就会执行这个指令让小灯亮起来。再将“设置数字引脚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输出低电平”放在“否则执行”下面，就能实现当松开按钮的时候，外接</a:t>
            </a:r>
            <a:r>
              <a:rPr lang="en-US" altLang="zh-CN" sz="2000" dirty="0"/>
              <a:t>LED</a:t>
            </a:r>
            <a:r>
              <a:rPr lang="zh-CN" altLang="en-US" sz="2000" dirty="0"/>
              <a:t>小灯熄灭啦。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2599858"/>
            <a:ext cx="8650244" cy="41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53857" y="2970972"/>
            <a:ext cx="45116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你听说</a:t>
            </a:r>
            <a:r>
              <a:rPr lang="zh-CN" altLang="en-US" sz="3600" dirty="0" smtClean="0">
                <a:cs typeface="+mn-ea"/>
                <a:sym typeface="+mn-lt"/>
              </a:rPr>
              <a:t>过智能</a:t>
            </a:r>
            <a:r>
              <a:rPr lang="zh-CN" altLang="en-US" sz="3600" dirty="0">
                <a:cs typeface="+mn-ea"/>
                <a:sym typeface="+mn-lt"/>
              </a:rPr>
              <a:t>家居</a:t>
            </a:r>
            <a:r>
              <a:rPr lang="zh-CN" altLang="en-US" sz="3600" dirty="0" smtClean="0">
                <a:cs typeface="+mn-ea"/>
                <a:sym typeface="+mn-lt"/>
              </a:rPr>
              <a:t>吗？</a:t>
            </a:r>
            <a:endParaRPr lang="zh-CN" altLang="en-US" sz="3600" dirty="0">
              <a:cs typeface="+mn-ea"/>
              <a:sym typeface="+mn-lt"/>
            </a:endParaRPr>
          </a:p>
          <a:p>
            <a:r>
              <a:rPr lang="zh-CN" altLang="en-US" sz="3600" dirty="0">
                <a:cs typeface="+mn-ea"/>
                <a:sym typeface="+mn-lt"/>
              </a:rPr>
              <a:t>请说说你对它的理解。</a:t>
            </a:r>
          </a:p>
        </p:txBody>
      </p:sp>
    </p:spTree>
    <p:extLst>
      <p:ext uri="{BB962C8B-B14F-4D97-AF65-F5344CB8AC3E}">
        <p14:creationId xmlns:p14="http://schemas.microsoft.com/office/powerpoint/2010/main" val="3748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1617901"/>
            <a:ext cx="52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旋钮控制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49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按钮台灯中使用的按钮模块换为旋钮模块。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90" y="1854199"/>
            <a:ext cx="7413151" cy="47752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20367" y="2642948"/>
            <a:ext cx="1038410" cy="13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旋钮</a:t>
            </a:r>
            <a:r>
              <a:rPr lang="zh-CN" altLang="en-US" sz="2000" dirty="0"/>
              <a:t>连接板子的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号引脚，单击“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”模块，选择“读取模拟引脚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”指令，并拖到脚本区。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32990"/>
            <a:ext cx="7069729" cy="45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按钮控制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“</a:t>
            </a:r>
            <a:r>
              <a:rPr lang="en-US" altLang="zh-CN" sz="2000" dirty="0"/>
              <a:t>micro: bit</a:t>
            </a:r>
            <a:r>
              <a:rPr lang="zh-CN" altLang="en-US" sz="2000" dirty="0"/>
              <a:t>”模块中的“设置模拟引脚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输出”拖入脚本区的“循环执行”中，将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改为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。将“读取模拟引脚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”和“设置模拟引脚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输出”和两个指令嵌套在一起。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2314266"/>
            <a:ext cx="9573200" cy="36039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82756" y="5805214"/>
            <a:ext cx="100726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rgbClr val="45454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这段代码可以这样理解：获取旋钮当前旋转位置的值，这个值对应的是</a:t>
            </a:r>
            <a:r>
              <a:rPr lang="en-US" altLang="zh-CN" dirty="0">
                <a:solidFill>
                  <a:srgbClr val="454545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LED</a:t>
            </a:r>
            <a:r>
              <a:rPr lang="zh-CN" altLang="en-US" dirty="0">
                <a:solidFill>
                  <a:srgbClr val="45454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小灯的亮度。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77890" y="2099342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智能灯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95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智能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8" y="1251161"/>
            <a:ext cx="10091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要把运动传感器模块模块接到扩展板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号接口上；把</a:t>
            </a:r>
            <a:r>
              <a:rPr lang="en-US" altLang="zh-CN" sz="2000" dirty="0"/>
              <a:t>LED</a:t>
            </a:r>
            <a:r>
              <a:rPr lang="zh-CN" altLang="en-US" sz="2000" dirty="0"/>
              <a:t>灯模块接到扩展板</a:t>
            </a:r>
            <a:r>
              <a:rPr lang="en-US" altLang="zh-CN" sz="2000" dirty="0" err="1"/>
              <a:t>P1</a:t>
            </a:r>
            <a:r>
              <a:rPr lang="zh-CN" altLang="en-US" sz="2000" dirty="0"/>
              <a:t>号接口上。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91" y="2324383"/>
            <a:ext cx="2234100" cy="292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5" y="2142067"/>
            <a:ext cx="6542989" cy="42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9304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读取数字引脚</a:t>
            </a:r>
            <a:r>
              <a:rPr lang="en-US" altLang="zh-CN" sz="2000" dirty="0" err="1"/>
              <a:t>P0</a:t>
            </a:r>
            <a:r>
              <a:rPr lang="zh-CN" altLang="en-US" sz="2000" dirty="0"/>
              <a:t>的值来判断运动传感器的数字信号数值。 </a:t>
            </a:r>
            <a:endParaRPr lang="zh-CN" altLang="en-US" sz="2000" dirty="0">
              <a:solidFill>
                <a:srgbClr val="E471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33" y="1814813"/>
            <a:ext cx="6620933" cy="4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272689" y="1298603"/>
            <a:ext cx="9943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 smtClean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dirty="0"/>
              <a:t>当运动传感器检测到有人经过时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灯点亮；</a:t>
            </a:r>
            <a:r>
              <a:rPr lang="zh-CN" altLang="en-US" sz="2000" dirty="0"/>
              <a:t>没有人经过时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灯熄灭。</a:t>
            </a:r>
            <a:r>
              <a:rPr lang="zh-CN" altLang="en-US" sz="2000" dirty="0"/>
              <a:t>需要用到的指令为：“如果</a:t>
            </a:r>
            <a:r>
              <a:rPr lang="en-US" altLang="zh-CN" sz="2000" dirty="0"/>
              <a:t>—</a:t>
            </a:r>
            <a:r>
              <a:rPr lang="zh-CN" altLang="en-US" sz="2000" dirty="0"/>
              <a:t>否则</a:t>
            </a:r>
            <a:r>
              <a:rPr lang="zh-CN" altLang="en-US" sz="2000" dirty="0" smtClean="0"/>
              <a:t>”。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56" y="2006489"/>
            <a:ext cx="3989583" cy="4519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06" y="2006489"/>
            <a:ext cx="6645832" cy="4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56830" y="2440195"/>
            <a:ext cx="40082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8ACFEA"/>
                </a:solidFill>
                <a:cs typeface="+mn-ea"/>
                <a:sym typeface="+mn-lt"/>
              </a:rPr>
              <a:t>谢谢观看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  <p:pic>
        <p:nvPicPr>
          <p:cNvPr id="90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1633200" y="112395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2887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智能灯项目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2185"/>
            <a:ext cx="5964555" cy="596455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789805" y="1968960"/>
            <a:ext cx="3662680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点</a:t>
            </a:r>
            <a:r>
              <a:rPr lang="zh-CN" altLang="en-US" sz="2800" dirty="0" smtClean="0">
                <a:cs typeface="+mn-ea"/>
                <a:sym typeface="+mn-lt"/>
              </a:rPr>
              <a:t>亮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闪烁的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按钮控制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旋钮控制</a:t>
            </a:r>
            <a:r>
              <a:rPr lang="en-US" altLang="zh-CN" sz="2800" dirty="0" smtClean="0">
                <a:cs typeface="+mn-ea"/>
                <a:sym typeface="+mn-lt"/>
              </a:rPr>
              <a:t>LED</a:t>
            </a:r>
            <a:r>
              <a:rPr lang="zh-CN" altLang="en-US" sz="2800" dirty="0" smtClean="0">
                <a:cs typeface="+mn-ea"/>
                <a:sym typeface="+mn-lt"/>
              </a:rPr>
              <a:t>灯</a:t>
            </a:r>
            <a:endParaRPr lang="en-US" altLang="zh-CN" sz="28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+mn-ea"/>
                <a:sym typeface="+mn-lt"/>
              </a:rPr>
              <a:t>智能灯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4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2138859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点亮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14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1031027"/>
            <a:ext cx="8277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STEP1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：将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主控板与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扩展板连接起来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41" y="2016607"/>
            <a:ext cx="8467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5399" y="1251161"/>
            <a:ext cx="8695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STEP2</a:t>
            </a:r>
            <a:r>
              <a:rPr lang="zh-CN" altLang="en-US" sz="2000" b="1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将</a:t>
            </a:r>
            <a:r>
              <a:rPr lang="en-US" altLang="zh-CN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LED 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灯模块连接到扩展板的</a:t>
            </a:r>
            <a:r>
              <a:rPr lang="en-US" altLang="zh-CN" sz="2000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P1</a:t>
            </a:r>
            <a:r>
              <a:rPr lang="zh-CN" altLang="en-US" sz="2000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号</a:t>
            </a:r>
            <a:r>
              <a:rPr lang="zh-CN" altLang="en-US" sz="2000" dirty="0" smtClean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接口</a:t>
            </a:r>
            <a:endParaRPr lang="zh-CN" altLang="en-US" sz="2000" dirty="0">
              <a:solidFill>
                <a:srgbClr val="E47100"/>
              </a:solidFill>
              <a:latin typeface="Century Gothic" panose="020B0502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92" y="1847199"/>
            <a:ext cx="6698061" cy="44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81200" y="240665"/>
            <a:ext cx="647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点亮</a:t>
            </a:r>
            <a:r>
              <a:rPr lang="en-US" altLang="zh-CN" sz="3600" dirty="0" smtClean="0">
                <a:latin typeface="+mn-lt"/>
                <a:ea typeface="+mn-ea"/>
                <a:cs typeface="+mn-ea"/>
                <a:sym typeface="+mn-lt"/>
              </a:rPr>
              <a:t>LED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灯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06556" y="10532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 smtClean="0">
                <a:solidFill>
                  <a:srgbClr val="E47100"/>
                </a:solidFill>
                <a:latin typeface="Century Gothic" panose="020B0502020202020204" pitchFamily="34" charset="0"/>
              </a:rPr>
              <a:t>STEP3</a:t>
            </a:r>
            <a:r>
              <a:rPr lang="zh-CN" altLang="en-US" sz="2000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：编写程序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06555" y="1388014"/>
            <a:ext cx="102843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Mind+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编程界面编写程序，新建项目，并从左下角扩展中选择</a:t>
            </a:r>
            <a:r>
              <a:rPr lang="en-US" altLang="zh-CN" dirty="0"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主控板。向下滑动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micro: bit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模块，会出现“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设置数字引脚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P0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输出低电平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”，这里我们需要将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P0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改成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en-US" altLang="zh-CN" dirty="0" err="1">
                <a:solidFill>
                  <a:srgbClr val="E47100"/>
                </a:solidFill>
                <a:latin typeface="Century Gothic" panose="020B0502020202020204" pitchFamily="34" charset="0"/>
                <a:ea typeface="幼圆" panose="02010509060101010101" pitchFamily="49" charset="-122"/>
              </a:rPr>
              <a:t>P1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，将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“低电平”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改成</a:t>
            </a:r>
            <a:r>
              <a:rPr lang="zh-CN" altLang="en-US" dirty="0">
                <a:solidFill>
                  <a:srgbClr val="E471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“高电平”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11" y="5077336"/>
            <a:ext cx="7381875" cy="1228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11" y="2991361"/>
            <a:ext cx="4381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493015" y="2138859"/>
            <a:ext cx="523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C52F"/>
                </a:solidFill>
                <a:cs typeface="+mn-ea"/>
                <a:sym typeface="+mn-lt"/>
              </a:rPr>
              <a:t>闪烁</a:t>
            </a:r>
            <a:r>
              <a:rPr lang="en-US" altLang="zh-CN" sz="7200" dirty="0" smtClean="0">
                <a:solidFill>
                  <a:srgbClr val="FFC52F"/>
                </a:solidFill>
                <a:cs typeface="+mn-ea"/>
                <a:sym typeface="+mn-lt"/>
              </a:rPr>
              <a:t>LED</a:t>
            </a:r>
            <a:r>
              <a:rPr lang="zh-CN" altLang="en-US" sz="7200" dirty="0" smtClean="0">
                <a:solidFill>
                  <a:srgbClr val="FFC52F"/>
                </a:solidFill>
                <a:cs typeface="+mn-ea"/>
                <a:sym typeface="+mn-lt"/>
              </a:rPr>
              <a:t>灯</a:t>
            </a:r>
            <a:endParaRPr lang="zh-CN" altLang="en-US" sz="7200" dirty="0">
              <a:solidFill>
                <a:srgbClr val="FFC52F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8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83510" y="412954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和你的伙伴一起完成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3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ISPRING_PRESENTATION_TITLE" val="儿童教育PPT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ggrrd4l">
      <a:majorFont>
        <a:latin typeface="微软雅黑"/>
        <a:ea typeface="方正卡通简体"/>
        <a:cs typeface="Arial"/>
      </a:majorFont>
      <a:minorFont>
        <a:latin typeface="微软雅黑"/>
        <a:ea typeface="方正卡通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845</Words>
  <Application>Microsoft Office PowerPoint</Application>
  <PresentationFormat>宽屏</PresentationFormat>
  <Paragraphs>88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方正卡通简体</vt:lpstr>
      <vt:lpstr>宋体</vt:lpstr>
      <vt:lpstr>微软雅黑</vt:lpstr>
      <vt:lpstr>幼圆</vt:lpstr>
      <vt:lpstr>Arial</vt:lpstr>
      <vt:lpstr>Calibri</vt:lpstr>
      <vt:lpstr>Century Gothic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Microsoft 帐户</cp:lastModifiedBy>
  <cp:revision>18</cp:revision>
  <cp:lastPrinted>2022-09-29T09:10:46Z</cp:lastPrinted>
  <dcterms:created xsi:type="dcterms:W3CDTF">2022-09-29T09:10:46Z</dcterms:created>
  <dcterms:modified xsi:type="dcterms:W3CDTF">2023-08-09T18:34:05Z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