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BFA24-53E5-4916-836D-9A30D4D5F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89D91F-B172-4F83-8364-7F126317A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609A5-1703-4710-8B38-83837926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2E30-6B0C-434B-8291-4BF6A817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56F29-6DA6-4021-872F-B74F2A9E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2E04-E6B5-49B0-9E83-04A84A28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AFD08D-E77E-43F3-88FE-4E9F51C7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54CE7-5A46-49D7-854D-65306242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C5805-FD9F-485D-8105-D979A78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1D2C5-A175-4518-AE54-091A59CD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1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C3A3F5-A60A-4EC0-99A4-5667C8C7C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272EB-284B-4F01-9E7A-C140829B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85F57-B129-43FE-8378-AD48EAF9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0ABC2-2282-42E5-9DE6-16C829DA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D1C3-4986-40E3-A132-1D20F081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2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29CFE-582D-4516-AC22-D3C5682F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23D89-BE92-4A69-9F2C-FC8AF0E8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2A756-A54E-41C4-9383-701C8239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9F2FF-1C3E-4FA0-9B4E-F9D2BE9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EC298-9BFF-4A72-95D2-6A715FB9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6214-C7BA-48C3-A37E-67DCC99A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C2A0D-E14C-4992-BE73-ADE00A67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CCA9D-683C-4CB5-881B-6C3C5146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0D6F2-8B30-4F48-9788-80EDCE16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59E66-DF71-4905-8006-4FECA211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8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584B8-5950-4E9D-B962-79F35DC7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3E304-E9E0-4570-B63C-FAE895239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0727C-A438-415A-A4A7-FD0F571BB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2B2D3-F88B-4DF9-9C02-073337E8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9CBF1-E936-45BB-A486-43C80DD6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A025A-C015-46BB-9CEF-6AE0C09E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1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21EFB-F44E-430C-92E8-2A41E4D4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1C66A-7BA5-4036-A0CE-D9BD6E8B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D2B70-68DD-40B5-B74B-4CC8DBE2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A55643-B8BA-46CE-8EED-E686D780B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6DE673-2961-4E16-920D-49C159CD8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861E5E-2404-48D6-827C-8C32E144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9234D-507B-4590-AE79-65BB17FA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5CB22A-F516-4AB0-9A1F-27492C9F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A059-2ECB-40B1-8F0E-F2D7B954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61FDC-A821-42CB-BB38-C6E2797F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36ECFB-7AF4-4FE4-A7C9-8D1F961C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1BFA08-277E-492E-A876-578EAC5A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4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42CCAE-E925-4590-A2F2-13B10CBD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6CC906-01AE-4B18-A9D3-B8C242B0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B9FFC-C078-40E4-B0CF-803FE84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D4061-AAFD-48FD-9CF1-9B3E4351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B0142-3618-44F5-9B66-EC7E23FB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66E1F-B0C3-416F-B910-4A4D4957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03C5D-B67D-4712-8D57-FCA5FA6E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4C022-F765-4A0E-B575-2EB8036A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46D96-6DBC-41F2-99A7-3B48353C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6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282F2-B502-497A-A204-59F5CF4A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BDE4C6-7207-4CC3-BEC3-E7F95E28A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76BCBE-AB47-4CEC-984A-F063436AC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45D64-134F-45C7-B716-9341CBFD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2ACA8-B6CF-466A-8BD8-86E8E079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F5F4E-370A-4F2F-BC47-47543D5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1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E2ADA-772B-4A9A-842D-B3775E4E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6F42B-D040-4CDA-B461-21E61EEF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AA7A5-506C-45E0-AD9B-D1A2FA7E0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6047-06B3-498F-9349-CADCC2240EC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752E6-9B0B-417E-8DD4-C9529316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EAB6B-AEFF-4769-A78C-2FE185402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64D1-D79A-4151-A6A5-AED2DA8AA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0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9425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분류성능평가지표란</a:t>
            </a:r>
            <a:r>
              <a:rPr lang="en-US" altLang="ko-KR" dirty="0"/>
              <a:t>? </a:t>
            </a:r>
            <a:r>
              <a:rPr lang="ko-KR" altLang="en-US" dirty="0"/>
              <a:t>기계학습에서 모델이나 패턴의 분류 성능 평가에 사용되는 지표이다</a:t>
            </a:r>
            <a:r>
              <a:rPr lang="en-US" altLang="ko-KR" dirty="0"/>
              <a:t>. </a:t>
            </a:r>
            <a:r>
              <a:rPr lang="ko-KR" altLang="en-US" dirty="0"/>
              <a:t>어느 모델이든 간에 발전을 위한 피드백은 현재 모델의 퍼포먼스를 올바르게 평가하는 것에서부터 시작한다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모델의 분류와 정답</a:t>
            </a:r>
            <a:endParaRPr lang="en-US" altLang="ko-KR" dirty="0"/>
          </a:p>
          <a:p>
            <a:r>
              <a:rPr lang="ko-KR" altLang="en-US" dirty="0"/>
              <a:t>모델을 평가하는 요소는 결국</a:t>
            </a:r>
            <a:r>
              <a:rPr lang="en-US" altLang="ko-KR" dirty="0"/>
              <a:t>, </a:t>
            </a:r>
            <a:r>
              <a:rPr lang="ko-KR" altLang="en-US" dirty="0"/>
              <a:t>모델이 내놓은 답과 실제 정답의 관계로써 정의 내릴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181435-AB82-4771-B552-62E47EE7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4" y="3517346"/>
            <a:ext cx="5114925" cy="2524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0B34AF-753E-49DC-8DAD-165E88C6CB84}"/>
              </a:ext>
            </a:extLst>
          </p:cNvPr>
          <p:cNvSpPr txBox="1"/>
          <p:nvPr/>
        </p:nvSpPr>
        <p:spPr>
          <a:xfrm>
            <a:off x="4940966" y="3718634"/>
            <a:ext cx="6833939" cy="188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True Positive(TP)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실제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인 정답을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라고 예측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정답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False Positive(FP)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실제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False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인 정답을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라고 예측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오답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False Negative(FN)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실제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인 정답을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False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라고 예측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오답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True Negative(TN)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실제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False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인 정답을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False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라고 예측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정답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391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065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marL="342900" indent="-342900" algn="l">
              <a:buAutoNum type="arabicPeriod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Precision, Recall and Accuracy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1.5  F1 score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2F9AB-7E9F-4B8E-8455-719A5F4B361C}"/>
              </a:ext>
            </a:extLst>
          </p:cNvPr>
          <p:cNvSpPr txBox="1"/>
          <p:nvPr/>
        </p:nvSpPr>
        <p:spPr>
          <a:xfrm>
            <a:off x="249464" y="2562875"/>
            <a:ext cx="119425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F1 score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조화평균이다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데이터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label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불균형 구조일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모델의 성능을 정확하게 평가할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성능을 하나의 숫자로 표현할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Noto Sans KR"/>
              </a:rPr>
              <a:t>조화평균의 기하학적 접근</a:t>
            </a:r>
            <a:endParaRPr lang="ko-KR" altLang="en-US" b="1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서로 다른 길이의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A, 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와 이 두 길이의 합만큼 떨어진 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(AB)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으로 이루어진 사다리꼴을 생각하면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 각 변의 길이가 만나는 지점으로부터 맞은 편의 사다리꼴의 변으로 내린 선분이 바로 조화평균을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08D8C-CDF8-4329-A070-BA7300EF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58" y="709555"/>
            <a:ext cx="6604932" cy="17151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95ACAC-AE56-4F64-B053-781131185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79" y="4404148"/>
            <a:ext cx="4193090" cy="231936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AECE46E-B6CC-4A2E-AA14-8755FAE51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317201"/>
            <a:ext cx="4540918" cy="24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065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marL="342900" indent="-342900" algn="l">
              <a:buAutoNum type="arabicPeriod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Precision, Recall and Accuracy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1.5  F1 score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2F9AB-7E9F-4B8E-8455-719A5F4B361C}"/>
              </a:ext>
            </a:extLst>
          </p:cNvPr>
          <p:cNvSpPr txBox="1"/>
          <p:nvPr/>
        </p:nvSpPr>
        <p:spPr>
          <a:xfrm>
            <a:off x="249464" y="2562875"/>
            <a:ext cx="119425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정밀도와 재현율이 비슷한 분류기에서는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점수가 높다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하지만 항상 바람직한 것은 아니다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상황에 따라 정밀도가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중요할 수도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재현율이 중요할 수도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예를 들어 어린아이에게 안전한 동영상을 걸러내는 분류기를 훈련시킨다 가정하면 재현율이 높으나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정말 나쁜 동영상이 몇 개 노출되는 것보다 좋은 동영상이 많이 제외되더라도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낮은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재현율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안전한 것들만 노출시키는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높은 정밀도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분류기를 선호할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다른 예로 감시 카메라를 통해 좀도둑을 잡아내는 분류기를 훈련시킨다고 가정하면 분류기의 재현율이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99%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라면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정확도가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30%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만 되더라도 괜찮을지 모른다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아마도 경비원이 잘못된 호출을 종종 받게 되겠지만 거의 모든 좀도둑을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잡을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그러나 이 둘을 모두 얻을 수는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정밀도를 올리면 재현율이 줄고 그 반대도 마찬가지이다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이를 정밀도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/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재현율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트레이드오프라고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08D8C-CDF8-4329-A070-BA7300EF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58" y="709555"/>
            <a:ext cx="6604932" cy="17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6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6537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algn="l"/>
            <a:r>
              <a:rPr lang="en-US" altLang="ko-KR" b="1" dirty="0"/>
              <a:t>2. Fall-out</a:t>
            </a:r>
          </a:p>
          <a:p>
            <a:endParaRPr lang="en-US" altLang="ko-KR" dirty="0"/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Fall-out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은 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FPR(False Positive Rate)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으로도 불리며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실제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False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인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data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중에서 모델이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라고 예측한 비율이다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모델이 실제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false data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인데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라고 잘못 예측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분류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한 것으로 다음과 같이 표현할 수 있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습니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2.1</a:t>
            </a:r>
            <a:r>
              <a:rPr lang="en-US" altLang="ko-KR" dirty="0"/>
              <a:t>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ROC(Receiver Operating Characteristic) curve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ECFA1F-70D0-46EC-BE89-C0E22000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21" y="577516"/>
            <a:ext cx="4205467" cy="1319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DB6654-5B8F-4C6C-B141-E74F55D4E47C}"/>
              </a:ext>
            </a:extLst>
          </p:cNvPr>
          <p:cNvSpPr txBox="1"/>
          <p:nvPr/>
        </p:nvSpPr>
        <p:spPr>
          <a:xfrm>
            <a:off x="288758" y="3429000"/>
            <a:ext cx="11903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여러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임계값들을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기준으로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Recall-Fallout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변화를 시각화한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Fallout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실제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False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data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중에서 모델이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로 분류한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실제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data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중에서 모델이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로 분류한 비율을 나타낸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지표로써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두 지표를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x, 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축으로 놓고 그려지는 그래프를 해석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5B6E1-B063-4FEA-B6B7-6C779A805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3" r="14834"/>
          <a:stretch/>
        </p:blipFill>
        <p:spPr>
          <a:xfrm>
            <a:off x="7587916" y="3013502"/>
            <a:ext cx="4459705" cy="3231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23CDB6-EB29-4EC3-A842-814CC9DB1B34}"/>
              </a:ext>
            </a:extLst>
          </p:cNvPr>
          <p:cNvSpPr txBox="1"/>
          <p:nvPr/>
        </p:nvSpPr>
        <p:spPr>
          <a:xfrm>
            <a:off x="288757" y="4885759"/>
            <a:ext cx="7154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curve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왼쪽 위 모서리에 가까울수록 모델의 성능이 좋다고 평가한다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Fall-out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작은 모형이 좋은 모형인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y=x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그래프보다 상단에 위치해야 어느정도 성능이 있다고 말할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A3BC3-4431-43A4-B36D-7F3E04836EEF}"/>
              </a:ext>
            </a:extLst>
          </p:cNvPr>
          <p:cNvSpPr txBox="1"/>
          <p:nvPr/>
        </p:nvSpPr>
        <p:spPr>
          <a:xfrm>
            <a:off x="288757" y="5896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2.2</a:t>
            </a:r>
            <a:r>
              <a:rPr lang="en-US" altLang="ko-KR" dirty="0"/>
              <a:t>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AUC(Area Under Curve)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19A86-4FFE-4722-919E-D44299D86D92}"/>
              </a:ext>
            </a:extLst>
          </p:cNvPr>
          <p:cNvSpPr txBox="1"/>
          <p:nvPr/>
        </p:nvSpPr>
        <p:spPr>
          <a:xfrm>
            <a:off x="417094" y="6175660"/>
            <a:ext cx="11630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effectLst/>
              </a:rPr>
              <a:t>ROC curve</a:t>
            </a:r>
            <a:r>
              <a:rPr lang="ko-KR" altLang="en-US" sz="1800" dirty="0">
                <a:effectLst/>
              </a:rPr>
              <a:t>는 그래프이기 때문에 명확한 수치로써 비교하기가 어렵다</a:t>
            </a:r>
            <a:r>
              <a:rPr lang="en-US" altLang="ko-KR" sz="1800" dirty="0">
                <a:effectLst/>
              </a:rPr>
              <a:t>. </a:t>
            </a:r>
            <a:r>
              <a:rPr lang="ko-KR" altLang="en-US" sz="1800" dirty="0">
                <a:effectLst/>
              </a:rPr>
              <a:t>따라서 그래프 아래의 </a:t>
            </a:r>
            <a:r>
              <a:rPr lang="ko-KR" altLang="en-US" sz="1800" dirty="0" err="1">
                <a:effectLst/>
              </a:rPr>
              <a:t>면적값을</a:t>
            </a:r>
            <a:r>
              <a:rPr lang="ko-KR" altLang="en-US" sz="1800" dirty="0">
                <a:effectLst/>
              </a:rPr>
              <a:t> 이용한다</a:t>
            </a:r>
            <a:r>
              <a:rPr lang="en-US" altLang="ko-KR" sz="1800" dirty="0">
                <a:effectLst/>
              </a:rPr>
              <a:t>. </a:t>
            </a:r>
            <a:r>
              <a:rPr lang="ko-KR" altLang="en-US" sz="1800" dirty="0">
                <a:effectLst/>
              </a:rPr>
              <a:t>최대값은 </a:t>
            </a:r>
            <a:r>
              <a:rPr lang="en-US" altLang="ko-KR" sz="1800" dirty="0">
                <a:effectLst/>
              </a:rPr>
              <a:t>1</a:t>
            </a:r>
            <a:r>
              <a:rPr lang="ko-KR" altLang="en-US" sz="1800" dirty="0">
                <a:effectLst/>
              </a:rPr>
              <a:t>이며 좋은 모델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>
                <a:effectLst/>
              </a:rPr>
              <a:t>즉</a:t>
            </a:r>
            <a:r>
              <a:rPr lang="en-US" altLang="ko-KR" sz="1800" dirty="0">
                <a:effectLst/>
              </a:rPr>
              <a:t>, Fall-out</a:t>
            </a:r>
            <a:r>
              <a:rPr lang="ko-KR" altLang="en-US" sz="1800" dirty="0">
                <a:effectLst/>
              </a:rPr>
              <a:t>에 비해 </a:t>
            </a:r>
            <a:r>
              <a:rPr lang="en-US" altLang="ko-KR" sz="1800" dirty="0">
                <a:effectLst/>
              </a:rPr>
              <a:t>Recall </a:t>
            </a:r>
            <a:r>
              <a:rPr lang="ko-KR" altLang="en-US" sz="1800" dirty="0">
                <a:effectLst/>
              </a:rPr>
              <a:t>값이 클수록</a:t>
            </a:r>
            <a:r>
              <a:rPr lang="en-US" altLang="ko-KR" sz="1800" dirty="0">
                <a:effectLst/>
              </a:rPr>
              <a:t>) 1</a:t>
            </a:r>
            <a:r>
              <a:rPr lang="ko-KR" altLang="en-US" sz="1800" dirty="0">
                <a:effectLst/>
              </a:rPr>
              <a:t>에 가까운 값이 나온다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04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6537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b="1" dirty="0"/>
              <a:t>2.1</a:t>
            </a:r>
            <a:r>
              <a:rPr lang="en-US" altLang="ko-KR" dirty="0"/>
              <a:t>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ROC(Receiver Operating Characteristic) curve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B6654-5B8F-4C6C-B141-E74F55D4E47C}"/>
              </a:ext>
            </a:extLst>
          </p:cNvPr>
          <p:cNvSpPr txBox="1"/>
          <p:nvPr/>
        </p:nvSpPr>
        <p:spPr>
          <a:xfrm>
            <a:off x="144379" y="1977704"/>
            <a:ext cx="119032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거짓 양성 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(FPR)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 대한 진짜 양성 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(TPR: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재현율의 다른 이름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곡선이다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양성으로 잘못 분류된 음성 샘플의 비율이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FPR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음성으롲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정확하게 분류한 음성 샘플의 비율인 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진짜 음성 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(TNR)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뺀 값이다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TNR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특이도라고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그러므로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ROC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곡선은 민감도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재현율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특이도 그래프이다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재현율이 높을수록 분류기가 만드는 거짓 양성이 늘어난다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점선은 완전한 랜덤 분류기의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ROC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곡선을 뜻한다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좋은 분류기는 이 점선에서 멀리 떨어져 있어야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 아래의 면적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(AUC)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측정하면 분류기들을 비교할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완벽한 분류기는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AUC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완전한 랜덤 분류기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훈련 데이터의 클래스 비율에 따라 무작위로 예측하는 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실제 클래스가 비슷한 비율의 예측 클래스로 나뉘어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FPR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TPR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값이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비슷해진다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결국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ROC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곡선이 직선과 가깝게 되어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AUC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면적이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0.5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0.5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5B6E1-B063-4FEA-B6B7-6C779A805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3" r="14834"/>
          <a:stretch/>
        </p:blipFill>
        <p:spPr>
          <a:xfrm>
            <a:off x="7269134" y="197346"/>
            <a:ext cx="4459705" cy="32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6537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b="1" dirty="0"/>
              <a:t>2.1</a:t>
            </a:r>
            <a:r>
              <a:rPr lang="en-US" altLang="ko-KR" dirty="0"/>
              <a:t>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ROC(Receiver Operating Characteristic) curve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B6654-5B8F-4C6C-B141-E74F55D4E47C}"/>
              </a:ext>
            </a:extLst>
          </p:cNvPr>
          <p:cNvSpPr txBox="1"/>
          <p:nvPr/>
        </p:nvSpPr>
        <p:spPr>
          <a:xfrm>
            <a:off x="144379" y="1977704"/>
            <a:ext cx="119032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ROC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곡선이 정밀도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/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재현율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(PR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 비슷해서 어떤 것을 사용해야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할지 궁금할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일반적인 법칙은 양성 클래스가 드물거나 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거짓 음성보다 거짓 양성이 더 중요할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곡선을 사용하고 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그렇지 않으면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ROC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곡선을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예를 들어 조금 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ROC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AUC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점수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보면 매우 좋은 분류기라고 생각할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하지만 이는 음성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아님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 비해 양성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크게 적기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이와는 다르게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곡선은 분류기의 성능 개선 여지가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얼마나 되는지 잘 보여준다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오른쪽 위 모서리에 가까워질 수 있는지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5B6E1-B063-4FEA-B6B7-6C779A805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3" r="14834"/>
          <a:stretch/>
        </p:blipFill>
        <p:spPr>
          <a:xfrm>
            <a:off x="7311079" y="71511"/>
            <a:ext cx="4459705" cy="32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9425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</a:rPr>
              <a:t>1. Precision, Recall and Accuracy</a:t>
            </a:r>
          </a:p>
          <a:p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</a:rPr>
              <a:t>Precision, Recall, Accuracy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 논문에서도 사용하는 지표들이며 가장 눈에 익는 지표들이다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1.1 Precision(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Noto Sans KR"/>
              </a:rPr>
              <a:t>정밀도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endParaRPr lang="ko-KR" altLang="en-US" b="1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정밀도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란 모델이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라고 분류한 것 중에서 실제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인 것의 비율이다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181435-AB82-4771-B552-62E47EE7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4" y="3517346"/>
            <a:ext cx="6330695" cy="31240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C5AC10-E4DD-4253-939D-39B740E7A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221" y="2438456"/>
            <a:ext cx="4350043" cy="1588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771D21-82E9-41E3-9C0E-C485D0563C07}"/>
              </a:ext>
            </a:extLst>
          </p:cNvPr>
          <p:cNvSpPr txBox="1"/>
          <p:nvPr/>
        </p:nvSpPr>
        <p:spPr>
          <a:xfrm>
            <a:off x="5620264" y="40265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Positive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/>
              </a:rPr>
              <a:t>정답률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PPV(Positive Predictive Value)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라고도 불린다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날씨 예측 모델이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맑다로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예측했는데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실제 날씨가 맑았는지를 살펴보는 지표라고 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C0077-B6AF-47CF-A9C6-192CF46EF63F}"/>
              </a:ext>
            </a:extLst>
          </p:cNvPr>
          <p:cNvSpPr txBox="1"/>
          <p:nvPr/>
        </p:nvSpPr>
        <p:spPr>
          <a:xfrm>
            <a:off x="5620264" y="498198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한달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30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일 동안 맑은 날이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일이었는데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확실한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일만 맑다고 예측한다면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당연히 맑다고 한 날 중에 실제 맑은 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(Precision)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100%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나오게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하지만 과연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이러한 모델이 이상적인 모델일까요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88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065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</a:rPr>
              <a:t>1. Precision, Recall and Accuracy</a:t>
            </a:r>
          </a:p>
          <a:p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</a:rPr>
              <a:t>Precision, Recall, Accuracy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 논문에서도 사용하는 지표들이며 가장 눈에 익는 지표들이다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1.2 Recall(</a:t>
            </a:r>
            <a:r>
              <a:rPr lang="ko-KR" altLang="en-US" sz="1800" b="1" i="0" dirty="0" err="1">
                <a:solidFill>
                  <a:srgbClr val="000000"/>
                </a:solidFill>
                <a:effectLst/>
                <a:latin typeface="Noto Sans KR"/>
              </a:rPr>
              <a:t>재현율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endParaRPr lang="ko-KR" altLang="en-US" b="1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/>
              </a:rPr>
              <a:t>재현율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이란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실제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인 것 중에서 모델이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라고 예측한 것의 비율이다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통계학에서는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sensitivity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그리고 다른 분야에서는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hit rate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라는 용어로도 쓰임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71D21-82E9-41E3-9C0E-C485D0563C07}"/>
              </a:ext>
            </a:extLst>
          </p:cNvPr>
          <p:cNvSpPr txBox="1"/>
          <p:nvPr/>
        </p:nvSpPr>
        <p:spPr>
          <a:xfrm>
            <a:off x="249464" y="3626346"/>
            <a:ext cx="9712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KR"/>
              </a:rPr>
              <a:t>Precision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이나 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은 모두 실제 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인 정답을 모델이 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라고 예측한 경우에 관심이 있으나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KR"/>
              </a:rPr>
              <a:t>, 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바라보고자 하는 관점만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모델의 입장에서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실제 정답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(data)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입장에서 정답을 정답이라고 맞춘 경우를 바라보고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BCB599-4BCA-4CFE-8364-036381F8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937" y="2426017"/>
            <a:ext cx="3584599" cy="1200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08C15-15EB-4411-BB31-3A70B8D1A629}"/>
              </a:ext>
            </a:extLst>
          </p:cNvPr>
          <p:cNvSpPr txBox="1"/>
          <p:nvPr/>
        </p:nvSpPr>
        <p:spPr>
          <a:xfrm>
            <a:off x="249464" y="4694055"/>
            <a:ext cx="11108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따라서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우리는 실제 맑은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일 중에서 예측한 맑은 날의 수도 고려해 보아야합니다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경우에는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만큼 높은 결과가 나오지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 함께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함께 고려하면 실제 맑은 날들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분류의 대상이 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정의역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실제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data)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입장에서 우리의 모델이 맑다고 예측한 비율을 함께 고려하게 되어 제대로 평가할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상호보완적으로 사용할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두 지표가 모두 높을 수록 좋은 모델입니다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21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0656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</a:rPr>
              <a:t>1. Precision, Recall and Accuracy</a:t>
            </a:r>
          </a:p>
          <a:p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</a:rPr>
              <a:t>Precision, Recall, Accuracy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 논문에서도 사용하는 지표들이며 가장 눈에 익는 지표들이다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1.3  Precision-Recall Trade-off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736BE2-BAA9-4D7D-9840-0B0CD132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16" y="3844123"/>
            <a:ext cx="5573820" cy="30138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09C079-24E1-4FA9-A3A8-212D5819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84" y="2826703"/>
            <a:ext cx="5325952" cy="904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12F9AB-7E9F-4B8E-8455-719A5F4B361C}"/>
              </a:ext>
            </a:extLst>
          </p:cNvPr>
          <p:cNvSpPr txBox="1"/>
          <p:nvPr/>
        </p:nvSpPr>
        <p:spPr>
          <a:xfrm>
            <a:off x="249464" y="315643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Any mean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좌우로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조정하게되면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Type 1, 2 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크기가 변한다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하지만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둘다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커지거나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둘다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작아지는 경우가 없는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trade-off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관계이다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8293A42-3EA3-414F-A22B-14A213F6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53" y="4163303"/>
            <a:ext cx="5620747" cy="26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0656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</a:rPr>
              <a:t>1. Precision, Recall and Accuracy</a:t>
            </a:r>
          </a:p>
          <a:p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</a:rPr>
              <a:t>Precision, Recall, Accuracy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 논문에서도 사용하는 지표들이며 가장 눈에 익는 지표들이다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1.3  Precision-Recall Trade-off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2F9AB-7E9F-4B8E-8455-719A5F4B361C}"/>
              </a:ext>
            </a:extLst>
          </p:cNvPr>
          <p:cNvSpPr txBox="1"/>
          <p:nvPr/>
        </p:nvSpPr>
        <p:spPr>
          <a:xfrm>
            <a:off x="249464" y="315643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Any mean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좌우로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조정하게되면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Type 1, 2 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크기가 변한다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하지만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둘다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커지거나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둘다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작아지는 경우가 없는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trade-off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관계이다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8293A42-3EA3-414F-A22B-14A213F6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3" y="4163303"/>
            <a:ext cx="5620747" cy="2617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EAA355-9334-443C-9758-80A694A8F261}"/>
              </a:ext>
            </a:extLst>
          </p:cNvPr>
          <p:cNvSpPr txBox="1"/>
          <p:nvPr/>
        </p:nvSpPr>
        <p:spPr>
          <a:xfrm>
            <a:off x="5903495" y="445897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다시 본론으로 돌아와서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분자로써 같이하고 분모에는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Type 1, 2 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 해당하는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FN, FP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더하여 계산한다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FN, FP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는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Type 1, 2 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 있으므로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 KR"/>
              </a:rPr>
              <a:t>Precision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 KR"/>
              </a:rPr>
              <a:t>Recall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또한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 KR"/>
              </a:rPr>
              <a:t>trade-off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관계에 있다고 할 수 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 KR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FB2A9B-5475-4611-B89E-94BC640E4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852" y="2690897"/>
            <a:ext cx="3283285" cy="16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9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0656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</a:rPr>
              <a:t>1. Precision, Recall and Accuracy</a:t>
            </a:r>
          </a:p>
          <a:p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</a:rPr>
              <a:t>Precision, Recall, Accuracy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는 논문에서도 사용하는 지표들이며 가장 눈에 익는 지표들이다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1.3  Precision-Recall Trade-off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2F9AB-7E9F-4B8E-8455-719A5F4B361C}"/>
              </a:ext>
            </a:extLst>
          </p:cNvPr>
          <p:cNvSpPr txBox="1"/>
          <p:nvPr/>
        </p:nvSpPr>
        <p:spPr>
          <a:xfrm>
            <a:off x="249464" y="3156433"/>
            <a:ext cx="9520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는 실제 날씨가 맑은 날입니다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는 모델에서 날씨가 맑은 날이라고 예측한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영역은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로 실제 맑은 날씨를 모델이 맑다고 제대로 예측한 영역이다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B53F50-4149-44EB-9626-782A63A5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3" y="4165042"/>
            <a:ext cx="4084972" cy="2692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BCB92C-CAA8-41F8-925B-853E4F84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63" y="4412321"/>
            <a:ext cx="3107918" cy="19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0656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</a:rPr>
              <a:t>1. Precision, Recall and Accuracy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1.3  Precision-Recall Trade-off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B53F50-4149-44EB-9626-782A63A5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3" y="3753853"/>
            <a:ext cx="4708708" cy="3104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EBD514-A044-4210-A042-D91FB3AC08AD}"/>
              </a:ext>
            </a:extLst>
          </p:cNvPr>
          <p:cNvSpPr txBox="1"/>
          <p:nvPr/>
        </p:nvSpPr>
        <p:spPr>
          <a:xfrm>
            <a:off x="249463" y="2316574"/>
            <a:ext cx="11509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모델의 입장에서 모두 맑은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날이라고만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예측하는 경우를 생각해보면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TN(d)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영역이 줄어들게 되고 그에 따라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FN(a)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영역 또한 줄게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그러므로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분모의 일부인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FN(a)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영역이 줄기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100%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A⊂B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인 관계를 형성한다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주의할 것은 단순히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영역만 줄어드는 것이 아니라</a:t>
            </a:r>
            <a:r>
              <a:rPr lang="en-US" altLang="ko-KR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영역과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영역이 모두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로 흡수된다는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 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경우에는 기존보다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FP(c)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영역이 커져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줄게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6886B-1093-4054-9886-13C22820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3" y="3994119"/>
            <a:ext cx="4122821" cy="26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065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marL="342900" indent="-342900" algn="l">
              <a:buAutoNum type="arabicPeriod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Precision, Recall and Accuracy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1.4  Accuracy(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Noto Sans KR"/>
              </a:rPr>
              <a:t>정확도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endParaRPr lang="ko-KR" altLang="en-US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2F9AB-7E9F-4B8E-8455-719A5F4B361C}"/>
              </a:ext>
            </a:extLst>
          </p:cNvPr>
          <p:cNvSpPr txBox="1"/>
          <p:nvPr/>
        </p:nvSpPr>
        <p:spPr>
          <a:xfrm>
            <a:off x="249464" y="2562875"/>
            <a:ext cx="11942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위 두 지표는 모두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True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라고 옳게 예측한 경우에 대해서만 다루었다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하지만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, False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False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라고 예측한 경우도 옳은 경우이다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이때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"/>
              </a:rPr>
              <a:t>해당 경우를 고려하는 지표가 바로 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Noto Sans KR"/>
              </a:rPr>
              <a:t>정확도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(Accuracy)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Noto Sans KR"/>
              </a:rPr>
              <a:t>이다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2CD54B-48B3-4C5C-A476-55136525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2" y="3404153"/>
            <a:ext cx="4824057" cy="1057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7BC3F6-C326-40DB-B160-EC6F3DFDD9FD}"/>
              </a:ext>
            </a:extLst>
          </p:cNvPr>
          <p:cNvSpPr txBox="1"/>
          <p:nvPr/>
        </p:nvSpPr>
        <p:spPr>
          <a:xfrm>
            <a:off x="249464" y="4501867"/>
            <a:ext cx="11637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effectLst/>
              </a:rPr>
              <a:t>정확도는 가장 직관적으로 모델의 성능을 나타낼 수 있는 평가 지표이다</a:t>
            </a:r>
            <a:r>
              <a:rPr lang="en-US" altLang="ko-KR" dirty="0">
                <a:effectLst/>
              </a:rPr>
              <a:t>. </a:t>
            </a:r>
          </a:p>
          <a:p>
            <a:pPr algn="l"/>
            <a:r>
              <a:rPr lang="ko-KR" altLang="en-US" dirty="0">
                <a:effectLst/>
              </a:rPr>
              <a:t>하지만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여기서 </a:t>
            </a:r>
            <a:r>
              <a:rPr lang="en-US" altLang="ko-KR" dirty="0">
                <a:effectLst/>
              </a:rPr>
              <a:t>domain</a:t>
            </a:r>
            <a:r>
              <a:rPr lang="ko-KR" altLang="en-US" dirty="0">
                <a:effectLst/>
              </a:rPr>
              <a:t>의 편중</a:t>
            </a:r>
            <a:r>
              <a:rPr lang="en-US" altLang="ko-KR" dirty="0">
                <a:effectLst/>
              </a:rPr>
              <a:t>(bias)</a:t>
            </a:r>
            <a:r>
              <a:rPr lang="ko-KR" altLang="en-US" dirty="0">
                <a:effectLst/>
              </a:rPr>
              <a:t>을 고려해야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우리가 예측하고자 하는 한달 동안이 특정 기후에 부합하여 </a:t>
            </a:r>
            <a:r>
              <a:rPr lang="ko-KR" altLang="en-US" dirty="0" err="1">
                <a:effectLst/>
              </a:rPr>
              <a:t>비오는</a:t>
            </a:r>
            <a:r>
              <a:rPr lang="ko-KR" altLang="en-US" dirty="0">
                <a:effectLst/>
              </a:rPr>
              <a:t> 날이 흔치 않다고 가정하면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 경우에는 해당 </a:t>
            </a:r>
            <a:r>
              <a:rPr lang="en-US" altLang="ko-KR" dirty="0">
                <a:effectLst/>
              </a:rPr>
              <a:t>data</a:t>
            </a:r>
            <a:r>
              <a:rPr lang="ko-KR" altLang="en-US" dirty="0">
                <a:effectLst/>
              </a:rPr>
              <a:t>의 </a:t>
            </a:r>
            <a:r>
              <a:rPr lang="en-US" altLang="ko-KR" dirty="0">
                <a:effectLst/>
              </a:rPr>
              <a:t>domain</a:t>
            </a:r>
            <a:r>
              <a:rPr lang="ko-KR" altLang="en-US" dirty="0">
                <a:effectLst/>
              </a:rPr>
              <a:t>이 </a:t>
            </a:r>
            <a:r>
              <a:rPr lang="ko-KR" altLang="en-US" dirty="0" err="1">
                <a:effectLst/>
              </a:rPr>
              <a:t>불균형하게되므로</a:t>
            </a:r>
            <a:r>
              <a:rPr lang="ko-KR" altLang="en-US" dirty="0">
                <a:effectLst/>
              </a:rPr>
              <a:t> 맑은 것을 예측하는 성능은 높지만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비가 오는 것을 예측하는 성능은 매우 낮을 수 밖에 없다</a:t>
            </a:r>
            <a:r>
              <a:rPr lang="en-US" altLang="ko-KR" dirty="0">
                <a:effectLst/>
              </a:rPr>
              <a:t>. </a:t>
            </a:r>
          </a:p>
          <a:p>
            <a:pPr algn="l"/>
            <a:r>
              <a:rPr lang="ko-KR" altLang="en-US" dirty="0">
                <a:effectLst/>
              </a:rPr>
              <a:t>따라서 이를 보완할 지표가 필요하다</a:t>
            </a:r>
            <a:r>
              <a:rPr lang="en-US" altLang="ko-KR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065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PART3. </a:t>
            </a:r>
            <a:r>
              <a:rPr lang="ko-KR" altLang="en-US" sz="2000" b="1" dirty="0"/>
              <a:t>분류성능평가지표</a:t>
            </a:r>
            <a:endParaRPr lang="en-US" altLang="ko-KR" sz="2000" b="1" dirty="0"/>
          </a:p>
          <a:p>
            <a:endParaRPr lang="en-US" altLang="ko-KR" dirty="0"/>
          </a:p>
          <a:p>
            <a:pPr marL="342900" indent="-342900" algn="l">
              <a:buAutoNum type="arabicPeriod"/>
            </a:pPr>
            <a:r>
              <a:rPr lang="en-US" altLang="ko-KR" b="1" i="0" dirty="0">
                <a:solidFill>
                  <a:srgbClr val="000000"/>
                </a:solidFill>
                <a:effectLst/>
              </a:rPr>
              <a:t>Precision, Recall and Accuracy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dirty="0"/>
          </a:p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 KR"/>
              </a:rPr>
              <a:t>1.5  F1 score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2F9AB-7E9F-4B8E-8455-719A5F4B361C}"/>
              </a:ext>
            </a:extLst>
          </p:cNvPr>
          <p:cNvSpPr txBox="1"/>
          <p:nvPr/>
        </p:nvSpPr>
        <p:spPr>
          <a:xfrm>
            <a:off x="249464" y="2562875"/>
            <a:ext cx="119425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F1 score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Recall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조화평균이다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데이터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label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불균형 구조일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모델의 성능을 정확하게 평가할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성능을 하나의 숫자로 표현할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Noto Sans KR"/>
              </a:rPr>
              <a:t>조화평균의 기하학적 접근</a:t>
            </a:r>
            <a:endParaRPr lang="ko-KR" altLang="en-US" b="1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서로 다른 길이의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A, 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와 이 두 길이의 합만큼 떨어진 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(AB)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으로 이루어진 사다리꼴을 생각하면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AB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 각 변의 길이가 만나는 지점으로부터 맞은 편의 사다리꼴의 변으로 내린 선분이 바로 조화평균을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08D8C-CDF8-4329-A070-BA7300EF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58" y="709555"/>
            <a:ext cx="6604932" cy="17151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95ACAC-AE56-4F64-B053-781131185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1" y="4559559"/>
            <a:ext cx="3943350" cy="2181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44FC0-E5C9-40DE-BDBC-4607E51962F4}"/>
              </a:ext>
            </a:extLst>
          </p:cNvPr>
          <p:cNvSpPr txBox="1"/>
          <p:nvPr/>
        </p:nvSpPr>
        <p:spPr>
          <a:xfrm>
            <a:off x="4233612" y="5050006"/>
            <a:ext cx="7828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기하학적으로 봤을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단순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평균이라기보다는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작은 길이 쪽으로 치우치게 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그러면서 작은 쪽과 큰 쪽의 사이의 값을 가진 평균이 도출된다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이렇게 조화평균을 이용하면 산술평균을 이용하는 것보다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큰 비중이 끼치는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bias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가 줄어든다고 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4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1691</Words>
  <Application>Microsoft Office PowerPoint</Application>
  <PresentationFormat>와이드스크린</PresentationFormat>
  <Paragraphs>188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Noto Sans KR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MISUN</dc:creator>
  <cp:lastModifiedBy>PARK MISUN</cp:lastModifiedBy>
  <cp:revision>14</cp:revision>
  <dcterms:created xsi:type="dcterms:W3CDTF">2020-07-24T04:54:58Z</dcterms:created>
  <dcterms:modified xsi:type="dcterms:W3CDTF">2020-07-24T08:10:17Z</dcterms:modified>
</cp:coreProperties>
</file>