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3" r:id="rId7"/>
    <p:sldId id="259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62" r:id="rId16"/>
    <p:sldId id="274" r:id="rId17"/>
    <p:sldId id="272" r:id="rId18"/>
    <p:sldId id="273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5FC7B-9682-4AE7-B7F2-C7FB81797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858947-42B2-49DC-B88A-474ED8568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34335-B7FB-4E1C-8779-10084B22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06EF-E6FA-4545-BB93-1879B578D00F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C9ACB-B5A7-4290-AAA6-726EBA70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01503-0FA5-4B2D-947A-1F97AB69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D1C2-6219-447F-AF00-9AA56CD7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EEB43-E2A8-4FA1-90DF-E15D8A9B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3F7C8E-F3A0-44C1-9ACD-830C7A9ED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2A1C7-45E1-4BC8-98F3-5EE8DD9F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06EF-E6FA-4545-BB93-1879B578D00F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D8853-B824-4BAA-97B6-B86376B2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F4C3A-8F43-4E94-B215-8ABD66A3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D1C2-6219-447F-AF00-9AA56CD7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1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5C6554-04C3-4852-860C-F2279A099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447F3-C631-49D4-A89C-B8F446A2E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546B5-8662-466A-A299-BF942685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06EF-E6FA-4545-BB93-1879B578D00F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8BD46-7F5D-4C8C-B8CD-4051D494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8AB52-9462-4F3D-9651-66EF77C9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D1C2-6219-447F-AF00-9AA56CD7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4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9C4F5-B665-46DA-B300-834240AC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2AAFA-BB31-459A-BB9C-326A6B0B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0CB1D-2780-4CB5-9D40-E99C3847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06EF-E6FA-4545-BB93-1879B578D00F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D8CE2-C086-431E-91BE-DBEE1A88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A76A6-AABF-4CEA-B575-9E9828A6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D1C2-6219-447F-AF00-9AA56CD7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2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0BAD-0567-420C-8DE1-D5166A5A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1CD0A-2D75-4DA7-B28E-45706B77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DF0BB-F2CD-42B0-A55C-3E40AE39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06EF-E6FA-4545-BB93-1879B578D00F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F447D-920D-461E-BC79-BE2B201B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4E134-DAF8-478C-A27F-CB852722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D1C2-6219-447F-AF00-9AA56CD7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1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D6B12-99B9-4531-80A0-6CD5B759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50F0F-EEC1-43A0-84AB-F72D51C9A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6C30B1-2AFD-414E-A167-D3FBFEC6E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9B412-7F65-40D9-B438-917D858B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06EF-E6FA-4545-BB93-1879B578D00F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A75EF6-0F77-488A-9DD2-D34D5617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E5BCE-298B-4AE3-BA6D-1C5A749A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D1C2-6219-447F-AF00-9AA56CD7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02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B3FA4-3C10-4F78-889C-11878B78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BFB431-AF8D-4231-B584-A04AFE1CF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D69E50-5753-4388-B5B6-A9FB81332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C9CC7D-3A18-4A01-BF25-22F9CFD56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235FC8-AD62-4BDB-A751-318BC779A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7F202E-1CA5-4FFA-8B1D-D794DAD7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06EF-E6FA-4545-BB93-1879B578D00F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28227C-E207-4536-B749-87F27756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90E0AF-8629-45CE-9725-A1076DA9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D1C2-6219-447F-AF00-9AA56CD7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7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BA703-1C1C-4B77-9900-576AA1EC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91B57E-BE7D-433C-8B5A-64DE6157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06EF-E6FA-4545-BB93-1879B578D00F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C89C9B-864D-4128-A277-3328406C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B79376-8BAB-4DED-8FD2-3DB3BA77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D1C2-6219-447F-AF00-9AA56CD7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7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AD619C-0325-4D54-8B7E-1CECB5DC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06EF-E6FA-4545-BB93-1879B578D00F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A9DDCC-65ED-45D7-9706-54F1642B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6A9AF-7DE9-40BD-912A-888C2D90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D1C2-6219-447F-AF00-9AA56CD7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074B2-628A-4418-A0FA-63566495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84F53-9D62-4A63-8316-230997AEF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6B3067-4CD9-4D15-A07A-6FAE6E061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3C4BC7-BCB7-43C2-8D05-DF4607F0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06EF-E6FA-4545-BB93-1879B578D00F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7BFD4-A195-411F-8BB1-293E582A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DC340D-5959-4605-BBEC-98C6F5EF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D1C2-6219-447F-AF00-9AA56CD7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2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C380D-0599-4E7D-9C2C-4BB66644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BF7B43-3E60-40D6-8250-D0739A392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3E89A-1494-4FCF-A661-AF3838D07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03A24C-7853-4F5A-BC41-535A8DC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06EF-E6FA-4545-BB93-1879B578D00F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63FB8-4603-4E9F-93C0-001B1082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CB5095-0786-4795-B2BC-43BAF97F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0D1C2-6219-447F-AF00-9AA56CD7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8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341220-0224-4690-8208-73A287E7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1E40C-DAD3-4E14-AAE4-1BF0522A7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F4F3C-CA6D-4652-87F4-E42326062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406EF-E6FA-4545-BB93-1879B578D00F}" type="datetimeFigureOut">
              <a:rPr lang="ko-KR" altLang="en-US" smtClean="0"/>
              <a:t>2020-07-19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74C8A-66F5-456A-AAFC-3746FF560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CD47A-78CC-41E2-B61A-54827FD15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0D1C2-6219-447F-AF00-9AA56CD7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7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64066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ntitledtblog.tistory.com/15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B3DB-94A6-440C-A888-A19DA7FA8285}"/>
              </a:ext>
            </a:extLst>
          </p:cNvPr>
          <p:cNvSpPr txBox="1"/>
          <p:nvPr/>
        </p:nvSpPr>
        <p:spPr>
          <a:xfrm>
            <a:off x="249464" y="386444"/>
            <a:ext cx="1043577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머신러닝이란</a:t>
            </a:r>
            <a:r>
              <a:rPr lang="en-US" altLang="ko-KR" dirty="0"/>
              <a:t>? </a:t>
            </a:r>
            <a:r>
              <a:rPr lang="ko-KR" altLang="en-US" dirty="0"/>
              <a:t>데이터에서부터 학습하도록 컴퓨터를 프로그래밍하는 과학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스팸필터</a:t>
            </a:r>
            <a:r>
              <a:rPr lang="en-US" altLang="ko-KR" dirty="0"/>
              <a:t>: </a:t>
            </a:r>
            <a:r>
              <a:rPr lang="ko-KR" altLang="en-US" dirty="0"/>
              <a:t>전통적인 프로그래밍 방식의 스팸 필터는 스팸 메일 발송자가 스팸 필터에 대항해 계속 단어를 바꾸면 </a:t>
            </a:r>
            <a:r>
              <a:rPr lang="ko-KR" altLang="en-US" dirty="0" err="1"/>
              <a:t>엉원히</a:t>
            </a:r>
            <a:r>
              <a:rPr lang="ko-KR" altLang="en-US" dirty="0"/>
              <a:t> 새로운 규칙을 추가해야 한다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ko-KR" altLang="en-US" dirty="0" err="1"/>
              <a:t>머신러닝</a:t>
            </a:r>
            <a:r>
              <a:rPr lang="ko-KR" altLang="en-US" dirty="0"/>
              <a:t> 기반의 스팸필터는 스팸으로 지정한 메일에 특정 단어가 자주 </a:t>
            </a:r>
            <a:r>
              <a:rPr lang="ko-KR" altLang="en-US" dirty="0" err="1"/>
              <a:t>나타는</a:t>
            </a:r>
            <a:r>
              <a:rPr lang="ko-KR" altLang="en-US" dirty="0"/>
              <a:t> 것을 자동으로 인식하고 별도의 작업을 하지 않아도 자동으로 이 단어를 스팸으로 분류한다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데이터마이닝</a:t>
            </a:r>
            <a:r>
              <a:rPr lang="en-US" altLang="ko-KR" dirty="0"/>
              <a:t>: </a:t>
            </a:r>
            <a:r>
              <a:rPr lang="ko-KR" altLang="en-US" dirty="0" err="1"/>
              <a:t>머시러닝을</a:t>
            </a:r>
            <a:r>
              <a:rPr lang="ko-KR" altLang="en-US" dirty="0"/>
              <a:t> 통해 배울 수도 있다</a:t>
            </a:r>
            <a:r>
              <a:rPr lang="en-US" altLang="ko-KR" dirty="0"/>
              <a:t>. </a:t>
            </a:r>
            <a:r>
              <a:rPr lang="ko-KR" altLang="en-US" dirty="0" err="1"/>
              <a:t>머신러닝</a:t>
            </a:r>
            <a:r>
              <a:rPr lang="ko-KR" altLang="en-US" dirty="0"/>
              <a:t> 기술을 적용해서 대용량의 데이터를 분석하면 겉으로 보이지 않는 패턴을 발견할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애플리케이션 사례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생산 라인에서 제품 이미지를 분석해 자동으로 분류하기</a:t>
            </a:r>
            <a:r>
              <a:rPr lang="en-US" altLang="ko-KR" dirty="0"/>
              <a:t>: </a:t>
            </a:r>
            <a:r>
              <a:rPr lang="ko-KR" altLang="en-US" dirty="0"/>
              <a:t>이미지 분류 작업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일반적으로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r>
              <a:rPr lang="ko-KR" altLang="en-US" dirty="0"/>
              <a:t>을 사용하여 수행한다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91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E27CC0A-D445-49EF-8E83-FE9E0BC64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25" y="406400"/>
            <a:ext cx="5921976" cy="6045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10B308-9D7E-41B8-9988-A0B19D6B5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06400"/>
            <a:ext cx="5943599" cy="604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3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0B9A3B-608F-4456-B2F8-E8DDE00AC676}"/>
              </a:ext>
            </a:extLst>
          </p:cNvPr>
          <p:cNvSpPr txBox="1"/>
          <p:nvPr/>
        </p:nvSpPr>
        <p:spPr>
          <a:xfrm>
            <a:off x="249464" y="386444"/>
            <a:ext cx="11942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 연산을 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9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번의 스텝까지 마쳤다고 가정하였을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최종 결과는 아래와 같습니다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BE5E0A-1989-48E6-86E5-3AC3447B0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95" y="2432956"/>
            <a:ext cx="89058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9BDA0-6474-4121-BA64-7FCA3B51A44C}"/>
              </a:ext>
            </a:extLst>
          </p:cNvPr>
          <p:cNvSpPr txBox="1"/>
          <p:nvPr/>
        </p:nvSpPr>
        <p:spPr>
          <a:xfrm>
            <a:off x="249464" y="386444"/>
            <a:ext cx="11942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패딩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(Padding):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위의 예에서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 × 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이미지에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 × 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커널로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연산을 하였을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스트라이드가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 경우에는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 × 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특성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맵을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얻었습니다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이와 같이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연산의 결과로 얻은 특성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맵은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입력보다 크기가 작아진다는 특징이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층을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여러개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쌓았다면 최종적으로 얻은 특성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맵은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초기 입력보다 매우 작아진 상태가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되버립니다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연산 이후에도 특성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맵의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크기가 입력의 크기와 동일하게 유지되도록 하고 싶다면 패딩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(padding)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사용하면 됩니다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DEC000-50B5-4CA8-9393-257ECFFB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052" y="2973494"/>
            <a:ext cx="3589332" cy="2031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10CF92-C75E-45DF-AF95-CCA69872A5D0}"/>
              </a:ext>
            </a:extLst>
          </p:cNvPr>
          <p:cNvSpPr txBox="1"/>
          <p:nvPr/>
        </p:nvSpPr>
        <p:spPr>
          <a:xfrm>
            <a:off x="554566" y="3209205"/>
            <a:ext cx="72204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패딩은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연산을 하기 전에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입력의 가장자리에 지정된 개수의 폭만큼 행과 열을 추가해주는 것을 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좀 더 쉽게 설명하면 지정된 개수의 폭만큼 테두리를 추가합니다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주로 값을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 채우는 제로 패딩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(zero padding)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사용합니다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위의 그림은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 × 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이미지에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폭짜리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제로 패딩을 사용하여 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아래에 하나의 행을 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우에 하나의 열을 추가한 모습을 보여줍니다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67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F18E4-826E-4CE4-AA46-BA61469C0D8E}"/>
              </a:ext>
            </a:extLst>
          </p:cNvPr>
          <p:cNvSpPr txBox="1"/>
          <p:nvPr/>
        </p:nvSpPr>
        <p:spPr>
          <a:xfrm>
            <a:off x="249464" y="386444"/>
            <a:ext cx="119425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신경망의 가중치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다층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퍼셉트론으로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 × 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이미지를 처리한다고 가정해보겠습니다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우선 이미지를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텐서인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벡터로 만들면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3 × 3 = 9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되므로 입력층은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9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뉴론을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가집니다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그리고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뉴론을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가지는 은닉층을 추가한다고 해보겠습니다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이는 아래의 그림과 같습니다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각 연결선은 가중치를 의미하므로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위의 그림에서는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9 × 4 = 36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가중치를 가집니다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A45753-4F2B-4DC6-A31A-BE4A7D5F5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71" y="3429000"/>
            <a:ext cx="2664269" cy="26776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442DD9-9C9A-40AD-B8E6-22AF256AEF8F}"/>
              </a:ext>
            </a:extLst>
          </p:cNvPr>
          <p:cNvSpPr txBox="1"/>
          <p:nvPr/>
        </p:nvSpPr>
        <p:spPr>
          <a:xfrm>
            <a:off x="3331935" y="3429000"/>
            <a:ext cx="8610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이제 비교를 위해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신경망으로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 × 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이미지를 처리한다고 해보겠습니다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2 × 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커널을 사용하고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스트라이드는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226A38-C250-49F0-A797-6CEDEBB61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533" y="4075331"/>
            <a:ext cx="4850342" cy="248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0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F18E4-826E-4CE4-AA46-BA61469C0D8E}"/>
              </a:ext>
            </a:extLst>
          </p:cNvPr>
          <p:cNvSpPr txBox="1"/>
          <p:nvPr/>
        </p:nvSpPr>
        <p:spPr>
          <a:xfrm>
            <a:off x="249464" y="386444"/>
            <a:ext cx="119425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신경망의 가중치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다층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퍼셉트론으로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 × 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이미지를 처리한다고 가정해보겠습니다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우선 이미지를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텐서인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벡터로 만들면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3 × 3 = 9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되므로 입력층은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9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뉴론을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가집니다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그리고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뉴론을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가지는 은닉층을 추가한다고 해보겠습니다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이는 아래의 그림과 같습니다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각 연결선은 가중치를 의미하므로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위의 그림에서는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9 × 4 = 36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가중치를 가집니다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endParaRPr lang="en-US" altLang="ko-K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3235BEE-5C45-4C02-A448-E7BA54024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64" y="3429000"/>
            <a:ext cx="1170063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최종적으로 특성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맵을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얻기 위해서는 동일한 커널로 이미지 전체를 훑으며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합성곱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연산을 진행합니다.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결국 이미지 전체를 훑으면서 사용되는 가중치는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thJax_Math-italic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thJax_Main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w0,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thJax_Math-italic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thJax_Main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w1,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thJax_Math-italic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thJax_Main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w2,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thJax_Math-italic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thJax_Main"/>
              </a:rPr>
              <a:t>3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w3 4개 뿐입니다.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각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합성곱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연산마다 이미지의 모든 픽셀을 사용하는 것이 아니라, 커널과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맵핑되는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픽셀만을 입력으로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사용하는 것을 볼 수 있습니다. 결국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합성곱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신경망은 다층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퍼셉트론을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사용할 때보다 훨씬 적은 수의 가중치를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사용하며 공간적 구조 정보를 보존한다는 특징이 있습니다.</a:t>
            </a:r>
            <a:r>
              <a:rPr lang="en-US" altLang="ko-KR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다층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퍼셉트론의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은닉층에서는 가중치 연산 후에 비선형성을 추가하기 위해서 활성화 함수를 통과시켰습니다.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합성곱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신경망의 은닉층에서도 마찬가지입니다.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합성곱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연산을 통해 얻은 특성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맵은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다층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퍼셉트론때와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마찬가지로 비선형성 추가를 위해서 활성화 함수를 지나게 됩니다.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이때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렐루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함수나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렐루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함수의 변형들이 주로 사용됩니다.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722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48B237-D35B-4009-AF8A-2C8740E777CE}"/>
              </a:ext>
            </a:extLst>
          </p:cNvPr>
          <p:cNvSpPr txBox="1"/>
          <p:nvPr/>
        </p:nvSpPr>
        <p:spPr>
          <a:xfrm>
            <a:off x="254000" y="355070"/>
            <a:ext cx="7213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(CNN: Convolutional Neural Network) </a:t>
            </a:r>
            <a:r>
              <a:rPr lang="ko-KR" altLang="en-US" dirty="0"/>
              <a:t>구조 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E6A30A-DA80-4489-9AAF-0BD0120B1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9" y="1671638"/>
            <a:ext cx="6231467" cy="301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58E908-CC83-4E58-9DB3-471B8E5860EF}"/>
              </a:ext>
            </a:extLst>
          </p:cNvPr>
          <p:cNvSpPr txBox="1"/>
          <p:nvPr/>
        </p:nvSpPr>
        <p:spPr>
          <a:xfrm>
            <a:off x="507998" y="5025602"/>
            <a:ext cx="10922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위의 그림에서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CONV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연산을 의미하고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연산의 결과가 활성화 함수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ReLU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지납니다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두 과정을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합성곱층이라고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 후에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POOL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이라는 구간을 지나는데 이는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풀링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연산을 의미하며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풀링층이라고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7EDB0-D0D4-484E-B7DB-061804125309}"/>
              </a:ext>
            </a:extLst>
          </p:cNvPr>
          <p:cNvSpPr txBox="1"/>
          <p:nvPr/>
        </p:nvSpPr>
        <p:spPr>
          <a:xfrm>
            <a:off x="567456" y="6070550"/>
            <a:ext cx="10092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Spoqa Han Sans"/>
              </a:rPr>
              <a:t>합성곱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 계층은 이미지에 필터링 기법이 적용하고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Spoqa Han Sans"/>
              </a:rPr>
              <a:t>풀링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 계층은 이미지의 국소적인 부분들을 하나의 대표적인 스칼라 값으로 변환함으로써 이미지의 크기를 줄이는 등의 다양한 기능들을 수행한다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poqa Ha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598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45A41E-735F-445A-8CFB-1088EE56A42C}"/>
              </a:ext>
            </a:extLst>
          </p:cNvPr>
          <p:cNvSpPr txBox="1"/>
          <p:nvPr/>
        </p:nvSpPr>
        <p:spPr>
          <a:xfrm>
            <a:off x="249464" y="386444"/>
            <a:ext cx="119425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 </a:t>
            </a:r>
            <a:r>
              <a:rPr lang="ko-KR" altLang="en-US" dirty="0"/>
              <a:t>계층이란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이미지 데이터는 높이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너비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채널의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차원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poqa Han Sans"/>
              </a:rPr>
              <a:t>텐서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(tensor)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로 표현될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만약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이미지의 색상이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RGB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코드로 표현되었다면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채널의 크기는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이 되며 각각의 채널에는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R, G, B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값이 저장된다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</a:t>
            </a:r>
          </a:p>
          <a:p>
            <a:r>
              <a:rPr lang="ko-KR" altLang="en-US" dirty="0"/>
              <a:t>하나의 </a:t>
            </a:r>
            <a:r>
              <a:rPr lang="ko-KR" altLang="en-US" dirty="0" err="1"/>
              <a:t>합성곱</a:t>
            </a:r>
            <a:r>
              <a:rPr lang="ko-KR" altLang="en-US" dirty="0"/>
              <a:t> 계층에는 입력되는 이미지의 채널 개수만큼 필터가 존재하며</a:t>
            </a:r>
            <a:r>
              <a:rPr lang="en-US" altLang="ko-KR" dirty="0"/>
              <a:t>, </a:t>
            </a:r>
            <a:r>
              <a:rPr lang="ko-KR" altLang="en-US" dirty="0"/>
              <a:t>각 채널에 할당된 필터를 적용함으로써 </a:t>
            </a:r>
            <a:r>
              <a:rPr lang="ko-KR" altLang="en-US" dirty="0" err="1"/>
              <a:t>합성곱</a:t>
            </a:r>
            <a:r>
              <a:rPr lang="ko-KR" altLang="en-US" dirty="0"/>
              <a:t> 계층의 출력 이미지가 생성된다</a:t>
            </a:r>
            <a:r>
              <a:rPr lang="en-US" altLang="ko-KR" dirty="0"/>
              <a:t>. </a:t>
            </a:r>
          </a:p>
          <a:p>
            <a:endParaRPr lang="en-US" altLang="ko-KR" sz="1800" dirty="0">
              <a:solidFill>
                <a:srgbClr val="000000"/>
              </a:solidFill>
              <a:effectLst/>
            </a:endParaRPr>
          </a:p>
          <a:p>
            <a:r>
              <a:rPr lang="ko-KR" altLang="en-US" sz="1800" dirty="0">
                <a:solidFill>
                  <a:srgbClr val="000000"/>
                </a:solidFill>
                <a:effectLst/>
              </a:rPr>
              <a:t>예를 들어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높이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X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너비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X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채널이 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4X4X1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인 </a:t>
            </a:r>
            <a:r>
              <a:rPr lang="ko-KR" altLang="en-US" sz="1800" dirty="0" err="1">
                <a:solidFill>
                  <a:srgbClr val="000000"/>
                </a:solidFill>
                <a:effectLst/>
              </a:rPr>
              <a:t>텐서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 형태의 입력 이미지에 대해 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3X3 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크기의 필터를 적용하는 </a:t>
            </a:r>
            <a:r>
              <a:rPr lang="ko-KR" altLang="en-US" sz="1800" dirty="0" err="1">
                <a:solidFill>
                  <a:srgbClr val="000000"/>
                </a:solidFill>
                <a:effectLst/>
              </a:rPr>
              <a:t>합성곱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 계층에서는 그림 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5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와 같이 이미지와 필터에 대한 </a:t>
            </a:r>
            <a:r>
              <a:rPr lang="ko-KR" altLang="en-US" sz="1800" dirty="0" err="1">
                <a:effectLst/>
              </a:rPr>
              <a:t>합성곱</a:t>
            </a:r>
            <a:r>
              <a:rPr lang="ko-KR" altLang="en-US" sz="1800" dirty="0">
                <a:effectLst/>
              </a:rPr>
              <a:t> 연산을 통해 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2X2X1 </a:t>
            </a:r>
            <a:r>
              <a:rPr lang="ko-KR" altLang="en-US" sz="1800" dirty="0" err="1">
                <a:solidFill>
                  <a:srgbClr val="000000"/>
                </a:solidFill>
                <a:effectLst/>
              </a:rPr>
              <a:t>텐서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 형태의 이미지가 생성된다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.</a:t>
            </a:r>
            <a:endParaRPr lang="ko-KR" altLang="en-US" dirty="0">
              <a:solidFill>
                <a:srgbClr val="000000"/>
              </a:solidFill>
              <a:effectLst/>
            </a:endParaRP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A5AD98-C892-4A1C-9A3B-B1154B3B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590" y="386444"/>
            <a:ext cx="4053946" cy="19446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E14225-4949-4609-8F6F-B7294733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64" y="4449095"/>
            <a:ext cx="5655733" cy="2248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A27B22-8458-418F-B786-162BC97A0AD6}"/>
              </a:ext>
            </a:extLst>
          </p:cNvPr>
          <p:cNvSpPr txBox="1"/>
          <p:nvPr/>
        </p:nvSpPr>
        <p:spPr>
          <a:xfrm>
            <a:off x="6220732" y="4725369"/>
            <a:ext cx="58465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그림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poqa Han Sans"/>
              </a:rPr>
              <a:t>5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의 예시에서는 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Spoqa Han Sans"/>
              </a:rPr>
              <a:t>bias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Spoqa Han Sans"/>
              </a:rPr>
              <a:t>를 더하는 것이 생략되었는데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Spoqa Han Sans"/>
              </a:rPr>
              <a:t>, 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Spoqa Han Sans"/>
              </a:rPr>
              <a:t>실제 구현에서는 </a:t>
            </a:r>
            <a:r>
              <a:rPr lang="ko-KR" altLang="en-US" sz="1800" b="0" i="0" dirty="0" err="1">
                <a:solidFill>
                  <a:srgbClr val="FF0000"/>
                </a:solidFill>
                <a:effectLst/>
                <a:latin typeface="Spoqa Han Sans"/>
              </a:rPr>
              <a:t>합성곱을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Spoqa Han Sans"/>
              </a:rPr>
              <a:t> 통해 생성된 행렬 형태의</a:t>
            </a:r>
            <a:endParaRPr lang="en-US" altLang="ko-KR" sz="1800" b="0" i="0" dirty="0">
              <a:solidFill>
                <a:srgbClr val="FF0000"/>
              </a:solidFill>
              <a:effectLst/>
              <a:latin typeface="Spoqa Han Sans"/>
            </a:endParaRPr>
          </a:p>
          <a:p>
            <a:r>
              <a:rPr lang="ko-KR" altLang="en-US" sz="1800" b="0" i="0" dirty="0">
                <a:solidFill>
                  <a:srgbClr val="FF0000"/>
                </a:solidFill>
                <a:effectLst/>
                <a:latin typeface="Spoqa Han Sans"/>
              </a:rPr>
              <a:t> 이미지에 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Spoqa Han Sans"/>
              </a:rPr>
              <a:t>bias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Spoqa Han Sans"/>
              </a:rPr>
              <a:t>라는 </a:t>
            </a:r>
            <a:r>
              <a:rPr lang="ko-KR" altLang="en-US" sz="1800" b="0" i="0" dirty="0" err="1">
                <a:solidFill>
                  <a:srgbClr val="FF0000"/>
                </a:solidFill>
                <a:effectLst/>
                <a:latin typeface="Spoqa Han Sans"/>
              </a:rPr>
              <a:t>스칼라값을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Spoqa Han Sans"/>
              </a:rPr>
              <a:t> 동일하게 더하도록 구현되기도 한다</a:t>
            </a:r>
            <a:r>
              <a:rPr lang="en-US" altLang="ko-KR" sz="1800" b="0" i="0" dirty="0">
                <a:solidFill>
                  <a:srgbClr val="FF0000"/>
                </a:solidFill>
                <a:effectLst/>
                <a:latin typeface="Spoqa Han Sans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4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F18E4-826E-4CE4-AA46-BA61469C0D8E}"/>
              </a:ext>
            </a:extLst>
          </p:cNvPr>
          <p:cNvSpPr txBox="1"/>
          <p:nvPr/>
        </p:nvSpPr>
        <p:spPr>
          <a:xfrm>
            <a:off x="249464" y="386444"/>
            <a:ext cx="11942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신경망의 편향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990651-C762-45EF-A0C3-B8D45B78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99" y="2079624"/>
            <a:ext cx="7349595" cy="3814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4A99AE-6BB6-47DF-B1D3-7532D2239977}"/>
              </a:ext>
            </a:extLst>
          </p:cNvPr>
          <p:cNvSpPr txBox="1"/>
          <p:nvPr/>
        </p:nvSpPr>
        <p:spPr>
          <a:xfrm>
            <a:off x="516855" y="5563062"/>
            <a:ext cx="6094602" cy="126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 err="1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입력값이</a:t>
            </a:r>
            <a:r>
              <a:rPr lang="ko-KR" altLang="ko-KR" sz="1200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200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들어가면 어떠한 </a:t>
            </a:r>
            <a:r>
              <a:rPr lang="ko-KR" altLang="ko-KR" sz="1200" kern="100" dirty="0" err="1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학습률을</a:t>
            </a:r>
            <a:r>
              <a:rPr lang="ko-KR" altLang="ko-KR" sz="1200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넣어도 이후 가중치에 더해지는 값이 없다</a:t>
            </a:r>
            <a:r>
              <a:rPr lang="en-US" altLang="ko-KR" sz="1200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천번의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가중치 조정은 의미가 없다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경우를 방지하고자 </a:t>
            </a:r>
            <a:r>
              <a:rPr lang="ko-KR" altLang="ko-KR" sz="1200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편향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이라는 개념이 등장했다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의미 그대로 입력으로는 늘 한쪽으로 치우 처진 고정 값이며 입력으로 받은 값이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경우에도 아무것도 학습하지 못하는 것을 방지한다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14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66667C-5594-49BC-A8F1-BC23EFF7E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94"/>
          <a:stretch/>
        </p:blipFill>
        <p:spPr>
          <a:xfrm>
            <a:off x="3640667" y="217564"/>
            <a:ext cx="7416799" cy="64228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EAC847-6948-45A4-B68E-D5FEEB09A510}"/>
              </a:ext>
            </a:extLst>
          </p:cNvPr>
          <p:cNvSpPr txBox="1"/>
          <p:nvPr/>
        </p:nvSpPr>
        <p:spPr>
          <a:xfrm>
            <a:off x="249464" y="386444"/>
            <a:ext cx="11942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특성 </a:t>
            </a:r>
            <a:r>
              <a:rPr lang="ko-KR" altLang="en-US" b="1" dirty="0" err="1"/>
              <a:t>맵의</a:t>
            </a:r>
            <a:r>
              <a:rPr lang="ko-KR" altLang="en-US" b="1" dirty="0"/>
              <a:t> 크기 계산 방법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40EC0C-4199-4C03-BA84-12DCAC282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3987587"/>
            <a:ext cx="4182533" cy="131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9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45A41E-735F-445A-8CFB-1088EE56A42C}"/>
              </a:ext>
            </a:extLst>
          </p:cNvPr>
          <p:cNvSpPr txBox="1"/>
          <p:nvPr/>
        </p:nvSpPr>
        <p:spPr>
          <a:xfrm>
            <a:off x="249464" y="386444"/>
            <a:ext cx="119425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 </a:t>
            </a:r>
            <a:r>
              <a:rPr lang="ko-KR" altLang="en-US" dirty="0"/>
              <a:t>계층이란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이미지 데이터는 높이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너비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채널의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차원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poqa Han Sans"/>
              </a:rPr>
              <a:t>텐서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(tensor)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로 표현될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만약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이미지의 색상이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RGB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코드로 표현되었다면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채널의 크기는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이 되며 각각의 채널에는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R, G, B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값이 저장된다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하나의 </a:t>
            </a:r>
            <a:r>
              <a:rPr lang="ko-KR" altLang="en-US" dirty="0" err="1">
                <a:solidFill>
                  <a:srgbClr val="FF0000"/>
                </a:solidFill>
              </a:rPr>
              <a:t>합성곱</a:t>
            </a:r>
            <a:r>
              <a:rPr lang="ko-KR" altLang="en-US" dirty="0">
                <a:solidFill>
                  <a:srgbClr val="FF0000"/>
                </a:solidFill>
              </a:rPr>
              <a:t> 계층에는 입력되는 이미지의 채널 개수만큼 필터가 존재하며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각 채널에 할당된 필터를 적용함으로써 </a:t>
            </a:r>
            <a:r>
              <a:rPr lang="ko-KR" altLang="en-US" dirty="0" err="1">
                <a:solidFill>
                  <a:srgbClr val="FF0000"/>
                </a:solidFill>
              </a:rPr>
              <a:t>합성곱</a:t>
            </a:r>
            <a:r>
              <a:rPr lang="ko-KR" altLang="en-US" dirty="0">
                <a:solidFill>
                  <a:srgbClr val="FF0000"/>
                </a:solidFill>
              </a:rPr>
              <a:t> 계층의 출력 이미지가 생성된다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800" dirty="0">
              <a:solidFill>
                <a:srgbClr val="000000"/>
              </a:solidFill>
              <a:effectLst/>
            </a:endParaRPr>
          </a:p>
          <a:p>
            <a:r>
              <a:rPr lang="ko-KR" altLang="en-US" sz="1800" dirty="0">
                <a:solidFill>
                  <a:srgbClr val="000000"/>
                </a:solidFill>
                <a:effectLst/>
              </a:rPr>
              <a:t>예를 들어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높이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X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너비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X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채널이 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4X4X1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인 </a:t>
            </a:r>
            <a:r>
              <a:rPr lang="ko-KR" altLang="en-US" sz="1800" dirty="0" err="1">
                <a:solidFill>
                  <a:srgbClr val="000000"/>
                </a:solidFill>
                <a:effectLst/>
              </a:rPr>
              <a:t>텐서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 형태의 입력 이미지에 대해 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3X3 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크기의 필터를 적용하는 </a:t>
            </a:r>
            <a:r>
              <a:rPr lang="ko-KR" altLang="en-US" sz="1800" dirty="0" err="1">
                <a:solidFill>
                  <a:srgbClr val="000000"/>
                </a:solidFill>
                <a:effectLst/>
              </a:rPr>
              <a:t>합성곱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 계층에서는 그림 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5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와 같이 이미지와 필터에 대한 </a:t>
            </a:r>
            <a:r>
              <a:rPr lang="ko-KR" altLang="en-US" sz="1800" dirty="0" err="1">
                <a:effectLst/>
              </a:rPr>
              <a:t>합성곱</a:t>
            </a:r>
            <a:r>
              <a:rPr lang="ko-KR" altLang="en-US" sz="1800" dirty="0">
                <a:effectLst/>
              </a:rPr>
              <a:t> 연산을 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통해 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2X2X1 </a:t>
            </a:r>
            <a:r>
              <a:rPr lang="ko-KR" altLang="en-US" sz="1800" dirty="0" err="1">
                <a:solidFill>
                  <a:srgbClr val="000000"/>
                </a:solidFill>
                <a:effectLst/>
              </a:rPr>
              <a:t>텐서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 형태의 이미지가 생성된다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.</a:t>
            </a:r>
            <a:endParaRPr lang="ko-KR" altLang="en-US" dirty="0">
              <a:solidFill>
                <a:srgbClr val="000000"/>
              </a:solidFill>
              <a:effectLst/>
            </a:endParaRP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A5AD98-C892-4A1C-9A3B-B1154B3B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590" y="386444"/>
            <a:ext cx="4053946" cy="19446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E14225-4949-4609-8F6F-B7294733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64" y="4449095"/>
            <a:ext cx="5655733" cy="2248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A27B22-8458-418F-B786-162BC97A0AD6}"/>
              </a:ext>
            </a:extLst>
          </p:cNvPr>
          <p:cNvSpPr txBox="1"/>
          <p:nvPr/>
        </p:nvSpPr>
        <p:spPr>
          <a:xfrm>
            <a:off x="6220732" y="4725369"/>
            <a:ext cx="58465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그림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poqa Han Sans"/>
              </a:rPr>
              <a:t>5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의 예시에서는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poqa Han Sans"/>
              </a:rPr>
              <a:t>bias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를 더하는 것이 생략되었는데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실제 구현에서는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Spoqa Han Sans"/>
              </a:rPr>
              <a:t>합성곱을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 통해 생성된 행렬 형태의</a:t>
            </a:r>
            <a:endParaRPr lang="en-US" altLang="ko-KR" sz="1800" b="0" i="0" dirty="0">
              <a:solidFill>
                <a:srgbClr val="000000"/>
              </a:solidFill>
              <a:effectLst/>
              <a:latin typeface="Spoqa Han Sans"/>
            </a:endParaRPr>
          </a:p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 이미지에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poqa Han Sans"/>
              </a:rPr>
              <a:t>bias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라는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Spoqa Han Sans"/>
              </a:rPr>
              <a:t>스칼라값을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 동일하게 더하도록 구현되기도 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poqa Ha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34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0947A2-4E45-49BC-8131-AE58D7A85066}"/>
              </a:ext>
            </a:extLst>
          </p:cNvPr>
          <p:cNvSpPr txBox="1"/>
          <p:nvPr/>
        </p:nvSpPr>
        <p:spPr>
          <a:xfrm>
            <a:off x="249464" y="386444"/>
            <a:ext cx="11942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(CNN: Convolutional Neural Network) </a:t>
            </a:r>
            <a:r>
              <a:rPr lang="ko-KR" altLang="en-US" dirty="0"/>
              <a:t>은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이미지 처리에 탁월한 성능을 보이는 신경망이다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이미지 처리를 하기 위해서 다층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퍼셉트론을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사용할 수는 있지만 한계가 있었다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예를 들어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알파벳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손글씨를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분류하는 어떤 문제가 있다고 해보면 아래의 그림은 알파벳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비교적 정자로 쓴     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손글씨와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다소 휘갈겨 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손글씨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두 개를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텐서인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행렬로 표현한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CC743A-DBBF-4E43-B14C-3C9B8A6E7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8" y="3064100"/>
            <a:ext cx="4044963" cy="20819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6E4DE5-8EFC-4D2F-A22A-84EB89DD35FE}"/>
              </a:ext>
            </a:extLst>
          </p:cNvPr>
          <p:cNvSpPr txBox="1"/>
          <p:nvPr/>
        </p:nvSpPr>
        <p:spPr>
          <a:xfrm>
            <a:off x="4790329" y="322792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기계가 보기에는 각 픽셀마다 가진 값이 거의 상이하므로 완전히 다른 값을 가진 입력이다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그런데 이미지라는 것은 위와 같이 같은 대상이라도 휘어지거나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이동되었거나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방향이 뒤틀렸거나 등 다양한 변형이 존재한다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다층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퍼셉트론은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몇 가지 픽셀만 값이 달라져도 민감하게 예측에 영향을 받는다는 단점이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440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DCB432-1AD7-4D82-9368-979CB3E61EE3}"/>
              </a:ext>
            </a:extLst>
          </p:cNvPr>
          <p:cNvSpPr txBox="1"/>
          <p:nvPr/>
        </p:nvSpPr>
        <p:spPr>
          <a:xfrm>
            <a:off x="249464" y="386444"/>
            <a:ext cx="1194253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다수의 채널을 가질 경우의 </a:t>
            </a:r>
            <a:r>
              <a:rPr lang="ko-KR" altLang="en-US" b="1" dirty="0" err="1"/>
              <a:t>합성곱</a:t>
            </a:r>
            <a:r>
              <a:rPr lang="ko-KR" altLang="en-US" b="1" dirty="0"/>
              <a:t> 연산</a:t>
            </a:r>
            <a:r>
              <a:rPr lang="en-US" altLang="ko-KR" b="1" dirty="0"/>
              <a:t>(3</a:t>
            </a:r>
            <a:r>
              <a:rPr lang="ko-KR" altLang="en-US" b="1" dirty="0"/>
              <a:t>차원 </a:t>
            </a:r>
            <a:r>
              <a:rPr lang="ko-KR" altLang="en-US" b="1" dirty="0" err="1"/>
              <a:t>텐서의</a:t>
            </a:r>
            <a:r>
              <a:rPr lang="ko-KR" altLang="en-US" b="1" dirty="0"/>
              <a:t> </a:t>
            </a:r>
            <a:r>
              <a:rPr lang="ko-KR" altLang="en-US" b="1" dirty="0" err="1"/>
              <a:t>합성곱</a:t>
            </a:r>
            <a:r>
              <a:rPr lang="ko-KR" altLang="en-US" b="1" dirty="0"/>
              <a:t> 연산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지금까지는 채널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(channel)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또는 깊이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(depth)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고려하지 않고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텐서를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가정하고 설명했습니다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하지만 실제로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연산의 입력은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다수의 채널을 가진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이미지 또는 이전 연산의 결과로 나온 특성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맵일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다수의 채널을 가진 입력 데이터를 가지고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연산을 한다고 하면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커널의 채널 수도 입력의 채널 수만큼 존재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해야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다시 말해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algun Gothic" panose="020B0503020000020004" pitchFamily="50" charset="-127"/>
                <a:ea typeface="Malgun Gothic" panose="020B0503020000020004" pitchFamily="50" charset="-127"/>
              </a:rPr>
              <a:t>입력 데이터의 채널 수와 커널의 채널 수는 같아야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채널 수가 같으므로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연산을 채널마다 수행합니다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그리고 그 결과를 모두 더하여 최종 특성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맵을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얻습니다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E29238-BBF0-4A1F-9EF1-737D19976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895097"/>
            <a:ext cx="4337050" cy="24439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285387-7432-4AE3-9F61-A8B0214D8355}"/>
              </a:ext>
            </a:extLst>
          </p:cNvPr>
          <p:cNvSpPr txBox="1"/>
          <p:nvPr/>
        </p:nvSpPr>
        <p:spPr>
          <a:xfrm>
            <a:off x="5410201" y="3732095"/>
            <a:ext cx="6104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커널의 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채널끼리의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크기는 같아야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각 채널 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연산을 마치고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 결과를 모두 더해서 하나의 채널을 가지는 특성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맵을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만듭니다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99938-3671-4ABC-973C-2A8CBEEDEE16}"/>
              </a:ext>
            </a:extLst>
          </p:cNvPr>
          <p:cNvSpPr txBox="1"/>
          <p:nvPr/>
        </p:nvSpPr>
        <p:spPr>
          <a:xfrm>
            <a:off x="5442252" y="4872982"/>
            <a:ext cx="61044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 그림은 높이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너비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채널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입력이 높이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너비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채널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커널과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연산을 하여 높이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너비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채널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특성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맵을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얻는다는 의미입니다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연산의 결과로 얻은 특성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맵의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채널 차원은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RGB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채널 등과 같은 컬러의 의미를 담고 있지는 않습니다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642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4492EE-9E29-44C3-94FE-028AED409CAC}"/>
              </a:ext>
            </a:extLst>
          </p:cNvPr>
          <p:cNvSpPr txBox="1"/>
          <p:nvPr/>
        </p:nvSpPr>
        <p:spPr>
          <a:xfrm>
            <a:off x="249464" y="386444"/>
            <a:ext cx="11942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3</a:t>
            </a:r>
            <a:r>
              <a:rPr lang="ko-KR" altLang="en-US" b="1" dirty="0"/>
              <a:t>차원 </a:t>
            </a:r>
            <a:r>
              <a:rPr lang="ko-KR" altLang="en-US" b="1" dirty="0" err="1"/>
              <a:t>텐서의</a:t>
            </a:r>
            <a:r>
              <a:rPr lang="ko-KR" altLang="en-US" b="1" dirty="0"/>
              <a:t> </a:t>
            </a:r>
            <a:r>
              <a:rPr lang="ko-KR" altLang="en-US" b="1" dirty="0" err="1"/>
              <a:t>합성곱</a:t>
            </a:r>
            <a:r>
              <a:rPr lang="ko-KR" altLang="en-US" b="1" dirty="0"/>
              <a:t> 연산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D8B37B-0D17-4D22-BE0D-D5124CA78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67" y="558799"/>
            <a:ext cx="7657869" cy="61129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66086B-B1FC-4E33-904E-0CFDC9CEE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71" y="2544365"/>
            <a:ext cx="3316589" cy="1769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0B0A50-67DF-4786-BC2D-C0556231E9C7}"/>
              </a:ext>
            </a:extLst>
          </p:cNvPr>
          <p:cNvSpPr txBox="1"/>
          <p:nvPr/>
        </p:nvSpPr>
        <p:spPr>
          <a:xfrm>
            <a:off x="364291" y="4604524"/>
            <a:ext cx="35610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연산에서 다수의 커널을 사용할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사용한 커널 수는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연산의 결과로 나오는 특성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맵의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채널 수가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197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3AB067-AD09-4CA6-96CA-B432809FBEA6}"/>
              </a:ext>
            </a:extLst>
          </p:cNvPr>
          <p:cNvSpPr txBox="1"/>
          <p:nvPr/>
        </p:nvSpPr>
        <p:spPr>
          <a:xfrm>
            <a:off x="249464" y="386444"/>
            <a:ext cx="119425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BBA447-BD6C-4440-AA1D-6E234285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897" y="193222"/>
            <a:ext cx="7525448" cy="64715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8C7E00-71A8-489E-8FFF-BD2278924EB0}"/>
              </a:ext>
            </a:extLst>
          </p:cNvPr>
          <p:cNvSpPr txBox="1"/>
          <p:nvPr/>
        </p:nvSpPr>
        <p:spPr>
          <a:xfrm>
            <a:off x="8686800" y="58012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https://wikidocs.net/64066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3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0B9A3B-608F-4456-B2F8-E8DDE00AC676}"/>
              </a:ext>
            </a:extLst>
          </p:cNvPr>
          <p:cNvSpPr txBox="1"/>
          <p:nvPr/>
        </p:nvSpPr>
        <p:spPr>
          <a:xfrm>
            <a:off x="249464" y="386444"/>
            <a:ext cx="119425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손글씨를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다층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퍼셉트론으로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분류한다고 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이미지를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텐서인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벡터로 변환하고 다층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퍼셉트론의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입력층으로 사용해야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차원으로 변환된 결과는 사람이 보기에도 이게 원래 어떤 이미지였는지 알아보기가 어렵다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이는 기계도 마찬가지이다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위와 같이 결과는 변환 전에 가지고 있던 공간적인 구조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(spatial structure)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정보가 유실된 상태이다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여기서 공간적인 구조 정보라는 것은 거리가 가까운 어떤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픽셀들끼리는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어떤 연관이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어떤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픽셀들끼리는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값이 비슷하거나 등을 포함하고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결국 이미지의 공간적인 구조 정보를 보존하면서 학습할 수 있는 방법이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필요해졌고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이를 위해 사용하는 것이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신경망입니다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이미지 처리의 기본적인 용어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기계는 글자나 이미지보다 숫자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다시 말해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텐서를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더 잘 처리할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이미지는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높이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너비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채널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이라는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텐서입니다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여기서 높이는 이미지의 세로 방향 픽셀 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너비는 이미지의 가로 방향 픽셀 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채널은 색 성분을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EE38FC-FDB1-4286-8D89-FD14DAFF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0" y="0"/>
            <a:ext cx="3480858" cy="13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9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E00EFF-B4A7-4EC3-ADCE-5BD0628DB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613931"/>
            <a:ext cx="5648325" cy="3857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656C65-8EA1-4128-8F14-E0ACCEE4797D}"/>
              </a:ext>
            </a:extLst>
          </p:cNvPr>
          <p:cNvSpPr txBox="1"/>
          <p:nvPr/>
        </p:nvSpPr>
        <p:spPr>
          <a:xfrm>
            <a:off x="249464" y="386444"/>
            <a:ext cx="119425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흑백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이미지므로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채널 수가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임을 고려하면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(28 × 28 × 1)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크기를 가지는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텐서입니다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그렇다면 흑백이 아니라 우리가 통상적으로 접하게 되는 컬러 이미지는 어떨까요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컬러 이미지는 적색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(Red),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녹색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(Green),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청색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(Blue)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채널 수가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 채널은 때로는 깊이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(depth)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라고도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경우 이미지는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높이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너비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깊이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차원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텐서로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표현된다고 말할 수 있을 겁니다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88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0947A2-4E45-49BC-8131-AE58D7A85066}"/>
              </a:ext>
            </a:extLst>
          </p:cNvPr>
          <p:cNvSpPr txBox="1"/>
          <p:nvPr/>
        </p:nvSpPr>
        <p:spPr>
          <a:xfrm>
            <a:off x="249464" y="386444"/>
            <a:ext cx="119425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(CNN: Convolutional Neural Network)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2) CNN</a:t>
            </a:r>
            <a:r>
              <a:rPr lang="ko-KR" altLang="en-US" dirty="0"/>
              <a:t>은 필터링 기법을 인공신경망에 적용함으로써 이미지를 더욱 효과적으로 처리하기 위해 처음 소개되었다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현재는 </a:t>
            </a:r>
            <a:r>
              <a:rPr lang="ko-KR" altLang="en-US" dirty="0" err="1"/>
              <a:t>딥러닝에서</a:t>
            </a:r>
            <a:r>
              <a:rPr lang="ko-KR" altLang="en-US" dirty="0"/>
              <a:t> 이용되고 있는 형태의 </a:t>
            </a:r>
            <a:r>
              <a:rPr lang="en-US" altLang="ko-KR" dirty="0"/>
              <a:t>CNN</a:t>
            </a:r>
            <a:r>
              <a:rPr lang="ko-KR" altLang="en-US" dirty="0"/>
              <a:t>이 제안되었다</a:t>
            </a:r>
            <a:r>
              <a:rPr lang="en-US" altLang="ko-KR" dirty="0"/>
              <a:t>. </a:t>
            </a:r>
            <a:r>
              <a:rPr lang="ko-KR" altLang="en-US" dirty="0"/>
              <a:t> 기존의 필터링 기법이 앞의 그림과 같이 고정된</a:t>
            </a:r>
            <a:endParaRPr lang="en-US" altLang="ko-KR" dirty="0"/>
          </a:p>
          <a:p>
            <a:r>
              <a:rPr lang="ko-KR" altLang="en-US" dirty="0"/>
              <a:t>필터를 이용하여 이미지를 처리했다</a:t>
            </a:r>
            <a:r>
              <a:rPr lang="en-US" altLang="ko-KR" dirty="0"/>
              <a:t>. CNN</a:t>
            </a:r>
            <a:r>
              <a:rPr lang="ko-KR" altLang="en-US" dirty="0"/>
              <a:t>의 기본 개념은 </a:t>
            </a:r>
            <a:r>
              <a:rPr lang="en-US" altLang="ko-KR" dirty="0"/>
              <a:t>＂</a:t>
            </a:r>
            <a:r>
              <a:rPr lang="ko-KR" altLang="en-US" dirty="0"/>
              <a:t>행렬로 표현된 필터의 각 요소가 데이터 처리에 </a:t>
            </a:r>
            <a:endParaRPr lang="en-US" altLang="ko-KR" dirty="0"/>
          </a:p>
          <a:p>
            <a:r>
              <a:rPr lang="ko-KR" altLang="en-US" dirty="0"/>
              <a:t>적합하도록 자동으로 학습되게 하자</a:t>
            </a:r>
            <a:r>
              <a:rPr lang="en-US" altLang="ko-KR" dirty="0"/>
              <a:t>“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이미지 분류 알고리즘을 개발하고자 할 때 우리는 필터링 기법을 이용하여 분류 정확도를 향상시킬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사람의 직관이나 반복적인 실험을 통해 알고리즘에 이용될 필터를 결정해야 하는 문제점을 </a:t>
            </a:r>
            <a:r>
              <a:rPr lang="en-US" altLang="ko-KR" dirty="0"/>
              <a:t>CNN</a:t>
            </a:r>
            <a:r>
              <a:rPr lang="ko-KR" altLang="en-US" dirty="0"/>
              <a:t>을 통해 자동으로</a:t>
            </a:r>
            <a:endParaRPr lang="en-US" altLang="ko-KR" dirty="0"/>
          </a:p>
          <a:p>
            <a:r>
              <a:rPr lang="ko-KR" altLang="en-US" dirty="0"/>
              <a:t>이미지 분류 정확도를 최대화 하는 필터를 학습할 수 있다</a:t>
            </a:r>
            <a:r>
              <a:rPr lang="en-US" altLang="ko-KR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002E4-DA05-4187-8E69-9A9C073B9AC8}"/>
              </a:ext>
            </a:extLst>
          </p:cNvPr>
          <p:cNvSpPr txBox="1"/>
          <p:nvPr/>
        </p:nvSpPr>
        <p:spPr>
          <a:xfrm>
            <a:off x="249464" y="4582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https://untitledtblog.tistory.com/150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C9299-76B1-4199-914E-BCB96787C7D1}"/>
              </a:ext>
            </a:extLst>
          </p:cNvPr>
          <p:cNvSpPr txBox="1"/>
          <p:nvPr/>
        </p:nvSpPr>
        <p:spPr>
          <a:xfrm>
            <a:off x="249463" y="5084371"/>
            <a:ext cx="10384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신경망은 크게 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합성곱층과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(Convolution layer)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 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풀링층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(Pooling layer)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 구성된다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60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0947A2-4E45-49BC-8131-AE58D7A85066}"/>
              </a:ext>
            </a:extLst>
          </p:cNvPr>
          <p:cNvSpPr txBox="1"/>
          <p:nvPr/>
        </p:nvSpPr>
        <p:spPr>
          <a:xfrm>
            <a:off x="249464" y="386444"/>
            <a:ext cx="119425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(CNN: Convolutional Neural Network) </a:t>
            </a:r>
            <a:r>
              <a:rPr lang="ko-KR" altLang="en-US" dirty="0"/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이미지 처리에 탁월한 성능을 보이는 신경망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합성곱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신경망으로도 자연어 처리를 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필터링은 이미지 처리 분야에서 광범위하게 이용되는 기법으로써</a:t>
            </a:r>
            <a:r>
              <a:rPr lang="en-US" altLang="ko-KR" dirty="0"/>
              <a:t>, </a:t>
            </a:r>
            <a:r>
              <a:rPr lang="ko-KR" altLang="en-US" dirty="0"/>
              <a:t>이미지에서 테두리 부분을 추출하거나</a:t>
            </a:r>
            <a:endParaRPr lang="en-US" altLang="ko-KR" dirty="0"/>
          </a:p>
          <a:p>
            <a:r>
              <a:rPr lang="ko-KR" altLang="en-US" dirty="0"/>
              <a:t>이미지를 흐릿하게 만드는 등의 기능을 수행하기 위해 이용된다</a:t>
            </a:r>
            <a:r>
              <a:rPr lang="en-US" altLang="ko-KR" dirty="0"/>
              <a:t>. </a:t>
            </a:r>
            <a:r>
              <a:rPr lang="ko-KR" altLang="en-US" dirty="0"/>
              <a:t>필터링은 행렬의 형태로 표현된 이미지에 대해</a:t>
            </a:r>
            <a:endParaRPr lang="en-US" altLang="ko-KR" dirty="0"/>
          </a:p>
          <a:p>
            <a:r>
              <a:rPr lang="ko-KR" altLang="en-US" dirty="0"/>
              <a:t>행렬로 표현된 필터를 동일하게 적용함으로써 수행된다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3CAA04-FB9C-4CFD-AF5A-EA386100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4" y="3431116"/>
            <a:ext cx="5178130" cy="87629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3820FBC-1525-4C56-B88E-C1F6C424E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64" y="4248066"/>
            <a:ext cx="83647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poqa Han Sans"/>
              </a:rPr>
              <a:t>일반적으로 행렬로 표현된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poqa Han Sans"/>
              </a:rPr>
              <a:t>필터링된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poqa Han Sans"/>
              </a:rPr>
              <a:t> 이미지의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MathJax_Math-italic"/>
              </a:rPr>
              <a:t>i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poqa Han Sans"/>
              </a:rPr>
              <a:t>번째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poqa Han Sans"/>
              </a:rPr>
              <a:t> 행,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MathJax_Math-italic"/>
              </a:rPr>
              <a:t>j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poqa Han Sans"/>
              </a:rPr>
              <a:t>번째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poqa Han Sans"/>
              </a:rPr>
              <a:t> 열의 픽셀인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MathJax_Math-italic"/>
              </a:rPr>
              <a:t>Gij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poqa Han Sans"/>
              </a:rPr>
              <a:t>는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Spoqa Ha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poqa Han Sans"/>
              </a:rPr>
              <a:t>다음과 같이 원본 이미지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poqa Han Sans"/>
              </a:rPr>
              <a:t>X와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poqa Han Sans"/>
              </a:rPr>
              <a:t> 필터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poqa Han Sans"/>
              </a:rPr>
              <a:t>F의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poqa Han Sans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poqa Han Sans"/>
              </a:rPr>
              <a:t>합성곱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poqa Han Sans"/>
              </a:rPr>
              <a:t> 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poqa Han Sans"/>
              </a:rPr>
              <a:t>convolution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poqa Han Sans"/>
              </a:rPr>
              <a:t>)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poqa Han Sans"/>
              </a:rPr>
              <a:t>으로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Spoqa Han Sans"/>
              </a:rPr>
              <a:t> 계산된다: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F1B15FD-3894-4FD5-8CB5-4CBAC9090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64" y="4894397"/>
            <a:ext cx="80201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poqa Han Sans"/>
              </a:rPr>
              <a:t>위의 식 (1)에서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F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poqa Han Sans"/>
              </a:rPr>
              <a:t>와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F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poqa Han Sans"/>
              </a:rPr>
              <a:t>는 각각 필터의 높이 (행의 수)와 너비 (열의 수)이다. 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Spoqa Ha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poqa Han Sans"/>
              </a:rPr>
              <a:t>그림은 다양한 종류의 필터와 각 필터의 기능을 보여준다.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4337F1-808C-422D-95A9-3D77A2623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254" y="3064100"/>
            <a:ext cx="3328282" cy="37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2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D4DE12E-282F-4A66-8A36-22C014A20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55" y="1309177"/>
            <a:ext cx="8355012" cy="4786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9398B-51B6-4C36-BD56-B3022DCD5B09}"/>
              </a:ext>
            </a:extLst>
          </p:cNvPr>
          <p:cNvSpPr txBox="1"/>
          <p:nvPr/>
        </p:nvSpPr>
        <p:spPr>
          <a:xfrm>
            <a:off x="254000" y="355070"/>
            <a:ext cx="7213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(CNN: Convolutional Neural Network) </a:t>
            </a:r>
            <a:r>
              <a:rPr lang="ko-KR" altLang="en-US" dirty="0"/>
              <a:t>구조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51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45A41E-735F-445A-8CFB-1088EE56A42C}"/>
              </a:ext>
            </a:extLst>
          </p:cNvPr>
          <p:cNvSpPr txBox="1"/>
          <p:nvPr/>
        </p:nvSpPr>
        <p:spPr>
          <a:xfrm>
            <a:off x="249464" y="386444"/>
            <a:ext cx="119425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합성곱</a:t>
            </a:r>
            <a:r>
              <a:rPr lang="ko-KR" altLang="en-US" b="1" dirty="0"/>
              <a:t> 신경망</a:t>
            </a:r>
            <a:r>
              <a:rPr lang="en-US" altLang="ko-KR" b="1" dirty="0"/>
              <a:t> </a:t>
            </a:r>
            <a:r>
              <a:rPr lang="ko-KR" altLang="en-US" b="1" dirty="0"/>
              <a:t>계층이란</a:t>
            </a:r>
            <a:r>
              <a:rPr lang="en-US" altLang="ko-KR" b="1" dirty="0"/>
              <a:t>?</a:t>
            </a: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이미지 데이터는 높이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너비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채널의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차원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poqa Han Sans"/>
              </a:rPr>
              <a:t>텐서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(tensor)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로 표현될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만약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이미지의 색상이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RGB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코드로 표현되었다면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채널의 크기는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이 되며 각각의 채널에는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R, G, B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값이 저장된다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</a:t>
            </a:r>
          </a:p>
          <a:p>
            <a:r>
              <a:rPr lang="ko-KR" altLang="en-US" dirty="0"/>
              <a:t>하나의 </a:t>
            </a:r>
            <a:r>
              <a:rPr lang="ko-KR" altLang="en-US" dirty="0" err="1"/>
              <a:t>합성곱</a:t>
            </a:r>
            <a:r>
              <a:rPr lang="ko-KR" altLang="en-US" dirty="0"/>
              <a:t> 계층에는 입력되는 이미지의 채널 개수만큼 필터가 존재하며</a:t>
            </a:r>
            <a:r>
              <a:rPr lang="en-US" altLang="ko-KR" dirty="0"/>
              <a:t>, </a:t>
            </a:r>
            <a:r>
              <a:rPr lang="ko-KR" altLang="en-US" dirty="0"/>
              <a:t>각 채널에 할당된 필터를 적용함으로써 </a:t>
            </a:r>
            <a:r>
              <a:rPr lang="ko-KR" altLang="en-US" dirty="0" err="1"/>
              <a:t>합성곱</a:t>
            </a:r>
            <a:r>
              <a:rPr lang="ko-KR" altLang="en-US" dirty="0"/>
              <a:t> 계층의 출력 이미지가 생성된다</a:t>
            </a:r>
            <a:r>
              <a:rPr lang="en-US" altLang="ko-KR" dirty="0"/>
              <a:t>. </a:t>
            </a:r>
          </a:p>
          <a:p>
            <a:endParaRPr lang="en-US" altLang="ko-KR" sz="1800" dirty="0">
              <a:solidFill>
                <a:srgbClr val="000000"/>
              </a:solidFill>
              <a:effectLst/>
            </a:endParaRPr>
          </a:p>
          <a:p>
            <a:r>
              <a:rPr lang="ko-KR" altLang="en-US" sz="1800" dirty="0">
                <a:solidFill>
                  <a:srgbClr val="000000"/>
                </a:solidFill>
                <a:effectLst/>
              </a:rPr>
              <a:t>예를 들어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높이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X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너비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X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채널이 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4X4X1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인 </a:t>
            </a:r>
            <a:r>
              <a:rPr lang="ko-KR" altLang="en-US" sz="1800" dirty="0" err="1">
                <a:solidFill>
                  <a:srgbClr val="000000"/>
                </a:solidFill>
                <a:effectLst/>
              </a:rPr>
              <a:t>텐서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 형태의 입력 이미지에 대해 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3X3 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크기의 필터를 적용하는 </a:t>
            </a:r>
            <a:r>
              <a:rPr lang="ko-KR" altLang="en-US" sz="1800" dirty="0" err="1">
                <a:solidFill>
                  <a:srgbClr val="000000"/>
                </a:solidFill>
                <a:effectLst/>
              </a:rPr>
              <a:t>합성곱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 계층에서는 그림 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5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와 같이 이미지와 필터에 대한 </a:t>
            </a:r>
            <a:r>
              <a:rPr lang="ko-KR" altLang="en-US" sz="1800" dirty="0" err="1">
                <a:solidFill>
                  <a:srgbClr val="FF0000"/>
                </a:solidFill>
                <a:effectLst/>
              </a:rPr>
              <a:t>합성곱</a:t>
            </a:r>
            <a:r>
              <a:rPr lang="ko-KR" altLang="en-US" sz="1800" dirty="0">
                <a:solidFill>
                  <a:srgbClr val="FF0000"/>
                </a:solidFill>
                <a:effectLst/>
              </a:rPr>
              <a:t> 연산을 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통해 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2X2X1 </a:t>
            </a:r>
            <a:r>
              <a:rPr lang="ko-KR" altLang="en-US" sz="1800" dirty="0" err="1">
                <a:solidFill>
                  <a:srgbClr val="000000"/>
                </a:solidFill>
                <a:effectLst/>
              </a:rPr>
              <a:t>텐서</a:t>
            </a:r>
            <a:r>
              <a:rPr lang="ko-KR" altLang="en-US" sz="1800" dirty="0">
                <a:solidFill>
                  <a:srgbClr val="000000"/>
                </a:solidFill>
                <a:effectLst/>
              </a:rPr>
              <a:t> 형태의 이미지가 생성된다</a:t>
            </a:r>
            <a:r>
              <a:rPr lang="en-US" altLang="ko-KR" sz="1800" dirty="0">
                <a:solidFill>
                  <a:srgbClr val="000000"/>
                </a:solidFill>
                <a:effectLst/>
              </a:rPr>
              <a:t>.</a:t>
            </a:r>
            <a:endParaRPr lang="ko-KR" altLang="en-US" dirty="0">
              <a:solidFill>
                <a:srgbClr val="000000"/>
              </a:solidFill>
              <a:effectLst/>
            </a:endParaRPr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A5AD98-C892-4A1C-9A3B-B1154B3B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590" y="386444"/>
            <a:ext cx="4053946" cy="19446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E14225-4949-4609-8F6F-B7294733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64" y="4449095"/>
            <a:ext cx="5655733" cy="2248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A27B22-8458-418F-B786-162BC97A0AD6}"/>
              </a:ext>
            </a:extLst>
          </p:cNvPr>
          <p:cNvSpPr txBox="1"/>
          <p:nvPr/>
        </p:nvSpPr>
        <p:spPr>
          <a:xfrm>
            <a:off x="6220732" y="4725369"/>
            <a:ext cx="58465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그림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poqa Han Sans"/>
              </a:rPr>
              <a:t>5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의 예시에서는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poqa Han Sans"/>
              </a:rPr>
              <a:t>bias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를 더하는 것이 생략되었는데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poqa Han Sans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실제 구현에서는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Spoqa Han Sans"/>
              </a:rPr>
              <a:t>합성곱을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 통해 생성된 행렬 형태의</a:t>
            </a:r>
            <a:endParaRPr lang="en-US" altLang="ko-KR" sz="1800" b="0" i="0" dirty="0">
              <a:solidFill>
                <a:srgbClr val="000000"/>
              </a:solidFill>
              <a:effectLst/>
              <a:latin typeface="Spoqa Han Sans"/>
            </a:endParaRPr>
          </a:p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 이미지에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poqa Han Sans"/>
              </a:rPr>
              <a:t>bias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라는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Spoqa Han Sans"/>
              </a:rPr>
              <a:t>스칼라값을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 동일하게 더하도록 구현되기도 한다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poqa Ha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48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0B9A3B-608F-4456-B2F8-E8DDE00AC676}"/>
              </a:ext>
            </a:extLst>
          </p:cNvPr>
          <p:cNvSpPr txBox="1"/>
          <p:nvPr/>
        </p:nvSpPr>
        <p:spPr>
          <a:xfrm>
            <a:off x="249464" y="386444"/>
            <a:ext cx="119425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합성곱</a:t>
            </a:r>
            <a:r>
              <a:rPr lang="ko-KR" altLang="en-US" b="1" dirty="0"/>
              <a:t> 연산이란</a:t>
            </a:r>
            <a:r>
              <a:rPr lang="en-US" altLang="ko-KR" b="1" dirty="0"/>
              <a:t>?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합성곱층은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합성곱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연산을 통해서 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이미지의 특징을 추출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하는 역할을 합니다.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합성곱은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영어로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컨볼루션이라고도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불리는데, 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커널(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kernel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또는 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필터(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filter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라는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thJax_Math-italic"/>
              </a:rPr>
              <a:t>n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thJax_Main"/>
              </a:rPr>
              <a:t>×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thJax_Math-italic"/>
              </a:rPr>
              <a:t>m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크기의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행렬로 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STIXGeneral"/>
              </a:rPr>
              <a:t>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STIXGeneral"/>
              </a:rPr>
              <a:t>높이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thJax_Main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thJax_Math-italic"/>
              </a:rPr>
              <a:t>height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thJax_Main"/>
              </a:rPr>
              <a:t>)×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STIXGeneral"/>
              </a:rPr>
              <a:t>너비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thJax_Main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thJax_Math-italic"/>
              </a:rPr>
              <a:t>width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thJax_Main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크기의 이미지를 처음부터 끝까지 겹치며 훑으면서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thJax_Math-italic"/>
              </a:rPr>
              <a:t>n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thJax_Main"/>
              </a:rPr>
              <a:t>×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MathJax_Math-italic"/>
              </a:rPr>
              <a:t>m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크기의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겹쳐지는 부분의 각 이미지와 커널의 원소의 값을 곱해서 모두 더한 값을 출력으로 하는 것을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말합니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다. 이때, 이미지의 가장 왼쪽 위부터 가장 오른쪽까지 순차적으로 훑습니다.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커널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(kernel)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일반적으로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 × 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5 × 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사용합니다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ko-KR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EE38FC-FDB1-4286-8D89-FD14DAFF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0" y="0"/>
            <a:ext cx="3480858" cy="1320013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B2C69ABA-BE8A-4147-927F-6086C6550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66" y="3994835"/>
            <a:ext cx="119151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맑은 고딕" panose="020B0503020000020004" pitchFamily="50" charset="-127"/>
              </a:rPr>
              <a:t>아래는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MathJax_Main"/>
              </a:rPr>
              <a:t>3×3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맑은 고딕" panose="020B0503020000020004" pitchFamily="50" charset="-127"/>
              </a:rPr>
              <a:t>크기의 커널로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MathJax_Main"/>
              </a:rPr>
              <a:t>5×5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맑은 고딕" panose="020B0503020000020004" pitchFamily="50" charset="-127"/>
              </a:rPr>
              <a:t>의 이미지 행렬에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맑은 고딕" panose="020B0503020000020004" pitchFamily="50" charset="-127"/>
              </a:rPr>
              <a:t>합성곱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맑은 고딕" panose="020B0503020000020004" pitchFamily="50" charset="-127"/>
              </a:rPr>
              <a:t> 연산을 수행하는 과정을 보여줍니다.</a:t>
            </a:r>
            <a:endParaRPr lang="en-US" altLang="ko-KR" dirty="0">
              <a:solidFill>
                <a:srgbClr val="000000"/>
              </a:solidFill>
              <a:latin typeface="+mn-lt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맑은 고딕" panose="020B0503020000020004" pitchFamily="50" charset="-127"/>
              </a:rPr>
              <a:t>한 번의 연산을 1 스텝(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맑은 고딕" panose="020B0503020000020004" pitchFamily="50" charset="-127"/>
              </a:rPr>
              <a:t>step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맑은 고딕" panose="020B0503020000020004" pitchFamily="50" charset="-127"/>
              </a:rPr>
              <a:t>)이라고 하였을 때,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맑은 고딕" panose="020B0503020000020004" pitchFamily="50" charset="-127"/>
              </a:rPr>
              <a:t>합성곱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맑은 고딕" panose="020B0503020000020004" pitchFamily="50" charset="-127"/>
              </a:rPr>
              <a:t> 연산의 네번째 스텝까지 이미지와 식으로 표현해봤습니다.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786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2118</Words>
  <Application>Microsoft Office PowerPoint</Application>
  <PresentationFormat>와이드스크린</PresentationFormat>
  <Paragraphs>199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Spoqa Han Sans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MISUN</dc:creator>
  <cp:lastModifiedBy>PARK MISUN</cp:lastModifiedBy>
  <cp:revision>23</cp:revision>
  <dcterms:created xsi:type="dcterms:W3CDTF">2020-07-15T01:01:56Z</dcterms:created>
  <dcterms:modified xsi:type="dcterms:W3CDTF">2020-07-19T02:05:24Z</dcterms:modified>
</cp:coreProperties>
</file>