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7D83-46F7-41BF-87E1-63466AB19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DE9FC7-D719-43EA-B96C-7C681C730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4550B-7596-4D9B-A72F-E31F3BDA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8F3AF-92AC-4984-8001-11E4F696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6D37F-8E76-407A-841F-2D378BD4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4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552ED-4546-4C50-B184-D816F446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2BD4B2-0806-4D3E-B608-8E7A3FD29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E3405-27BF-4AE9-B707-6C89780E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894C7-E2DA-498A-A8C2-9CBA5884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C719A-B5F5-4828-BB4D-39F3BFC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97AF9A-3B70-457A-856F-7D16C8D69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D4AEB-4C91-4AB1-A647-1CCAE9EA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B84AB-702D-4A8E-826A-B0F6B1D2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62B82-C400-4995-AA31-EF19AFAC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5D758-1D56-445F-AC8E-36E6061C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9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33EAF-16FF-44F6-80FA-E53F8789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4AAC0-BCE2-4DF4-B7C0-A6DD9ACA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8F83A-E2F6-413C-AACF-5105934D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07676-7DC7-4CF4-988D-65E28ED0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5F4FD9-5B92-4CC1-A435-19BA3449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8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83DD4-A3F9-4D6C-9157-6E67C188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C4E9B-7D93-4BE8-A63E-B0C9CE3D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04CF5-E876-43A3-B180-14F5EF5E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56CF1-90FC-4032-BB40-6D8FE5C7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E938B-25A2-4192-88C3-E2ADBB0B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43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850A1-6E72-480C-A9EA-B4A5E358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999BD-168D-493F-9F1E-BFF2AA62A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85B44-CAA1-4523-A996-652F459EC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FF4915-FBA6-4909-B9AD-DAA20710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BC7FD1-F5BD-4F74-8902-6923F20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6D8B7-DF6A-46A6-BEFB-86C7C629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35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081D8-5D61-4660-B56B-F21D7F5F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3D4B0-A54C-4606-852F-FEB54615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08CFD-98DF-4D9F-A873-A59905A9B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060C67-270B-49C3-98FB-199BE771F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A8E5F4-3895-4481-BA7F-19043EE60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72A2D5-13EA-48A2-9E78-DC92AF53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922B19-383B-4AED-885A-8E7E5F43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11A57D-3C73-434E-ABC1-30FEE1C9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3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3BB1C-1912-46C3-A467-E4D47392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374ECF-2092-4CC5-907C-4A1910D5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4721EA-F3B5-4A01-BC72-0A6DE752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DEE88-04DE-4D2E-8973-12C0F0F7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9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641D02-590B-4ACF-A221-7F971B42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B606B0-E985-4D1E-A6BB-69431CF1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AA9B42-AEB7-4739-A1A5-52FAA609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2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66DE0-2951-496F-A442-12DAD663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3E858-3C2E-426D-A5AC-411502D20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5A0AB-8633-47A8-9E19-C27BD9B5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44D72-4785-4AE0-B8BA-8E49E2D4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206C78-2B97-402B-A1E8-CD1CEA22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79E58-9832-4AD0-A768-47449BEC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9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2869D-00B3-45DE-A533-4A5F59EE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94FA78-4494-4A84-BA6C-D5DD5DCB6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61EBE-567C-4E73-A1B5-4B444209E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B04D2-56FA-4494-BC85-012A7D5F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27C4F-0E15-4C21-94C6-8B367127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BDA7A-D08E-475F-8CFA-7B296B4B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43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B062C8-D857-44D9-94B6-266228A4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FA834-8182-402B-A24E-43D73923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E37A7-3BB6-4D41-90EE-A00EE1F4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019F-5D2A-42ED-940B-29084F72A3DA}" type="datetimeFigureOut">
              <a:rPr lang="ko-KR" altLang="en-US" smtClean="0"/>
              <a:t>2020-07-16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B85D2-DCC4-48D6-B81C-893A14E30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9935F-7FFC-436A-802A-C2EFF54AD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33602-FF74-4C53-910F-900D06231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5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04357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머신러닝이란</a:t>
            </a:r>
            <a:r>
              <a:rPr lang="en-US" altLang="ko-KR" dirty="0"/>
              <a:t>? </a:t>
            </a:r>
            <a:r>
              <a:rPr lang="ko-KR" altLang="en-US" dirty="0"/>
              <a:t>데이터에서부터 학습하도록 컴퓨터를 프로그래밍하는 과학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스팸필터</a:t>
            </a:r>
            <a:r>
              <a:rPr lang="en-US" altLang="ko-KR" dirty="0"/>
              <a:t>: </a:t>
            </a:r>
            <a:r>
              <a:rPr lang="ko-KR" altLang="en-US" dirty="0"/>
              <a:t>전통적인 프로그래밍 방식의 스팸 필터는 스팸 메일 발송자가 스팸 필터에 대항해 계속 단어를 바꾸면 </a:t>
            </a:r>
            <a:r>
              <a:rPr lang="ko-KR" altLang="en-US" dirty="0" err="1"/>
              <a:t>엉원히</a:t>
            </a:r>
            <a:r>
              <a:rPr lang="ko-KR" altLang="en-US" dirty="0"/>
              <a:t> 새로운 규칙을 추가해야 한다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ko-KR" altLang="en-US" dirty="0" err="1"/>
              <a:t>머신러닝</a:t>
            </a:r>
            <a:r>
              <a:rPr lang="ko-KR" altLang="en-US" dirty="0"/>
              <a:t> 기반의 스팸필터는 스팸으로 지정한 메일에 특정 단어가 자주 </a:t>
            </a:r>
            <a:r>
              <a:rPr lang="ko-KR" altLang="en-US" dirty="0" err="1"/>
              <a:t>나타는</a:t>
            </a:r>
            <a:r>
              <a:rPr lang="ko-KR" altLang="en-US" dirty="0"/>
              <a:t> 것을 자동으로 인식하고 별도의 작업을 하지 않아도 자동으로 이 단어를 스팸으로 분류한다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데이터마이닝</a:t>
            </a:r>
            <a:r>
              <a:rPr lang="en-US" altLang="ko-KR" dirty="0"/>
              <a:t>: </a:t>
            </a:r>
            <a:r>
              <a:rPr lang="ko-KR" altLang="en-US" dirty="0" err="1"/>
              <a:t>머시러닝을</a:t>
            </a:r>
            <a:r>
              <a:rPr lang="ko-KR" altLang="en-US" dirty="0"/>
              <a:t> 통해 배울 수도 있다</a:t>
            </a:r>
            <a:r>
              <a:rPr lang="en-US" altLang="ko-KR" dirty="0"/>
              <a:t>. </a:t>
            </a:r>
            <a:r>
              <a:rPr lang="ko-KR" altLang="en-US" dirty="0" err="1"/>
              <a:t>머신러닝</a:t>
            </a:r>
            <a:r>
              <a:rPr lang="ko-KR" altLang="en-US" dirty="0"/>
              <a:t> 기술을 적용해서 대용량의 데이터를 분석하면 겉으로 보이지 않는 패턴을 발견할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391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4113B-2C50-40F8-ABD6-34795625E186}"/>
              </a:ext>
            </a:extLst>
          </p:cNvPr>
          <p:cNvSpPr txBox="1"/>
          <p:nvPr/>
        </p:nvSpPr>
        <p:spPr>
          <a:xfrm>
            <a:off x="249464" y="386444"/>
            <a:ext cx="1178736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머신러닝</a:t>
            </a:r>
            <a:r>
              <a:rPr lang="ko-KR" altLang="en-US" b="1" dirty="0"/>
              <a:t> 시스템은 어떻게 일반화되는가</a:t>
            </a:r>
            <a:endParaRPr lang="en-US" altLang="ko-KR" b="1" dirty="0"/>
          </a:p>
          <a:p>
            <a:r>
              <a:rPr lang="ko-KR" altLang="en-US" dirty="0"/>
              <a:t>사례 기반 학습과 모델 기반 학습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측정 지표</a:t>
            </a:r>
            <a:r>
              <a:rPr lang="en-US" altLang="ko-KR" dirty="0"/>
              <a:t>: </a:t>
            </a:r>
            <a:r>
              <a:rPr lang="ko-KR" altLang="en-US" dirty="0"/>
              <a:t>효용 함수</a:t>
            </a:r>
            <a:r>
              <a:rPr lang="en-US" altLang="ko-KR" dirty="0"/>
              <a:t>( </a:t>
            </a:r>
            <a:r>
              <a:rPr lang="ko-KR" altLang="en-US" dirty="0"/>
              <a:t>모델이 얼마나 </a:t>
            </a:r>
            <a:r>
              <a:rPr lang="ko-KR" altLang="en-US" dirty="0" err="1"/>
              <a:t>좋은지</a:t>
            </a:r>
            <a:r>
              <a:rPr lang="ko-KR" altLang="en-US" dirty="0"/>
              <a:t> 측정</a:t>
            </a:r>
            <a:r>
              <a:rPr lang="en-US" altLang="ko-KR" dirty="0"/>
              <a:t>) </a:t>
            </a:r>
            <a:r>
              <a:rPr lang="ko-KR" altLang="en-US" dirty="0"/>
              <a:t>와 비용함수</a:t>
            </a:r>
            <a:r>
              <a:rPr lang="en-US" altLang="ko-KR" dirty="0"/>
              <a:t>(</a:t>
            </a:r>
            <a:r>
              <a:rPr lang="ko-KR" altLang="en-US" dirty="0"/>
              <a:t>모델이 얼마나 나쁜지 측정</a:t>
            </a:r>
            <a:r>
              <a:rPr lang="en-US" altLang="ko-KR" dirty="0"/>
              <a:t>)</a:t>
            </a:r>
            <a:r>
              <a:rPr lang="ko-KR" altLang="en-US" dirty="0"/>
              <a:t>로 정의할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선형회귀에서는 보통 선형 모델의 예측과 훈련 데이터 사이의 거리를 재는 비용함수를 사용한다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거리를 최소화하는 것이 목표이다</a:t>
            </a:r>
            <a:r>
              <a:rPr lang="en-US" altLang="ko-KR" dirty="0"/>
              <a:t>. </a:t>
            </a:r>
            <a:r>
              <a:rPr lang="ko-KR" altLang="en-US" dirty="0"/>
              <a:t>여기에서 선형 회귀 알고리즘을 훈련 데이터에 공급하여 데이터에 가장</a:t>
            </a:r>
            <a:endParaRPr lang="en-US" altLang="ko-KR" dirty="0"/>
          </a:p>
          <a:p>
            <a:r>
              <a:rPr lang="ko-KR" altLang="en-US" dirty="0"/>
              <a:t>잘 맞는 선형 모델의 파라미터를 찾는다</a:t>
            </a:r>
            <a:r>
              <a:rPr lang="en-US" altLang="ko-KR" dirty="0"/>
              <a:t>. </a:t>
            </a:r>
            <a:r>
              <a:rPr lang="ko-KR" altLang="en-US" dirty="0">
                <a:highlight>
                  <a:srgbClr val="FFFF00"/>
                </a:highlight>
              </a:rPr>
              <a:t>이를 모델을 훈련시킨다고 말한다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[ </a:t>
            </a:r>
            <a:r>
              <a:rPr lang="ko-KR" altLang="en-US" dirty="0">
                <a:highlight>
                  <a:srgbClr val="FFFF00"/>
                </a:highlight>
              </a:rPr>
              <a:t>전형적인 </a:t>
            </a:r>
            <a:r>
              <a:rPr lang="ko-KR" altLang="en-US" dirty="0" err="1">
                <a:highlight>
                  <a:srgbClr val="FFFF00"/>
                </a:highlight>
              </a:rPr>
              <a:t>머신러닝</a:t>
            </a:r>
            <a:r>
              <a:rPr lang="ko-KR" altLang="en-US" dirty="0">
                <a:highlight>
                  <a:srgbClr val="FFFF00"/>
                </a:highlight>
              </a:rPr>
              <a:t> 프로젝트의 형태</a:t>
            </a:r>
            <a:r>
              <a:rPr lang="en-US" altLang="ko-KR" dirty="0">
                <a:highlight>
                  <a:srgbClr val="FFFF00"/>
                </a:highlight>
              </a:rPr>
              <a:t>]</a:t>
            </a:r>
          </a:p>
          <a:p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데이터 분석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모델 선택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훈련 데이터로 모델 훈련</a:t>
            </a:r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학습 알고리즘이 비용함수를 최소화하는 모델 파라미터 찾기</a:t>
            </a:r>
            <a:r>
              <a:rPr lang="en-US" altLang="ko-KR" dirty="0">
                <a:highlight>
                  <a:srgbClr val="FFFF00"/>
                </a:highlight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highlight>
                  <a:srgbClr val="FFFF00"/>
                </a:highlight>
              </a:rPr>
              <a:t>새로운 데이터에 모델을 적용해 예측을 하고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이 모델이 일반화되길 기대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6707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9425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머신러닝의</a:t>
            </a:r>
            <a:r>
              <a:rPr lang="ko-KR" altLang="en-US" dirty="0"/>
              <a:t> 주요 도전 과제</a:t>
            </a:r>
            <a:r>
              <a:rPr lang="en-US" altLang="ko-KR" dirty="0"/>
              <a:t>(</a:t>
            </a:r>
            <a:r>
              <a:rPr lang="ko-KR" altLang="en-US" dirty="0"/>
              <a:t>나쁜 데이터</a:t>
            </a:r>
            <a:r>
              <a:rPr lang="en-US" altLang="ko-KR" dirty="0"/>
              <a:t>, </a:t>
            </a:r>
            <a:r>
              <a:rPr lang="ko-KR" altLang="en-US" dirty="0"/>
              <a:t>나쁜 알고리즘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충분하지 않은 양의 훈련 데이터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대표성이 없는 훈련 데이터</a:t>
            </a:r>
            <a:r>
              <a:rPr lang="en-US" altLang="ko-KR" dirty="0"/>
              <a:t>: </a:t>
            </a:r>
            <a:r>
              <a:rPr lang="ko-KR" altLang="en-US" dirty="0"/>
              <a:t>일반화가 잘되려면 우리가 일반화하기 원하는 새로운 사례를 훈련 데이터가 잘 대표하는 것이 중요하다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특히</a:t>
            </a:r>
            <a:r>
              <a:rPr lang="en-US" altLang="ko-KR" dirty="0"/>
              <a:t> </a:t>
            </a:r>
            <a:r>
              <a:rPr lang="ko-KR" altLang="en-US" dirty="0"/>
              <a:t>매우 가난하거나 부유한 나라를 훈련 데이터로 사용할 경우 대표성이 없어 정확한 예측을 하지 못한다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샘플이 작으면 샘플링 작음</a:t>
            </a:r>
            <a:r>
              <a:rPr lang="en-US" altLang="ko-KR" dirty="0"/>
              <a:t>(</a:t>
            </a:r>
            <a:r>
              <a:rPr lang="ko-KR" altLang="en-US" dirty="0"/>
              <a:t>우연에 의한 대표성 없는 데이터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샘플이 커도 샘플링 편향</a:t>
            </a:r>
            <a:r>
              <a:rPr lang="en-US" altLang="ko-KR" dirty="0"/>
              <a:t>(</a:t>
            </a:r>
            <a:r>
              <a:rPr lang="ko-KR" altLang="en-US" dirty="0"/>
              <a:t>표본 추출 방법이 잘못되어 대표성을 띠지 못하는 데이터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낮은 품질의 데이터</a:t>
            </a:r>
            <a:r>
              <a:rPr lang="en-US" altLang="ko-KR" dirty="0"/>
              <a:t>: </a:t>
            </a:r>
            <a:r>
              <a:rPr lang="ko-KR" altLang="en-US" dirty="0"/>
              <a:t>훈련 데이터가 에러</a:t>
            </a:r>
            <a:r>
              <a:rPr lang="en-US" altLang="ko-KR" dirty="0"/>
              <a:t>, </a:t>
            </a:r>
            <a:r>
              <a:rPr lang="ko-KR" altLang="en-US" dirty="0"/>
              <a:t>이상치</a:t>
            </a:r>
            <a:r>
              <a:rPr lang="en-US" altLang="ko-KR" dirty="0"/>
              <a:t>, </a:t>
            </a:r>
            <a:r>
              <a:rPr lang="ko-KR" altLang="en-US" dirty="0"/>
              <a:t>잡음으로 가득하다면 </a:t>
            </a:r>
            <a:r>
              <a:rPr lang="ko-KR" altLang="en-US" dirty="0" err="1"/>
              <a:t>머신러닝</a:t>
            </a:r>
            <a:r>
              <a:rPr lang="ko-KR" altLang="en-US" dirty="0"/>
              <a:t> 시스템이 내재된 패턴을 찾기 어려워 잘 작동하지 않을 것이다</a:t>
            </a:r>
            <a:r>
              <a:rPr lang="en-US" altLang="ko-KR" dirty="0"/>
              <a:t>. </a:t>
            </a:r>
            <a:r>
              <a:rPr lang="ko-KR" altLang="en-US" dirty="0"/>
              <a:t>훈련 데이터 정제에 시간을 투자를 많이 </a:t>
            </a:r>
            <a:r>
              <a:rPr lang="ko-KR" altLang="en-US" dirty="0" err="1"/>
              <a:t>해야한다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관련 없는 특성</a:t>
            </a:r>
            <a:r>
              <a:rPr lang="en-US" altLang="ko-KR" dirty="0"/>
              <a:t>: </a:t>
            </a:r>
            <a:r>
              <a:rPr lang="ko-KR" altLang="en-US" dirty="0"/>
              <a:t>훈련 데이터에 관련 없는 특성이 적고 관련 있는 특성이 충분해야 시스템이 학습할 수 있다</a:t>
            </a:r>
            <a:r>
              <a:rPr lang="en-US" altLang="ko-KR" dirty="0"/>
              <a:t>. </a:t>
            </a:r>
            <a:r>
              <a:rPr lang="ko-KR" altLang="en-US" dirty="0"/>
              <a:t>훈련에 사용할 좋은 특성들을 찾는 것이 성공적인 </a:t>
            </a:r>
            <a:r>
              <a:rPr lang="ko-KR" altLang="en-US" dirty="0" err="1"/>
              <a:t>머신러닝</a:t>
            </a:r>
            <a:r>
              <a:rPr lang="ko-KR" altLang="en-US" dirty="0"/>
              <a:t> 프로젝트의 핵심 요소이고 이를 특성 공학이라고 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특성 선택</a:t>
            </a:r>
            <a:r>
              <a:rPr lang="en-US" altLang="ko-KR" dirty="0"/>
              <a:t>/ </a:t>
            </a:r>
            <a:r>
              <a:rPr lang="ko-KR" altLang="en-US" dirty="0"/>
              <a:t>특성 추출</a:t>
            </a:r>
            <a:r>
              <a:rPr lang="en-US" altLang="ko-KR" dirty="0"/>
              <a:t>(</a:t>
            </a:r>
            <a:r>
              <a:rPr lang="ko-KR" altLang="en-US" dirty="0"/>
              <a:t>특성을 결합하여 더 유용한 특성을 만든다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37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94253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머신러닝의</a:t>
            </a:r>
            <a:r>
              <a:rPr lang="ko-KR" altLang="en-US" dirty="0"/>
              <a:t> 주요 도전 과제</a:t>
            </a:r>
            <a:r>
              <a:rPr lang="en-US" altLang="ko-KR" dirty="0"/>
              <a:t>(</a:t>
            </a:r>
            <a:r>
              <a:rPr lang="ko-KR" altLang="en-US" dirty="0"/>
              <a:t>나쁜 데이터</a:t>
            </a:r>
            <a:r>
              <a:rPr lang="en-US" altLang="ko-KR" dirty="0"/>
              <a:t>, </a:t>
            </a:r>
            <a:r>
              <a:rPr lang="ko-KR" altLang="en-US" dirty="0"/>
              <a:t>나쁜 알고리즘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훈련 데이터 과대적합</a:t>
            </a:r>
            <a:r>
              <a:rPr lang="en-US" altLang="ko-KR" dirty="0"/>
              <a:t>: </a:t>
            </a:r>
            <a:r>
              <a:rPr lang="ko-KR" altLang="en-US" dirty="0"/>
              <a:t>훈련 데이터에 너무 잘 맞지만 일반성이 떨어진다는 뜻</a:t>
            </a:r>
            <a:endParaRPr lang="en-US" altLang="ko-KR" dirty="0"/>
          </a:p>
          <a:p>
            <a:r>
              <a:rPr lang="ko-KR" altLang="en-US" dirty="0"/>
              <a:t>훈련 데이터에 있는 잡음의 양에 비해 모델이 너무 복잡할 때 일어난다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해결방법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파라미터 수가 적은 모델을 선택</a:t>
            </a:r>
            <a:r>
              <a:rPr lang="en-US" altLang="ko-KR" dirty="0"/>
              <a:t>(</a:t>
            </a:r>
            <a:r>
              <a:rPr lang="ko-KR" altLang="en-US" dirty="0"/>
              <a:t>고차원 다항 모델</a:t>
            </a:r>
            <a:r>
              <a:rPr lang="en-US" altLang="ko-KR" dirty="0"/>
              <a:t>-&gt; </a:t>
            </a:r>
            <a:r>
              <a:rPr lang="ko-KR" altLang="en-US" dirty="0"/>
              <a:t>선형 모델</a:t>
            </a:r>
            <a:r>
              <a:rPr lang="en-US" altLang="ko-KR" dirty="0"/>
              <a:t>)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훈련 데이터에 있는 특성 수를 줄이거나</a:t>
            </a:r>
            <a:r>
              <a:rPr lang="en-US" altLang="ko-KR" dirty="0"/>
              <a:t>, </a:t>
            </a:r>
            <a:r>
              <a:rPr lang="ko-KR" altLang="en-US" dirty="0"/>
              <a:t>모델에 제약을 가하여 단순화</a:t>
            </a:r>
            <a:r>
              <a:rPr lang="en-US" altLang="ko-KR" dirty="0"/>
              <a:t>(</a:t>
            </a:r>
            <a:r>
              <a:rPr lang="ko-KR" altLang="en-US" dirty="0"/>
              <a:t>규제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훈련 데이터를 더 많이 모은다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R"/>
            </a:pPr>
            <a:r>
              <a:rPr lang="ko-KR" altLang="en-US" dirty="0"/>
              <a:t>훈련 데이터의 잡음을 줄인다</a:t>
            </a:r>
            <a:r>
              <a:rPr lang="en-US" altLang="ko-KR" dirty="0"/>
              <a:t>(</a:t>
            </a:r>
            <a:r>
              <a:rPr lang="ko-KR" altLang="en-US" dirty="0"/>
              <a:t>예를 들어 오류 데이터 수정과 이상치 제거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ko-KR" altLang="en-US" dirty="0"/>
              <a:t>선형 모델의 절편과 기울기라는 두 개의 자유도를 학습 알고리즘에 부여한다</a:t>
            </a:r>
            <a:r>
              <a:rPr lang="en-US" altLang="ko-KR" dirty="0"/>
              <a:t>. </a:t>
            </a:r>
            <a:r>
              <a:rPr lang="ko-KR" altLang="en-US" dirty="0"/>
              <a:t>우리가 기울기에 </a:t>
            </a:r>
            <a:r>
              <a:rPr lang="en-US" altLang="ko-KR" dirty="0"/>
              <a:t>0</a:t>
            </a:r>
            <a:r>
              <a:rPr lang="ko-KR" altLang="en-US" dirty="0"/>
              <a:t>이 되도록 강제하면 알고리즘에 한 개의 자유도만 남게 되고 데이터에 적절하게 </a:t>
            </a:r>
            <a:r>
              <a:rPr lang="ko-KR" altLang="en-US" dirty="0" err="1"/>
              <a:t>맞춰지기</a:t>
            </a:r>
            <a:r>
              <a:rPr lang="ko-KR" altLang="en-US" dirty="0"/>
              <a:t> 힘들 것이다</a:t>
            </a:r>
            <a:r>
              <a:rPr lang="en-US" altLang="ko-KR" dirty="0"/>
              <a:t>. </a:t>
            </a:r>
            <a:r>
              <a:rPr lang="ko-KR" altLang="en-US" dirty="0"/>
              <a:t>즉 할 수 있는 것이 훈련 데이터에 가능한 한 가깝게 되도록 직선을 올리거나 내리는 것이 전부이므로 결국 평균 근처가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알고리즘이 기울기를 수정하도록 허락하되 작은 값을 갖도록 유지시키면 학습 알고리즘이 자유도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사이의 적절한 어디나에 위치할 것이다</a:t>
            </a:r>
            <a:r>
              <a:rPr lang="en-US" altLang="ko-KR" dirty="0"/>
              <a:t>. </a:t>
            </a:r>
            <a:r>
              <a:rPr lang="ko-KR" altLang="en-US" dirty="0"/>
              <a:t>이는 자유도 </a:t>
            </a:r>
            <a:r>
              <a:rPr lang="en-US" altLang="ko-KR" dirty="0"/>
              <a:t>2</a:t>
            </a:r>
            <a:r>
              <a:rPr lang="ko-KR" altLang="en-US" dirty="0"/>
              <a:t>인 모델보다는 단순하고 자유도 </a:t>
            </a:r>
            <a:r>
              <a:rPr lang="en-US" altLang="ko-KR" dirty="0"/>
              <a:t>1</a:t>
            </a:r>
            <a:r>
              <a:rPr lang="ko-KR" altLang="en-US" dirty="0"/>
              <a:t>인 모델보다는 복잡한 모델을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데이터에 완벽히 맞추는 것과 일반화를 위해 단순한 모델을 유지하는 것 사이의 올바른 균형을 찾는 것이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847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94253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머신러닝의</a:t>
            </a:r>
            <a:r>
              <a:rPr lang="ko-KR" altLang="en-US" dirty="0"/>
              <a:t> 주요 도전 과제</a:t>
            </a:r>
            <a:r>
              <a:rPr lang="en-US" altLang="ko-KR" dirty="0"/>
              <a:t>(</a:t>
            </a:r>
            <a:r>
              <a:rPr lang="ko-KR" altLang="en-US" dirty="0"/>
              <a:t>나쁜 데이터</a:t>
            </a:r>
            <a:r>
              <a:rPr lang="en-US" altLang="ko-KR" dirty="0"/>
              <a:t>, </a:t>
            </a:r>
            <a:r>
              <a:rPr lang="ko-KR" altLang="en-US" dirty="0"/>
              <a:t>나쁜 알고리즘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하이퍼파라미터</a:t>
            </a:r>
            <a:r>
              <a:rPr lang="en-US" altLang="ko-KR" dirty="0"/>
              <a:t>: </a:t>
            </a:r>
            <a:r>
              <a:rPr lang="ko-KR" altLang="en-US" dirty="0"/>
              <a:t>학습 알고리즘의 파라미터</a:t>
            </a:r>
            <a:r>
              <a:rPr lang="en-US" altLang="ko-KR" dirty="0"/>
              <a:t>. </a:t>
            </a:r>
            <a:r>
              <a:rPr lang="ko-KR" altLang="en-US" dirty="0"/>
              <a:t>학습하는 동안 적용할 규제의 양은 </a:t>
            </a:r>
            <a:r>
              <a:rPr lang="ko-KR" altLang="en-US" dirty="0" err="1"/>
              <a:t>하이퍼파라미터가</a:t>
            </a:r>
            <a:r>
              <a:rPr lang="ko-KR" altLang="en-US" dirty="0"/>
              <a:t> 결정한다</a:t>
            </a:r>
            <a:r>
              <a:rPr lang="en-US" altLang="ko-KR" dirty="0"/>
              <a:t>. </a:t>
            </a:r>
            <a:r>
              <a:rPr lang="ko-KR" altLang="en-US" dirty="0"/>
              <a:t>학습 알고리즘으로부터 영향을 받지 않으며</a:t>
            </a:r>
            <a:r>
              <a:rPr lang="en-US" altLang="ko-KR" dirty="0"/>
              <a:t>, </a:t>
            </a:r>
            <a:r>
              <a:rPr lang="ko-KR" altLang="en-US" dirty="0"/>
              <a:t>훈련 전에 미리 지정되고</a:t>
            </a:r>
            <a:r>
              <a:rPr lang="en-US" altLang="ko-KR" dirty="0"/>
              <a:t> </a:t>
            </a:r>
            <a:r>
              <a:rPr lang="ko-KR" altLang="en-US" dirty="0"/>
              <a:t>훈련하는 동안에는 상수로 남아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규제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파라미터를 매우 큰 값으로 지정하면 </a:t>
            </a:r>
            <a:r>
              <a:rPr lang="en-US" altLang="ko-KR" dirty="0"/>
              <a:t>(</a:t>
            </a:r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에 가까운</a:t>
            </a:r>
            <a:r>
              <a:rPr lang="en-US" altLang="ko-KR" dirty="0"/>
              <a:t>) </a:t>
            </a:r>
            <a:r>
              <a:rPr lang="ko-KR" altLang="en-US" dirty="0"/>
              <a:t>거의 평편한 모델을 얻게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과소적합</a:t>
            </a:r>
            <a:r>
              <a:rPr lang="en-US" altLang="ko-KR" dirty="0"/>
              <a:t>: </a:t>
            </a:r>
            <a:r>
              <a:rPr lang="ko-KR" altLang="en-US" dirty="0"/>
              <a:t>이는 모델이 너무 단순해서 데이터의 내재된 구조를 학습하지 못할 때 일어난다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해결방법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모델 파라미터가 더 많은 강력한 모델 선택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학습 알고리즘에 더 좋은 특성을 제공</a:t>
            </a:r>
            <a:r>
              <a:rPr lang="en-US" altLang="ko-KR" dirty="0"/>
              <a:t>(</a:t>
            </a:r>
            <a:r>
              <a:rPr lang="ko-KR" altLang="en-US" dirty="0"/>
              <a:t>특성 공학</a:t>
            </a:r>
            <a:r>
              <a:rPr lang="en-US" altLang="ko-KR" dirty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모델의 제약 줄이기</a:t>
            </a:r>
            <a:r>
              <a:rPr lang="en-US" altLang="ko-KR" dirty="0"/>
              <a:t>(</a:t>
            </a:r>
            <a:r>
              <a:rPr lang="ko-KR" altLang="en-US" dirty="0"/>
              <a:t>규제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감소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0219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94253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테스트와 검증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훈련 데이터를 훈련 세트와 테스트 세트 두 개로 나누어 모델을 훈련하고</a:t>
            </a:r>
            <a:r>
              <a:rPr lang="en-US" altLang="ko-KR" dirty="0"/>
              <a:t>, </a:t>
            </a:r>
            <a:r>
              <a:rPr lang="ko-KR" altLang="en-US" dirty="0"/>
              <a:t>테스트한다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새로운 샘플에 대한 오류 비율을 일반화 오차</a:t>
            </a:r>
            <a:r>
              <a:rPr lang="en-US" altLang="ko-KR" dirty="0"/>
              <a:t>(</a:t>
            </a:r>
            <a:r>
              <a:rPr lang="ko-KR" altLang="en-US" dirty="0"/>
              <a:t>외부 샘플 오차</a:t>
            </a:r>
            <a:r>
              <a:rPr lang="en-US" altLang="ko-KR" dirty="0"/>
              <a:t>)</a:t>
            </a:r>
            <a:r>
              <a:rPr lang="ko-KR" altLang="en-US" dirty="0"/>
              <a:t>라고 하며</a:t>
            </a:r>
            <a:r>
              <a:rPr lang="en-US" altLang="ko-KR" dirty="0"/>
              <a:t>, </a:t>
            </a:r>
            <a:r>
              <a:rPr lang="ko-KR" altLang="en-US" dirty="0"/>
              <a:t>테스트 세트에서 모델을 평가함으로써</a:t>
            </a:r>
            <a:endParaRPr lang="en-US" altLang="ko-KR" dirty="0"/>
          </a:p>
          <a:p>
            <a:r>
              <a:rPr lang="ko-KR" altLang="en-US" dirty="0"/>
              <a:t>이 오차에 대한 </a:t>
            </a:r>
            <a:r>
              <a:rPr lang="ko-KR" altLang="en-US" dirty="0" err="1"/>
              <a:t>추정값을</a:t>
            </a:r>
            <a:r>
              <a:rPr lang="ko-KR" altLang="en-US" dirty="0"/>
              <a:t> 얻는다</a:t>
            </a:r>
            <a:r>
              <a:rPr lang="en-US" altLang="ko-KR" dirty="0"/>
              <a:t>. </a:t>
            </a:r>
            <a:r>
              <a:rPr lang="ko-KR" altLang="en-US" dirty="0"/>
              <a:t>이 값은 이전에 본 적 없는 새로운 샘플에 모델이 얼마나 잘 작동하는지 알려준다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훈련 오차가 낮지만 일반화 오차가 높다면 이는 모델이 훈련 데이터에 </a:t>
            </a:r>
            <a:r>
              <a:rPr lang="ko-KR" altLang="en-US" dirty="0" err="1"/>
              <a:t>과대적합되었다는</a:t>
            </a:r>
            <a:r>
              <a:rPr lang="ko-KR" altLang="en-US" dirty="0"/>
              <a:t>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그러나 일반화 오차를 테스트 세트에서 여러 번 측정하면 모델과 </a:t>
            </a:r>
            <a:r>
              <a:rPr lang="ko-KR" altLang="en-US" dirty="0" err="1"/>
              <a:t>하이퍼파라미터가</a:t>
            </a:r>
            <a:r>
              <a:rPr lang="ko-KR" altLang="en-US" dirty="0"/>
              <a:t> 테스트 세트에 최적화된 모델을 만든다</a:t>
            </a:r>
            <a:r>
              <a:rPr lang="en-US" altLang="ko-KR" dirty="0"/>
              <a:t>. </a:t>
            </a:r>
            <a:r>
              <a:rPr lang="ko-KR" altLang="en-US" dirty="0"/>
              <a:t>이 문제에 대한 일반적인 해결 방법은 홀드아웃 검증이다</a:t>
            </a:r>
            <a:r>
              <a:rPr lang="en-US" altLang="ko-KR" dirty="0"/>
              <a:t>. </a:t>
            </a:r>
            <a:r>
              <a:rPr lang="ko-KR" altLang="en-US" dirty="0"/>
              <a:t>간단하게 훈련 세트의 일부를 떼어내어 여러 후보 모델을 평가하고 가장 좋은 하나를 선택한다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전체 훈련 세트에서 검증 세트를 뺀 데이터에서 다양한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값을 가진 여러 모델을 훈련하여</a:t>
            </a:r>
            <a:r>
              <a:rPr lang="en-US" altLang="ko-KR" dirty="0"/>
              <a:t>, </a:t>
            </a:r>
            <a:r>
              <a:rPr lang="ko-KR" altLang="en-US" dirty="0"/>
              <a:t>검증 세트에서 가장 높은 성능을 내는 모델을 선택한다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4) </a:t>
            </a:r>
            <a:r>
              <a:rPr lang="ko-KR" altLang="en-US" dirty="0"/>
              <a:t>홀드아웃 검증 과정이 끝나면 이 최선의 모델을</a:t>
            </a:r>
            <a:r>
              <a:rPr lang="en-US" altLang="ko-KR" dirty="0"/>
              <a:t>(</a:t>
            </a:r>
            <a:r>
              <a:rPr lang="ko-KR" altLang="en-US" dirty="0"/>
              <a:t>검증 세트를 포함한</a:t>
            </a:r>
            <a:r>
              <a:rPr lang="en-US" altLang="ko-KR" dirty="0"/>
              <a:t>) </a:t>
            </a:r>
            <a:r>
              <a:rPr lang="ko-KR" altLang="en-US" dirty="0"/>
              <a:t>전체 훈련 세트에서 다시 훈련하여 최종 모델을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작은 검정 세트를 여러 개를 사용해 반복적인 교차 검증을 수행</a:t>
            </a:r>
            <a:r>
              <a:rPr lang="en-US" altLang="ko-KR" dirty="0"/>
              <a:t>. </a:t>
            </a:r>
            <a:r>
              <a:rPr lang="ko-KR" altLang="en-US" dirty="0"/>
              <a:t>검증 세트마다 나머지 데이터에서 훈련한 모델을 해당 검증세트에서 평강한다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4744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6876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애플리케이션 사례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생산 라인에서 제품 이미지를 분석해 자동으로 분류하기</a:t>
            </a:r>
            <a:r>
              <a:rPr lang="en-US" altLang="ko-KR" dirty="0"/>
              <a:t>: </a:t>
            </a:r>
            <a:r>
              <a:rPr lang="ko-KR" altLang="en-US" dirty="0"/>
              <a:t>이미지 분류 작업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일반적으로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r>
              <a:rPr lang="ko-KR" altLang="en-US" dirty="0"/>
              <a:t>을 사용하여 수행한다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자동으로 뉴스 기사 분류하기</a:t>
            </a:r>
            <a:r>
              <a:rPr lang="en-US" altLang="ko-KR" dirty="0"/>
              <a:t>: </a:t>
            </a:r>
            <a:r>
              <a:rPr lang="ko-KR" altLang="en-US" dirty="0"/>
              <a:t>자연어 처리</a:t>
            </a:r>
            <a:r>
              <a:rPr lang="en-US" altLang="ko-KR" dirty="0"/>
              <a:t>(NLP) </a:t>
            </a:r>
            <a:r>
              <a:rPr lang="ko-KR" altLang="en-US" dirty="0"/>
              <a:t>작업</a:t>
            </a:r>
            <a:r>
              <a:rPr lang="en-US" altLang="ko-KR" dirty="0"/>
              <a:t>. </a:t>
            </a:r>
            <a:r>
              <a:rPr lang="ko-KR" altLang="en-US" dirty="0"/>
              <a:t>구체적으로 말하면 텍스트 분류이다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순환 신경망</a:t>
            </a:r>
            <a:r>
              <a:rPr lang="en-US" altLang="ko-KR" dirty="0"/>
              <a:t>(RNN),CNN,</a:t>
            </a:r>
            <a:r>
              <a:rPr lang="ko-KR" altLang="en-US" dirty="0"/>
              <a:t>트랜스포머를 사용해 해결할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챗봇</a:t>
            </a:r>
            <a:r>
              <a:rPr lang="ko-KR" altLang="en-US" dirty="0"/>
              <a:t> 또는 개인 비서 만들기</a:t>
            </a:r>
            <a:r>
              <a:rPr lang="en-US" altLang="ko-KR" dirty="0"/>
              <a:t>: </a:t>
            </a:r>
            <a:r>
              <a:rPr lang="ko-KR" altLang="en-US" dirty="0"/>
              <a:t>자연어 이해</a:t>
            </a:r>
            <a:r>
              <a:rPr lang="en-US" altLang="ko-KR" dirty="0"/>
              <a:t>(Natural Language Understanding: NLU)</a:t>
            </a:r>
            <a:r>
              <a:rPr lang="ko-KR" altLang="en-US" dirty="0"/>
              <a:t>와 질문</a:t>
            </a:r>
            <a:r>
              <a:rPr lang="en-US" altLang="ko-KR" dirty="0"/>
              <a:t>-</a:t>
            </a:r>
            <a:r>
              <a:rPr lang="ko-KR" altLang="en-US" dirty="0"/>
              <a:t>대답 모듈을 포함해 여러가지 </a:t>
            </a:r>
            <a:r>
              <a:rPr lang="en-US" altLang="ko-KR" dirty="0"/>
              <a:t>NLP </a:t>
            </a:r>
            <a:r>
              <a:rPr lang="ko-KR" altLang="en-US" dirty="0"/>
              <a:t>컴포넌트가 필요하다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다양한 성능지표를 기반으로 회사의 내년도 수익을 예측하기</a:t>
            </a:r>
            <a:r>
              <a:rPr lang="en-US" altLang="ko-KR" dirty="0"/>
              <a:t>: </a:t>
            </a:r>
            <a:r>
              <a:rPr lang="ko-KR" altLang="en-US" dirty="0"/>
              <a:t>회귀 작업</a:t>
            </a:r>
            <a:r>
              <a:rPr lang="en-US" altLang="ko-KR" dirty="0"/>
              <a:t>(</a:t>
            </a:r>
            <a:r>
              <a:rPr lang="ko-KR" altLang="en-US" dirty="0"/>
              <a:t>즉 숫자로 값을 예측</a:t>
            </a:r>
            <a:r>
              <a:rPr lang="en-US" altLang="ko-KR" dirty="0"/>
              <a:t>). </a:t>
            </a:r>
            <a:r>
              <a:rPr lang="ko-KR" altLang="en-US" dirty="0"/>
              <a:t>선형회귀나 다항회귀</a:t>
            </a:r>
            <a:r>
              <a:rPr lang="en-US" altLang="ko-KR" dirty="0"/>
              <a:t>, </a:t>
            </a:r>
            <a:r>
              <a:rPr lang="ko-KR" altLang="en-US" dirty="0"/>
              <a:t>회귀 </a:t>
            </a:r>
            <a:r>
              <a:rPr lang="en-US" altLang="ko-KR" dirty="0"/>
              <a:t>SVM, </a:t>
            </a:r>
            <a:r>
              <a:rPr lang="ko-KR" altLang="en-US" dirty="0"/>
              <a:t>회귀 랜덤 포레스트</a:t>
            </a:r>
            <a:r>
              <a:rPr lang="en-US" altLang="ko-KR" dirty="0"/>
              <a:t>, </a:t>
            </a:r>
            <a:r>
              <a:rPr lang="ko-KR" altLang="en-US" dirty="0"/>
              <a:t>인공 신경망 등과 같은 회귀 모델을 사용하여 해결</a:t>
            </a:r>
            <a:r>
              <a:rPr lang="en-US" altLang="ko-KR" dirty="0"/>
              <a:t>. </a:t>
            </a:r>
            <a:r>
              <a:rPr lang="ko-KR" altLang="en-US" dirty="0"/>
              <a:t>지난 성능 지표의 시퀀스를 고려한다면 </a:t>
            </a:r>
            <a:r>
              <a:rPr lang="en-US" altLang="ko-KR" dirty="0"/>
              <a:t>RNN,CNN, </a:t>
            </a:r>
            <a:r>
              <a:rPr lang="ko-KR" altLang="en-US" dirty="0"/>
              <a:t>또는 트랜스포머 사용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음성 </a:t>
            </a:r>
            <a:r>
              <a:rPr lang="ko-KR" altLang="en-US" dirty="0" err="1"/>
              <a:t>멍령에</a:t>
            </a:r>
            <a:r>
              <a:rPr lang="ko-KR" altLang="en-US" dirty="0"/>
              <a:t> 반응하는 앱 만들기</a:t>
            </a:r>
            <a:r>
              <a:rPr lang="en-US" altLang="ko-KR" dirty="0"/>
              <a:t>: </a:t>
            </a:r>
            <a:r>
              <a:rPr lang="ko-KR" altLang="en-US" dirty="0" err="1"/>
              <a:t>음싱</a:t>
            </a:r>
            <a:r>
              <a:rPr lang="ko-KR" altLang="en-US" dirty="0"/>
              <a:t> 인식 작업</a:t>
            </a:r>
            <a:r>
              <a:rPr lang="en-US" altLang="ko-KR" dirty="0"/>
              <a:t>. </a:t>
            </a:r>
            <a:r>
              <a:rPr lang="ko-KR" altLang="en-US" dirty="0"/>
              <a:t>오디오 샘플 처리</a:t>
            </a:r>
            <a:r>
              <a:rPr lang="en-US" altLang="ko-KR" dirty="0"/>
              <a:t>. </a:t>
            </a:r>
            <a:r>
              <a:rPr lang="ko-KR" altLang="en-US" dirty="0"/>
              <a:t>길고 복잡한 시퀀스이므로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RNN,CNN </a:t>
            </a:r>
            <a:r>
              <a:rPr lang="ko-KR" altLang="en-US" dirty="0"/>
              <a:t>또는 트랜스포머를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39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5CB3DB-94A6-440C-A888-A19DA7FA8285}"/>
              </a:ext>
            </a:extLst>
          </p:cNvPr>
          <p:cNvSpPr txBox="1"/>
          <p:nvPr/>
        </p:nvSpPr>
        <p:spPr>
          <a:xfrm>
            <a:off x="249464" y="386444"/>
            <a:ext cx="1178736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애플리케이션 사례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신용 카드 부정 거래 감지</a:t>
            </a:r>
            <a:r>
              <a:rPr lang="en-US" altLang="ko-KR" dirty="0"/>
              <a:t>: </a:t>
            </a:r>
            <a:r>
              <a:rPr lang="ko-KR" altLang="en-US" dirty="0"/>
              <a:t>이상치 탐지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구매 이력을 기반으로 고객을 나누고</a:t>
            </a:r>
            <a:r>
              <a:rPr lang="en-US" altLang="ko-KR" dirty="0"/>
              <a:t>, </a:t>
            </a:r>
            <a:r>
              <a:rPr lang="ko-KR" altLang="en-US" dirty="0"/>
              <a:t>각 집합마다 다른 마케팅 전략 계획</a:t>
            </a:r>
            <a:r>
              <a:rPr lang="en-US" altLang="ko-KR" dirty="0"/>
              <a:t>: </a:t>
            </a:r>
            <a:r>
              <a:rPr lang="ko-KR" altLang="en-US" dirty="0"/>
              <a:t>군집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고차원의 복잡한 데이터셋을 명확하고 의미 있는 그래프로 표현하기</a:t>
            </a:r>
            <a:r>
              <a:rPr lang="en-US" altLang="ko-KR" dirty="0"/>
              <a:t>: </a:t>
            </a:r>
            <a:r>
              <a:rPr lang="ko-KR" altLang="en-US" dirty="0"/>
              <a:t>데이터 시각화 작업</a:t>
            </a:r>
            <a:r>
              <a:rPr lang="en-US" altLang="ko-KR" dirty="0"/>
              <a:t>. </a:t>
            </a:r>
            <a:r>
              <a:rPr lang="ko-KR" altLang="en-US" dirty="0"/>
              <a:t>차원축소 기법을 많이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과거 구매 이력을 기반으로 고객이 관심을 가질 수 있는 상품 추천하기</a:t>
            </a:r>
            <a:r>
              <a:rPr lang="en-US" altLang="ko-KR" dirty="0"/>
              <a:t>: </a:t>
            </a:r>
            <a:r>
              <a:rPr lang="ko-KR" altLang="en-US" dirty="0"/>
              <a:t>추천 시스템으로 과거 구매 이력을 </a:t>
            </a:r>
            <a:r>
              <a:rPr lang="en-US" altLang="ko-KR" dirty="0"/>
              <a:t>(</a:t>
            </a:r>
            <a:r>
              <a:rPr lang="ko-KR" altLang="en-US" dirty="0"/>
              <a:t>그리고 고객에 관한 다른 정보를</a:t>
            </a:r>
            <a:r>
              <a:rPr lang="en-US" altLang="ko-KR" dirty="0"/>
              <a:t>) </a:t>
            </a:r>
            <a:r>
              <a:rPr lang="ko-KR" altLang="en-US" dirty="0"/>
              <a:t>인공 신경망에 주입하고 다음에 구매할 가능성이 가장 높은 상품을 출력하는 것이 한 가지 방법이다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10. </a:t>
            </a:r>
            <a:r>
              <a:rPr lang="ko-KR" altLang="en-US" dirty="0"/>
              <a:t>지능형 게임 봇 만들기</a:t>
            </a:r>
            <a:r>
              <a:rPr lang="en-US" altLang="ko-KR" dirty="0"/>
              <a:t>: </a:t>
            </a:r>
            <a:r>
              <a:rPr lang="ko-KR" altLang="en-US" dirty="0"/>
              <a:t>보통 강화학습으로 해결</a:t>
            </a:r>
            <a:r>
              <a:rPr lang="en-US" altLang="ko-KR" dirty="0"/>
              <a:t>. </a:t>
            </a:r>
            <a:r>
              <a:rPr lang="ko-KR" altLang="en-US" dirty="0"/>
              <a:t>시간이 지나면 주어진 환경에서 보상이 최대가 되는 행동을 선택하는 </a:t>
            </a:r>
            <a:r>
              <a:rPr lang="en-US" altLang="ko-KR" dirty="0"/>
              <a:t>(</a:t>
            </a:r>
            <a:r>
              <a:rPr lang="ko-KR" altLang="en-US" dirty="0"/>
              <a:t>봇과 같은</a:t>
            </a:r>
            <a:r>
              <a:rPr lang="en-US" altLang="ko-KR" dirty="0"/>
              <a:t>) </a:t>
            </a:r>
            <a:r>
              <a:rPr lang="ko-KR" altLang="en-US" dirty="0"/>
              <a:t>에이전트를 훈련하는 </a:t>
            </a:r>
            <a:r>
              <a:rPr lang="ko-KR" altLang="en-US" dirty="0" err="1"/>
              <a:t>머신러닝의</a:t>
            </a:r>
            <a:r>
              <a:rPr lang="ko-KR" altLang="en-US" dirty="0"/>
              <a:t> 한 분야이다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1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38EC-D985-4387-A1E9-87C99024ABCB}"/>
              </a:ext>
            </a:extLst>
          </p:cNvPr>
          <p:cNvSpPr txBox="1"/>
          <p:nvPr/>
        </p:nvSpPr>
        <p:spPr>
          <a:xfrm>
            <a:off x="249464" y="386444"/>
            <a:ext cx="117873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머신러닝</a:t>
            </a:r>
            <a:r>
              <a:rPr lang="ko-KR" altLang="en-US" b="1" dirty="0"/>
              <a:t> 시스템의 종류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사람의 감독 하에 훈련하는 것인지 그렇지 않은 것인지 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/ </a:t>
            </a:r>
            <a:r>
              <a:rPr lang="ko-KR" altLang="en-US" dirty="0"/>
              <a:t>비지도</a:t>
            </a:r>
            <a:r>
              <a:rPr lang="en-US" altLang="ko-KR" dirty="0"/>
              <a:t>/ </a:t>
            </a:r>
            <a:r>
              <a:rPr lang="ko-KR" altLang="en-US" dirty="0"/>
              <a:t>강화 학습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실시간으로 점진적인 학습을 하는지 아닌지 </a:t>
            </a:r>
            <a:r>
              <a:rPr lang="en-US" altLang="ko-KR" dirty="0"/>
              <a:t>(</a:t>
            </a:r>
            <a:r>
              <a:rPr lang="ko-KR" altLang="en-US" dirty="0"/>
              <a:t>온라인 학습과 배치 학습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단순하게 알고 있는 데이터 포인트와 새 데이터 포인트를 비교하는 것인지 아니면 과학자들이 하는 것처럼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훈련 데이터 셋에서 패턴을 발견하여 예측 모델을 만드는 것인지</a:t>
            </a:r>
            <a:r>
              <a:rPr lang="en-US" altLang="ko-KR" dirty="0"/>
              <a:t>( </a:t>
            </a:r>
            <a:r>
              <a:rPr lang="ko-KR" altLang="en-US" dirty="0"/>
              <a:t>사례 기반 학습과 모델 기반 학습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53B7E-C11F-49D8-B231-EE5E6E6B37AF}"/>
              </a:ext>
            </a:extLst>
          </p:cNvPr>
          <p:cNvSpPr txBox="1"/>
          <p:nvPr/>
        </p:nvSpPr>
        <p:spPr>
          <a:xfrm>
            <a:off x="249463" y="3542459"/>
            <a:ext cx="11787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학습하는 동안의 감독 형태나 정보량</a:t>
            </a:r>
            <a:endParaRPr lang="en-US" altLang="ko-KR" b="1" dirty="0"/>
          </a:p>
          <a:p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비지도학습</a:t>
            </a:r>
            <a:r>
              <a:rPr lang="en-US" altLang="ko-KR" dirty="0"/>
              <a:t>, </a:t>
            </a:r>
            <a:r>
              <a:rPr lang="ko-KR" altLang="en-US" dirty="0"/>
              <a:t>준지도학습</a:t>
            </a:r>
            <a:r>
              <a:rPr lang="en-US" altLang="ko-KR" dirty="0"/>
              <a:t>, </a:t>
            </a:r>
            <a:r>
              <a:rPr lang="ko-KR" altLang="en-US" dirty="0"/>
              <a:t>강화학습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지도학습</a:t>
            </a:r>
            <a:r>
              <a:rPr lang="en-US" altLang="ko-KR" dirty="0"/>
              <a:t>: </a:t>
            </a:r>
            <a:r>
              <a:rPr lang="ko-KR" altLang="en-US" dirty="0"/>
              <a:t>알고리즘에 주입하는 훈련 데이터에 레이블이라는 원하는 답이 포함된다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분류</a:t>
            </a:r>
            <a:r>
              <a:rPr lang="en-US" altLang="ko-KR" dirty="0"/>
              <a:t>: </a:t>
            </a:r>
            <a:r>
              <a:rPr lang="ko-KR" altLang="en-US" dirty="0"/>
              <a:t>전형적인 지도 학습 작업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회귀</a:t>
            </a:r>
            <a:r>
              <a:rPr lang="en-US" altLang="ko-KR" dirty="0"/>
              <a:t>: </a:t>
            </a:r>
            <a:r>
              <a:rPr lang="ko-KR" altLang="en-US" dirty="0"/>
              <a:t>예측 변수라 부르는 특성을 사용하여 중고차 가격 같은 타깃 수치를 예측하는 것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데이터 타입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특성</a:t>
            </a:r>
            <a:r>
              <a:rPr lang="en-US" altLang="ko-KR" dirty="0"/>
              <a:t>: </a:t>
            </a:r>
            <a:r>
              <a:rPr lang="ko-KR" altLang="en-US" dirty="0"/>
              <a:t>속성과 값이 합쳐진 것을 의미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일부 회귀 알고리즘은 분류에 사용할 수 있고</a:t>
            </a:r>
            <a:r>
              <a:rPr lang="en-US" altLang="ko-KR" dirty="0"/>
              <a:t>, </a:t>
            </a:r>
            <a:r>
              <a:rPr lang="ko-KR" altLang="en-US" dirty="0"/>
              <a:t>반대도 가능하다</a:t>
            </a:r>
            <a:r>
              <a:rPr lang="en-US" altLang="ko-KR" dirty="0"/>
              <a:t>. </a:t>
            </a:r>
            <a:r>
              <a:rPr lang="ko-KR" altLang="en-US" dirty="0"/>
              <a:t>대표적인 예로는 로지스틱 회귀가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2203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38EC-D985-4387-A1E9-87C99024ABCB}"/>
              </a:ext>
            </a:extLst>
          </p:cNvPr>
          <p:cNvSpPr txBox="1"/>
          <p:nvPr/>
        </p:nvSpPr>
        <p:spPr>
          <a:xfrm>
            <a:off x="249464" y="386444"/>
            <a:ext cx="1178736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학습하는 동안의 감독 형태나 정보량</a:t>
            </a:r>
            <a:endParaRPr lang="en-US" altLang="ko-KR" b="1" dirty="0"/>
          </a:p>
          <a:p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비지도학습</a:t>
            </a:r>
            <a:r>
              <a:rPr lang="en-US" altLang="ko-KR" dirty="0"/>
              <a:t>, </a:t>
            </a:r>
            <a:r>
              <a:rPr lang="ko-KR" altLang="en-US" dirty="0"/>
              <a:t>준지도학습</a:t>
            </a:r>
            <a:r>
              <a:rPr lang="en-US" altLang="ko-KR" dirty="0"/>
              <a:t>, </a:t>
            </a:r>
            <a:r>
              <a:rPr lang="ko-KR" altLang="en-US" dirty="0"/>
              <a:t>강화학습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지도학습의 대표적인 학습 알고리즘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K- </a:t>
            </a:r>
            <a:r>
              <a:rPr lang="ko-KR" altLang="en-US" dirty="0"/>
              <a:t>최근접 이웃 </a:t>
            </a:r>
            <a:r>
              <a:rPr lang="en-US" altLang="ko-KR" dirty="0"/>
              <a:t>2) </a:t>
            </a:r>
            <a:r>
              <a:rPr lang="ko-KR" altLang="en-US" dirty="0"/>
              <a:t>선형 회귀 </a:t>
            </a:r>
            <a:r>
              <a:rPr lang="en-US" altLang="ko-KR" dirty="0"/>
              <a:t>3) </a:t>
            </a:r>
            <a:r>
              <a:rPr lang="ko-KR" altLang="en-US" dirty="0"/>
              <a:t>로지스틱 회귀 </a:t>
            </a:r>
            <a:r>
              <a:rPr lang="en-US" altLang="ko-KR" dirty="0"/>
              <a:t>4) </a:t>
            </a:r>
            <a:r>
              <a:rPr lang="ko-KR" altLang="en-US" dirty="0"/>
              <a:t>서포트 벡터 머신 </a:t>
            </a:r>
            <a:r>
              <a:rPr lang="en-US" altLang="ko-KR" dirty="0"/>
              <a:t>5) </a:t>
            </a:r>
            <a:r>
              <a:rPr lang="ko-KR" altLang="en-US" dirty="0"/>
              <a:t>결정 트리와 랜덤 포레스트 </a:t>
            </a:r>
            <a:r>
              <a:rPr lang="en-US" altLang="ko-KR" dirty="0"/>
              <a:t>6) </a:t>
            </a:r>
            <a:r>
              <a:rPr lang="ko-KR" altLang="en-US" dirty="0"/>
              <a:t>신경망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비지도학습</a:t>
            </a:r>
            <a:r>
              <a:rPr lang="en-US" altLang="ko-KR" dirty="0"/>
              <a:t>: </a:t>
            </a:r>
            <a:r>
              <a:rPr lang="ko-KR" altLang="en-US" dirty="0"/>
              <a:t>훈련 데이터에 레이블이 없다</a:t>
            </a:r>
            <a:r>
              <a:rPr lang="en-US" altLang="ko-KR" dirty="0"/>
              <a:t>. </a:t>
            </a:r>
            <a:r>
              <a:rPr lang="ko-KR" altLang="en-US" dirty="0"/>
              <a:t>시스템이 아무런 도움 없이 학습해야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비지도학습의 대표적인 학습 알고리즘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군집</a:t>
            </a:r>
            <a:r>
              <a:rPr lang="en-US" altLang="ko-KR" dirty="0"/>
              <a:t>: 1) K-</a:t>
            </a:r>
            <a:r>
              <a:rPr lang="ko-KR" altLang="en-US" dirty="0"/>
              <a:t>평균 </a:t>
            </a:r>
            <a:r>
              <a:rPr lang="en-US" altLang="ko-KR" dirty="0"/>
              <a:t>2) DBSCAN 3) </a:t>
            </a:r>
            <a:r>
              <a:rPr lang="ko-KR" altLang="en-US" dirty="0"/>
              <a:t>계층 군집 분석 </a:t>
            </a:r>
            <a:r>
              <a:rPr lang="en-US" altLang="ko-KR" dirty="0"/>
              <a:t>4) </a:t>
            </a:r>
            <a:r>
              <a:rPr lang="ko-KR" altLang="en-US" dirty="0"/>
              <a:t>이상치 탐지와 특이치 탐지 </a:t>
            </a:r>
            <a:r>
              <a:rPr lang="en-US" altLang="ko-KR" dirty="0"/>
              <a:t>4) 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클래스 </a:t>
            </a:r>
            <a:r>
              <a:rPr lang="en-US" altLang="ko-KR" dirty="0"/>
              <a:t>5) </a:t>
            </a:r>
            <a:r>
              <a:rPr lang="ko-KR" altLang="en-US" dirty="0" err="1"/>
              <a:t>아이솔레이션</a:t>
            </a:r>
            <a:r>
              <a:rPr lang="ko-KR" altLang="en-US" dirty="0"/>
              <a:t> 포레스트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시각화와 차원축소</a:t>
            </a:r>
            <a:r>
              <a:rPr lang="en-US" altLang="ko-KR" dirty="0"/>
              <a:t>: </a:t>
            </a:r>
            <a:r>
              <a:rPr lang="ko-KR" altLang="en-US" dirty="0"/>
              <a:t>너무 많은 정보를 잃지 않으면서 데이터를 간소화한다</a:t>
            </a:r>
            <a:r>
              <a:rPr lang="en-US" altLang="ko-KR" dirty="0"/>
              <a:t>. </a:t>
            </a:r>
            <a:r>
              <a:rPr lang="ko-KR" altLang="en-US" dirty="0"/>
              <a:t>상관관계가 있는 여러 특성을 하나로 합친다</a:t>
            </a:r>
            <a:r>
              <a:rPr lang="en-US" altLang="ko-KR" dirty="0"/>
              <a:t>. </a:t>
            </a:r>
            <a:r>
              <a:rPr lang="ko-KR" altLang="en-US" dirty="0"/>
              <a:t>이를 특성 추출이라고 한다</a:t>
            </a:r>
            <a:r>
              <a:rPr lang="en-US" altLang="ko-KR" dirty="0"/>
              <a:t>. </a:t>
            </a:r>
            <a:r>
              <a:rPr lang="ko-KR" altLang="en-US" dirty="0"/>
              <a:t>지도 학습 알고리즘 같은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알고리즘에 데이터를 주입하기 전에 차원 축소 알고리즘을 사용하여 훈련 데이터의 차원을 줄이는 것이 유용할 때가 많다</a:t>
            </a:r>
            <a:r>
              <a:rPr lang="en-US" altLang="ko-KR" dirty="0"/>
              <a:t>. </a:t>
            </a:r>
            <a:r>
              <a:rPr lang="ko-KR" altLang="en-US" dirty="0"/>
              <a:t>실행 속도가 빨라지고 </a:t>
            </a:r>
            <a:r>
              <a:rPr lang="ko-KR" altLang="en-US" dirty="0" err="1"/>
              <a:t>디스트와</a:t>
            </a:r>
            <a:r>
              <a:rPr lang="ko-KR" altLang="en-US" dirty="0"/>
              <a:t> 메모리를 차지하는 공간도 줄고 경우에 따라 성능이 좋아지기도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1) </a:t>
            </a:r>
            <a:r>
              <a:rPr lang="ko-KR" altLang="en-US" dirty="0"/>
              <a:t>주성분 분석</a:t>
            </a:r>
            <a:r>
              <a:rPr lang="en-US" altLang="ko-KR" dirty="0"/>
              <a:t>(PCA) 2) </a:t>
            </a:r>
            <a:r>
              <a:rPr lang="ko-KR" altLang="en-US" dirty="0"/>
              <a:t>커널 </a:t>
            </a:r>
            <a:r>
              <a:rPr lang="en-US" altLang="ko-KR" dirty="0"/>
              <a:t>PCA 3) </a:t>
            </a:r>
            <a:r>
              <a:rPr lang="ko-KR" altLang="en-US" dirty="0"/>
              <a:t>지역적 선형 </a:t>
            </a:r>
            <a:r>
              <a:rPr lang="ko-KR" altLang="en-US" dirty="0" err="1"/>
              <a:t>인베딩</a:t>
            </a:r>
            <a:r>
              <a:rPr lang="ko-KR" altLang="en-US" dirty="0"/>
              <a:t> </a:t>
            </a:r>
            <a:r>
              <a:rPr lang="en-US" altLang="ko-KR" dirty="0"/>
              <a:t>5) t-SNE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연관 규칙 학습</a:t>
            </a:r>
            <a:r>
              <a:rPr lang="en-US" altLang="ko-KR" dirty="0"/>
              <a:t>: </a:t>
            </a:r>
            <a:r>
              <a:rPr lang="ko-KR" altLang="en-US" dirty="0"/>
              <a:t>대량의 데이터에서 특성 간의 흥미로운 관계를 찾는다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1) </a:t>
            </a:r>
            <a:r>
              <a:rPr lang="ko-KR" altLang="en-US" dirty="0" err="1"/>
              <a:t>어프라이어리</a:t>
            </a:r>
            <a:r>
              <a:rPr lang="ko-KR" altLang="en-US" dirty="0"/>
              <a:t> </a:t>
            </a:r>
            <a:r>
              <a:rPr lang="en-US" altLang="ko-KR" dirty="0"/>
              <a:t>2) </a:t>
            </a:r>
            <a:r>
              <a:rPr lang="ko-KR" altLang="en-US" dirty="0" err="1"/>
              <a:t>이클렛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818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38EC-D985-4387-A1E9-87C99024ABCB}"/>
              </a:ext>
            </a:extLst>
          </p:cNvPr>
          <p:cNvSpPr txBox="1"/>
          <p:nvPr/>
        </p:nvSpPr>
        <p:spPr>
          <a:xfrm>
            <a:off x="249464" y="386444"/>
            <a:ext cx="1178736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학습하는 동안의 감독 형태나 정보량</a:t>
            </a:r>
            <a:endParaRPr lang="en-US" altLang="ko-KR" b="1" dirty="0"/>
          </a:p>
          <a:p>
            <a:r>
              <a:rPr lang="ko-KR" altLang="en-US" dirty="0"/>
              <a:t>지도학습</a:t>
            </a:r>
            <a:r>
              <a:rPr lang="en-US" altLang="ko-KR" dirty="0"/>
              <a:t>, </a:t>
            </a:r>
            <a:r>
              <a:rPr lang="ko-KR" altLang="en-US" dirty="0"/>
              <a:t>비지도학습</a:t>
            </a:r>
            <a:r>
              <a:rPr lang="en-US" altLang="ko-KR" dirty="0"/>
              <a:t>, </a:t>
            </a:r>
            <a:r>
              <a:rPr lang="ko-KR" altLang="en-US" dirty="0"/>
              <a:t>준지도학습</a:t>
            </a:r>
            <a:r>
              <a:rPr lang="en-US" altLang="ko-KR" dirty="0"/>
              <a:t>, </a:t>
            </a:r>
            <a:r>
              <a:rPr lang="ko-KR" altLang="en-US" dirty="0"/>
              <a:t>강화학습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 err="1"/>
              <a:t>준지도</a:t>
            </a:r>
            <a:r>
              <a:rPr lang="ko-KR" altLang="en-US" dirty="0"/>
              <a:t> 학습</a:t>
            </a:r>
            <a:r>
              <a:rPr lang="en-US" altLang="ko-KR" dirty="0"/>
              <a:t>: </a:t>
            </a:r>
            <a:r>
              <a:rPr lang="ko-KR" altLang="en-US" dirty="0"/>
              <a:t>데이터에 레이블을 다는 것은 일반적으로 시간과 비용이 많이 들기 때문에 레이블이 없는 샘플이 많고 </a:t>
            </a:r>
            <a:r>
              <a:rPr lang="ko-KR" altLang="en-US" dirty="0" err="1"/>
              <a:t>레이블된</a:t>
            </a:r>
            <a:r>
              <a:rPr lang="ko-KR" altLang="en-US" dirty="0"/>
              <a:t> 샘플은 적은 경우가 많습니다</a:t>
            </a:r>
            <a:r>
              <a:rPr lang="en-US" altLang="ko-KR" dirty="0"/>
              <a:t>. </a:t>
            </a:r>
            <a:r>
              <a:rPr lang="ko-KR" altLang="en-US" dirty="0"/>
              <a:t>어떤 알고리즘은 일부만 레이블이 있는 데이터를 다룰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</a:t>
            </a:r>
            <a:r>
              <a:rPr lang="ko-KR" altLang="en-US" dirty="0" err="1"/>
              <a:t>준지도</a:t>
            </a:r>
            <a:r>
              <a:rPr lang="ko-KR" altLang="en-US" dirty="0"/>
              <a:t> 학습 알고리즘은 지도 학습과 비지도 학습의 조합으로 이루어져 있다</a:t>
            </a:r>
            <a:r>
              <a:rPr lang="en-US" altLang="ko-KR" dirty="0"/>
              <a:t>. </a:t>
            </a:r>
            <a:r>
              <a:rPr lang="ko-KR" altLang="en-US" dirty="0"/>
              <a:t>예를 들어 심층 신뢰 신경망</a:t>
            </a:r>
            <a:r>
              <a:rPr lang="en-US" altLang="ko-KR" dirty="0"/>
              <a:t>(DBN)</a:t>
            </a:r>
            <a:r>
              <a:rPr lang="ko-KR" altLang="en-US" dirty="0"/>
              <a:t>은 여러 </a:t>
            </a:r>
            <a:r>
              <a:rPr lang="ko-KR" altLang="en-US" dirty="0" err="1"/>
              <a:t>겹으로</a:t>
            </a:r>
            <a:r>
              <a:rPr lang="ko-KR" altLang="en-US" dirty="0"/>
              <a:t> 쌓은 제한된 볼츠만 머신</a:t>
            </a:r>
            <a:r>
              <a:rPr lang="en-US" altLang="ko-KR" dirty="0"/>
              <a:t>(RBM)</a:t>
            </a:r>
            <a:r>
              <a:rPr lang="ko-KR" altLang="en-US" dirty="0"/>
              <a:t>이라 불리는 비지도 학습에 기초한다</a:t>
            </a:r>
            <a:r>
              <a:rPr lang="en-US" altLang="ko-KR" dirty="0"/>
              <a:t>. RBM</a:t>
            </a:r>
            <a:r>
              <a:rPr lang="ko-KR" altLang="en-US" dirty="0"/>
              <a:t>이 비지도 학습 방식으로 순차적으로 훈련된 다음 전체 시스템이 지도 학습 방식으로 세밀하게 조정된다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강화학습</a:t>
            </a:r>
            <a:r>
              <a:rPr lang="en-US" altLang="ko-KR" dirty="0"/>
              <a:t>: </a:t>
            </a:r>
            <a:r>
              <a:rPr lang="ko-KR" altLang="en-US" dirty="0"/>
              <a:t>학습하는 시스템을 에이전트라고 부르며 환경을 관찰해서 행동을 실행하고 그 결과로 보상 혹은 부정적인 보상에 해당하는 벌점을 받는다</a:t>
            </a:r>
            <a:r>
              <a:rPr lang="en-US" altLang="ko-KR" dirty="0"/>
              <a:t>. </a:t>
            </a:r>
            <a:r>
              <a:rPr lang="ko-KR" altLang="en-US" dirty="0"/>
              <a:t>시간이 지나면서 가장 큰 보상을 얻기 위해 정책이라고 부르는 최상의 전략을 스스로 학습한다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9902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38EC-D985-4387-A1E9-87C99024ABCB}"/>
              </a:ext>
            </a:extLst>
          </p:cNvPr>
          <p:cNvSpPr txBox="1"/>
          <p:nvPr/>
        </p:nvSpPr>
        <p:spPr>
          <a:xfrm>
            <a:off x="249464" y="386444"/>
            <a:ext cx="117873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머신러닝</a:t>
            </a:r>
            <a:r>
              <a:rPr lang="ko-KR" altLang="en-US" b="1" dirty="0"/>
              <a:t> 시스템의 종류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사람의 감독 하에 훈련하는 것인지 그렇지 않은 것인지 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/ </a:t>
            </a:r>
            <a:r>
              <a:rPr lang="ko-KR" altLang="en-US" dirty="0"/>
              <a:t>비지도</a:t>
            </a:r>
            <a:r>
              <a:rPr lang="en-US" altLang="ko-KR" dirty="0"/>
              <a:t>/ </a:t>
            </a:r>
            <a:r>
              <a:rPr lang="ko-KR" altLang="en-US" dirty="0"/>
              <a:t>강화 학습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실시간으로 점진적인 학습을 하는지 아닌지 </a:t>
            </a:r>
            <a:r>
              <a:rPr lang="en-US" altLang="ko-KR" dirty="0"/>
              <a:t>(</a:t>
            </a:r>
            <a:r>
              <a:rPr lang="ko-KR" altLang="en-US" dirty="0"/>
              <a:t>온라인 학습과 배치 학습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단순하게 알고 있는 데이터 포인트와 새 데이터 포인트를 비교하는 것인지 아니면 과학자들이 하는 것처럼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훈련 데이터 셋에서 패턴을 발견하여 예측 모델을 만드는 것인지</a:t>
            </a:r>
            <a:r>
              <a:rPr lang="en-US" altLang="ko-KR" dirty="0"/>
              <a:t>( </a:t>
            </a:r>
            <a:r>
              <a:rPr lang="ko-KR" altLang="en-US" dirty="0"/>
              <a:t>사례 기반 학습과 모델 기반 학습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53B7E-C11F-49D8-B231-EE5E6E6B37AF}"/>
              </a:ext>
            </a:extLst>
          </p:cNvPr>
          <p:cNvSpPr txBox="1"/>
          <p:nvPr/>
        </p:nvSpPr>
        <p:spPr>
          <a:xfrm>
            <a:off x="249463" y="3542459"/>
            <a:ext cx="11787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입력 데이터의 스트림부터 점진적으로 학습할 수 있는지</a:t>
            </a:r>
            <a:endParaRPr lang="en-US" altLang="ko-KR" b="1" dirty="0"/>
          </a:p>
          <a:p>
            <a:r>
              <a:rPr lang="ko-KR" altLang="en-US" b="1" dirty="0"/>
              <a:t>배치학습과 온라인 학습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배치 학습</a:t>
            </a:r>
            <a:r>
              <a:rPr lang="en-US" altLang="ko-KR" dirty="0"/>
              <a:t>: </a:t>
            </a:r>
            <a:r>
              <a:rPr lang="ko-KR" altLang="en-US" dirty="0"/>
              <a:t>시스템이</a:t>
            </a:r>
            <a:r>
              <a:rPr lang="en-US" altLang="ko-KR" dirty="0"/>
              <a:t> </a:t>
            </a:r>
            <a:r>
              <a:rPr lang="ko-KR" altLang="en-US" dirty="0"/>
              <a:t>점진적으로 학습할 수 없고</a:t>
            </a:r>
            <a:r>
              <a:rPr lang="en-US" altLang="ko-KR" dirty="0"/>
              <a:t>, </a:t>
            </a:r>
            <a:r>
              <a:rPr lang="ko-KR" altLang="en-US" dirty="0"/>
              <a:t>가용한 데이터를 모두 사용해 훈련시켜야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시간과 자원을 많이 소모하므로 보통 오프라인에서 수행된다</a:t>
            </a:r>
            <a:r>
              <a:rPr lang="en-US" altLang="ko-KR" dirty="0"/>
              <a:t>. </a:t>
            </a:r>
            <a:r>
              <a:rPr lang="ko-KR" altLang="en-US" dirty="0"/>
              <a:t>먼저 시스템을 훈련시키고 그런 다음 제품 시스템에 적용하면 더 이상의 학습없이 실행된다</a:t>
            </a:r>
            <a:r>
              <a:rPr lang="en-US" altLang="ko-KR" dirty="0"/>
              <a:t>. </a:t>
            </a:r>
            <a:r>
              <a:rPr lang="ko-KR" altLang="en-US" dirty="0"/>
              <a:t>즉 학습한 것을 단지 적용만 한다</a:t>
            </a:r>
            <a:r>
              <a:rPr lang="en-US" altLang="ko-KR" dirty="0"/>
              <a:t>=&gt; </a:t>
            </a:r>
            <a:r>
              <a:rPr lang="ko-KR" altLang="en-US" dirty="0"/>
              <a:t>오프라인 학습</a:t>
            </a:r>
            <a:endParaRPr lang="en-US" altLang="ko-KR" dirty="0"/>
          </a:p>
          <a:p>
            <a:r>
              <a:rPr lang="ko-KR" altLang="en-US" dirty="0"/>
              <a:t>데이터를 업데이트하고 시스템의 새 비전을 필요한 만큼 자주 훈련시키면 되기 때문에 </a:t>
            </a:r>
            <a:r>
              <a:rPr lang="ko-KR" altLang="en-US" dirty="0" err="1"/>
              <a:t>머신러닝</a:t>
            </a:r>
            <a:r>
              <a:rPr lang="ko-KR" altLang="en-US" dirty="0"/>
              <a:t> 시스템에서도 변화에 적응할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그러나 데이터 양이 아주 많으면 매일 처음부터 새로 훈련시키도록 시스템을 자동화하는 것이 큰 비용이 발생하여 배치 학습 알고리즘을 사용하는게 불가능할 수도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0124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38EC-D985-4387-A1E9-87C99024ABCB}"/>
              </a:ext>
            </a:extLst>
          </p:cNvPr>
          <p:cNvSpPr txBox="1"/>
          <p:nvPr/>
        </p:nvSpPr>
        <p:spPr>
          <a:xfrm>
            <a:off x="249464" y="386444"/>
            <a:ext cx="1178736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입력 데이터의 스트림부터 점진적으로 학습할 수 있는지</a:t>
            </a:r>
            <a:endParaRPr lang="en-US" altLang="ko-KR" b="1" dirty="0"/>
          </a:p>
          <a:p>
            <a:r>
              <a:rPr lang="ko-KR" altLang="en-US" b="1" dirty="0"/>
              <a:t>배치학습과 온라인 학습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온라인 학습</a:t>
            </a:r>
            <a:r>
              <a:rPr lang="en-US" altLang="ko-KR" dirty="0"/>
              <a:t>: </a:t>
            </a:r>
            <a:r>
              <a:rPr lang="ko-KR" altLang="en-US" dirty="0"/>
              <a:t>데이터를 순차적으로 한 개씩 또는 미니배치라 부르는 작은 묶음 단위로 주입하여 시스템을 훈련시킨다</a:t>
            </a:r>
            <a:r>
              <a:rPr lang="en-US" altLang="ko-KR" dirty="0"/>
              <a:t>. </a:t>
            </a:r>
            <a:r>
              <a:rPr lang="ko-KR" altLang="en-US" dirty="0"/>
              <a:t>매 학습 단계가 빠르고 비용이 적게 들어 시스템은 데이터가 도착하는 대로 즉시 학습할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연속적으로 데이터를 받고 빠른 변화에 스스로 </a:t>
            </a:r>
            <a:r>
              <a:rPr lang="ko-KR" altLang="en-US" dirty="0" err="1"/>
              <a:t>적응해야하는</a:t>
            </a:r>
            <a:r>
              <a:rPr lang="ko-KR" altLang="en-US" dirty="0"/>
              <a:t> 시스템에 적합하다</a:t>
            </a:r>
            <a:r>
              <a:rPr lang="en-US" altLang="ko-KR" dirty="0"/>
              <a:t>. </a:t>
            </a:r>
            <a:r>
              <a:rPr lang="ko-KR" altLang="en-US" dirty="0"/>
              <a:t>온라인 학습 시스템이 새로운 데이터 샘플을 학습하면 학습이 끝난 데이터는 더는 필요하지 않으므로 버리면 된다</a:t>
            </a:r>
            <a:r>
              <a:rPr lang="en-US" altLang="ko-KR" dirty="0"/>
              <a:t>. </a:t>
            </a:r>
            <a:r>
              <a:rPr lang="ko-KR" altLang="en-US" dirty="0"/>
              <a:t>그러면 많은 공간을 절약할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 err="1"/>
              <a:t>학습률</a:t>
            </a:r>
            <a:r>
              <a:rPr lang="en-US" altLang="ko-KR" dirty="0"/>
              <a:t>: </a:t>
            </a:r>
            <a:r>
              <a:rPr lang="ko-KR" altLang="en-US" dirty="0"/>
              <a:t>중요한 파라미터 중 하나로 변화하는 데이터에 얼마나 빠르게 적응할 것 인지</a:t>
            </a:r>
            <a:r>
              <a:rPr lang="en-US" altLang="ko-KR" dirty="0"/>
              <a:t>. </a:t>
            </a:r>
            <a:r>
              <a:rPr lang="ko-KR" altLang="en-US" dirty="0" err="1"/>
              <a:t>학습률을</a:t>
            </a:r>
            <a:r>
              <a:rPr lang="ko-KR" altLang="en-US" dirty="0"/>
              <a:t> 높게 하면 시스템이 데이터에 빠르게 적응하지만 예전 데이터를 금방 잊어버리고</a:t>
            </a:r>
            <a:r>
              <a:rPr lang="en-US" altLang="ko-KR" dirty="0"/>
              <a:t>, </a:t>
            </a:r>
            <a:r>
              <a:rPr lang="ko-KR" altLang="en-US" dirty="0"/>
              <a:t>반대로 낮으면 시스템의 관성이 더 커져서 더 느리게 학습하게 된다</a:t>
            </a:r>
            <a:r>
              <a:rPr lang="en-US" altLang="ko-KR" dirty="0"/>
              <a:t>. </a:t>
            </a:r>
            <a:r>
              <a:rPr lang="ko-KR" altLang="en-US" dirty="0"/>
              <a:t>그러나 새로운 데이터에 있는 작음이나 대표성 없는 데이터 포인트에 덜 </a:t>
            </a:r>
            <a:r>
              <a:rPr lang="ko-KR" altLang="en-US" dirty="0" err="1"/>
              <a:t>민감해진다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/>
              <a:t>온라인 학습에서 가장 큰 문제점</a:t>
            </a:r>
            <a:r>
              <a:rPr lang="en-US" altLang="ko-KR" dirty="0"/>
              <a:t>:</a:t>
            </a:r>
            <a:r>
              <a:rPr lang="ko-KR" altLang="en-US" dirty="0"/>
              <a:t> 시스템에 나쁜 데이터가 주입되었을 때 시스템 성능이 점진적으로 감소한다</a:t>
            </a:r>
            <a:r>
              <a:rPr lang="en-US" altLang="ko-KR" dirty="0"/>
              <a:t>. </a:t>
            </a:r>
            <a:r>
              <a:rPr lang="ko-KR" altLang="en-US" dirty="0"/>
              <a:t>이런 위험을 줄이기 위해 시스템을 면밀히 모니터링하고 성능 감소가 감지되면 즉각 학습을 중지시켜야 한다</a:t>
            </a:r>
            <a:r>
              <a:rPr lang="en-US" altLang="ko-KR" dirty="0"/>
              <a:t>. </a:t>
            </a:r>
            <a:r>
              <a:rPr lang="ko-KR" altLang="en-US" dirty="0"/>
              <a:t>입력 데이터를 모니터링해서 비정상 데이터를 잡아낼 수도 있다</a:t>
            </a:r>
            <a:r>
              <a:rPr lang="en-US" altLang="ko-KR" dirty="0"/>
              <a:t>.(</a:t>
            </a:r>
            <a:r>
              <a:rPr lang="ko-KR" altLang="en-US" dirty="0"/>
              <a:t>이상치 탐지 알고리즘 사용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2924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38EC-D985-4387-A1E9-87C99024ABCB}"/>
              </a:ext>
            </a:extLst>
          </p:cNvPr>
          <p:cNvSpPr txBox="1"/>
          <p:nvPr/>
        </p:nvSpPr>
        <p:spPr>
          <a:xfrm>
            <a:off x="249464" y="270067"/>
            <a:ext cx="1178736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핸즈온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PART1. </a:t>
            </a:r>
            <a:r>
              <a:rPr lang="ko-KR" altLang="en-US" sz="2000" b="1" dirty="0" err="1"/>
              <a:t>머신러닝</a:t>
            </a:r>
            <a:endParaRPr lang="en-US" altLang="ko-KR" sz="20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머신러닝</a:t>
            </a:r>
            <a:r>
              <a:rPr lang="ko-KR" altLang="en-US" b="1" dirty="0"/>
              <a:t> 시스템의 종류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사람의 감독 하에 훈련하는 것인지 그렇지 않은 것인지 </a:t>
            </a:r>
            <a:r>
              <a:rPr lang="en-US" altLang="ko-KR" dirty="0"/>
              <a:t>(</a:t>
            </a:r>
            <a:r>
              <a:rPr lang="ko-KR" altLang="en-US" dirty="0"/>
              <a:t>지도</a:t>
            </a:r>
            <a:r>
              <a:rPr lang="en-US" altLang="ko-KR" dirty="0"/>
              <a:t>/ </a:t>
            </a:r>
            <a:r>
              <a:rPr lang="ko-KR" altLang="en-US" dirty="0"/>
              <a:t>비지도</a:t>
            </a:r>
            <a:r>
              <a:rPr lang="en-US" altLang="ko-KR" dirty="0"/>
              <a:t>/ </a:t>
            </a:r>
            <a:r>
              <a:rPr lang="ko-KR" altLang="en-US" dirty="0"/>
              <a:t>강화 학습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실시간으로 점진적인 학습을 하는지 아닌지 </a:t>
            </a:r>
            <a:r>
              <a:rPr lang="en-US" altLang="ko-KR" dirty="0"/>
              <a:t>(</a:t>
            </a:r>
            <a:r>
              <a:rPr lang="ko-KR" altLang="en-US" dirty="0"/>
              <a:t>온라인 학습과 배치 학습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단순하게 알고 있는 데이터 포인트와 새 데이터 포인트를 비교하는 것인지 아니면 과학자들이 하는 것처럼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훈련 데이터 셋에서 패턴을 발견하여 예측 모델을 만드는 것인지</a:t>
            </a:r>
            <a:r>
              <a:rPr lang="en-US" altLang="ko-KR" dirty="0"/>
              <a:t>( </a:t>
            </a:r>
            <a:r>
              <a:rPr lang="ko-KR" altLang="en-US" dirty="0"/>
              <a:t>사례 기반 학습과 모델 기반 학습</a:t>
            </a:r>
            <a:r>
              <a:rPr lang="en-US" altLang="ko-KR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53B7E-C11F-49D8-B231-EE5E6E6B37AF}"/>
              </a:ext>
            </a:extLst>
          </p:cNvPr>
          <p:cNvSpPr txBox="1"/>
          <p:nvPr/>
        </p:nvSpPr>
        <p:spPr>
          <a:xfrm>
            <a:off x="249463" y="3359580"/>
            <a:ext cx="117873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머신러닝</a:t>
            </a:r>
            <a:r>
              <a:rPr lang="ko-KR" altLang="en-US" b="1" dirty="0"/>
              <a:t> 시스템은 어떻게 일반화되는가</a:t>
            </a:r>
            <a:endParaRPr lang="en-US" altLang="ko-KR" b="1" dirty="0"/>
          </a:p>
          <a:p>
            <a:r>
              <a:rPr lang="ko-KR" altLang="en-US" dirty="0"/>
              <a:t>사례 기반 학습과 모델 기반 학습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사례 기반 학습</a:t>
            </a:r>
            <a:r>
              <a:rPr lang="en-US" altLang="ko-KR" dirty="0"/>
              <a:t>: </a:t>
            </a:r>
            <a:r>
              <a:rPr lang="ko-KR" altLang="en-US" dirty="0"/>
              <a:t>시스템이 훈련 샘플을 </a:t>
            </a:r>
            <a:r>
              <a:rPr lang="ko-KR" altLang="en-US" dirty="0" err="1"/>
              <a:t>기억함을써</a:t>
            </a:r>
            <a:r>
              <a:rPr lang="ko-KR" altLang="en-US" dirty="0"/>
              <a:t> 학습한다</a:t>
            </a:r>
            <a:r>
              <a:rPr lang="en-US" altLang="ko-KR" dirty="0"/>
              <a:t>. </a:t>
            </a:r>
            <a:r>
              <a:rPr lang="ko-KR" altLang="en-US" dirty="0"/>
              <a:t>그리고 유사도 측정을 사용해 새로운 데이터와 학습한 샘플을 </a:t>
            </a:r>
            <a:r>
              <a:rPr lang="en-US" altLang="ko-KR" dirty="0"/>
              <a:t>(</a:t>
            </a:r>
            <a:r>
              <a:rPr lang="ko-KR" altLang="en-US" dirty="0"/>
              <a:t>또는 학습한 샘플 중 일부를</a:t>
            </a:r>
            <a:r>
              <a:rPr lang="en-US" altLang="ko-KR" dirty="0"/>
              <a:t>) </a:t>
            </a:r>
            <a:r>
              <a:rPr lang="ko-KR" altLang="en-US" dirty="0"/>
              <a:t>비교하는 식으로 일반화한다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모델 기반 학습</a:t>
            </a:r>
            <a:r>
              <a:rPr lang="en-US" altLang="ko-KR" dirty="0"/>
              <a:t>: </a:t>
            </a:r>
            <a:r>
              <a:rPr lang="ko-KR" altLang="en-US" dirty="0"/>
              <a:t>샘플들의 모델을 만들어 예측에 사용한다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모델 선택</a:t>
            </a:r>
            <a:r>
              <a:rPr lang="en-US" altLang="ko-KR" dirty="0"/>
              <a:t>(ex. 1</a:t>
            </a:r>
            <a:r>
              <a:rPr lang="ko-KR" altLang="en-US" dirty="0"/>
              <a:t>인당 </a:t>
            </a:r>
            <a:r>
              <a:rPr lang="en-US" altLang="ko-KR" dirty="0"/>
              <a:t>GDP</a:t>
            </a:r>
            <a:r>
              <a:rPr lang="ko-KR" altLang="en-US" dirty="0"/>
              <a:t>의 선형 함수로 삶의 만족도 모델링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여기서 선형 함수의 절편과 기울기가 두 개의 모델 파라미터에 해당하고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 모델 파라미터를 조정하여 어떤 선형함수를 표현하는 모델을 얻을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모델을 사용하기 전에 두 파라미터를 정의하여</a:t>
            </a:r>
            <a:r>
              <a:rPr lang="en-US" altLang="ko-KR" dirty="0"/>
              <a:t>, </a:t>
            </a:r>
            <a:r>
              <a:rPr lang="ko-KR" altLang="en-US" dirty="0"/>
              <a:t>측정 지표를 통해 최상의 성능을 내도록 하는 값을 찾아야 한다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arenR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191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2127</Words>
  <Application>Microsoft Office PowerPoint</Application>
  <PresentationFormat>와이드스크린</PresentationFormat>
  <Paragraphs>226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MISUN</dc:creator>
  <cp:lastModifiedBy>PARK MISUN</cp:lastModifiedBy>
  <cp:revision>30</cp:revision>
  <dcterms:created xsi:type="dcterms:W3CDTF">2020-07-15T05:51:55Z</dcterms:created>
  <dcterms:modified xsi:type="dcterms:W3CDTF">2020-07-16T13:46:52Z</dcterms:modified>
</cp:coreProperties>
</file>