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56" r:id="rId4"/>
    <p:sldId id="257" r:id="rId5"/>
    <p:sldId id="281" r:id="rId6"/>
    <p:sldId id="282" r:id="rId7"/>
    <p:sldId id="258" r:id="rId8"/>
    <p:sldId id="283" r:id="rId9"/>
    <p:sldId id="265" r:id="rId10"/>
    <p:sldId id="263" r:id="rId11"/>
    <p:sldId id="264" r:id="rId12"/>
    <p:sldId id="275" r:id="rId13"/>
    <p:sldId id="273" r:id="rId14"/>
    <p:sldId id="259" r:id="rId15"/>
    <p:sldId id="260" r:id="rId16"/>
    <p:sldId id="261" r:id="rId17"/>
    <p:sldId id="266" r:id="rId18"/>
    <p:sldId id="274" r:id="rId19"/>
    <p:sldId id="276" r:id="rId20"/>
    <p:sldId id="277" r:id="rId21"/>
    <p:sldId id="267" r:id="rId22"/>
    <p:sldId id="278" r:id="rId23"/>
    <p:sldId id="268" r:id="rId24"/>
    <p:sldId id="269" r:id="rId25"/>
    <p:sldId id="270" r:id="rId26"/>
    <p:sldId id="271" r:id="rId27"/>
    <p:sldId id="27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1806" y="11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EF2F8-11F2-46CA-9DD7-522C29C26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116206-0F22-43A2-AE9A-54DE61E50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C8FD5-A58D-472F-AA6B-CAB9269C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06F9-F97E-44C2-A041-55B56DD680DB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B36222-24D4-4FF1-AD0D-FAB2C4BD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3F8B82-3553-4BC3-AD6A-CA512090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FDCA-9CF6-46A6-A973-7AD5172C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925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3EB86-62CE-483B-A266-E5C9E2B3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4A246E-FCB8-47D1-B703-1312E6FF5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95B26-A554-4929-A449-26828A86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06F9-F97E-44C2-A041-55B56DD680DB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974CF-1068-49B9-A397-925EF88E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811B9E-DBB0-4C0D-B720-D579A27C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FDCA-9CF6-46A6-A973-7AD5172C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49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071886-F267-43E1-BE09-32BC27BF5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8F1449-B13C-488C-924C-6A5E3F3D3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FDECD-F769-4437-AA3A-AC6E68B6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06F9-F97E-44C2-A041-55B56DD680DB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88126-CDF1-471E-B123-A3D7C0F8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0B1E06-C642-44DE-B510-F88B63C3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FDCA-9CF6-46A6-A973-7AD5172C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7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5EF95-FDF2-4556-A768-4684CA1E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3E4B3-8769-4487-AAC8-4AC11D82F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FE2C2-7ACC-46AA-905E-0CDF6212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06F9-F97E-44C2-A041-55B56DD680DB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F5EA7-5C65-4554-B9D4-7F28E042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3CA95-8E08-45C9-986F-EC4CB280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FDCA-9CF6-46A6-A973-7AD5172C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78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7DBE1-33DC-4B4C-B89C-297520F7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D1C64-6301-4A72-9B31-5844AE38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63804-5EDB-484E-8142-ABECB32C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06F9-F97E-44C2-A041-55B56DD680DB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680A4-FD8B-4BDD-BC9D-FA484EA0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E880A-9227-431A-B401-94401EB5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FDCA-9CF6-46A6-A973-7AD5172C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92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36D28-74D0-4BE2-BAF5-C2A1158F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CACA8C-690B-4029-8B48-14678FC8E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6A30AC-14E2-48F3-87D4-26D8C89C8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1CA298-E672-431C-B957-1085327D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06F9-F97E-44C2-A041-55B56DD680DB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E287E1-F288-4314-94B2-CC1C5147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F2733-8068-4D61-8D54-6E25A109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FDCA-9CF6-46A6-A973-7AD5172C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5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793E6-7FB1-4942-BEE6-A71EE469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3C6C88-82CA-43FD-938B-43C0E71FB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C3BAE4-43F3-42D0-AC39-CAD2744E3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C6CDD4-2D23-4B6C-A37A-2E1CDE750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26E02B-2616-4BDF-8147-E2C235D44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75BC8B9-F477-4DF9-9FE0-EB96BB85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06F9-F97E-44C2-A041-55B56DD680DB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6A77A6-3C1E-46FC-AB50-36CBD920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6BA4FC-8264-47A9-B991-D3E34DF7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FDCA-9CF6-46A6-A973-7AD5172C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39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1AEF4-D33F-4867-85E5-651DAA85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76DBC3-78F6-4FCB-B1ED-B44AB4AA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06F9-F97E-44C2-A041-55B56DD680DB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A38A5B-9471-4D91-91D6-9B3DC7F91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C79073-D7F6-4416-A186-D12588B1A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FDCA-9CF6-46A6-A973-7AD5172C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5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DD7E7C-B023-4AD3-8CC7-AD153F15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06F9-F97E-44C2-A041-55B56DD680DB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B279DA-ACB6-40F9-8973-32F8DF05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C7E6D3-097A-4CDD-B8E9-E9A8A2C1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FDCA-9CF6-46A6-A973-7AD5172C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1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FA2DB-B0E2-49E0-92E6-1A573AFE8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D7843E-9849-4A66-9DB9-AA31A9601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31B6FB-1582-4BBA-9999-A7AB3C47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66E97A-498C-4273-A24F-7364316DD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06F9-F97E-44C2-A041-55B56DD680DB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49A784-871B-4C89-9FF0-D05F9C86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FC8407-BA58-4CB9-8822-32EDB668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FDCA-9CF6-46A6-A973-7AD5172C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0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0ED82-7BB5-4CDD-ABBA-30E1A612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CADACB-DF18-4127-82BB-3384DB40E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5643F2-FB01-41D1-88EB-3D86D1BF0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881026-EC86-4E35-ACB8-E21143AD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06F9-F97E-44C2-A041-55B56DD680DB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B89A59-A4D4-4C4C-BAB7-C1169C7F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96407C-28F3-4DB1-B4C0-7B83507E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FDCA-9CF6-46A6-A973-7AD5172C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78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0D2138-3F49-45EB-808A-A856B5AF1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0B3DE5-747C-493E-86F8-2F51BBC20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EDE51-FBEF-4EE1-AAB6-1938F004A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806F9-F97E-44C2-A041-55B56DD680DB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4A363-3BCC-48C6-BDD7-3008FE144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72801B-2491-44E5-A3DC-95149CF76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0FDCA-9CF6-46A6-A973-7AD5172C78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60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vomics.org/resources/substitution-models/nucleotide-substitution-model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itol.embl.d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itol.embl.de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itol.embl.d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itol.embl.d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4CBD4-B6B0-4590-96C7-FC1F576E2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162"/>
            <a:ext cx="9144000" cy="1062038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solidFill>
                  <a:srgbClr val="0070C0"/>
                </a:solidFill>
              </a:rPr>
              <a:t>生物信息学实验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78F106-5658-4FC5-BEC4-4E4C96F15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2573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rgbClr val="C00000"/>
                </a:solidFill>
              </a:rPr>
              <a:t>系统发生树的构建</a:t>
            </a:r>
          </a:p>
        </p:txBody>
      </p:sp>
    </p:spTree>
    <p:extLst>
      <p:ext uri="{BB962C8B-B14F-4D97-AF65-F5344CB8AC3E}">
        <p14:creationId xmlns:p14="http://schemas.microsoft.com/office/powerpoint/2010/main" val="2631484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B32234-B4E7-4ECD-A098-C8DE2007D2E8}"/>
              </a:ext>
            </a:extLst>
          </p:cNvPr>
          <p:cNvSpPr txBox="1"/>
          <p:nvPr/>
        </p:nvSpPr>
        <p:spPr>
          <a:xfrm>
            <a:off x="0" y="390059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</a:rPr>
              <a:t>序列修剪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7C8732-8F5A-48C0-9A41-4E7223BD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2169863"/>
            <a:ext cx="11338560" cy="12591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2F1FF7-A7CC-4A21-B530-339018567E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565"/>
          <a:stretch/>
        </p:blipFill>
        <p:spPr>
          <a:xfrm>
            <a:off x="2319130" y="3921949"/>
            <a:ext cx="7368209" cy="124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8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A058BA5-93E1-4AE8-981E-C2EF7B7AD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77" y="262784"/>
            <a:ext cx="8019471" cy="652232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B32234-B4E7-4ECD-A098-C8DE2007D2E8}"/>
              </a:ext>
            </a:extLst>
          </p:cNvPr>
          <p:cNvSpPr txBox="1"/>
          <p:nvPr/>
        </p:nvSpPr>
        <p:spPr>
          <a:xfrm>
            <a:off x="0" y="390059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</a:rPr>
              <a:t>    序列修剪工具</a:t>
            </a:r>
            <a:r>
              <a:rPr lang="en-US" altLang="zh-CN" sz="4000" b="1" dirty="0">
                <a:solidFill>
                  <a:srgbClr val="0070C0"/>
                </a:solidFill>
              </a:rPr>
              <a:t>: </a:t>
            </a:r>
            <a:r>
              <a:rPr lang="en-US" altLang="zh-CN" sz="4000" b="1" dirty="0" err="1">
                <a:solidFill>
                  <a:srgbClr val="0070C0"/>
                </a:solidFill>
              </a:rPr>
              <a:t>trimal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78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B32234-B4E7-4ECD-A098-C8DE2007D2E8}"/>
              </a:ext>
            </a:extLst>
          </p:cNvPr>
          <p:cNvSpPr txBox="1"/>
          <p:nvPr/>
        </p:nvSpPr>
        <p:spPr>
          <a:xfrm>
            <a:off x="0" y="39005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</a:rPr>
              <a:t>NJ</a:t>
            </a:r>
            <a:r>
              <a:rPr lang="zh-CN" altLang="en-US" sz="2800" b="1" dirty="0">
                <a:solidFill>
                  <a:srgbClr val="0070C0"/>
                </a:solidFill>
              </a:rPr>
              <a:t>法构建系统发生树</a:t>
            </a:r>
            <a:r>
              <a:rPr lang="en-US" altLang="zh-CN" sz="2800" b="1" dirty="0">
                <a:solidFill>
                  <a:srgbClr val="0070C0"/>
                </a:solidFill>
              </a:rPr>
              <a:t>: </a:t>
            </a:r>
            <a:r>
              <a:rPr lang="en-US" altLang="zh-CN" sz="2800" b="1" dirty="0" err="1">
                <a:solidFill>
                  <a:srgbClr val="0070C0"/>
                </a:solidFill>
              </a:rPr>
              <a:t>phylip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65CA33-55B9-490C-AC8B-459FDE2D80CB}"/>
              </a:ext>
            </a:extLst>
          </p:cNvPr>
          <p:cNvSpPr txBox="1"/>
          <p:nvPr/>
        </p:nvSpPr>
        <p:spPr>
          <a:xfrm>
            <a:off x="3774691" y="1033705"/>
            <a:ext cx="4642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(0) </a:t>
            </a:r>
            <a:r>
              <a:rPr lang="en-US" altLang="zh-CN" sz="2400" b="1" dirty="0" err="1"/>
              <a:t>Fasta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格式转换成 </a:t>
            </a:r>
            <a:r>
              <a:rPr lang="en-US" altLang="zh-CN" sz="2400" b="1" dirty="0" err="1"/>
              <a:t>phylip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格式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E1FFF3-15E9-41E2-A739-C9AD55C3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97" y="1752293"/>
            <a:ext cx="5407657" cy="36103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9D1A84-FCD7-42B2-AFAB-5837C33956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167"/>
          <a:stretch/>
        </p:blipFill>
        <p:spPr>
          <a:xfrm>
            <a:off x="6579525" y="1724144"/>
            <a:ext cx="5009504" cy="35570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EAF9118-61D4-4A2B-B91A-13C3FFE2DDCE}"/>
              </a:ext>
            </a:extLst>
          </p:cNvPr>
          <p:cNvSpPr txBox="1"/>
          <p:nvPr/>
        </p:nvSpPr>
        <p:spPr>
          <a:xfrm>
            <a:off x="2734349" y="5630432"/>
            <a:ext cx="8057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trimal -in ein3.aln.fa -out ein3.aln.phy -phylip_m10</a:t>
            </a:r>
          </a:p>
        </p:txBody>
      </p:sp>
    </p:spTree>
    <p:extLst>
      <p:ext uri="{BB962C8B-B14F-4D97-AF65-F5344CB8AC3E}">
        <p14:creationId xmlns:p14="http://schemas.microsoft.com/office/powerpoint/2010/main" val="3965392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B32234-B4E7-4ECD-A098-C8DE2007D2E8}"/>
              </a:ext>
            </a:extLst>
          </p:cNvPr>
          <p:cNvSpPr txBox="1"/>
          <p:nvPr/>
        </p:nvSpPr>
        <p:spPr>
          <a:xfrm>
            <a:off x="0" y="39005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</a:rPr>
              <a:t>NJ</a:t>
            </a:r>
            <a:r>
              <a:rPr lang="zh-CN" altLang="en-US" sz="2800" b="1" dirty="0">
                <a:solidFill>
                  <a:srgbClr val="0070C0"/>
                </a:solidFill>
              </a:rPr>
              <a:t>法构建系统发生树</a:t>
            </a:r>
            <a:r>
              <a:rPr lang="en-US" altLang="zh-CN" sz="2800" b="1" dirty="0">
                <a:solidFill>
                  <a:srgbClr val="0070C0"/>
                </a:solidFill>
              </a:rPr>
              <a:t>: </a:t>
            </a:r>
            <a:r>
              <a:rPr lang="en-US" altLang="zh-CN" sz="2800" b="1" dirty="0" err="1">
                <a:solidFill>
                  <a:srgbClr val="0070C0"/>
                </a:solidFill>
              </a:rPr>
              <a:t>phylip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E5D09D-1F1A-4598-BBDA-C63274DC4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54" y="1786438"/>
            <a:ext cx="6561352" cy="41715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1A5AAA-AD57-4876-9A4D-936ACC05AA84}"/>
              </a:ext>
            </a:extLst>
          </p:cNvPr>
          <p:cNvSpPr txBox="1"/>
          <p:nvPr/>
        </p:nvSpPr>
        <p:spPr>
          <a:xfrm>
            <a:off x="7500317" y="2164046"/>
            <a:ext cx="423448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echo "ein3.aln.phy</a:t>
            </a:r>
          </a:p>
          <a:p>
            <a:r>
              <a:rPr lang="zh-CN" altLang="en-US" sz="2400" b="1" dirty="0">
                <a:solidFill>
                  <a:srgbClr val="C00000"/>
                </a:solidFill>
              </a:rPr>
              <a:t>R</a:t>
            </a:r>
          </a:p>
          <a:p>
            <a:r>
              <a:rPr lang="zh-CN" altLang="en-US" sz="2400" b="1" dirty="0">
                <a:solidFill>
                  <a:srgbClr val="C00000"/>
                </a:solidFill>
              </a:rPr>
              <a:t>100</a:t>
            </a:r>
          </a:p>
          <a:p>
            <a:r>
              <a:rPr lang="zh-CN" altLang="en-US" sz="2400" b="1" dirty="0">
                <a:solidFill>
                  <a:srgbClr val="C00000"/>
                </a:solidFill>
              </a:rPr>
              <a:t>Y</a:t>
            </a:r>
          </a:p>
          <a:p>
            <a:r>
              <a:rPr lang="zh-CN" altLang="en-US" sz="2400" b="1" dirty="0">
                <a:solidFill>
                  <a:srgbClr val="C00000"/>
                </a:solidFill>
              </a:rPr>
              <a:t>7" &gt; seqboot.par</a:t>
            </a:r>
          </a:p>
          <a:p>
            <a:endParaRPr lang="zh-CN" altLang="en-US" sz="2400" b="1" dirty="0">
              <a:solidFill>
                <a:srgbClr val="C00000"/>
              </a:solidFill>
            </a:endParaRPr>
          </a:p>
          <a:p>
            <a:r>
              <a:rPr lang="zh-CN" altLang="en-US" sz="2400" b="1" dirty="0">
                <a:solidFill>
                  <a:srgbClr val="C00000"/>
                </a:solidFill>
              </a:rPr>
              <a:t>seqboot &lt; seqboot.par</a:t>
            </a:r>
          </a:p>
          <a:p>
            <a:endParaRPr lang="zh-CN" altLang="en-US" sz="2400" b="1" dirty="0">
              <a:solidFill>
                <a:srgbClr val="C00000"/>
              </a:solidFill>
            </a:endParaRPr>
          </a:p>
          <a:p>
            <a:r>
              <a:rPr lang="zh-CN" altLang="en-US" sz="2400" b="1" dirty="0">
                <a:solidFill>
                  <a:srgbClr val="C00000"/>
                </a:solidFill>
              </a:rPr>
              <a:t>mv outfile seqboot.out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F942D9D-4EE9-491D-A565-C9FAEB9C9D62}"/>
              </a:ext>
            </a:extLst>
          </p:cNvPr>
          <p:cNvSpPr txBox="1"/>
          <p:nvPr/>
        </p:nvSpPr>
        <p:spPr>
          <a:xfrm>
            <a:off x="3774691" y="1033705"/>
            <a:ext cx="37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(1) </a:t>
            </a:r>
            <a:r>
              <a:rPr lang="zh-CN" altLang="en-US" sz="2400" b="1" dirty="0"/>
              <a:t>数据随机抽样</a:t>
            </a:r>
            <a:r>
              <a:rPr lang="en-US" altLang="zh-CN" sz="2400" b="1" dirty="0"/>
              <a:t>: </a:t>
            </a:r>
            <a:r>
              <a:rPr lang="en-US" altLang="zh-CN" sz="2400" b="1" dirty="0" err="1"/>
              <a:t>seqboot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9646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8104C37-4B2D-4789-A81D-A10FB66AF373}"/>
              </a:ext>
            </a:extLst>
          </p:cNvPr>
          <p:cNvSpPr txBox="1"/>
          <p:nvPr/>
        </p:nvSpPr>
        <p:spPr>
          <a:xfrm>
            <a:off x="0" y="39005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</a:rPr>
              <a:t>NJ</a:t>
            </a:r>
            <a:r>
              <a:rPr lang="zh-CN" altLang="en-US" sz="2800" b="1" dirty="0">
                <a:solidFill>
                  <a:srgbClr val="0070C0"/>
                </a:solidFill>
              </a:rPr>
              <a:t>法构建系统发生树</a:t>
            </a:r>
            <a:r>
              <a:rPr lang="en-US" altLang="zh-CN" sz="2800" b="1" dirty="0">
                <a:solidFill>
                  <a:srgbClr val="0070C0"/>
                </a:solidFill>
              </a:rPr>
              <a:t>: </a:t>
            </a:r>
            <a:r>
              <a:rPr lang="en-US" altLang="zh-CN" sz="2800" b="1" dirty="0" err="1">
                <a:solidFill>
                  <a:srgbClr val="0070C0"/>
                </a:solidFill>
              </a:rPr>
              <a:t>phylip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605BC8-B698-42F1-BEBD-47D2465372EF}"/>
              </a:ext>
            </a:extLst>
          </p:cNvPr>
          <p:cNvSpPr txBox="1"/>
          <p:nvPr/>
        </p:nvSpPr>
        <p:spPr>
          <a:xfrm>
            <a:off x="3366139" y="1088371"/>
            <a:ext cx="5841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(2) </a:t>
            </a:r>
            <a:r>
              <a:rPr lang="zh-CN" altLang="en-US" sz="2400" b="1" dirty="0"/>
              <a:t>计算序列之间的距离</a:t>
            </a:r>
            <a:r>
              <a:rPr lang="en-US" altLang="zh-CN" sz="2400" b="1" dirty="0"/>
              <a:t>: </a:t>
            </a:r>
            <a:r>
              <a:rPr lang="en-US" altLang="zh-CN" sz="2400" b="1" dirty="0" err="1"/>
              <a:t>dnadist</a:t>
            </a:r>
            <a:r>
              <a:rPr lang="en-US" altLang="zh-CN" sz="2400" b="1" dirty="0"/>
              <a:t>/</a:t>
            </a:r>
            <a:r>
              <a:rPr lang="en-US" altLang="zh-CN" sz="2400" b="1" dirty="0" err="1"/>
              <a:t>protdist</a:t>
            </a:r>
            <a:endParaRPr lang="zh-CN" altLang="en-US" sz="24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5FE154-24E9-463F-A343-6EADD620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" y="2025741"/>
            <a:ext cx="7881938" cy="35130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61C7E25-F2DF-4F66-9E40-5FC0F8C4D081}"/>
              </a:ext>
            </a:extLst>
          </p:cNvPr>
          <p:cNvSpPr txBox="1"/>
          <p:nvPr/>
        </p:nvSpPr>
        <p:spPr>
          <a:xfrm>
            <a:off x="8502953" y="2074104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echo "seqboot.out</a:t>
            </a:r>
          </a:p>
          <a:p>
            <a:r>
              <a:rPr lang="zh-CN" altLang="en-US" sz="2400" b="1" dirty="0">
                <a:solidFill>
                  <a:srgbClr val="C00000"/>
                </a:solidFill>
              </a:rPr>
              <a:t>M</a:t>
            </a:r>
          </a:p>
          <a:p>
            <a:r>
              <a:rPr lang="zh-CN" altLang="en-US" sz="2400" b="1" dirty="0">
                <a:solidFill>
                  <a:srgbClr val="C00000"/>
                </a:solidFill>
              </a:rPr>
              <a:t>D</a:t>
            </a:r>
          </a:p>
          <a:p>
            <a:r>
              <a:rPr lang="zh-CN" altLang="en-US" sz="2400" b="1" dirty="0">
                <a:solidFill>
                  <a:srgbClr val="C00000"/>
                </a:solidFill>
              </a:rPr>
              <a:t>10</a:t>
            </a:r>
          </a:p>
          <a:p>
            <a:r>
              <a:rPr lang="zh-CN" altLang="en-US" sz="2400" b="1" dirty="0">
                <a:solidFill>
                  <a:srgbClr val="C00000"/>
                </a:solidFill>
              </a:rPr>
              <a:t>Y" &gt; dist.par</a:t>
            </a:r>
          </a:p>
          <a:p>
            <a:endParaRPr lang="zh-CN" altLang="en-US" sz="2400" b="1" dirty="0">
              <a:solidFill>
                <a:srgbClr val="C00000"/>
              </a:solidFill>
            </a:endParaRPr>
          </a:p>
          <a:p>
            <a:r>
              <a:rPr lang="zh-CN" altLang="en-US" sz="2400" b="1" dirty="0">
                <a:solidFill>
                  <a:srgbClr val="C00000"/>
                </a:solidFill>
              </a:rPr>
              <a:t>protdist &lt; dist.par</a:t>
            </a:r>
          </a:p>
          <a:p>
            <a:endParaRPr lang="zh-CN" altLang="en-US" sz="2400" b="1" dirty="0">
              <a:solidFill>
                <a:srgbClr val="C00000"/>
              </a:solidFill>
            </a:endParaRPr>
          </a:p>
          <a:p>
            <a:r>
              <a:rPr lang="zh-CN" altLang="en-US" sz="2400" b="1" dirty="0">
                <a:solidFill>
                  <a:srgbClr val="C00000"/>
                </a:solidFill>
              </a:rPr>
              <a:t>mv outfile dist.out</a:t>
            </a:r>
          </a:p>
        </p:txBody>
      </p:sp>
    </p:spTree>
    <p:extLst>
      <p:ext uri="{BB962C8B-B14F-4D97-AF65-F5344CB8AC3E}">
        <p14:creationId xmlns:p14="http://schemas.microsoft.com/office/powerpoint/2010/main" val="474314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A42FE76-3F1B-41BE-A852-F51CBC50F6D5}"/>
              </a:ext>
            </a:extLst>
          </p:cNvPr>
          <p:cNvSpPr txBox="1"/>
          <p:nvPr/>
        </p:nvSpPr>
        <p:spPr>
          <a:xfrm>
            <a:off x="0" y="39005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</a:rPr>
              <a:t>NJ</a:t>
            </a:r>
            <a:r>
              <a:rPr lang="zh-CN" altLang="en-US" sz="2800" b="1" dirty="0">
                <a:solidFill>
                  <a:srgbClr val="0070C0"/>
                </a:solidFill>
              </a:rPr>
              <a:t>法构建系统发生树</a:t>
            </a:r>
            <a:r>
              <a:rPr lang="en-US" altLang="zh-CN" sz="2800" b="1" dirty="0">
                <a:solidFill>
                  <a:srgbClr val="0070C0"/>
                </a:solidFill>
              </a:rPr>
              <a:t>: </a:t>
            </a:r>
            <a:r>
              <a:rPr lang="en-US" altLang="zh-CN" sz="2800" b="1" dirty="0" err="1">
                <a:solidFill>
                  <a:srgbClr val="0070C0"/>
                </a:solidFill>
              </a:rPr>
              <a:t>phylip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5A9DAD-DDB3-4F7A-B1F2-100BE7554BC3}"/>
              </a:ext>
            </a:extLst>
          </p:cNvPr>
          <p:cNvSpPr txBox="1"/>
          <p:nvPr/>
        </p:nvSpPr>
        <p:spPr>
          <a:xfrm>
            <a:off x="4262806" y="1088371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(3) NJ</a:t>
            </a:r>
            <a:r>
              <a:rPr lang="zh-CN" altLang="en-US" sz="2400" b="1" dirty="0"/>
              <a:t>树的构建</a:t>
            </a:r>
            <a:r>
              <a:rPr lang="en-US" altLang="zh-CN" sz="2400" b="1" dirty="0"/>
              <a:t>: neighbor</a:t>
            </a:r>
            <a:endParaRPr lang="zh-CN" altLang="en-US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0D4BB9-8819-46A5-A34A-8BDC9D95D68E}"/>
              </a:ext>
            </a:extLst>
          </p:cNvPr>
          <p:cNvSpPr txBox="1"/>
          <p:nvPr/>
        </p:nvSpPr>
        <p:spPr>
          <a:xfrm>
            <a:off x="8239125" y="1969264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echo "dist.out</a:t>
            </a:r>
          </a:p>
          <a:p>
            <a:r>
              <a:rPr lang="zh-CN" altLang="en-US" sz="2400" b="1" dirty="0">
                <a:solidFill>
                  <a:srgbClr val="C00000"/>
                </a:solidFill>
              </a:rPr>
              <a:t>M</a:t>
            </a:r>
          </a:p>
          <a:p>
            <a:r>
              <a:rPr lang="zh-CN" altLang="en-US" sz="2400" b="1" dirty="0">
                <a:solidFill>
                  <a:srgbClr val="C00000"/>
                </a:solidFill>
              </a:rPr>
              <a:t>10</a:t>
            </a:r>
          </a:p>
          <a:p>
            <a:r>
              <a:rPr lang="zh-CN" altLang="en-US" sz="2400" b="1" dirty="0">
                <a:solidFill>
                  <a:srgbClr val="C00000"/>
                </a:solidFill>
              </a:rPr>
              <a:t>7</a:t>
            </a:r>
          </a:p>
          <a:p>
            <a:r>
              <a:rPr lang="zh-CN" altLang="en-US" sz="2400" b="1" dirty="0">
                <a:solidFill>
                  <a:srgbClr val="C00000"/>
                </a:solidFill>
              </a:rPr>
              <a:t>Y" &gt; neighbor.par</a:t>
            </a:r>
          </a:p>
          <a:p>
            <a:endParaRPr lang="zh-CN" altLang="en-US" sz="2400" b="1" dirty="0">
              <a:solidFill>
                <a:srgbClr val="C00000"/>
              </a:solidFill>
            </a:endParaRPr>
          </a:p>
          <a:p>
            <a:r>
              <a:rPr lang="zh-CN" altLang="en-US" sz="2400" b="1" dirty="0">
                <a:solidFill>
                  <a:srgbClr val="C00000"/>
                </a:solidFill>
              </a:rPr>
              <a:t>neighbor &lt; neighbor.par</a:t>
            </a:r>
          </a:p>
          <a:p>
            <a:endParaRPr lang="zh-CN" altLang="en-US" sz="2400" b="1" dirty="0">
              <a:solidFill>
                <a:srgbClr val="C00000"/>
              </a:solidFill>
            </a:endParaRPr>
          </a:p>
          <a:p>
            <a:r>
              <a:rPr lang="zh-CN" altLang="en-US" sz="2400" b="1" dirty="0">
                <a:solidFill>
                  <a:srgbClr val="C00000"/>
                </a:solidFill>
              </a:rPr>
              <a:t>mv outfile neighbor.out</a:t>
            </a:r>
          </a:p>
          <a:p>
            <a:r>
              <a:rPr lang="zh-CN" altLang="en-US" sz="2400" b="1" dirty="0">
                <a:solidFill>
                  <a:srgbClr val="C00000"/>
                </a:solidFill>
              </a:rPr>
              <a:t>mv outtree neighbor.tree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1240A7D-49DD-4D8B-A8D5-D08F48CBA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3"/>
          <a:stretch/>
        </p:blipFill>
        <p:spPr>
          <a:xfrm>
            <a:off x="276225" y="1643529"/>
            <a:ext cx="7842790" cy="4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5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A8FF692-A540-4D27-B3A8-21E85828C71C}"/>
              </a:ext>
            </a:extLst>
          </p:cNvPr>
          <p:cNvSpPr txBox="1"/>
          <p:nvPr/>
        </p:nvSpPr>
        <p:spPr>
          <a:xfrm>
            <a:off x="0" y="39005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</a:rPr>
              <a:t>NJ</a:t>
            </a:r>
            <a:r>
              <a:rPr lang="zh-CN" altLang="en-US" sz="2800" b="1" dirty="0">
                <a:solidFill>
                  <a:srgbClr val="0070C0"/>
                </a:solidFill>
              </a:rPr>
              <a:t>法构建系统发生树</a:t>
            </a:r>
            <a:r>
              <a:rPr lang="en-US" altLang="zh-CN" sz="2800" b="1" dirty="0">
                <a:solidFill>
                  <a:srgbClr val="0070C0"/>
                </a:solidFill>
              </a:rPr>
              <a:t>: </a:t>
            </a:r>
            <a:r>
              <a:rPr lang="en-US" altLang="zh-CN" sz="2800" b="1" dirty="0" err="1">
                <a:solidFill>
                  <a:srgbClr val="0070C0"/>
                </a:solidFill>
              </a:rPr>
              <a:t>phylip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2BC768-8D13-48F9-8EA7-0538450FA32B}"/>
              </a:ext>
            </a:extLst>
          </p:cNvPr>
          <p:cNvSpPr txBox="1"/>
          <p:nvPr/>
        </p:nvSpPr>
        <p:spPr>
          <a:xfrm>
            <a:off x="3386506" y="1088371"/>
            <a:ext cx="5779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(4) </a:t>
            </a:r>
            <a:r>
              <a:rPr lang="zh-CN" altLang="en-US" sz="2400" b="1" dirty="0"/>
              <a:t>汇总树结果，得到一致性树</a:t>
            </a:r>
            <a:r>
              <a:rPr lang="en-US" altLang="zh-CN" sz="2400" b="1" dirty="0"/>
              <a:t>: </a:t>
            </a:r>
            <a:r>
              <a:rPr lang="en-US" altLang="zh-CN" sz="2400" b="1" dirty="0" err="1"/>
              <a:t>consense</a:t>
            </a:r>
            <a:endParaRPr lang="zh-CN" altLang="en-US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620E35-F709-420F-9308-002AE24DB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2062162"/>
            <a:ext cx="7298302" cy="29432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2139E25-A40E-445B-B2C8-B31ACC743B10}"/>
              </a:ext>
            </a:extLst>
          </p:cNvPr>
          <p:cNvSpPr txBox="1"/>
          <p:nvPr/>
        </p:nvSpPr>
        <p:spPr>
          <a:xfrm>
            <a:off x="8010525" y="1958399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echo "neighbor.tree</a:t>
            </a:r>
          </a:p>
          <a:p>
            <a:r>
              <a:rPr lang="zh-CN" altLang="en-US" sz="2400" b="1" dirty="0">
                <a:solidFill>
                  <a:srgbClr val="C00000"/>
                </a:solidFill>
              </a:rPr>
              <a:t>Y" &gt; consense.par</a:t>
            </a:r>
          </a:p>
          <a:p>
            <a:endParaRPr lang="zh-CN" altLang="en-US" sz="2400" b="1" dirty="0">
              <a:solidFill>
                <a:srgbClr val="C00000"/>
              </a:solidFill>
            </a:endParaRPr>
          </a:p>
          <a:p>
            <a:r>
              <a:rPr lang="zh-CN" altLang="en-US" sz="2400" b="1" dirty="0">
                <a:solidFill>
                  <a:srgbClr val="C00000"/>
                </a:solidFill>
              </a:rPr>
              <a:t>consense &lt; consense.par</a:t>
            </a:r>
          </a:p>
          <a:p>
            <a:endParaRPr lang="zh-CN" altLang="en-US" sz="2400" b="1" dirty="0">
              <a:solidFill>
                <a:srgbClr val="C00000"/>
              </a:solidFill>
            </a:endParaRPr>
          </a:p>
          <a:p>
            <a:r>
              <a:rPr lang="zh-CN" altLang="en-US" sz="2400" b="1" dirty="0">
                <a:solidFill>
                  <a:srgbClr val="C00000"/>
                </a:solidFill>
              </a:rPr>
              <a:t>mv outfile consense.out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en-US" altLang="zh-CN" sz="2400" b="1" dirty="0">
                <a:solidFill>
                  <a:srgbClr val="C00000"/>
                </a:solidFill>
              </a:rPr>
              <a:t>mv </a:t>
            </a:r>
            <a:r>
              <a:rPr lang="en-US" altLang="zh-CN" sz="2400" b="1" dirty="0" err="1">
                <a:solidFill>
                  <a:srgbClr val="C00000"/>
                </a:solidFill>
              </a:rPr>
              <a:t>outtree</a:t>
            </a:r>
            <a:r>
              <a:rPr lang="en-US" altLang="zh-CN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</a:rPr>
              <a:t>consense.tree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966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B32234-B4E7-4ECD-A098-C8DE2007D2E8}"/>
              </a:ext>
            </a:extLst>
          </p:cNvPr>
          <p:cNvSpPr txBox="1"/>
          <p:nvPr/>
        </p:nvSpPr>
        <p:spPr>
          <a:xfrm>
            <a:off x="0" y="39005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</a:rPr>
              <a:t>ML</a:t>
            </a:r>
            <a:r>
              <a:rPr lang="zh-CN" altLang="en-US" sz="2800" b="1" dirty="0">
                <a:solidFill>
                  <a:srgbClr val="0070C0"/>
                </a:solidFill>
              </a:rPr>
              <a:t>法构建系统发生树 </a:t>
            </a:r>
            <a:r>
              <a:rPr lang="en-US" altLang="zh-CN" sz="2800" b="1" dirty="0" err="1">
                <a:solidFill>
                  <a:srgbClr val="0070C0"/>
                </a:solidFill>
              </a:rPr>
              <a:t>iqtree</a:t>
            </a:r>
            <a:r>
              <a:rPr lang="en-US" altLang="zh-CN" sz="2800" b="1" dirty="0">
                <a:solidFill>
                  <a:srgbClr val="0070C0"/>
                </a:solidFill>
              </a:rPr>
              <a:t>/</a:t>
            </a:r>
            <a:r>
              <a:rPr lang="en-US" altLang="zh-CN" sz="2800" b="1" dirty="0" err="1">
                <a:solidFill>
                  <a:srgbClr val="0070C0"/>
                </a:solidFill>
              </a:rPr>
              <a:t>raxml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9B3CE4D-FDD2-47BF-B8C7-871FDBDB4CEA}"/>
              </a:ext>
            </a:extLst>
          </p:cNvPr>
          <p:cNvGrpSpPr/>
          <p:nvPr/>
        </p:nvGrpSpPr>
        <p:grpSpPr>
          <a:xfrm>
            <a:off x="2075207" y="5257386"/>
            <a:ext cx="8430867" cy="1331607"/>
            <a:chOff x="2913408" y="5333586"/>
            <a:chExt cx="6096000" cy="133160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BD31261-EF1A-4A12-A777-13990774BD02}"/>
                </a:ext>
              </a:extLst>
            </p:cNvPr>
            <p:cNvSpPr txBox="1"/>
            <p:nvPr/>
          </p:nvSpPr>
          <p:spPr>
            <a:xfrm>
              <a:off x="2913408" y="5834196"/>
              <a:ext cx="609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hlinkClick r:id="rId2"/>
                </a:rPr>
                <a:t>Nucleotide Substitution Models - Evolution and Genomics</a:t>
              </a:r>
              <a:endParaRPr lang="zh-CN" altLang="en-US" sz="2400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988EF83E-8C9F-46A1-A59D-5998B8DC0502}"/>
                </a:ext>
              </a:extLst>
            </p:cNvPr>
            <p:cNvSpPr txBox="1"/>
            <p:nvPr/>
          </p:nvSpPr>
          <p:spPr>
            <a:xfrm>
              <a:off x="4081670" y="5333586"/>
              <a:ext cx="45913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Model test and model selection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2F508E56-ABC9-4C98-8990-9DF3E64F465F}"/>
              </a:ext>
            </a:extLst>
          </p:cNvPr>
          <p:cNvSpPr txBox="1"/>
          <p:nvPr/>
        </p:nvSpPr>
        <p:spPr>
          <a:xfrm>
            <a:off x="628649" y="1155082"/>
            <a:ext cx="117443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# 2. ML tree use </a:t>
            </a:r>
            <a:r>
              <a:rPr lang="en-US" altLang="zh-CN" sz="2400" b="0" dirty="0" err="1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iqtree</a:t>
            </a:r>
            <a:r>
              <a:rPr lang="en-US" altLang="zh-CN" sz="24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or </a:t>
            </a:r>
            <a:r>
              <a:rPr lang="en-US" altLang="zh-CN" sz="2400" b="0" dirty="0" err="1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raxml</a:t>
            </a:r>
            <a:endParaRPr lang="en-US" altLang="zh-CN" sz="2400" b="0" dirty="0">
              <a:solidFill>
                <a:srgbClr val="3B3B3B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r>
              <a:rPr lang="en-US" altLang="zh-CN" sz="24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# 2.1 </a:t>
            </a:r>
            <a:r>
              <a:rPr lang="en-US" altLang="zh-CN" sz="2400" b="0" dirty="0" err="1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iqtree</a:t>
            </a:r>
            <a:endParaRPr lang="en-US" altLang="zh-CN" sz="2400" b="0" dirty="0">
              <a:solidFill>
                <a:srgbClr val="3B3B3B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r>
              <a:rPr lang="en-US" altLang="zh-CN" sz="2400" b="0" dirty="0">
                <a:solidFill>
                  <a:srgbClr val="795E26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iqtree3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-s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4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ein3.afa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-m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LG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-B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400" b="0" dirty="0">
                <a:solidFill>
                  <a:srgbClr val="098658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1000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-T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400" b="0" dirty="0">
                <a:solidFill>
                  <a:srgbClr val="098658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4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--prefix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4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ein3.iqtree</a:t>
            </a:r>
            <a:endParaRPr lang="en-US" altLang="zh-CN" sz="2400" b="0" dirty="0">
              <a:solidFill>
                <a:srgbClr val="3B3B3B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r>
              <a:rPr lang="en-US" altLang="zh-CN" sz="24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# will generate a set of files with prefix ein3.iqtree</a:t>
            </a:r>
            <a:endParaRPr lang="en-US" altLang="zh-CN" sz="2400" b="0" dirty="0">
              <a:solidFill>
                <a:srgbClr val="3B3B3B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r>
              <a:rPr lang="en-US" altLang="zh-CN" sz="24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# among them, "</a:t>
            </a:r>
            <a:r>
              <a:rPr lang="en-US" altLang="zh-CN" sz="2400" b="1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Sarasa Mono SC" panose="02000509000000000000" pitchFamily="49" charset="-122"/>
                <a:ea typeface="Sarasa Mono SC" panose="02000509000000000000" pitchFamily="49" charset="-122"/>
              </a:rPr>
              <a:t>ein3.iqtree.contree</a:t>
            </a:r>
            <a:r>
              <a:rPr lang="en-US" altLang="zh-CN" sz="24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" is what you need</a:t>
            </a:r>
            <a:endParaRPr lang="en-US" altLang="zh-CN" sz="2400" b="0" dirty="0">
              <a:solidFill>
                <a:srgbClr val="3B3B3B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br>
              <a:rPr lang="en-US" altLang="zh-CN" sz="24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</a:br>
            <a:r>
              <a:rPr lang="en-US" altLang="zh-CN" sz="24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# 2.2 </a:t>
            </a:r>
            <a:r>
              <a:rPr lang="en-US" altLang="zh-CN" sz="2400" b="0" dirty="0" err="1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raxml</a:t>
            </a:r>
            <a:endParaRPr lang="en-US" altLang="zh-CN" sz="2400" b="0" dirty="0">
              <a:solidFill>
                <a:srgbClr val="3B3B3B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r>
              <a:rPr lang="en-US" altLang="zh-CN" sz="2400" b="0" dirty="0" err="1">
                <a:solidFill>
                  <a:srgbClr val="795E26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raxml</a:t>
            </a:r>
            <a:r>
              <a:rPr lang="en-US" altLang="zh-CN" sz="2400" b="0" dirty="0">
                <a:solidFill>
                  <a:srgbClr val="795E26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-ng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--</a:t>
            </a:r>
            <a:r>
              <a:rPr lang="en-US" altLang="zh-CN" sz="2400" b="0" dirty="0" err="1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msa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4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ein3.afa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--model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4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LG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--seed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400" b="0" dirty="0">
                <a:solidFill>
                  <a:srgbClr val="098658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12345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--threads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400" b="0" dirty="0">
                <a:solidFill>
                  <a:srgbClr val="098658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4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--prefix</a:t>
            </a:r>
            <a:r>
              <a:rPr lang="en-US" altLang="zh-CN" sz="24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4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ein3</a:t>
            </a:r>
            <a:endParaRPr lang="en-US" altLang="zh-CN" sz="2400" b="0" dirty="0">
              <a:solidFill>
                <a:srgbClr val="3B3B3B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r>
              <a:rPr lang="en-US" altLang="zh-CN" sz="24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# will generate a set of file with prefix ein3.raxml</a:t>
            </a:r>
            <a:endParaRPr lang="en-US" altLang="zh-CN" sz="2400" b="0" dirty="0">
              <a:solidFill>
                <a:srgbClr val="3B3B3B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r>
              <a:rPr lang="en-US" altLang="zh-CN" sz="24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# among them, "</a:t>
            </a:r>
            <a:r>
              <a:rPr lang="en-US" altLang="zh-CN" sz="2400" b="1" dirty="0">
                <a:solidFill>
                  <a:srgbClr val="008000"/>
                </a:solidFill>
                <a:effectLst/>
                <a:highlight>
                  <a:srgbClr val="FFFF00"/>
                </a:highlight>
                <a:latin typeface="Sarasa Mono SC" panose="02000509000000000000" pitchFamily="49" charset="-122"/>
                <a:ea typeface="Sarasa Mono SC" panose="02000509000000000000" pitchFamily="49" charset="-122"/>
              </a:rPr>
              <a:t>ein3.raxml.bestTree</a:t>
            </a:r>
            <a:r>
              <a:rPr lang="en-US" altLang="zh-CN" sz="24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" is what you need</a:t>
            </a:r>
            <a:endParaRPr lang="en-US" altLang="zh-CN" sz="2400" b="0" dirty="0">
              <a:solidFill>
                <a:srgbClr val="3B3B3B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59846D-585E-47B1-ABE7-967FE8AD78A5}"/>
              </a:ext>
            </a:extLst>
          </p:cNvPr>
          <p:cNvGrpSpPr/>
          <p:nvPr/>
        </p:nvGrpSpPr>
        <p:grpSpPr>
          <a:xfrm>
            <a:off x="4619625" y="733690"/>
            <a:ext cx="5731692" cy="1199885"/>
            <a:chOff x="4619625" y="733690"/>
            <a:chExt cx="5731692" cy="119988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0854D6A-A288-4E8D-914E-4B87829A44DB}"/>
                </a:ext>
              </a:extLst>
            </p:cNvPr>
            <p:cNvSpPr txBox="1"/>
            <p:nvPr/>
          </p:nvSpPr>
          <p:spPr>
            <a:xfrm>
              <a:off x="8658225" y="733690"/>
              <a:ext cx="1693092" cy="5847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C00000"/>
                  </a:solidFill>
                </a:rPr>
                <a:t>-m MFP</a:t>
              </a:r>
              <a:endParaRPr lang="zh-CN" altLang="en-US" sz="3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D400ECD-6477-4E8D-BAFD-774C19F22792}"/>
                </a:ext>
              </a:extLst>
            </p:cNvPr>
            <p:cNvCxnSpPr>
              <a:stCxn id="11" idx="1"/>
            </p:cNvCxnSpPr>
            <p:nvPr/>
          </p:nvCxnSpPr>
          <p:spPr>
            <a:xfrm flipH="1">
              <a:off x="4619625" y="1026078"/>
              <a:ext cx="4038600" cy="9074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431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B32234-B4E7-4ECD-A098-C8DE2007D2E8}"/>
              </a:ext>
            </a:extLst>
          </p:cNvPr>
          <p:cNvSpPr txBox="1"/>
          <p:nvPr/>
        </p:nvSpPr>
        <p:spPr>
          <a:xfrm>
            <a:off x="0" y="39005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</a:rPr>
              <a:t>ML</a:t>
            </a:r>
            <a:r>
              <a:rPr lang="zh-CN" altLang="en-US" sz="2800" b="1" dirty="0">
                <a:solidFill>
                  <a:srgbClr val="0070C0"/>
                </a:solidFill>
              </a:rPr>
              <a:t>法构建系统发生树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C80572-907E-4C22-BF5D-1E6E2652D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9" y="1129517"/>
            <a:ext cx="9660834" cy="539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14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B32234-B4E7-4ECD-A098-C8DE2007D2E8}"/>
              </a:ext>
            </a:extLst>
          </p:cNvPr>
          <p:cNvSpPr txBox="1"/>
          <p:nvPr/>
        </p:nvSpPr>
        <p:spPr>
          <a:xfrm>
            <a:off x="0" y="39005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</a:rPr>
              <a:t>Bayes</a:t>
            </a:r>
            <a:r>
              <a:rPr lang="zh-CN" altLang="en-US" sz="2800" b="1" dirty="0">
                <a:solidFill>
                  <a:srgbClr val="0070C0"/>
                </a:solidFill>
              </a:rPr>
              <a:t>法构建系统发生树</a:t>
            </a:r>
            <a:r>
              <a:rPr lang="en-US" altLang="zh-CN" sz="2800" b="1" dirty="0">
                <a:solidFill>
                  <a:srgbClr val="0070C0"/>
                </a:solidFill>
              </a:rPr>
              <a:t>: </a:t>
            </a:r>
            <a:r>
              <a:rPr lang="en-US" altLang="zh-CN" sz="2800" b="1" dirty="0" err="1">
                <a:solidFill>
                  <a:srgbClr val="0070C0"/>
                </a:solidFill>
              </a:rPr>
              <a:t>Mrbayes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A390A5-8612-410F-B7B5-6BED61D0D071}"/>
              </a:ext>
            </a:extLst>
          </p:cNvPr>
          <p:cNvSpPr txBox="1"/>
          <p:nvPr/>
        </p:nvSpPr>
        <p:spPr>
          <a:xfrm>
            <a:off x="3774691" y="1033705"/>
            <a:ext cx="4743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(0) </a:t>
            </a:r>
            <a:r>
              <a:rPr lang="en-US" altLang="zh-CN" sz="2400" b="1" dirty="0" err="1"/>
              <a:t>Fasta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格式转换成 </a:t>
            </a:r>
            <a:r>
              <a:rPr lang="en-US" altLang="zh-CN" sz="2400" b="1" dirty="0"/>
              <a:t>NEXUS </a:t>
            </a:r>
            <a:r>
              <a:rPr lang="zh-CN" altLang="en-US" sz="2400" b="1" dirty="0"/>
              <a:t>格式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6FEA47-B164-4537-BE76-E4F09F58D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22" y="1790393"/>
            <a:ext cx="5407657" cy="361033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DF59C0-BA4F-4C1D-894D-1127AE50DCC7}"/>
              </a:ext>
            </a:extLst>
          </p:cNvPr>
          <p:cNvSpPr txBox="1"/>
          <p:nvPr/>
        </p:nvSpPr>
        <p:spPr>
          <a:xfrm>
            <a:off x="753072" y="5767200"/>
            <a:ext cx="111341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java -jar /home/share/ALTER/alter-lib/target/ALTER-1.3.4-jar-with-dependencies.jar -i </a:t>
            </a:r>
            <a:r>
              <a:rPr lang="zh-CN" altLang="en-US" sz="2400" b="1" dirty="0">
                <a:solidFill>
                  <a:srgbClr val="00B0F0"/>
                </a:solidFill>
              </a:rPr>
              <a:t>ein3.afa</a:t>
            </a:r>
            <a:r>
              <a:rPr lang="zh-CN" altLang="en-US" sz="2400" b="1" dirty="0">
                <a:solidFill>
                  <a:srgbClr val="C00000"/>
                </a:solidFill>
              </a:rPr>
              <a:t> -ia -o </a:t>
            </a:r>
            <a:r>
              <a:rPr lang="zh-CN" altLang="en-US" sz="2400" b="1" dirty="0">
                <a:solidFill>
                  <a:srgbClr val="00B0F0"/>
                </a:solidFill>
              </a:rPr>
              <a:t>ein3.nex </a:t>
            </a:r>
            <a:r>
              <a:rPr lang="zh-CN" altLang="en-US" sz="2400" b="1" dirty="0">
                <a:solidFill>
                  <a:srgbClr val="C00000"/>
                </a:solidFill>
              </a:rPr>
              <a:t>-of NEXUS -oo Linux -op MrBayes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46F89E-08BA-4BC2-9227-C2E660217A81}"/>
              </a:ext>
            </a:extLst>
          </p:cNvPr>
          <p:cNvSpPr txBox="1"/>
          <p:nvPr/>
        </p:nvSpPr>
        <p:spPr>
          <a:xfrm>
            <a:off x="6372823" y="1691193"/>
            <a:ext cx="5234585" cy="380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#NEXUS</a:t>
            </a:r>
          </a:p>
          <a:p>
            <a: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BEGIN DATA;</a:t>
            </a:r>
          </a:p>
          <a:p>
            <a: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dimensions </a:t>
            </a:r>
            <a:r>
              <a:rPr lang="en-US" altLang="zh-CN" sz="1050" b="0" dirty="0" err="1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ntax</a:t>
            </a:r>
            <a: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=6 </a:t>
            </a:r>
            <a:r>
              <a:rPr lang="en-US" altLang="zh-CN" sz="1050" b="0" dirty="0" err="1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nchar</a:t>
            </a:r>
            <a: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=743;</a:t>
            </a:r>
          </a:p>
          <a:p>
            <a: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format missing=?</a:t>
            </a:r>
          </a:p>
          <a:p>
            <a: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interleave=yes datatype=PROTEIN gap=- match=.;</a:t>
            </a:r>
          </a:p>
          <a:p>
            <a:b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</a:br>
            <a: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matrix</a:t>
            </a:r>
          </a:p>
          <a:p>
            <a: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AT1G73730.1  MGDLA-M---------SVA----DIRMENEPDDLASDNVAE---------</a:t>
            </a:r>
          </a:p>
          <a:p>
            <a: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AT5G10120.1  MVEVE-EL--------------------------EPLSP-----------</a:t>
            </a:r>
          </a:p>
          <a:p>
            <a: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AT5G65100.1  MVEVQ-DL--------------------------EPLSPIQDYDEDDLEE</a:t>
            </a:r>
          </a:p>
          <a:p>
            <a: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AT5G21120.1  MDMYNNNIGMFRSLVCSSAPPFTEGHMCS---D-SHTALCD---------</a:t>
            </a:r>
          </a:p>
          <a:p>
            <a: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AT2G27050.1  MMMFN-EMGMYGNMDFFSSST--SLDVCPLPQA-EQEPVVE---------</a:t>
            </a:r>
          </a:p>
          <a:p>
            <a: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AT3G20770.1  MM-FN-EMGMCGNMDFFSSGSLGEVDFCPVPQA-EPDSIVE---------</a:t>
            </a:r>
          </a:p>
          <a:p>
            <a:b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</a:br>
            <a: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AT1G73730.1  ----IDVSDEEIDADDLERRMWKDRVRLK-RIKERQKAGSQGAQTKE---</a:t>
            </a:r>
          </a:p>
          <a:p>
            <a: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AT5G10120.1  ----MDDEEEEISYDDLKRRMWKDRNLMEKKLKQQKRH-SNDVVSFT---</a:t>
            </a:r>
          </a:p>
          <a:p>
            <a: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AT5G65100.1  DVDEFERFGEEISYDDLKKRMWKDRNLMC-KLKQQKRDNLNSVISSPSSS</a:t>
            </a:r>
          </a:p>
          <a:p>
            <a: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AT5G21120.1  ----DLSSDEEMEIEELEKKIWRDKQRLK-RLKEMAKNGLGTRLLLKQ--</a:t>
            </a:r>
          </a:p>
          <a:p>
            <a: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AT2G27050.1  ---DVDYTDDEMDVDELEKRMWRDKMRLK-RLKEQQSKCKEGVDGSK---</a:t>
            </a:r>
          </a:p>
          <a:p>
            <a: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AT3G20770.1  ----DDYTDDEIDVDELERRMWRDKMRLK-RLKEQDKG-KEGVDAAK---</a:t>
            </a:r>
          </a:p>
          <a:p>
            <a:b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</a:br>
            <a: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;</a:t>
            </a:r>
          </a:p>
          <a:p>
            <a:r>
              <a:rPr lang="en-US" altLang="zh-CN" sz="105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9306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B6D3E7-20E5-4E66-A4BF-38C7D603E113}"/>
              </a:ext>
            </a:extLst>
          </p:cNvPr>
          <p:cNvSpPr txBox="1"/>
          <p:nvPr/>
        </p:nvSpPr>
        <p:spPr>
          <a:xfrm>
            <a:off x="0" y="390059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</a:rPr>
              <a:t>实验目的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E1D3F0-E920-4860-A20D-AFB4B90AB18C}"/>
              </a:ext>
            </a:extLst>
          </p:cNvPr>
          <p:cNvSpPr txBox="1"/>
          <p:nvPr/>
        </p:nvSpPr>
        <p:spPr>
          <a:xfrm>
            <a:off x="2076450" y="1190625"/>
            <a:ext cx="9220794" cy="4880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3200" b="1" dirty="0">
                <a:solidFill>
                  <a:srgbClr val="C00000"/>
                </a:solidFill>
              </a:rPr>
              <a:t>掌握构建系统发生树的一般步骤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3200" b="1" dirty="0">
                <a:solidFill>
                  <a:srgbClr val="C00000"/>
                </a:solidFill>
              </a:rPr>
              <a:t>学习不同系统发生树构建方法的异同和优劣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3200" b="1" dirty="0">
                <a:solidFill>
                  <a:srgbClr val="C00000"/>
                </a:solidFill>
              </a:rPr>
              <a:t>学习生信数据的存储逻辑和软件调用逻辑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3200" b="1" dirty="0">
                <a:solidFill>
                  <a:srgbClr val="C00000"/>
                </a:solidFill>
              </a:rPr>
              <a:t>掌握</a:t>
            </a:r>
            <a:r>
              <a:rPr lang="en-US" altLang="zh-CN" sz="3200" b="1" dirty="0">
                <a:solidFill>
                  <a:srgbClr val="C00000"/>
                </a:solidFill>
              </a:rPr>
              <a:t>NJ</a:t>
            </a:r>
            <a:r>
              <a:rPr lang="zh-CN" altLang="en-US" sz="3200" b="1" dirty="0">
                <a:solidFill>
                  <a:srgbClr val="C00000"/>
                </a:solidFill>
              </a:rPr>
              <a:t>法、</a:t>
            </a:r>
            <a:r>
              <a:rPr lang="en-US" altLang="zh-CN" sz="3200" b="1" dirty="0">
                <a:solidFill>
                  <a:srgbClr val="C00000"/>
                </a:solidFill>
              </a:rPr>
              <a:t>ML</a:t>
            </a:r>
            <a:r>
              <a:rPr lang="zh-CN" altLang="en-US" sz="3200" b="1" dirty="0">
                <a:solidFill>
                  <a:srgbClr val="C00000"/>
                </a:solidFill>
              </a:rPr>
              <a:t>法和</a:t>
            </a:r>
            <a:r>
              <a:rPr lang="en-US" altLang="zh-CN" sz="3200" b="1" dirty="0">
                <a:solidFill>
                  <a:srgbClr val="C00000"/>
                </a:solidFill>
              </a:rPr>
              <a:t>Bayes</a:t>
            </a:r>
            <a:r>
              <a:rPr lang="zh-CN" altLang="en-US" sz="3200" b="1" dirty="0">
                <a:solidFill>
                  <a:srgbClr val="C00000"/>
                </a:solidFill>
              </a:rPr>
              <a:t>法的主流软件基本用法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3200" b="1" dirty="0">
                <a:solidFill>
                  <a:srgbClr val="C00000"/>
                </a:solidFill>
              </a:rPr>
              <a:t>学习系统发生树的可视化工具</a:t>
            </a:r>
          </a:p>
        </p:txBody>
      </p:sp>
    </p:spTree>
    <p:extLst>
      <p:ext uri="{BB962C8B-B14F-4D97-AF65-F5344CB8AC3E}">
        <p14:creationId xmlns:p14="http://schemas.microsoft.com/office/powerpoint/2010/main" val="4018814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B32234-B4E7-4ECD-A098-C8DE2007D2E8}"/>
              </a:ext>
            </a:extLst>
          </p:cNvPr>
          <p:cNvSpPr txBox="1"/>
          <p:nvPr/>
        </p:nvSpPr>
        <p:spPr>
          <a:xfrm>
            <a:off x="0" y="39005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</a:rPr>
              <a:t>Bayes</a:t>
            </a:r>
            <a:r>
              <a:rPr lang="zh-CN" altLang="en-US" sz="2800" b="1" dirty="0">
                <a:solidFill>
                  <a:srgbClr val="0070C0"/>
                </a:solidFill>
              </a:rPr>
              <a:t>法构建系统发生树</a:t>
            </a:r>
            <a:r>
              <a:rPr lang="en-US" altLang="zh-CN" sz="2800" b="1" dirty="0">
                <a:solidFill>
                  <a:srgbClr val="0070C0"/>
                </a:solidFill>
              </a:rPr>
              <a:t>: </a:t>
            </a:r>
            <a:r>
              <a:rPr lang="en-US" altLang="zh-CN" sz="2800" b="1" dirty="0" err="1">
                <a:solidFill>
                  <a:srgbClr val="0070C0"/>
                </a:solidFill>
              </a:rPr>
              <a:t>Mrbayes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A390A5-8612-410F-B7B5-6BED61D0D071}"/>
              </a:ext>
            </a:extLst>
          </p:cNvPr>
          <p:cNvSpPr txBox="1"/>
          <p:nvPr/>
        </p:nvSpPr>
        <p:spPr>
          <a:xfrm>
            <a:off x="3088891" y="1033705"/>
            <a:ext cx="6391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(0) NEXUS </a:t>
            </a:r>
            <a:r>
              <a:rPr lang="zh-CN" altLang="en-US" sz="2400" b="1" dirty="0"/>
              <a:t>格式的文件可以加入软件运行参数</a:t>
            </a:r>
            <a:r>
              <a:rPr lang="en-US" altLang="zh-CN" sz="2400" b="1" dirty="0"/>
              <a:t>: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E2358C-DFAA-41BF-B8A1-8217E7DAE7C5}"/>
              </a:ext>
            </a:extLst>
          </p:cNvPr>
          <p:cNvSpPr txBox="1"/>
          <p:nvPr/>
        </p:nvSpPr>
        <p:spPr>
          <a:xfrm>
            <a:off x="2790825" y="1495370"/>
            <a:ext cx="759142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AT1G73730.1  NEDGVTGSEL-PQ-YQSGILSPLTDLD-FDYGGFGDDFSWFGA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AT5G10120.1  RSDNVNLNQL-TK-SDRSDNVNRSAFSVWDMGCEDKDIYM-FD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AT5G65100.1  QTSTVDLNQL-PDHSDSNQTMNEDDISLWDMGCEDKDIYMSQD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AT5G21120.1  STLNQNLGLVLPTDFNGGEETVGTENNLHNQG-QELPTSW-IQ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AT2G27050.1  DWQTGAM------------EGMGKQQQ---QQQQQQDVSI-WF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AT3G20770.1  DMSMP--------------GVVGTMDG---MQQKQQDVSI-WF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;</a:t>
            </a:r>
          </a:p>
          <a:p>
            <a:r>
              <a:rPr lang="en-US" altLang="zh-CN" sz="20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end;</a:t>
            </a:r>
          </a:p>
          <a:p>
            <a:br>
              <a:rPr lang="en-US" altLang="zh-CN" sz="20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</a:br>
            <a:r>
              <a:rPr lang="en-US" altLang="zh-CN" sz="2000" b="1" dirty="0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begin </a:t>
            </a:r>
            <a:r>
              <a:rPr lang="en-US" altLang="zh-CN" sz="2000" b="1" dirty="0" err="1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mrbayes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    set </a:t>
            </a:r>
            <a:r>
              <a:rPr lang="en-US" altLang="zh-CN" sz="2000" b="1" dirty="0" err="1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autoclose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=yes;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    </a:t>
            </a:r>
            <a:r>
              <a:rPr lang="en-US" altLang="zh-CN" sz="2000" b="1" dirty="0" err="1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prset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aamodelpr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=mixed;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    </a:t>
            </a:r>
            <a:r>
              <a:rPr lang="en-US" altLang="zh-CN" sz="2000" b="1" dirty="0" err="1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lset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rates=</a:t>
            </a:r>
            <a:r>
              <a:rPr lang="en-US" altLang="zh-CN" sz="2000" b="1" dirty="0" err="1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invgamma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    </a:t>
            </a:r>
            <a:r>
              <a:rPr lang="en-US" altLang="zh-CN" sz="2000" b="1" dirty="0" err="1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mcmc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ngen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=500 </a:t>
            </a:r>
            <a:r>
              <a:rPr lang="en-US" altLang="zh-CN" sz="2000" b="1" dirty="0" err="1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samplefreq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=100 </a:t>
            </a:r>
            <a:r>
              <a:rPr lang="en-US" altLang="zh-CN" sz="2000" b="1" dirty="0" err="1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printfreq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=100;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    </a:t>
            </a:r>
            <a:r>
              <a:rPr lang="en-US" altLang="zh-CN" sz="2000" b="1" dirty="0" err="1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sumt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burnin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=125;</a:t>
            </a:r>
          </a:p>
          <a:p>
            <a:r>
              <a:rPr lang="en-US" altLang="zh-CN" sz="2000" b="1" dirty="0">
                <a:solidFill>
                  <a:srgbClr val="C00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45009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B32234-B4E7-4ECD-A098-C8DE2007D2E8}"/>
              </a:ext>
            </a:extLst>
          </p:cNvPr>
          <p:cNvSpPr txBox="1"/>
          <p:nvPr/>
        </p:nvSpPr>
        <p:spPr>
          <a:xfrm>
            <a:off x="0" y="39005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</a:rPr>
              <a:t>Bayes</a:t>
            </a:r>
            <a:r>
              <a:rPr lang="zh-CN" altLang="en-US" sz="2800" b="1" dirty="0">
                <a:solidFill>
                  <a:srgbClr val="0070C0"/>
                </a:solidFill>
              </a:rPr>
              <a:t>法构建系统发生树</a:t>
            </a:r>
            <a:r>
              <a:rPr lang="en-US" altLang="zh-CN" sz="2800" b="1" dirty="0">
                <a:solidFill>
                  <a:srgbClr val="0070C0"/>
                </a:solidFill>
              </a:rPr>
              <a:t>: </a:t>
            </a:r>
            <a:r>
              <a:rPr lang="en-US" altLang="zh-CN" sz="2800" b="1" dirty="0" err="1">
                <a:solidFill>
                  <a:srgbClr val="0070C0"/>
                </a:solidFill>
              </a:rPr>
              <a:t>Mrbayes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A390A5-8612-410F-B7B5-6BED61D0D071}"/>
              </a:ext>
            </a:extLst>
          </p:cNvPr>
          <p:cNvSpPr txBox="1"/>
          <p:nvPr/>
        </p:nvSpPr>
        <p:spPr>
          <a:xfrm>
            <a:off x="3088891" y="1033705"/>
            <a:ext cx="700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(1) </a:t>
            </a:r>
            <a:r>
              <a:rPr lang="zh-CN" altLang="en-US" sz="2400" b="1" dirty="0"/>
              <a:t>向生成的</a:t>
            </a:r>
            <a:r>
              <a:rPr lang="en-US" altLang="zh-CN" sz="2400" b="1" dirty="0"/>
              <a:t>NEXUS </a:t>
            </a:r>
            <a:r>
              <a:rPr lang="zh-CN" altLang="en-US" sz="2400" b="1" dirty="0"/>
              <a:t>格式的文件末尾追加运行参数</a:t>
            </a:r>
            <a:r>
              <a:rPr lang="en-US" altLang="zh-CN" sz="2400" b="1" dirty="0"/>
              <a:t>: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E2358C-DFAA-41BF-B8A1-8217E7DAE7C5}"/>
              </a:ext>
            </a:extLst>
          </p:cNvPr>
          <p:cNvSpPr txBox="1"/>
          <p:nvPr/>
        </p:nvSpPr>
        <p:spPr>
          <a:xfrm>
            <a:off x="2790825" y="1800170"/>
            <a:ext cx="82867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# !!! use &gt;&gt; not &gt; !!!</a:t>
            </a:r>
            <a:endParaRPr lang="en-US" altLang="zh-CN" sz="2800" b="0" dirty="0">
              <a:solidFill>
                <a:srgbClr val="3B3B3B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r>
              <a:rPr lang="en-US" altLang="zh-CN" sz="2800" b="0" dirty="0">
                <a:solidFill>
                  <a:srgbClr val="795E26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echo</a:t>
            </a:r>
            <a:r>
              <a:rPr lang="en-US" altLang="zh-CN" sz="28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"begin </a:t>
            </a:r>
            <a:r>
              <a:rPr lang="en-US" altLang="zh-CN" sz="2800" b="0" dirty="0" err="1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mrbayes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;</a:t>
            </a:r>
            <a:endParaRPr lang="en-US" altLang="zh-CN" sz="2800" b="0" dirty="0">
              <a:solidFill>
                <a:srgbClr val="3B3B3B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r>
              <a:rPr lang="en-US" altLang="zh-CN" sz="28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    set </a:t>
            </a:r>
            <a:r>
              <a:rPr lang="en-US" altLang="zh-CN" sz="2800" b="0" dirty="0" err="1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autoclose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=yes;</a:t>
            </a:r>
            <a:endParaRPr lang="en-US" altLang="zh-CN" sz="2800" b="0" dirty="0">
              <a:solidFill>
                <a:srgbClr val="3B3B3B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r>
              <a:rPr lang="en-US" altLang="zh-CN" sz="28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    </a:t>
            </a:r>
            <a:r>
              <a:rPr lang="en-US" altLang="zh-CN" sz="2800" b="0" dirty="0" err="1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prset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800" b="0" dirty="0" err="1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aamodelpr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=mixed;</a:t>
            </a:r>
            <a:endParaRPr lang="en-US" altLang="zh-CN" sz="2800" b="0" dirty="0">
              <a:solidFill>
                <a:srgbClr val="3B3B3B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r>
              <a:rPr lang="en-US" altLang="zh-CN" sz="28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    </a:t>
            </a:r>
            <a:r>
              <a:rPr lang="en-US" altLang="zh-CN" sz="2800" b="0" dirty="0" err="1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lset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rates=</a:t>
            </a:r>
            <a:r>
              <a:rPr lang="en-US" altLang="zh-CN" sz="2800" b="0" dirty="0" err="1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invgamma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;</a:t>
            </a:r>
            <a:endParaRPr lang="en-US" altLang="zh-CN" sz="2800" b="0" dirty="0">
              <a:solidFill>
                <a:srgbClr val="3B3B3B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r>
              <a:rPr lang="en-US" altLang="zh-CN" sz="28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    </a:t>
            </a:r>
            <a:r>
              <a:rPr lang="en-US" altLang="zh-CN" sz="2800" b="0" dirty="0" err="1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mcmc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800" b="0" dirty="0" err="1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ngen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=500 </a:t>
            </a:r>
            <a:r>
              <a:rPr lang="en-US" altLang="zh-CN" sz="2800" b="0" dirty="0" err="1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samplefreq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=100 </a:t>
            </a:r>
            <a:r>
              <a:rPr lang="en-US" altLang="zh-CN" sz="2800" b="0" dirty="0" err="1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printfreq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=100;</a:t>
            </a:r>
            <a:endParaRPr lang="en-US" altLang="zh-CN" sz="2800" b="0" dirty="0">
              <a:solidFill>
                <a:srgbClr val="3B3B3B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r>
              <a:rPr lang="en-US" altLang="zh-CN" sz="28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        </a:t>
            </a:r>
            <a:r>
              <a:rPr lang="en-US" altLang="zh-CN" sz="2800" b="0" dirty="0" err="1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sumt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800" b="0" dirty="0" err="1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burnin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=125;</a:t>
            </a:r>
            <a:endParaRPr lang="en-US" altLang="zh-CN" sz="2800" b="0" dirty="0">
              <a:solidFill>
                <a:srgbClr val="3B3B3B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r>
              <a:rPr lang="en-US" altLang="zh-CN" sz="28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end;"</a:t>
            </a:r>
            <a:r>
              <a:rPr lang="en-US" altLang="zh-CN" sz="28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8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arasa Mono SC" panose="02000509000000000000" pitchFamily="49" charset="-122"/>
                <a:ea typeface="Sarasa Mono SC" panose="02000509000000000000" pitchFamily="49" charset="-122"/>
              </a:rPr>
              <a:t>&gt;&gt;</a:t>
            </a:r>
            <a:r>
              <a:rPr lang="en-US" altLang="zh-CN" sz="28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ein3.nex</a:t>
            </a:r>
            <a:endParaRPr lang="en-US" altLang="zh-CN" sz="2800" b="0" dirty="0">
              <a:solidFill>
                <a:srgbClr val="3B3B3B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endParaRPr lang="en-US" altLang="zh-CN" sz="2800" b="1" dirty="0">
              <a:solidFill>
                <a:srgbClr val="C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302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B32234-B4E7-4ECD-A098-C8DE2007D2E8}"/>
              </a:ext>
            </a:extLst>
          </p:cNvPr>
          <p:cNvSpPr txBox="1"/>
          <p:nvPr/>
        </p:nvSpPr>
        <p:spPr>
          <a:xfrm>
            <a:off x="0" y="39005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</a:rPr>
              <a:t>Bayes</a:t>
            </a:r>
            <a:r>
              <a:rPr lang="zh-CN" altLang="en-US" sz="2800" b="1" dirty="0">
                <a:solidFill>
                  <a:srgbClr val="0070C0"/>
                </a:solidFill>
              </a:rPr>
              <a:t>法构建系统发生树</a:t>
            </a:r>
            <a:r>
              <a:rPr lang="en-US" altLang="zh-CN" sz="2800" b="1" dirty="0">
                <a:solidFill>
                  <a:srgbClr val="0070C0"/>
                </a:solidFill>
              </a:rPr>
              <a:t>: </a:t>
            </a:r>
            <a:r>
              <a:rPr lang="en-US" altLang="zh-CN" sz="2800" b="1" dirty="0" err="1">
                <a:solidFill>
                  <a:srgbClr val="0070C0"/>
                </a:solidFill>
              </a:rPr>
              <a:t>Mrbayes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A390A5-8612-410F-B7B5-6BED61D0D071}"/>
              </a:ext>
            </a:extLst>
          </p:cNvPr>
          <p:cNvSpPr txBox="1"/>
          <p:nvPr/>
        </p:nvSpPr>
        <p:spPr>
          <a:xfrm>
            <a:off x="3260341" y="1176580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(2) </a:t>
            </a:r>
            <a:r>
              <a:rPr lang="zh-CN" altLang="en-US" sz="2400" b="1" dirty="0"/>
              <a:t>运行 </a:t>
            </a:r>
            <a:r>
              <a:rPr lang="en-US" altLang="zh-CN" sz="2400" b="1" dirty="0" err="1"/>
              <a:t>mrbayes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CE2358C-DFAA-41BF-B8A1-8217E7DAE7C5}"/>
              </a:ext>
            </a:extLst>
          </p:cNvPr>
          <p:cNvSpPr txBox="1"/>
          <p:nvPr/>
        </p:nvSpPr>
        <p:spPr>
          <a:xfrm>
            <a:off x="2952750" y="2124020"/>
            <a:ext cx="94011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# run </a:t>
            </a:r>
            <a:r>
              <a:rPr lang="en-US" altLang="zh-CN" sz="2800" b="0" dirty="0" err="1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mrbayes</a:t>
            </a:r>
            <a:endParaRPr lang="en-US" altLang="zh-CN" sz="2800" b="0" dirty="0">
              <a:solidFill>
                <a:srgbClr val="3B3B3B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r>
              <a:rPr lang="en-US" altLang="zh-CN" sz="2800" b="0" dirty="0">
                <a:solidFill>
                  <a:srgbClr val="795E26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mb</a:t>
            </a:r>
            <a:endParaRPr lang="en-US" altLang="zh-CN" sz="2800" b="0" dirty="0">
              <a:solidFill>
                <a:srgbClr val="3B3B3B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r>
              <a:rPr lang="en-US" altLang="zh-CN" sz="28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# execute the analysis</a:t>
            </a:r>
            <a:endParaRPr lang="en-US" altLang="zh-CN" sz="2800" b="0" dirty="0">
              <a:solidFill>
                <a:srgbClr val="3B3B3B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r>
              <a:rPr lang="en-US" altLang="zh-CN" sz="2800" b="0" dirty="0">
                <a:solidFill>
                  <a:srgbClr val="795E26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exe</a:t>
            </a:r>
            <a:r>
              <a:rPr lang="en-US" altLang="zh-CN" sz="28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 </a:t>
            </a:r>
            <a:r>
              <a:rPr lang="en-US" altLang="zh-CN" sz="2800" b="0" dirty="0">
                <a:solidFill>
                  <a:srgbClr val="A31515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ein3.nex</a:t>
            </a:r>
            <a:endParaRPr lang="en-US" altLang="zh-CN" sz="2800" b="0" dirty="0">
              <a:solidFill>
                <a:srgbClr val="3B3B3B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r>
              <a:rPr lang="en-US" altLang="zh-CN" sz="2800" b="0" dirty="0">
                <a:solidFill>
                  <a:srgbClr val="008000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  <a:t># ALL DONE! you will find "ein3.nex.con.tre", that's what you need.</a:t>
            </a:r>
            <a:endParaRPr lang="en-US" altLang="zh-CN" sz="2800" b="0" dirty="0">
              <a:solidFill>
                <a:srgbClr val="3B3B3B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br>
              <a:rPr lang="en-US" altLang="zh-CN" sz="2800" b="0" dirty="0">
                <a:solidFill>
                  <a:srgbClr val="3B3B3B"/>
                </a:solidFill>
                <a:effectLst/>
                <a:latin typeface="Sarasa Mono SC" panose="02000509000000000000" pitchFamily="49" charset="-122"/>
                <a:ea typeface="Sarasa Mono SC" panose="02000509000000000000" pitchFamily="49" charset="-122"/>
              </a:rPr>
            </a:br>
            <a:endParaRPr lang="en-US" altLang="zh-CN" sz="2800" b="0" dirty="0">
              <a:solidFill>
                <a:srgbClr val="3B3B3B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  <a:p>
            <a:endParaRPr lang="en-US" altLang="zh-CN" sz="2800" b="1" dirty="0">
              <a:solidFill>
                <a:srgbClr val="C00000"/>
              </a:solidFill>
              <a:effectLst/>
              <a:latin typeface="Sarasa Mono SC" panose="02000509000000000000" pitchFamily="49" charset="-122"/>
              <a:ea typeface="Sarasa Mono SC" panose="0200050900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7014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32B4D2-BCE7-4734-A122-27963EB8E59C}"/>
              </a:ext>
            </a:extLst>
          </p:cNvPr>
          <p:cNvSpPr txBox="1"/>
          <p:nvPr/>
        </p:nvSpPr>
        <p:spPr>
          <a:xfrm>
            <a:off x="0" y="39005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</a:rPr>
              <a:t>系统发生树的可视化</a:t>
            </a:r>
            <a:r>
              <a:rPr lang="en-US" altLang="zh-CN" sz="2800" b="1" dirty="0">
                <a:solidFill>
                  <a:srgbClr val="0070C0"/>
                </a:solidFill>
              </a:rPr>
              <a:t>: </a:t>
            </a:r>
            <a:r>
              <a:rPr lang="en-US" altLang="zh-CN" sz="2800" b="1" dirty="0" err="1">
                <a:solidFill>
                  <a:srgbClr val="0070C0"/>
                </a:solidFill>
              </a:rPr>
              <a:t>iTOL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CD740-7014-432E-A9B3-FA2FC8DB83C5}"/>
              </a:ext>
            </a:extLst>
          </p:cNvPr>
          <p:cNvSpPr txBox="1"/>
          <p:nvPr/>
        </p:nvSpPr>
        <p:spPr>
          <a:xfrm>
            <a:off x="4084320" y="12097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iTOL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在线工具网站（</a:t>
            </a:r>
            <a:r>
              <a:rPr lang="en-US" altLang="zh-C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https://itol.embl.de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14DDC8-6DE3-47C4-9C98-79E9D8FE737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690" y="1692814"/>
            <a:ext cx="5185410" cy="4775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205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32B4D2-BCE7-4734-A122-27963EB8E59C}"/>
              </a:ext>
            </a:extLst>
          </p:cNvPr>
          <p:cNvSpPr txBox="1"/>
          <p:nvPr/>
        </p:nvSpPr>
        <p:spPr>
          <a:xfrm>
            <a:off x="0" y="39005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</a:rPr>
              <a:t>系统发生树的可视化</a:t>
            </a:r>
            <a:r>
              <a:rPr lang="en-US" altLang="zh-CN" sz="2800" b="1" dirty="0">
                <a:solidFill>
                  <a:srgbClr val="0070C0"/>
                </a:solidFill>
              </a:rPr>
              <a:t>: </a:t>
            </a:r>
            <a:r>
              <a:rPr lang="en-US" altLang="zh-CN" sz="2800" b="1" dirty="0" err="1">
                <a:solidFill>
                  <a:srgbClr val="0070C0"/>
                </a:solidFill>
              </a:rPr>
              <a:t>iTOL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CD740-7014-432E-A9B3-FA2FC8DB83C5}"/>
              </a:ext>
            </a:extLst>
          </p:cNvPr>
          <p:cNvSpPr txBox="1"/>
          <p:nvPr/>
        </p:nvSpPr>
        <p:spPr>
          <a:xfrm>
            <a:off x="4061460" y="10453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iTOL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在线工具网站（</a:t>
            </a:r>
            <a:r>
              <a:rPr lang="en-US" altLang="zh-C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https://itol.embl.de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18EBF6-9F92-48CD-822E-23DC8A4055C4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50" b="27156"/>
          <a:stretch/>
        </p:blipFill>
        <p:spPr bwMode="auto">
          <a:xfrm>
            <a:off x="4166870" y="1414672"/>
            <a:ext cx="4085590" cy="53112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4819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32B4D2-BCE7-4734-A122-27963EB8E59C}"/>
              </a:ext>
            </a:extLst>
          </p:cNvPr>
          <p:cNvSpPr txBox="1"/>
          <p:nvPr/>
        </p:nvSpPr>
        <p:spPr>
          <a:xfrm>
            <a:off x="0" y="39005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</a:rPr>
              <a:t>系统发生树的可视化</a:t>
            </a:r>
            <a:r>
              <a:rPr lang="en-US" altLang="zh-CN" sz="2800" b="1" dirty="0">
                <a:solidFill>
                  <a:srgbClr val="0070C0"/>
                </a:solidFill>
              </a:rPr>
              <a:t>: </a:t>
            </a:r>
            <a:r>
              <a:rPr lang="en-US" altLang="zh-CN" sz="2800" b="1" dirty="0" err="1">
                <a:solidFill>
                  <a:srgbClr val="0070C0"/>
                </a:solidFill>
              </a:rPr>
              <a:t>iTOL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CD740-7014-432E-A9B3-FA2FC8DB83C5}"/>
              </a:ext>
            </a:extLst>
          </p:cNvPr>
          <p:cNvSpPr txBox="1"/>
          <p:nvPr/>
        </p:nvSpPr>
        <p:spPr>
          <a:xfrm>
            <a:off x="4084320" y="12097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iTOL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在线工具网站（</a:t>
            </a:r>
            <a:r>
              <a:rPr lang="en-US" altLang="zh-C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https://itol.embl.de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C60009-B270-4A47-903C-2ACBB42F94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52582" y="1795583"/>
            <a:ext cx="4587558" cy="46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90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32B4D2-BCE7-4734-A122-27963EB8E59C}"/>
              </a:ext>
            </a:extLst>
          </p:cNvPr>
          <p:cNvSpPr txBox="1"/>
          <p:nvPr/>
        </p:nvSpPr>
        <p:spPr>
          <a:xfrm>
            <a:off x="0" y="39005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</a:rPr>
              <a:t>系统发生树的可视化</a:t>
            </a:r>
            <a:r>
              <a:rPr lang="en-US" altLang="zh-CN" sz="2800" b="1" dirty="0">
                <a:solidFill>
                  <a:srgbClr val="0070C0"/>
                </a:solidFill>
              </a:rPr>
              <a:t>: </a:t>
            </a:r>
            <a:r>
              <a:rPr lang="en-US" altLang="zh-CN" sz="2800" b="1" dirty="0" err="1">
                <a:solidFill>
                  <a:srgbClr val="0070C0"/>
                </a:solidFill>
              </a:rPr>
              <a:t>iTOL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CD740-7014-432E-A9B3-FA2FC8DB83C5}"/>
              </a:ext>
            </a:extLst>
          </p:cNvPr>
          <p:cNvSpPr txBox="1"/>
          <p:nvPr/>
        </p:nvSpPr>
        <p:spPr>
          <a:xfrm>
            <a:off x="4084320" y="12097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iTOL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在线工具网站（</a:t>
            </a:r>
            <a:r>
              <a:rPr lang="en-US" altLang="zh-CN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hlinkClick r:id="rId2"/>
              </a:rPr>
              <a:t>https://itol.embl.de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F1FC15-E045-4BF7-B056-1DB285CE385C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5"/>
          <a:stretch/>
        </p:blipFill>
        <p:spPr bwMode="auto">
          <a:xfrm>
            <a:off x="3568064" y="1579126"/>
            <a:ext cx="5248275" cy="50079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52385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74F7A41-E389-430F-B92B-41F992AA80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2" y="2161540"/>
            <a:ext cx="7719378" cy="4238494"/>
          </a:xfrm>
          <a:prstGeom prst="rect">
            <a:avLst/>
          </a:prstGeom>
          <a:noFill/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5497777-C1B7-4312-9A36-C182D82F312B}"/>
              </a:ext>
            </a:extLst>
          </p:cNvPr>
          <p:cNvSpPr txBox="1"/>
          <p:nvPr/>
        </p:nvSpPr>
        <p:spPr>
          <a:xfrm>
            <a:off x="0" y="390059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70C0"/>
                </a:solidFill>
              </a:rPr>
              <a:t>系统发生树的可视化</a:t>
            </a:r>
            <a:r>
              <a:rPr lang="en-US" altLang="zh-CN" sz="2800" b="1" dirty="0">
                <a:solidFill>
                  <a:srgbClr val="0070C0"/>
                </a:solidFill>
              </a:rPr>
              <a:t>: </a:t>
            </a:r>
            <a:r>
              <a:rPr lang="en-US" altLang="zh-CN" sz="2800" b="1" dirty="0" err="1">
                <a:solidFill>
                  <a:srgbClr val="0070C0"/>
                </a:solidFill>
              </a:rPr>
              <a:t>iTOL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B6D3E7-20E5-4E66-A4BF-38C7D603E113}"/>
              </a:ext>
            </a:extLst>
          </p:cNvPr>
          <p:cNvSpPr txBox="1"/>
          <p:nvPr/>
        </p:nvSpPr>
        <p:spPr>
          <a:xfrm>
            <a:off x="0" y="39005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</a:rPr>
              <a:t>系统发生树构建的一般步骤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8222ED-2AC3-4602-B513-DB3B331D5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1282577"/>
            <a:ext cx="69627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7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B6D3E7-20E5-4E66-A4BF-38C7D603E113}"/>
              </a:ext>
            </a:extLst>
          </p:cNvPr>
          <p:cNvSpPr txBox="1"/>
          <p:nvPr/>
        </p:nvSpPr>
        <p:spPr>
          <a:xfrm>
            <a:off x="0" y="39005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</a:rPr>
              <a:t>系统发生树构建的主流方法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46A64F-9BAA-4BA4-82FC-47E131310DD8}"/>
              </a:ext>
            </a:extLst>
          </p:cNvPr>
          <p:cNvSpPr txBox="1"/>
          <p:nvPr/>
        </p:nvSpPr>
        <p:spPr>
          <a:xfrm>
            <a:off x="582930" y="1727124"/>
            <a:ext cx="11296649" cy="340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邻接法（</a:t>
            </a:r>
            <a:r>
              <a:rPr lang="en-US" altLang="zh-CN" sz="2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neighbor-joining</a:t>
            </a:r>
            <a:r>
              <a:rPr lang="zh-CN" altLang="zh-CN" sz="2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NJ</a:t>
            </a:r>
            <a:r>
              <a:rPr lang="zh-CN" altLang="zh-CN" sz="2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通过确定距离最近的成对分类单元使得系统发生树的总距离最小，从而得到唯一的一棵进化树结构。该方法假设少，计算速度快，但缺点是将序列上所有位点同等对待，且当序列进化距离太大时效果不好；</a:t>
            </a:r>
            <a:endParaRPr lang="en-US" altLang="zh-CN" sz="28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21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B6D3E7-20E5-4E66-A4BF-38C7D603E113}"/>
              </a:ext>
            </a:extLst>
          </p:cNvPr>
          <p:cNvSpPr txBox="1"/>
          <p:nvPr/>
        </p:nvSpPr>
        <p:spPr>
          <a:xfrm>
            <a:off x="0" y="39005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</a:rPr>
              <a:t>系统发生树构建的主流方法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46A64F-9BAA-4BA4-82FC-47E131310DD8}"/>
              </a:ext>
            </a:extLst>
          </p:cNvPr>
          <p:cNvSpPr txBox="1"/>
          <p:nvPr/>
        </p:nvSpPr>
        <p:spPr>
          <a:xfrm>
            <a:off x="582930" y="1177110"/>
            <a:ext cx="11296649" cy="4265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最大似然法（</a:t>
            </a:r>
            <a:r>
              <a:rPr lang="en-US" altLang="zh-CN" sz="2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Maximum likelihood</a:t>
            </a:r>
            <a:r>
              <a:rPr lang="zh-CN" altLang="zh-CN" sz="2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ML</a:t>
            </a:r>
            <a:r>
              <a:rPr lang="zh-CN" altLang="zh-CN" sz="2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考虑每个位点出现残基的似然值，将其进行累加并计算似然函数，寻找似然函数最大的进化树当作最可能的进化树，似然函数的计算需要先确定序列进化的模型，在模型选择正确的前提下，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ML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法准确性很高，但其缺点是计算量非常大，当序列和进化单元过多时极为耗时；</a:t>
            </a:r>
            <a:endParaRPr lang="en-US" altLang="zh-CN" sz="2800" b="1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0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B6D3E7-20E5-4E66-A4BF-38C7D603E113}"/>
              </a:ext>
            </a:extLst>
          </p:cNvPr>
          <p:cNvSpPr txBox="1"/>
          <p:nvPr/>
        </p:nvSpPr>
        <p:spPr>
          <a:xfrm>
            <a:off x="0" y="39005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</a:rPr>
              <a:t>系统发生树构建的主流方法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46A64F-9BAA-4BA4-82FC-47E131310DD8}"/>
              </a:ext>
            </a:extLst>
          </p:cNvPr>
          <p:cNvSpPr txBox="1"/>
          <p:nvPr/>
        </p:nvSpPr>
        <p:spPr>
          <a:xfrm>
            <a:off x="582930" y="1177110"/>
            <a:ext cx="11296649" cy="3412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贝叶斯推断法（</a:t>
            </a:r>
            <a:r>
              <a:rPr lang="en-US" altLang="zh-CN" sz="2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Bayesian</a:t>
            </a:r>
            <a:r>
              <a:rPr lang="zh-CN" altLang="zh-CN" sz="28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通过蒙特卡罗模拟进化树晚期的可能分布，并通过对参数的后验概率进行评估从而确定最可能的进化树，该方法既能根据进化模型进行推断，又克服了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ML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法计算速度慢的问题，是效果比较好的计算方法。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02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B32234-B4E7-4ECD-A098-C8DE2007D2E8}"/>
              </a:ext>
            </a:extLst>
          </p:cNvPr>
          <p:cNvSpPr txBox="1"/>
          <p:nvPr/>
        </p:nvSpPr>
        <p:spPr>
          <a:xfrm>
            <a:off x="0" y="39005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</a:rPr>
              <a:t>系统发生树的主要存储格式</a:t>
            </a:r>
            <a:r>
              <a:rPr lang="en-US" altLang="zh-CN" sz="3600" b="1" dirty="0">
                <a:solidFill>
                  <a:srgbClr val="0070C0"/>
                </a:solidFill>
              </a:rPr>
              <a:t>: </a:t>
            </a:r>
            <a:r>
              <a:rPr lang="en-US" altLang="zh-CN" sz="3600" b="1" dirty="0" err="1">
                <a:solidFill>
                  <a:srgbClr val="0070C0"/>
                </a:solidFill>
              </a:rPr>
              <a:t>newick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D51CAA-18AD-4359-8E54-1BCA07ABB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083" y="1340129"/>
            <a:ext cx="3399703" cy="282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32FC2499-4206-410A-A056-007B74E4F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189" y="4386965"/>
            <a:ext cx="7603620" cy="158985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(B:6.0,(A:5.0,C:3.0,E:4.0):5.0,D:11.0)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(B:6.0,(A:5.0,C:3.0,E:4.0)Ancestor1:5.0,D:11.0) 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29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B32234-B4E7-4ECD-A098-C8DE2007D2E8}"/>
              </a:ext>
            </a:extLst>
          </p:cNvPr>
          <p:cNvSpPr txBox="1"/>
          <p:nvPr/>
        </p:nvSpPr>
        <p:spPr>
          <a:xfrm>
            <a:off x="0" y="39005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</a:rPr>
              <a:t>系统发生树的主要存储格式</a:t>
            </a:r>
            <a:r>
              <a:rPr lang="en-US" altLang="zh-CN" sz="3600" b="1" dirty="0">
                <a:solidFill>
                  <a:srgbClr val="0070C0"/>
                </a:solidFill>
              </a:rPr>
              <a:t>: </a:t>
            </a:r>
            <a:r>
              <a:rPr lang="en-US" altLang="zh-CN" sz="3600" b="1" dirty="0" err="1">
                <a:solidFill>
                  <a:srgbClr val="0070C0"/>
                </a:solidFill>
              </a:rPr>
              <a:t>newick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A9CF7-7FD2-4334-967D-3EF8E31E1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1408246"/>
            <a:ext cx="7848600" cy="279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2DB111-74AA-4FF7-BF9D-893310F6C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2812" y="4575493"/>
            <a:ext cx="6846426" cy="553998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  <a:ea typeface="Menlo"/>
              </a:rPr>
              <a:t>(A:0.1,B:0.2,(C:0.3,D:0.4)E:0.5)F</a:t>
            </a: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04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B32234-B4E7-4ECD-A098-C8DE2007D2E8}"/>
              </a:ext>
            </a:extLst>
          </p:cNvPr>
          <p:cNvSpPr txBox="1"/>
          <p:nvPr/>
        </p:nvSpPr>
        <p:spPr>
          <a:xfrm>
            <a:off x="0" y="39005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70C0"/>
                </a:solidFill>
              </a:rPr>
              <a:t>命令行下的多序列比对可视化工具</a:t>
            </a:r>
            <a:r>
              <a:rPr lang="en-US" altLang="zh-CN" sz="3600" b="1" dirty="0">
                <a:solidFill>
                  <a:srgbClr val="0070C0"/>
                </a:solidFill>
              </a:rPr>
              <a:t>:</a:t>
            </a:r>
            <a:r>
              <a:rPr lang="en-US" altLang="zh-CN" sz="3600" b="1" dirty="0" err="1">
                <a:solidFill>
                  <a:srgbClr val="0070C0"/>
                </a:solidFill>
              </a:rPr>
              <a:t>alen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CDAC7A-F39B-4190-A561-F74E18688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2730261"/>
            <a:ext cx="11338560" cy="12591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DFEBC3D-7FDB-4DD3-BB8D-17FAC0C6C97F}"/>
              </a:ext>
            </a:extLst>
          </p:cNvPr>
          <p:cNvSpPr txBox="1"/>
          <p:nvPr/>
        </p:nvSpPr>
        <p:spPr>
          <a:xfrm>
            <a:off x="3765688" y="1523875"/>
            <a:ext cx="4660624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 </a:t>
            </a:r>
            <a:r>
              <a:rPr lang="en-US" altLang="zh-CN" sz="2800" b="1" dirty="0" err="1"/>
              <a:t>alen</a:t>
            </a:r>
            <a:r>
              <a:rPr lang="en-US" altLang="zh-CN" sz="2800" b="1" dirty="0"/>
              <a:t> ein3.aln.fasta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7128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1290</Words>
  <Application>Microsoft Office PowerPoint</Application>
  <PresentationFormat>宽屏</PresentationFormat>
  <Paragraphs>152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 Unicode MS</vt:lpstr>
      <vt:lpstr>Sarasa Mono SC</vt:lpstr>
      <vt:lpstr>等线</vt:lpstr>
      <vt:lpstr>等线 Light</vt:lpstr>
      <vt:lpstr>Arial</vt:lpstr>
      <vt:lpstr>Times New Roman</vt:lpstr>
      <vt:lpstr>Office 主题​​</vt:lpstr>
      <vt:lpstr>生物信息学实验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Songtao Gui</dc:creator>
  <cp:lastModifiedBy> Songtao Gui</cp:lastModifiedBy>
  <cp:revision>9</cp:revision>
  <dcterms:created xsi:type="dcterms:W3CDTF">2025-10-15T01:22:35Z</dcterms:created>
  <dcterms:modified xsi:type="dcterms:W3CDTF">2025-10-15T07:35:37Z</dcterms:modified>
</cp:coreProperties>
</file>