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Lst>
  <p:notesMasterIdLst>
    <p:notesMasterId r:id="rId18"/>
  </p:notesMasterIdLst>
  <p:handoutMasterIdLst>
    <p:handoutMasterId r:id="rId35"/>
  </p:handoutMasterIdLst>
  <p:sldIdLst>
    <p:sldId id="9468" r:id="rId15"/>
    <p:sldId id="9469" r:id="rId16"/>
    <p:sldId id="9470" r:id="rId17"/>
    <p:sldId id="9430" r:id="rId19"/>
    <p:sldId id="9472" r:id="rId20"/>
    <p:sldId id="9473" r:id="rId21"/>
    <p:sldId id="9474" r:id="rId22"/>
    <p:sldId id="9476" r:id="rId23"/>
    <p:sldId id="9477" r:id="rId24"/>
    <p:sldId id="9475" r:id="rId25"/>
    <p:sldId id="9478" r:id="rId26"/>
    <p:sldId id="9479" r:id="rId27"/>
    <p:sldId id="9480" r:id="rId28"/>
    <p:sldId id="9481" r:id="rId29"/>
    <p:sldId id="9482" r:id="rId30"/>
    <p:sldId id="9485" r:id="rId31"/>
    <p:sldId id="9483" r:id="rId32"/>
    <p:sldId id="9486" r:id="rId33"/>
    <p:sldId id="7899" r:id="rId34"/>
  </p:sldIdLst>
  <p:sldSz cx="9144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欢哲" initials="林" lastIdx="321" clrIdx="0"/>
  <p:cmAuthor id="2" name="Administrator" initials="A" lastIdx="42" clrIdx="1"/>
  <p:cmAuthor id="3" name="kfzx-xiesi" initials="k" lastIdx="25" clrIdx="2"/>
  <p:cmAuthor id="4" name="kfzx-zhangy14" initials="k" lastIdx="1" clrIdx="3"/>
  <p:cmAuthor id="5" name="kfzx-linhz" initials="k" lastIdx="431" clrIdx="4"/>
  <p:cmAuthor id="6" name="kfzx-jiangyy01" initials="k" lastIdx="35" clrIdx="5"/>
  <p:cmAuthor id="7" name="赵晨雍" initials="赵" lastIdx="7" clrIdx="7"/>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0000"/>
    <a:srgbClr val="F9D405"/>
    <a:srgbClr val="C0392B"/>
    <a:srgbClr val="F39C12"/>
    <a:srgbClr val="9BBB4F"/>
    <a:srgbClr val="CC4E3F"/>
    <a:srgbClr val="8080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980"/>
        <p:guide pos="3002"/>
      </p:guideLst>
    </p:cSldViewPr>
  </p:slideViewPr>
  <p:gridSpacing cx="35999" cy="35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4338" name="页眉占位符 1"/>
          <p:cNvSpPr>
            <a:spLocks noGrp="1"/>
          </p:cNvSpPr>
          <p:nvPr>
            <p:ph type="hdr" sz="quarter"/>
          </p:nvPr>
        </p:nvSpPr>
        <p:spPr>
          <a:xfrm>
            <a:off x="0" y="0"/>
            <a:ext cx="2962275" cy="455613"/>
          </a:xfrm>
          <a:prstGeom prst="rect">
            <a:avLst/>
          </a:prstGeom>
          <a:noFill/>
          <a:ln w="9525">
            <a:noFill/>
          </a:ln>
        </p:spPr>
        <p:txBody>
          <a:bodyPr anchor="t" anchorCtr="0"/>
          <a:p>
            <a:pPr lvl="0"/>
            <a:endParaRPr lang="zh-CN" altLang="en-US" sz="1200" b="0" dirty="0"/>
          </a:p>
        </p:txBody>
      </p:sp>
      <p:sp>
        <p:nvSpPr>
          <p:cNvPr id="14339" name="日期占位符 2"/>
          <p:cNvSpPr>
            <a:spLocks noGrp="1"/>
          </p:cNvSpPr>
          <p:nvPr>
            <p:ph type="dt"/>
          </p:nvPr>
        </p:nvSpPr>
        <p:spPr>
          <a:xfrm>
            <a:off x="3875088" y="0"/>
            <a:ext cx="2981325" cy="455613"/>
          </a:xfrm>
          <a:prstGeom prst="rect">
            <a:avLst/>
          </a:prstGeom>
          <a:noFill/>
          <a:ln w="9525">
            <a:noFill/>
          </a:ln>
        </p:spPr>
        <p:txBody>
          <a:bodyPr anchor="t" anchorCtr="0"/>
          <a:p>
            <a:pPr lvl="0" algn="r"/>
            <a:endParaRPr lang="zh-CN" altLang="en-US" sz="1200" b="0" dirty="0"/>
          </a:p>
        </p:txBody>
      </p:sp>
      <p:sp>
        <p:nvSpPr>
          <p:cNvPr id="14340" name="幻灯片图像占位符 3"/>
          <p:cNvSpPr>
            <a:spLocks noGrp="1"/>
          </p:cNvSpPr>
          <p:nvPr>
            <p:ph type="sldImg"/>
          </p:nvPr>
        </p:nvSpPr>
        <p:spPr>
          <a:xfrm>
            <a:off x="1143000" y="682625"/>
            <a:ext cx="4564063" cy="3432175"/>
          </a:xfrm>
          <a:prstGeom prst="rect">
            <a:avLst/>
          </a:prstGeom>
          <a:noFill/>
          <a:ln w="9525">
            <a:noFill/>
          </a:ln>
        </p:spPr>
      </p:sp>
      <p:sp>
        <p:nvSpPr>
          <p:cNvPr id="14341" name="备注占位符 4"/>
          <p:cNvSpPr>
            <a:spLocks noGrp="1"/>
          </p:cNvSpPr>
          <p:nvPr>
            <p:ph type="body" sz="quarter"/>
          </p:nvPr>
        </p:nvSpPr>
        <p:spPr>
          <a:xfrm>
            <a:off x="682625" y="4338638"/>
            <a:ext cx="5489575" cy="4119562"/>
          </a:xfrm>
          <a:prstGeom prst="rect">
            <a:avLst/>
          </a:prstGeom>
          <a:noFill/>
          <a:ln w="9525">
            <a:noFill/>
          </a:ln>
        </p:spPr>
        <p:txBody>
          <a:bodyPr anchor="ctr"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342" name="页脚占位符 5"/>
          <p:cNvSpPr>
            <a:spLocks noGrp="1"/>
          </p:cNvSpPr>
          <p:nvPr>
            <p:ph type="ftr" sz="quarter"/>
          </p:nvPr>
        </p:nvSpPr>
        <p:spPr>
          <a:xfrm>
            <a:off x="0" y="8685213"/>
            <a:ext cx="2962275" cy="457200"/>
          </a:xfrm>
          <a:prstGeom prst="rect">
            <a:avLst/>
          </a:prstGeom>
          <a:noFill/>
          <a:ln w="9525">
            <a:noFill/>
          </a:ln>
        </p:spPr>
        <p:txBody>
          <a:bodyPr anchor="b" anchorCtr="0"/>
          <a:p>
            <a:pPr lvl="0"/>
            <a:endParaRPr lang="zh-CN" altLang="en-US" sz="1200" b="0" dirty="0"/>
          </a:p>
        </p:txBody>
      </p:sp>
      <p:sp>
        <p:nvSpPr>
          <p:cNvPr id="14343" name="灯片编号占位符 6"/>
          <p:cNvSpPr>
            <a:spLocks noGrp="1"/>
          </p:cNvSpPr>
          <p:nvPr>
            <p:ph type="sldNum" sz="quarter"/>
          </p:nvPr>
        </p:nvSpPr>
        <p:spPr>
          <a:xfrm>
            <a:off x="3875088" y="8685213"/>
            <a:ext cx="2981325" cy="457200"/>
          </a:xfrm>
          <a:prstGeom prst="rect">
            <a:avLst/>
          </a:prstGeom>
          <a:noFill/>
          <a:ln w="9525">
            <a:noFill/>
          </a:ln>
        </p:spPr>
        <p:txBody>
          <a:bodyPr anchor="b" anchorCtr="0"/>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b="1" i="0" u="sng" kern="1200"/>
    </a:lvl1pPr>
    <a:lvl2pPr marL="0" lvl="1" indent="0" algn="l" defTabSz="914400" eaLnBrk="0" fontAlgn="base" latinLnBrk="1" hangingPunct="0">
      <a:lnSpc>
        <a:spcPct val="100000"/>
      </a:lnSpc>
      <a:spcBef>
        <a:spcPct val="30000"/>
      </a:spcBef>
      <a:spcAft>
        <a:spcPct val="0"/>
      </a:spcAft>
      <a:buNone/>
      <a:defRPr sz="1200" b="1" i="0" u="sng" kern="1200"/>
    </a:lvl2pPr>
    <a:lvl3pPr marL="0" lvl="2"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3pPr>
    <a:lvl4pPr marL="1371600" lvl="3"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4pPr>
    <a:lvl5pPr marL="1828800" lvl="4"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5pPr>
    <a:lvl6pPr marL="2286000" lvl="5"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6pPr>
    <a:lvl7pPr marL="2743200" lvl="6"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7pPr>
    <a:lvl8pPr marL="3200400" lvl="7"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8pPr>
    <a:lvl9pPr marL="3657600" lvl="8" indent="0" algn="l" defTabSz="914400" eaLnBrk="0" fontAlgn="base" latinLnBrk="1" hangingPunct="0">
      <a:lnSpc>
        <a:spcPct val="100000"/>
      </a:lnSpc>
      <a:spcBef>
        <a:spcPct val="30000"/>
      </a:spcBef>
      <a:spcAft>
        <a:spcPct val="0"/>
      </a:spcAft>
      <a:buNone/>
      <a:defRPr sz="1200" b="1" i="0" u="sng" kern="120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8434" name="Slide Image Placeholder 1"/>
          <p:cNvSpPr>
            <a:spLocks noGrp="1" noRot="1" noChangeAspect="1" noTextEdit="1"/>
          </p:cNvSpPr>
          <p:nvPr>
            <p:ph type="sldImg"/>
          </p:nvPr>
        </p:nvSpPr>
        <p:spPr>
          <a:xfrm>
            <a:off x="1139825" y="679450"/>
            <a:ext cx="4564063" cy="3432175"/>
          </a:xfrm>
          <a:ln/>
        </p:spPr>
      </p:sp>
      <p:sp>
        <p:nvSpPr>
          <p:cNvPr id="18435" name="Notes Placeholder 2"/>
          <p:cNvSpPr>
            <a:spLocks noGrp="1"/>
          </p:cNvSpPr>
          <p:nvPr>
            <p:ph type="body"/>
          </p:nvPr>
        </p:nvSpPr>
        <p:spPr>
          <a:xfrm>
            <a:off x="679450" y="4335463"/>
            <a:ext cx="5489575" cy="4119562"/>
          </a:xfrm>
          <a:ln/>
        </p:spPr>
        <p:txBody>
          <a:bodyPr wrap="square" anchor="ctr" anchorCtr="0"/>
          <a:p>
            <a:pPr lvl="0"/>
            <a:endParaRPr lang="zh-CN" altLang="en-US" dirty="0">
              <a:ea typeface="Arial" panose="020B0604020202020204" charset="-116"/>
            </a:endParaRPr>
          </a:p>
        </p:txBody>
      </p:sp>
      <p:sp>
        <p:nvSpPr>
          <p:cNvPr id="18436" name="Slide Number Placeholder 3"/>
          <p:cNvSpPr txBox="1">
            <a:spLocks noGrp="1"/>
          </p:cNvSpPr>
          <p:nvPr/>
        </p:nvSpPr>
        <p:spPr>
          <a:xfrm>
            <a:off x="3879850" y="8682038"/>
            <a:ext cx="2973388" cy="457200"/>
          </a:xfrm>
          <a:prstGeom prst="rect">
            <a:avLst/>
          </a:prstGeom>
          <a:noFill/>
          <a:ln w="9525">
            <a:noFill/>
          </a:ln>
        </p:spPr>
        <p:txBody>
          <a:bodyPr vert="horz" wrap="square" anchor="b" anchorCtr="0"/>
          <a:p>
            <a:pPr lvl="0" algn="r"/>
            <a:fld id="{9A0DB2DC-4C9A-4742-B13C-FB6460FD3503}" type="slidenum">
              <a:rPr lang="zh-CN" altLang="en-US" sz="1200" dirty="0">
                <a:latin typeface="Arial" panose="020B0604020202020204" charset="-116"/>
                <a:ea typeface="宋体" panose="02010600030101010101" pitchFamily="2" charset="-122"/>
              </a:rPr>
            </a:fld>
            <a:endParaRPr lang="zh-CN" altLang="en-US" sz="1200" dirty="0">
              <a:latin typeface="Arial" panose="020B0604020202020204" charset="-116"/>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4818" name="幻灯片图像占位符 34817"/>
          <p:cNvSpPr>
            <a:spLocks noGrp="1"/>
          </p:cNvSpPr>
          <p:nvPr>
            <p:ph type="sldImg"/>
          </p:nvPr>
        </p:nvSpPr>
        <p:spPr>
          <a:ln w="1"/>
        </p:spPr>
      </p:sp>
      <p:sp>
        <p:nvSpPr>
          <p:cNvPr id="34819" name="文本占位符 34818"/>
          <p:cNvSpPr>
            <a:spLocks noGrp="1"/>
          </p:cNvSpPr>
          <p:nvPr>
            <p:ph type="body" idx="1"/>
          </p:nvPr>
        </p:nvSpPr>
        <p:spPr>
          <a:ln w="1"/>
        </p:spPr>
        <p:txBody>
          <a:bodyPr anchor="ctr" anchorCtr="0"/>
          <a:p>
            <a:pPr lvl="1" eaLnBrk="0" hangingPunct="0">
              <a:lnSpc>
                <a:spcPct val="120000"/>
              </a:lnSpc>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默认按地区按机构层级划分辖属数据访问范围，即总行访问全行数据，境内分行访问本机构辖内数据</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分行在业务开展过程中，需要跨地区、跨机构访问共享数据的场景，可向总行数据管理部门提出申请，由总行数据管理部门进行统筹协调</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0"/>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如无特殊业务场景需要，军队客户信息仅提供特定授权机构数据查询用户访问</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7.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7.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7.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7.jpe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7.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7.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7.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7.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7.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7.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7.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7.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026" name="Group 25" hidden="1"/>
          <p:cNvPicPr>
            <a:picLocks noChangeAspect="1"/>
          </p:cNvPicPr>
          <p:nvPr userDrawn="1"/>
        </p:nvPicPr>
        <p:blipFill>
          <a:blip r:embed="rId12"/>
          <a:stretch>
            <a:fillRect/>
          </a:stretch>
        </p:blipFill>
        <p:spPr>
          <a:xfrm>
            <a:off x="6278563" y="1841500"/>
            <a:ext cx="3255962" cy="3248025"/>
          </a:xfrm>
          <a:prstGeom prst="rect">
            <a:avLst/>
          </a:prstGeom>
          <a:noFill/>
          <a:ln w="9525">
            <a:noFill/>
          </a:ln>
        </p:spPr>
      </p:pic>
      <p:pic>
        <p:nvPicPr>
          <p:cNvPr id="1027" name="Picture 4" descr="C:\Users\Administrator\Desktop\SW-0019.png" hidden="1"/>
          <p:cNvPicPr>
            <a:picLocks noChangeAspect="1"/>
          </p:cNvPicPr>
          <p:nvPr userDrawn="1"/>
        </p:nvPicPr>
        <p:blipFill>
          <a:blip r:embed="rId13"/>
          <a:stretch>
            <a:fillRect/>
          </a:stretch>
        </p:blipFill>
        <p:spPr>
          <a:xfrm>
            <a:off x="-3817937" y="1484313"/>
            <a:ext cx="3817937" cy="3144837"/>
          </a:xfrm>
          <a:prstGeom prst="rect">
            <a:avLst/>
          </a:prstGeom>
          <a:noFill/>
          <a:ln w="9525">
            <a:noFill/>
          </a:ln>
        </p:spPr>
      </p:pic>
      <p:grpSp>
        <p:nvGrpSpPr>
          <p:cNvPr id="1028" name="组合 1027" hidden="1"/>
          <p:cNvGrpSpPr/>
          <p:nvPr userDrawn="1"/>
        </p:nvGrpSpPr>
        <p:grpSpPr>
          <a:xfrm>
            <a:off x="2403475" y="547688"/>
            <a:ext cx="4719638" cy="4364037"/>
            <a:chOff x="0" y="0"/>
            <a:chExt cx="4718300" cy="4364430"/>
          </a:xfrm>
        </p:grpSpPr>
        <p:pic>
          <p:nvPicPr>
            <p:cNvPr id="1029" name="Picture 2" descr="C:\Users\浩\Desktop\SW-0064.png"/>
            <p:cNvPicPr>
              <a:picLocks noChangeAspect="1"/>
            </p:cNvPicPr>
            <p:nvPr userDrawn="1"/>
          </p:nvPicPr>
          <p:blipFill>
            <a:blip r:embed="rId14"/>
            <a:stretch>
              <a:fillRect/>
            </a:stretch>
          </p:blipFill>
          <p:spPr>
            <a:xfrm>
              <a:off x="0" y="0"/>
              <a:ext cx="4718300" cy="4364430"/>
            </a:xfrm>
            <a:prstGeom prst="rect">
              <a:avLst/>
            </a:prstGeom>
            <a:noFill/>
            <a:ln w="9525">
              <a:noFill/>
            </a:ln>
          </p:spPr>
        </p:pic>
        <p:sp>
          <p:nvSpPr>
            <p:cNvPr id="1030" name="任意多边形 34"/>
            <p:cNvSpPr/>
            <p:nvPr userDrawn="1"/>
          </p:nvSpPr>
          <p:spPr>
            <a:xfrm>
              <a:off x="1206158" y="3561083"/>
              <a:ext cx="922077" cy="571551"/>
            </a:xfrm>
            <a:custGeom>
              <a:avLst/>
              <a:gdLst/>
              <a:ahLst/>
              <a:cxnLst>
                <a:cxn ang="0">
                  <a:pos x="371475" y="0"/>
                </a:cxn>
                <a:cxn ang="0">
                  <a:pos x="0" y="50007"/>
                </a:cxn>
                <a:cxn ang="0">
                  <a:pos x="521494" y="571500"/>
                </a:cxn>
                <a:cxn ang="0">
                  <a:pos x="921544" y="476250"/>
                </a:cxn>
                <a:cxn ang="0">
                  <a:pos x="371475" y="0"/>
                </a:cxn>
              </a:cxnLst>
              <a:pathLst>
                <a:path w="921544" h="571500">
                  <a:moveTo>
                    <a:pt x="371475" y="0"/>
                  </a:moveTo>
                  <a:lnTo>
                    <a:pt x="0" y="50007"/>
                  </a:lnTo>
                  <a:lnTo>
                    <a:pt x="521494" y="571500"/>
                  </a:lnTo>
                  <a:lnTo>
                    <a:pt x="921544" y="476250"/>
                  </a:lnTo>
                  <a:lnTo>
                    <a:pt x="371475" y="0"/>
                  </a:lnTo>
                  <a:close/>
                </a:path>
              </a:pathLst>
            </a:custGeom>
            <a:solidFill>
              <a:schemeClr val="bg1"/>
            </a:solidFill>
            <a:ln w="9525">
              <a:noFill/>
            </a:ln>
          </p:spPr>
          <p:txBody>
            <a:bodyPr/>
            <a:p>
              <a:endParaRPr lang="zh-CN" altLang="en-US"/>
            </a:p>
          </p:txBody>
        </p:sp>
        <p:pic>
          <p:nvPicPr>
            <p:cNvPr id="1031" name="组合 35"/>
            <p:cNvPicPr/>
            <p:nvPr userDrawn="1"/>
          </p:nvPicPr>
          <p:blipFill>
            <a:blip r:embed="rId15"/>
            <a:stretch>
              <a:fillRect/>
            </a:stretch>
          </p:blipFill>
          <p:spPr>
            <a:xfrm>
              <a:off x="1479181" y="3683322"/>
              <a:ext cx="335280" cy="316992"/>
            </a:xfrm>
            <a:prstGeom prst="rect">
              <a:avLst/>
            </a:prstGeom>
            <a:noFill/>
            <a:ln w="9525">
              <a:noFill/>
            </a:ln>
          </p:spPr>
        </p:pic>
      </p:grpSp>
      <p:grpSp>
        <p:nvGrpSpPr>
          <p:cNvPr id="1032" name="组合 1031"/>
          <p:cNvGrpSpPr/>
          <p:nvPr userDrawn="1"/>
        </p:nvGrpSpPr>
        <p:grpSpPr>
          <a:xfrm>
            <a:off x="827088" y="765175"/>
            <a:ext cx="1530350" cy="503238"/>
            <a:chOff x="0" y="0"/>
            <a:chExt cx="964" cy="317"/>
          </a:xfrm>
        </p:grpSpPr>
        <p:sp>
          <p:nvSpPr>
            <p:cNvPr id="1033" name="Freeform 6"/>
            <p:cNvSpPr>
              <a:spLocks noEditPoints="1"/>
            </p:cNvSpPr>
            <p:nvPr/>
          </p:nvSpPr>
          <p:spPr>
            <a:xfrm>
              <a:off x="647" y="0"/>
              <a:ext cx="317" cy="317"/>
            </a:xfrm>
            <a:custGeom>
              <a:avLst/>
              <a:gdLst/>
              <a:ahLst/>
              <a:cxnLst>
                <a:cxn ang="0">
                  <a:pos x="47" y="22"/>
                </a:cxn>
                <a:cxn ang="0">
                  <a:pos x="23" y="30"/>
                </a:cxn>
                <a:cxn ang="0">
                  <a:pos x="23" y="37"/>
                </a:cxn>
                <a:cxn ang="0">
                  <a:pos x="23" y="44"/>
                </a:cxn>
                <a:cxn ang="0">
                  <a:pos x="23" y="44"/>
                </a:cxn>
                <a:cxn ang="0">
                  <a:pos x="30" y="44"/>
                </a:cxn>
                <a:cxn ang="0">
                  <a:pos x="37" y="52"/>
                </a:cxn>
                <a:cxn ang="0">
                  <a:pos x="23" y="52"/>
                </a:cxn>
                <a:cxn ang="0">
                  <a:pos x="23" y="67"/>
                </a:cxn>
                <a:cxn ang="0">
                  <a:pos x="23" y="74"/>
                </a:cxn>
                <a:cxn ang="0">
                  <a:pos x="47" y="67"/>
                </a:cxn>
                <a:cxn ang="0">
                  <a:pos x="30" y="59"/>
                </a:cxn>
                <a:cxn ang="0">
                  <a:pos x="45" y="58"/>
                </a:cxn>
                <a:cxn ang="0">
                  <a:pos x="45" y="44"/>
                </a:cxn>
                <a:cxn ang="0">
                  <a:pos x="37" y="37"/>
                </a:cxn>
                <a:cxn ang="0">
                  <a:pos x="30" y="30"/>
                </a:cxn>
                <a:cxn ang="0">
                  <a:pos x="0" y="48"/>
                </a:cxn>
                <a:cxn ang="0">
                  <a:pos x="96" y="48"/>
                </a:cxn>
                <a:cxn ang="0">
                  <a:pos x="0" y="48"/>
                </a:cxn>
                <a:cxn ang="0">
                  <a:pos x="48" y="8"/>
                </a:cxn>
                <a:cxn ang="0">
                  <a:pos x="48" y="89"/>
                </a:cxn>
                <a:cxn ang="0">
                  <a:pos x="50" y="67"/>
                </a:cxn>
                <a:cxn ang="0">
                  <a:pos x="74" y="74"/>
                </a:cxn>
                <a:cxn ang="0">
                  <a:pos x="74" y="67"/>
                </a:cxn>
                <a:cxn ang="0">
                  <a:pos x="74" y="59"/>
                </a:cxn>
                <a:cxn ang="0">
                  <a:pos x="74" y="52"/>
                </a:cxn>
                <a:cxn ang="0">
                  <a:pos x="67" y="52"/>
                </a:cxn>
                <a:cxn ang="0">
                  <a:pos x="60" y="52"/>
                </a:cxn>
                <a:cxn ang="0">
                  <a:pos x="67" y="44"/>
                </a:cxn>
                <a:cxn ang="0">
                  <a:pos x="74" y="37"/>
                </a:cxn>
                <a:cxn ang="0">
                  <a:pos x="74" y="23"/>
                </a:cxn>
                <a:cxn ang="0">
                  <a:pos x="50" y="22"/>
                </a:cxn>
                <a:cxn ang="0">
                  <a:pos x="67" y="30"/>
                </a:cxn>
                <a:cxn ang="0">
                  <a:pos x="52" y="37"/>
                </a:cxn>
                <a:cxn ang="0">
                  <a:pos x="52" y="44"/>
                </a:cxn>
                <a:cxn ang="0">
                  <a:pos x="52" y="59"/>
                </a:cxn>
                <a:cxn ang="0">
                  <a:pos x="67" y="59"/>
                </a:cxn>
                <a:cxn ang="0">
                  <a:pos x="50" y="67"/>
                </a:cxn>
              </a:cxnLst>
              <a:pathLst>
                <a:path w="96" h="96">
                  <a:moveTo>
                    <a:pt x="47" y="30"/>
                  </a:moveTo>
                  <a:cubicBezTo>
                    <a:pt x="47" y="22"/>
                    <a:pt x="47" y="22"/>
                    <a:pt x="47" y="22"/>
                  </a:cubicBezTo>
                  <a:cubicBezTo>
                    <a:pt x="23" y="22"/>
                    <a:pt x="23" y="22"/>
                    <a:pt x="23" y="22"/>
                  </a:cubicBezTo>
                  <a:cubicBezTo>
                    <a:pt x="23" y="30"/>
                    <a:pt x="23" y="30"/>
                    <a:pt x="23" y="30"/>
                  </a:cubicBezTo>
                  <a:cubicBezTo>
                    <a:pt x="23" y="30"/>
                    <a:pt x="23" y="30"/>
                    <a:pt x="23" y="30"/>
                  </a:cubicBezTo>
                  <a:cubicBezTo>
                    <a:pt x="23" y="37"/>
                    <a:pt x="23" y="37"/>
                    <a:pt x="23" y="37"/>
                  </a:cubicBezTo>
                  <a:cubicBezTo>
                    <a:pt x="23" y="37"/>
                    <a:pt x="23" y="37"/>
                    <a:pt x="23" y="37"/>
                  </a:cubicBezTo>
                  <a:cubicBezTo>
                    <a:pt x="23" y="44"/>
                    <a:pt x="23" y="44"/>
                    <a:pt x="23" y="44"/>
                  </a:cubicBezTo>
                  <a:cubicBezTo>
                    <a:pt x="23" y="44"/>
                    <a:pt x="23" y="44"/>
                    <a:pt x="23" y="44"/>
                  </a:cubicBezTo>
                  <a:cubicBezTo>
                    <a:pt x="23" y="44"/>
                    <a:pt x="23" y="44"/>
                    <a:pt x="23" y="44"/>
                  </a:cubicBezTo>
                  <a:cubicBezTo>
                    <a:pt x="30" y="44"/>
                    <a:pt x="30" y="44"/>
                    <a:pt x="30" y="44"/>
                  </a:cubicBezTo>
                  <a:cubicBezTo>
                    <a:pt x="30" y="44"/>
                    <a:pt x="30" y="44"/>
                    <a:pt x="30" y="44"/>
                  </a:cubicBezTo>
                  <a:cubicBezTo>
                    <a:pt x="37" y="44"/>
                    <a:pt x="37" y="44"/>
                    <a:pt x="37" y="44"/>
                  </a:cubicBezTo>
                  <a:cubicBezTo>
                    <a:pt x="37" y="52"/>
                    <a:pt x="37" y="52"/>
                    <a:pt x="37" y="52"/>
                  </a:cubicBezTo>
                  <a:cubicBezTo>
                    <a:pt x="30" y="52"/>
                    <a:pt x="30" y="52"/>
                    <a:pt x="30" y="52"/>
                  </a:cubicBezTo>
                  <a:cubicBezTo>
                    <a:pt x="23" y="52"/>
                    <a:pt x="23" y="52"/>
                    <a:pt x="23" y="52"/>
                  </a:cubicBezTo>
                  <a:cubicBezTo>
                    <a:pt x="23" y="59"/>
                    <a:pt x="23" y="59"/>
                    <a:pt x="23" y="59"/>
                  </a:cubicBezTo>
                  <a:cubicBezTo>
                    <a:pt x="23" y="67"/>
                    <a:pt x="23" y="67"/>
                    <a:pt x="23" y="67"/>
                  </a:cubicBezTo>
                  <a:cubicBezTo>
                    <a:pt x="23" y="73"/>
                    <a:pt x="23" y="73"/>
                    <a:pt x="23" y="73"/>
                  </a:cubicBezTo>
                  <a:cubicBezTo>
                    <a:pt x="23" y="74"/>
                    <a:pt x="23" y="74"/>
                    <a:pt x="23" y="74"/>
                  </a:cubicBezTo>
                  <a:cubicBezTo>
                    <a:pt x="47" y="74"/>
                    <a:pt x="47" y="74"/>
                    <a:pt x="47" y="74"/>
                  </a:cubicBezTo>
                  <a:cubicBezTo>
                    <a:pt x="47" y="67"/>
                    <a:pt x="47" y="67"/>
                    <a:pt x="47" y="67"/>
                  </a:cubicBezTo>
                  <a:cubicBezTo>
                    <a:pt x="30" y="67"/>
                    <a:pt x="30" y="67"/>
                    <a:pt x="30" y="67"/>
                  </a:cubicBezTo>
                  <a:cubicBezTo>
                    <a:pt x="30" y="59"/>
                    <a:pt x="30" y="59"/>
                    <a:pt x="30" y="59"/>
                  </a:cubicBezTo>
                  <a:cubicBezTo>
                    <a:pt x="45" y="59"/>
                    <a:pt x="45" y="59"/>
                    <a:pt x="45" y="59"/>
                  </a:cubicBezTo>
                  <a:cubicBezTo>
                    <a:pt x="45" y="58"/>
                    <a:pt x="45" y="58"/>
                    <a:pt x="45" y="58"/>
                  </a:cubicBezTo>
                  <a:cubicBezTo>
                    <a:pt x="45" y="52"/>
                    <a:pt x="45" y="52"/>
                    <a:pt x="45" y="52"/>
                  </a:cubicBezTo>
                  <a:cubicBezTo>
                    <a:pt x="45" y="44"/>
                    <a:pt x="45" y="44"/>
                    <a:pt x="45" y="44"/>
                  </a:cubicBezTo>
                  <a:cubicBezTo>
                    <a:pt x="45" y="37"/>
                    <a:pt x="45" y="37"/>
                    <a:pt x="45" y="37"/>
                  </a:cubicBezTo>
                  <a:cubicBezTo>
                    <a:pt x="37" y="37"/>
                    <a:pt x="37" y="37"/>
                    <a:pt x="37" y="37"/>
                  </a:cubicBezTo>
                  <a:cubicBezTo>
                    <a:pt x="30" y="37"/>
                    <a:pt x="30" y="37"/>
                    <a:pt x="30" y="37"/>
                  </a:cubicBezTo>
                  <a:cubicBezTo>
                    <a:pt x="30" y="30"/>
                    <a:pt x="30" y="30"/>
                    <a:pt x="30" y="30"/>
                  </a:cubicBezTo>
                  <a:lnTo>
                    <a:pt x="47" y="30"/>
                  </a:lnTo>
                  <a:close/>
                  <a:moveTo>
                    <a:pt x="0" y="48"/>
                  </a:moveTo>
                  <a:cubicBezTo>
                    <a:pt x="0" y="22"/>
                    <a:pt x="22" y="0"/>
                    <a:pt x="48" y="0"/>
                  </a:cubicBezTo>
                  <a:cubicBezTo>
                    <a:pt x="75" y="0"/>
                    <a:pt x="96" y="22"/>
                    <a:pt x="96" y="48"/>
                  </a:cubicBezTo>
                  <a:cubicBezTo>
                    <a:pt x="96" y="75"/>
                    <a:pt x="75" y="96"/>
                    <a:pt x="48" y="96"/>
                  </a:cubicBezTo>
                  <a:cubicBezTo>
                    <a:pt x="22" y="96"/>
                    <a:pt x="0" y="75"/>
                    <a:pt x="0" y="48"/>
                  </a:cubicBezTo>
                  <a:close/>
                  <a:moveTo>
                    <a:pt x="8" y="48"/>
                  </a:moveTo>
                  <a:cubicBezTo>
                    <a:pt x="8" y="26"/>
                    <a:pt x="26" y="8"/>
                    <a:pt x="48" y="8"/>
                  </a:cubicBezTo>
                  <a:cubicBezTo>
                    <a:pt x="71" y="8"/>
                    <a:pt x="89" y="26"/>
                    <a:pt x="89" y="48"/>
                  </a:cubicBezTo>
                  <a:cubicBezTo>
                    <a:pt x="89" y="71"/>
                    <a:pt x="71" y="89"/>
                    <a:pt x="48" y="89"/>
                  </a:cubicBezTo>
                  <a:cubicBezTo>
                    <a:pt x="26" y="89"/>
                    <a:pt x="8" y="71"/>
                    <a:pt x="8" y="48"/>
                  </a:cubicBezTo>
                  <a:close/>
                  <a:moveTo>
                    <a:pt x="50" y="67"/>
                  </a:moveTo>
                  <a:cubicBezTo>
                    <a:pt x="50" y="74"/>
                    <a:pt x="50" y="74"/>
                    <a:pt x="50" y="74"/>
                  </a:cubicBezTo>
                  <a:cubicBezTo>
                    <a:pt x="74" y="74"/>
                    <a:pt x="74" y="74"/>
                    <a:pt x="74" y="74"/>
                  </a:cubicBezTo>
                  <a:cubicBezTo>
                    <a:pt x="74" y="67"/>
                    <a:pt x="74" y="67"/>
                    <a:pt x="74" y="67"/>
                  </a:cubicBezTo>
                  <a:cubicBezTo>
                    <a:pt x="74" y="67"/>
                    <a:pt x="74" y="67"/>
                    <a:pt x="74" y="67"/>
                  </a:cubicBezTo>
                  <a:cubicBezTo>
                    <a:pt x="74" y="59"/>
                    <a:pt x="74" y="59"/>
                    <a:pt x="74" y="59"/>
                  </a:cubicBezTo>
                  <a:cubicBezTo>
                    <a:pt x="74" y="59"/>
                    <a:pt x="74" y="59"/>
                    <a:pt x="74" y="59"/>
                  </a:cubicBezTo>
                  <a:cubicBezTo>
                    <a:pt x="74" y="52"/>
                    <a:pt x="74" y="52"/>
                    <a:pt x="74" y="52"/>
                  </a:cubicBezTo>
                  <a:cubicBezTo>
                    <a:pt x="74" y="52"/>
                    <a:pt x="74" y="52"/>
                    <a:pt x="74" y="52"/>
                  </a:cubicBezTo>
                  <a:cubicBezTo>
                    <a:pt x="74" y="52"/>
                    <a:pt x="74" y="52"/>
                    <a:pt x="74" y="52"/>
                  </a:cubicBezTo>
                  <a:cubicBezTo>
                    <a:pt x="67" y="52"/>
                    <a:pt x="67" y="52"/>
                    <a:pt x="67" y="52"/>
                  </a:cubicBezTo>
                  <a:cubicBezTo>
                    <a:pt x="67" y="52"/>
                    <a:pt x="67" y="52"/>
                    <a:pt x="67" y="52"/>
                  </a:cubicBezTo>
                  <a:cubicBezTo>
                    <a:pt x="60" y="52"/>
                    <a:pt x="60" y="52"/>
                    <a:pt x="60" y="52"/>
                  </a:cubicBezTo>
                  <a:cubicBezTo>
                    <a:pt x="60" y="44"/>
                    <a:pt x="60" y="44"/>
                    <a:pt x="60" y="44"/>
                  </a:cubicBezTo>
                  <a:cubicBezTo>
                    <a:pt x="67" y="44"/>
                    <a:pt x="67" y="44"/>
                    <a:pt x="67" y="44"/>
                  </a:cubicBezTo>
                  <a:cubicBezTo>
                    <a:pt x="74" y="44"/>
                    <a:pt x="74" y="44"/>
                    <a:pt x="74" y="44"/>
                  </a:cubicBezTo>
                  <a:cubicBezTo>
                    <a:pt x="74" y="37"/>
                    <a:pt x="74" y="37"/>
                    <a:pt x="74" y="37"/>
                  </a:cubicBezTo>
                  <a:cubicBezTo>
                    <a:pt x="74" y="30"/>
                    <a:pt x="74" y="30"/>
                    <a:pt x="74" y="30"/>
                  </a:cubicBezTo>
                  <a:cubicBezTo>
                    <a:pt x="74" y="23"/>
                    <a:pt x="74" y="23"/>
                    <a:pt x="74" y="23"/>
                  </a:cubicBezTo>
                  <a:cubicBezTo>
                    <a:pt x="74" y="22"/>
                    <a:pt x="74" y="22"/>
                    <a:pt x="74" y="22"/>
                  </a:cubicBezTo>
                  <a:cubicBezTo>
                    <a:pt x="50" y="22"/>
                    <a:pt x="50" y="22"/>
                    <a:pt x="50" y="22"/>
                  </a:cubicBezTo>
                  <a:cubicBezTo>
                    <a:pt x="50" y="30"/>
                    <a:pt x="50" y="30"/>
                    <a:pt x="50" y="30"/>
                  </a:cubicBezTo>
                  <a:cubicBezTo>
                    <a:pt x="67" y="30"/>
                    <a:pt x="67" y="30"/>
                    <a:pt x="67" y="30"/>
                  </a:cubicBezTo>
                  <a:cubicBezTo>
                    <a:pt x="67" y="37"/>
                    <a:pt x="67" y="37"/>
                    <a:pt x="67" y="37"/>
                  </a:cubicBezTo>
                  <a:cubicBezTo>
                    <a:pt x="52" y="37"/>
                    <a:pt x="52" y="37"/>
                    <a:pt x="52" y="37"/>
                  </a:cubicBezTo>
                  <a:cubicBezTo>
                    <a:pt x="52" y="38"/>
                    <a:pt x="52" y="38"/>
                    <a:pt x="52" y="38"/>
                  </a:cubicBezTo>
                  <a:cubicBezTo>
                    <a:pt x="52" y="44"/>
                    <a:pt x="52" y="44"/>
                    <a:pt x="52" y="44"/>
                  </a:cubicBezTo>
                  <a:cubicBezTo>
                    <a:pt x="52" y="52"/>
                    <a:pt x="52" y="52"/>
                    <a:pt x="52" y="52"/>
                  </a:cubicBezTo>
                  <a:cubicBezTo>
                    <a:pt x="52" y="59"/>
                    <a:pt x="52" y="59"/>
                    <a:pt x="52" y="59"/>
                  </a:cubicBezTo>
                  <a:cubicBezTo>
                    <a:pt x="60" y="59"/>
                    <a:pt x="60" y="59"/>
                    <a:pt x="60" y="59"/>
                  </a:cubicBezTo>
                  <a:cubicBezTo>
                    <a:pt x="67" y="59"/>
                    <a:pt x="67" y="59"/>
                    <a:pt x="67" y="59"/>
                  </a:cubicBezTo>
                  <a:cubicBezTo>
                    <a:pt x="67" y="67"/>
                    <a:pt x="67" y="67"/>
                    <a:pt x="67" y="67"/>
                  </a:cubicBezTo>
                  <a:lnTo>
                    <a:pt x="50" y="67"/>
                  </a:lnTo>
                  <a:close/>
                </a:path>
              </a:pathLst>
            </a:custGeom>
            <a:solidFill>
              <a:srgbClr val="C7000B"/>
            </a:solidFill>
            <a:ln w="9525">
              <a:noFill/>
            </a:ln>
          </p:spPr>
          <p:txBody>
            <a:bodyPr/>
            <a:p>
              <a:endParaRPr lang="zh-CN" altLang="en-US"/>
            </a:p>
          </p:txBody>
        </p:sp>
        <p:sp>
          <p:nvSpPr>
            <p:cNvPr id="1034" name="Freeform 7"/>
            <p:cNvSpPr>
              <a:spLocks noEditPoints="1"/>
            </p:cNvSpPr>
            <p:nvPr/>
          </p:nvSpPr>
          <p:spPr>
            <a:xfrm>
              <a:off x="234" y="73"/>
              <a:ext cx="152" cy="172"/>
            </a:xfrm>
            <a:custGeom>
              <a:avLst/>
              <a:gdLst/>
              <a:ahLst/>
              <a:cxnLst>
                <a:cxn ang="0">
                  <a:pos x="29" y="52"/>
                </a:cxn>
                <a:cxn ang="0">
                  <a:pos x="43" y="47"/>
                </a:cxn>
                <a:cxn ang="0">
                  <a:pos x="46" y="38"/>
                </a:cxn>
                <a:cxn ang="0">
                  <a:pos x="39" y="25"/>
                </a:cxn>
                <a:cxn ang="0">
                  <a:pos x="39" y="25"/>
                </a:cxn>
                <a:cxn ang="0">
                  <a:pos x="39" y="25"/>
                </a:cxn>
                <a:cxn ang="0">
                  <a:pos x="44" y="14"/>
                </a:cxn>
                <a:cxn ang="0">
                  <a:pos x="40" y="4"/>
                </a:cxn>
                <a:cxn ang="0">
                  <a:pos x="27" y="0"/>
                </a:cxn>
                <a:cxn ang="0">
                  <a:pos x="0" y="0"/>
                </a:cxn>
                <a:cxn ang="0">
                  <a:pos x="0" y="52"/>
                </a:cxn>
                <a:cxn ang="0">
                  <a:pos x="29" y="52"/>
                </a:cxn>
                <a:cxn ang="0">
                  <a:pos x="10" y="21"/>
                </a:cxn>
                <a:cxn ang="0">
                  <a:pos x="10" y="10"/>
                </a:cxn>
                <a:cxn ang="0">
                  <a:pos x="10" y="10"/>
                </a:cxn>
                <a:cxn ang="0">
                  <a:pos x="10" y="10"/>
                </a:cxn>
                <a:cxn ang="0">
                  <a:pos x="27" y="10"/>
                </a:cxn>
                <a:cxn ang="0">
                  <a:pos x="34" y="15"/>
                </a:cxn>
                <a:cxn ang="0">
                  <a:pos x="32" y="20"/>
                </a:cxn>
                <a:cxn ang="0">
                  <a:pos x="27" y="21"/>
                </a:cxn>
                <a:cxn ang="0">
                  <a:pos x="10" y="21"/>
                </a:cxn>
                <a:cxn ang="0">
                  <a:pos x="10" y="21"/>
                </a:cxn>
                <a:cxn ang="0">
                  <a:pos x="10" y="30"/>
                </a:cxn>
                <a:cxn ang="0">
                  <a:pos x="10" y="30"/>
                </a:cxn>
                <a:cxn ang="0">
                  <a:pos x="10" y="30"/>
                </a:cxn>
                <a:cxn ang="0">
                  <a:pos x="28" y="30"/>
                </a:cxn>
                <a:cxn ang="0">
                  <a:pos x="34" y="31"/>
                </a:cxn>
                <a:cxn ang="0">
                  <a:pos x="37" y="37"/>
                </a:cxn>
                <a:cxn ang="0">
                  <a:pos x="35" y="41"/>
                </a:cxn>
                <a:cxn ang="0">
                  <a:pos x="28" y="42"/>
                </a:cxn>
                <a:cxn ang="0">
                  <a:pos x="28" y="42"/>
                </a:cxn>
                <a:cxn ang="0">
                  <a:pos x="10" y="42"/>
                </a:cxn>
                <a:cxn ang="0">
                  <a:pos x="10" y="42"/>
                </a:cxn>
                <a:cxn ang="0">
                  <a:pos x="10" y="42"/>
                </a:cxn>
                <a:cxn ang="0">
                  <a:pos x="10" y="30"/>
                </a:cxn>
              </a:cxnLst>
              <a:pathLst>
                <a:path w="46" h="52">
                  <a:moveTo>
                    <a:pt x="29" y="52"/>
                  </a:moveTo>
                  <a:cubicBezTo>
                    <a:pt x="35" y="52"/>
                    <a:pt x="40" y="50"/>
                    <a:pt x="43" y="47"/>
                  </a:cubicBezTo>
                  <a:cubicBezTo>
                    <a:pt x="46" y="44"/>
                    <a:pt x="46" y="40"/>
                    <a:pt x="46" y="38"/>
                  </a:cubicBezTo>
                  <a:cubicBezTo>
                    <a:pt x="46" y="32"/>
                    <a:pt x="44" y="27"/>
                    <a:pt x="39" y="25"/>
                  </a:cubicBezTo>
                  <a:cubicBezTo>
                    <a:pt x="39" y="25"/>
                    <a:pt x="39" y="25"/>
                    <a:pt x="39" y="25"/>
                  </a:cubicBezTo>
                  <a:cubicBezTo>
                    <a:pt x="39" y="25"/>
                    <a:pt x="39" y="25"/>
                    <a:pt x="39" y="25"/>
                  </a:cubicBezTo>
                  <a:cubicBezTo>
                    <a:pt x="41" y="24"/>
                    <a:pt x="44" y="21"/>
                    <a:pt x="44" y="14"/>
                  </a:cubicBezTo>
                  <a:cubicBezTo>
                    <a:pt x="44" y="10"/>
                    <a:pt x="43" y="7"/>
                    <a:pt x="40" y="4"/>
                  </a:cubicBezTo>
                  <a:cubicBezTo>
                    <a:pt x="37" y="2"/>
                    <a:pt x="33" y="0"/>
                    <a:pt x="27" y="0"/>
                  </a:cubicBezTo>
                  <a:cubicBezTo>
                    <a:pt x="0" y="0"/>
                    <a:pt x="0" y="0"/>
                    <a:pt x="0" y="0"/>
                  </a:cubicBezTo>
                  <a:cubicBezTo>
                    <a:pt x="0" y="52"/>
                    <a:pt x="0" y="52"/>
                    <a:pt x="0" y="52"/>
                  </a:cubicBezTo>
                  <a:lnTo>
                    <a:pt x="29" y="52"/>
                  </a:lnTo>
                  <a:close/>
                  <a:moveTo>
                    <a:pt x="10" y="21"/>
                  </a:moveTo>
                  <a:cubicBezTo>
                    <a:pt x="10" y="10"/>
                    <a:pt x="10" y="10"/>
                    <a:pt x="10" y="10"/>
                  </a:cubicBezTo>
                  <a:cubicBezTo>
                    <a:pt x="10" y="10"/>
                    <a:pt x="10" y="10"/>
                    <a:pt x="10" y="10"/>
                  </a:cubicBezTo>
                  <a:cubicBezTo>
                    <a:pt x="10" y="10"/>
                    <a:pt x="10" y="10"/>
                    <a:pt x="10" y="10"/>
                  </a:cubicBezTo>
                  <a:cubicBezTo>
                    <a:pt x="27" y="10"/>
                    <a:pt x="27" y="10"/>
                    <a:pt x="27" y="10"/>
                  </a:cubicBezTo>
                  <a:cubicBezTo>
                    <a:pt x="29" y="10"/>
                    <a:pt x="34" y="10"/>
                    <a:pt x="34" y="15"/>
                  </a:cubicBezTo>
                  <a:cubicBezTo>
                    <a:pt x="34" y="17"/>
                    <a:pt x="33" y="19"/>
                    <a:pt x="32" y="20"/>
                  </a:cubicBezTo>
                  <a:cubicBezTo>
                    <a:pt x="30" y="21"/>
                    <a:pt x="28" y="21"/>
                    <a:pt x="27" y="21"/>
                  </a:cubicBezTo>
                  <a:cubicBezTo>
                    <a:pt x="10" y="21"/>
                    <a:pt x="10" y="21"/>
                    <a:pt x="10" y="21"/>
                  </a:cubicBezTo>
                  <a:cubicBezTo>
                    <a:pt x="10" y="21"/>
                    <a:pt x="10" y="21"/>
                    <a:pt x="10" y="21"/>
                  </a:cubicBezTo>
                  <a:close/>
                  <a:moveTo>
                    <a:pt x="10" y="30"/>
                  </a:moveTo>
                  <a:cubicBezTo>
                    <a:pt x="10" y="30"/>
                    <a:pt x="10" y="30"/>
                    <a:pt x="10" y="30"/>
                  </a:cubicBezTo>
                  <a:cubicBezTo>
                    <a:pt x="10" y="30"/>
                    <a:pt x="10" y="30"/>
                    <a:pt x="10" y="30"/>
                  </a:cubicBezTo>
                  <a:cubicBezTo>
                    <a:pt x="28" y="30"/>
                    <a:pt x="28" y="30"/>
                    <a:pt x="28" y="30"/>
                  </a:cubicBezTo>
                  <a:cubicBezTo>
                    <a:pt x="30" y="30"/>
                    <a:pt x="32" y="30"/>
                    <a:pt x="34" y="31"/>
                  </a:cubicBezTo>
                  <a:cubicBezTo>
                    <a:pt x="36" y="33"/>
                    <a:pt x="37" y="34"/>
                    <a:pt x="37" y="37"/>
                  </a:cubicBezTo>
                  <a:cubicBezTo>
                    <a:pt x="37" y="38"/>
                    <a:pt x="36" y="40"/>
                    <a:pt x="35" y="41"/>
                  </a:cubicBezTo>
                  <a:cubicBezTo>
                    <a:pt x="33" y="42"/>
                    <a:pt x="30" y="42"/>
                    <a:pt x="28" y="42"/>
                  </a:cubicBezTo>
                  <a:cubicBezTo>
                    <a:pt x="28" y="42"/>
                    <a:pt x="28" y="42"/>
                    <a:pt x="28" y="42"/>
                  </a:cubicBezTo>
                  <a:cubicBezTo>
                    <a:pt x="10" y="42"/>
                    <a:pt x="10" y="42"/>
                    <a:pt x="10" y="42"/>
                  </a:cubicBezTo>
                  <a:cubicBezTo>
                    <a:pt x="10" y="42"/>
                    <a:pt x="10" y="42"/>
                    <a:pt x="10" y="42"/>
                  </a:cubicBezTo>
                  <a:cubicBezTo>
                    <a:pt x="10" y="42"/>
                    <a:pt x="10" y="42"/>
                    <a:pt x="10" y="42"/>
                  </a:cubicBezTo>
                  <a:lnTo>
                    <a:pt x="10" y="30"/>
                  </a:lnTo>
                  <a:close/>
                </a:path>
              </a:pathLst>
            </a:custGeom>
            <a:solidFill>
              <a:srgbClr val="000000"/>
            </a:solidFill>
            <a:ln w="9525">
              <a:noFill/>
            </a:ln>
          </p:spPr>
          <p:txBody>
            <a:bodyPr/>
            <a:p>
              <a:endParaRPr lang="zh-CN" altLang="en-US"/>
            </a:p>
          </p:txBody>
        </p:sp>
        <p:sp>
          <p:nvSpPr>
            <p:cNvPr id="1035" name="Rectangle 8"/>
            <p:cNvSpPr/>
            <p:nvPr/>
          </p:nvSpPr>
          <p:spPr>
            <a:xfrm>
              <a:off x="0" y="73"/>
              <a:ext cx="33" cy="172"/>
            </a:xfrm>
            <a:prstGeom prst="rect">
              <a:avLst/>
            </a:prstGeom>
            <a:solidFill>
              <a:srgbClr val="000000"/>
            </a:solidFill>
            <a:ln w="9525">
              <a:noFill/>
            </a:ln>
          </p:spPr>
          <p:txBody>
            <a:bodyPr anchor="t" anchorCtr="0"/>
            <a:p>
              <a:pPr lvl="0"/>
              <a:endParaRPr lang="zh-CN" altLang="en-US" sz="1800" b="0" dirty="0">
                <a:latin typeface="Arial" panose="020B0604020202020204" charset="-116"/>
                <a:ea typeface="宋体" panose="02010600030101010101" pitchFamily="2" charset="-122"/>
              </a:endParaRPr>
            </a:p>
          </p:txBody>
        </p:sp>
        <p:sp>
          <p:nvSpPr>
            <p:cNvPr id="1036" name="Freeform 9"/>
            <p:cNvSpPr/>
            <p:nvPr/>
          </p:nvSpPr>
          <p:spPr>
            <a:xfrm>
              <a:off x="62" y="76"/>
              <a:ext cx="139" cy="165"/>
            </a:xfrm>
            <a:custGeom>
              <a:avLst/>
              <a:gdLst/>
              <a:ahLst/>
              <a:cxnLst>
                <a:cxn ang="0">
                  <a:pos x="0" y="25"/>
                </a:cxn>
                <a:cxn ang="0">
                  <a:pos x="2" y="37"/>
                </a:cxn>
                <a:cxn ang="0">
                  <a:pos x="9" y="45"/>
                </a:cxn>
                <a:cxn ang="0">
                  <a:pos x="28" y="50"/>
                </a:cxn>
                <a:cxn ang="0">
                  <a:pos x="42" y="50"/>
                </a:cxn>
                <a:cxn ang="0">
                  <a:pos x="42" y="41"/>
                </a:cxn>
                <a:cxn ang="0">
                  <a:pos x="29" y="41"/>
                </a:cxn>
                <a:cxn ang="0">
                  <a:pos x="13" y="35"/>
                </a:cxn>
                <a:cxn ang="0">
                  <a:pos x="9" y="25"/>
                </a:cxn>
                <a:cxn ang="0">
                  <a:pos x="13" y="14"/>
                </a:cxn>
                <a:cxn ang="0">
                  <a:pos x="29" y="9"/>
                </a:cxn>
                <a:cxn ang="0">
                  <a:pos x="42" y="9"/>
                </a:cxn>
                <a:cxn ang="0">
                  <a:pos x="42" y="0"/>
                </a:cxn>
                <a:cxn ang="0">
                  <a:pos x="29" y="0"/>
                </a:cxn>
                <a:cxn ang="0">
                  <a:pos x="17" y="1"/>
                </a:cxn>
                <a:cxn ang="0">
                  <a:pos x="8" y="5"/>
                </a:cxn>
                <a:cxn ang="0">
                  <a:pos x="0" y="25"/>
                </a:cxn>
              </a:cxnLst>
              <a:pathLst>
                <a:path w="42" h="50">
                  <a:moveTo>
                    <a:pt x="0" y="25"/>
                  </a:moveTo>
                  <a:cubicBezTo>
                    <a:pt x="0" y="30"/>
                    <a:pt x="1" y="34"/>
                    <a:pt x="2" y="37"/>
                  </a:cubicBezTo>
                  <a:cubicBezTo>
                    <a:pt x="4" y="40"/>
                    <a:pt x="6" y="43"/>
                    <a:pt x="9" y="45"/>
                  </a:cubicBezTo>
                  <a:cubicBezTo>
                    <a:pt x="13" y="49"/>
                    <a:pt x="20" y="50"/>
                    <a:pt x="28" y="50"/>
                  </a:cubicBezTo>
                  <a:cubicBezTo>
                    <a:pt x="42" y="50"/>
                    <a:pt x="42" y="50"/>
                    <a:pt x="42" y="50"/>
                  </a:cubicBezTo>
                  <a:cubicBezTo>
                    <a:pt x="42" y="41"/>
                    <a:pt x="42" y="41"/>
                    <a:pt x="42" y="41"/>
                  </a:cubicBezTo>
                  <a:cubicBezTo>
                    <a:pt x="29" y="41"/>
                    <a:pt x="29" y="41"/>
                    <a:pt x="29" y="41"/>
                  </a:cubicBezTo>
                  <a:cubicBezTo>
                    <a:pt x="21" y="41"/>
                    <a:pt x="16" y="39"/>
                    <a:pt x="13" y="35"/>
                  </a:cubicBezTo>
                  <a:cubicBezTo>
                    <a:pt x="11" y="33"/>
                    <a:pt x="9" y="29"/>
                    <a:pt x="9" y="25"/>
                  </a:cubicBezTo>
                  <a:cubicBezTo>
                    <a:pt x="9" y="20"/>
                    <a:pt x="11" y="17"/>
                    <a:pt x="13" y="14"/>
                  </a:cubicBezTo>
                  <a:cubicBezTo>
                    <a:pt x="16" y="11"/>
                    <a:pt x="22" y="9"/>
                    <a:pt x="29" y="9"/>
                  </a:cubicBezTo>
                  <a:cubicBezTo>
                    <a:pt x="42" y="9"/>
                    <a:pt x="42" y="9"/>
                    <a:pt x="42" y="9"/>
                  </a:cubicBezTo>
                  <a:cubicBezTo>
                    <a:pt x="42" y="0"/>
                    <a:pt x="42" y="0"/>
                    <a:pt x="42" y="0"/>
                  </a:cubicBezTo>
                  <a:cubicBezTo>
                    <a:pt x="29" y="0"/>
                    <a:pt x="29" y="0"/>
                    <a:pt x="29" y="0"/>
                  </a:cubicBezTo>
                  <a:cubicBezTo>
                    <a:pt x="24" y="0"/>
                    <a:pt x="20" y="0"/>
                    <a:pt x="17" y="1"/>
                  </a:cubicBezTo>
                  <a:cubicBezTo>
                    <a:pt x="13" y="2"/>
                    <a:pt x="11" y="3"/>
                    <a:pt x="8" y="5"/>
                  </a:cubicBezTo>
                  <a:cubicBezTo>
                    <a:pt x="5" y="8"/>
                    <a:pt x="0" y="14"/>
                    <a:pt x="0" y="25"/>
                  </a:cubicBezTo>
                  <a:close/>
                </a:path>
              </a:pathLst>
            </a:custGeom>
            <a:solidFill>
              <a:srgbClr val="000000"/>
            </a:solidFill>
            <a:ln w="9525">
              <a:noFill/>
            </a:ln>
          </p:spPr>
          <p:txBody>
            <a:bodyPr/>
            <a:p>
              <a:endParaRPr lang="zh-CN" altLang="en-US"/>
            </a:p>
          </p:txBody>
        </p:sp>
        <p:sp>
          <p:nvSpPr>
            <p:cNvPr id="1037" name="Freeform 10"/>
            <p:cNvSpPr/>
            <p:nvPr/>
          </p:nvSpPr>
          <p:spPr>
            <a:xfrm>
              <a:off x="409" y="73"/>
              <a:ext cx="142" cy="172"/>
            </a:xfrm>
            <a:custGeom>
              <a:avLst/>
              <a:gdLst/>
              <a:ahLst/>
              <a:cxnLst>
                <a:cxn ang="0">
                  <a:pos x="0" y="26"/>
                </a:cxn>
                <a:cxn ang="0">
                  <a:pos x="2" y="39"/>
                </a:cxn>
                <a:cxn ang="0">
                  <a:pos x="9" y="47"/>
                </a:cxn>
                <a:cxn ang="0">
                  <a:pos x="28" y="52"/>
                </a:cxn>
                <a:cxn ang="0">
                  <a:pos x="43" y="52"/>
                </a:cxn>
                <a:cxn ang="0">
                  <a:pos x="43" y="42"/>
                </a:cxn>
                <a:cxn ang="0">
                  <a:pos x="29" y="42"/>
                </a:cxn>
                <a:cxn ang="0">
                  <a:pos x="13" y="36"/>
                </a:cxn>
                <a:cxn ang="0">
                  <a:pos x="9" y="26"/>
                </a:cxn>
                <a:cxn ang="0">
                  <a:pos x="13" y="15"/>
                </a:cxn>
                <a:cxn ang="0">
                  <a:pos x="29" y="10"/>
                </a:cxn>
                <a:cxn ang="0">
                  <a:pos x="43" y="10"/>
                </a:cxn>
                <a:cxn ang="0">
                  <a:pos x="43" y="0"/>
                </a:cxn>
                <a:cxn ang="0">
                  <a:pos x="29" y="0"/>
                </a:cxn>
                <a:cxn ang="0">
                  <a:pos x="17" y="2"/>
                </a:cxn>
                <a:cxn ang="0">
                  <a:pos x="8" y="6"/>
                </a:cxn>
                <a:cxn ang="0">
                  <a:pos x="0" y="26"/>
                </a:cxn>
              </a:cxnLst>
              <a:pathLst>
                <a:path w="43" h="52">
                  <a:moveTo>
                    <a:pt x="0" y="26"/>
                  </a:moveTo>
                  <a:cubicBezTo>
                    <a:pt x="0" y="31"/>
                    <a:pt x="1" y="35"/>
                    <a:pt x="2" y="39"/>
                  </a:cubicBezTo>
                  <a:cubicBezTo>
                    <a:pt x="4" y="42"/>
                    <a:pt x="6" y="45"/>
                    <a:pt x="9" y="47"/>
                  </a:cubicBezTo>
                  <a:cubicBezTo>
                    <a:pt x="13" y="50"/>
                    <a:pt x="19" y="52"/>
                    <a:pt x="28" y="52"/>
                  </a:cubicBezTo>
                  <a:cubicBezTo>
                    <a:pt x="43" y="52"/>
                    <a:pt x="43" y="52"/>
                    <a:pt x="43" y="52"/>
                  </a:cubicBezTo>
                  <a:cubicBezTo>
                    <a:pt x="43" y="42"/>
                    <a:pt x="43" y="42"/>
                    <a:pt x="43" y="42"/>
                  </a:cubicBezTo>
                  <a:cubicBezTo>
                    <a:pt x="29" y="42"/>
                    <a:pt x="29" y="42"/>
                    <a:pt x="29" y="42"/>
                  </a:cubicBezTo>
                  <a:cubicBezTo>
                    <a:pt x="21" y="42"/>
                    <a:pt x="16" y="40"/>
                    <a:pt x="13" y="36"/>
                  </a:cubicBezTo>
                  <a:cubicBezTo>
                    <a:pt x="11" y="34"/>
                    <a:pt x="9" y="30"/>
                    <a:pt x="9" y="26"/>
                  </a:cubicBezTo>
                  <a:cubicBezTo>
                    <a:pt x="9" y="21"/>
                    <a:pt x="11" y="17"/>
                    <a:pt x="13" y="15"/>
                  </a:cubicBezTo>
                  <a:cubicBezTo>
                    <a:pt x="17" y="12"/>
                    <a:pt x="22" y="10"/>
                    <a:pt x="29" y="10"/>
                  </a:cubicBezTo>
                  <a:cubicBezTo>
                    <a:pt x="43" y="10"/>
                    <a:pt x="43" y="10"/>
                    <a:pt x="43" y="10"/>
                  </a:cubicBezTo>
                  <a:cubicBezTo>
                    <a:pt x="43" y="0"/>
                    <a:pt x="43" y="0"/>
                    <a:pt x="43" y="0"/>
                  </a:cubicBezTo>
                  <a:cubicBezTo>
                    <a:pt x="29" y="0"/>
                    <a:pt x="29" y="0"/>
                    <a:pt x="29" y="0"/>
                  </a:cubicBezTo>
                  <a:cubicBezTo>
                    <a:pt x="24" y="0"/>
                    <a:pt x="20" y="1"/>
                    <a:pt x="17" y="2"/>
                  </a:cubicBezTo>
                  <a:cubicBezTo>
                    <a:pt x="13" y="3"/>
                    <a:pt x="11" y="4"/>
                    <a:pt x="8" y="6"/>
                  </a:cubicBezTo>
                  <a:cubicBezTo>
                    <a:pt x="6" y="8"/>
                    <a:pt x="0" y="14"/>
                    <a:pt x="0" y="26"/>
                  </a:cubicBezTo>
                  <a:close/>
                </a:path>
              </a:pathLst>
            </a:custGeom>
            <a:solidFill>
              <a:srgbClr val="000000"/>
            </a:solidFill>
            <a:ln w="9525">
              <a:noFill/>
            </a:ln>
          </p:spPr>
          <p:txBody>
            <a:bodyPr/>
            <a:p>
              <a:endParaRPr lang="zh-CN" altLang="en-US"/>
            </a:p>
          </p:txBody>
        </p:sp>
      </p:grpSp>
      <p:pic>
        <p:nvPicPr>
          <p:cNvPr id="1038" name="图片 1037" descr="zz"/>
          <p:cNvPicPr>
            <a:picLocks noChangeAspect="1"/>
          </p:cNvPicPr>
          <p:nvPr userDrawn="1"/>
        </p:nvPicPr>
        <p:blipFill>
          <a:blip r:embed="rId16"/>
          <a:stretch>
            <a:fillRect/>
          </a:stretch>
        </p:blipFill>
        <p:spPr>
          <a:xfrm>
            <a:off x="0" y="0"/>
            <a:ext cx="9144000" cy="6851650"/>
          </a:xfrm>
          <a:prstGeom prst="rect">
            <a:avLst/>
          </a:prstGeom>
          <a:noFill/>
          <a:ln w="9525">
            <a:noFill/>
          </a:ln>
        </p:spPr>
      </p:pic>
      <p:pic>
        <p:nvPicPr>
          <p:cNvPr id="1039" name="图片 1038" descr="ytty"/>
          <p:cNvPicPr>
            <a:picLocks noChangeAspect="1"/>
          </p:cNvPicPr>
          <p:nvPr userDrawn="1"/>
        </p:nvPicPr>
        <p:blipFill>
          <a:blip r:embed="rId17"/>
          <a:stretch>
            <a:fillRect/>
          </a:stretch>
        </p:blipFill>
        <p:spPr>
          <a:xfrm>
            <a:off x="0" y="1701800"/>
            <a:ext cx="9144000" cy="3022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0" fontAlgn="base"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base" latinLnBrk="1" hangingPunct="0">
        <a:lnSpc>
          <a:spcPct val="120000"/>
        </a:lnSpc>
        <a:spcBef>
          <a:spcPct val="0"/>
        </a:spcBef>
        <a:spcAft>
          <a:spcPct val="0"/>
        </a:spcAft>
        <a:buClr>
          <a:srgbClr val="C00000"/>
        </a:buClr>
        <a:buFont typeface="Wingdings" panose="05000000000000000000" pitchFamily="2" charset="2"/>
        <a:buChar char="p"/>
        <a:defRPr sz="3200" b="0" i="0" u="sng" kern="1200">
          <a:latin typeface="+mn-lt"/>
          <a:ea typeface="+mn-ea"/>
          <a:cs typeface="+mn-cs"/>
        </a:defRPr>
      </a:lvl1pPr>
      <a:lvl2pPr marL="342900" lvl="1" indent="-342900" algn="l" defTabSz="914400" eaLnBrk="0" fontAlgn="base" latinLnBrk="1" hangingPunct="0">
        <a:lnSpc>
          <a:spcPct val="120000"/>
        </a:lnSpc>
        <a:spcBef>
          <a:spcPct val="0"/>
        </a:spcBef>
        <a:spcAft>
          <a:spcPct val="0"/>
        </a:spcAft>
        <a:buClr>
          <a:srgbClr val="C00000"/>
        </a:buClr>
        <a:buFont typeface="Wingdings" panose="05000000000000000000" pitchFamily="2" charset="2"/>
        <a:buNone/>
        <a:defRPr sz="3200" b="0" i="0" u="sng" kern="1200">
          <a:latin typeface="+mn-lt"/>
          <a:ea typeface="+mn-ea"/>
          <a:cs typeface="+mn-cs"/>
        </a:defRPr>
      </a:lvl2pPr>
      <a:lvl3pPr marL="342900" lvl="2" indent="-342900" algn="l" defTabSz="914400" eaLnBrk="0" fontAlgn="base" latinLnBrk="1" hangingPunct="1">
        <a:lnSpc>
          <a:spcPct val="120000"/>
        </a:lnSpc>
        <a:spcBef>
          <a:spcPct val="0"/>
        </a:spcBef>
        <a:spcAft>
          <a:spcPct val="0"/>
        </a:spcAft>
        <a:buClr>
          <a:srgbClr val="C00000"/>
        </a:buClr>
        <a:buFont typeface="Wingdings" panose="05000000000000000000" pitchFamily="2" charset="2"/>
        <a:buNone/>
        <a:defRPr sz="3200" b="0" i="0" u="sng" kern="1200">
          <a:latin typeface="+mn-lt"/>
          <a:ea typeface="+mn-ea"/>
          <a:cs typeface="+mn-cs"/>
        </a:defRPr>
      </a:lvl3pPr>
      <a:lvl4pPr marL="342900" lvl="3" indent="-342900" algn="l" defTabSz="914400" eaLnBrk="0" fontAlgn="base" latinLnBrk="1" hangingPunct="1">
        <a:lnSpc>
          <a:spcPct val="120000"/>
        </a:lnSpc>
        <a:spcBef>
          <a:spcPct val="0"/>
        </a:spcBef>
        <a:spcAft>
          <a:spcPct val="0"/>
        </a:spcAft>
        <a:buClr>
          <a:srgbClr val="C00000"/>
        </a:buClr>
        <a:buFont typeface="Wingdings" panose="05000000000000000000" pitchFamily="2" charset="2"/>
        <a:buNone/>
        <a:defRPr sz="3200" b="0" i="0" u="sng" kern="1200">
          <a:latin typeface="+mn-lt"/>
          <a:ea typeface="+mn-ea"/>
          <a:cs typeface="+mn-cs"/>
        </a:defRPr>
      </a:lvl4pPr>
      <a:lvl5pPr marL="0" lvl="4" indent="0" algn="l" defTabSz="914400" eaLnBrk="0" fontAlgn="base" latinLnBrk="1" hangingPunct="1">
        <a:lnSpc>
          <a:spcPct val="120000"/>
        </a:lnSpc>
        <a:spcBef>
          <a:spcPct val="0"/>
        </a:spcBef>
        <a:spcAft>
          <a:spcPct val="0"/>
        </a:spcAft>
        <a:buClr>
          <a:srgbClr val="080035"/>
        </a:buClr>
        <a:buFont typeface="Wingdings" panose="05000000000000000000" pitchFamily="2" charset="2"/>
        <a:buNone/>
        <a:defRPr sz="3200" b="0" i="0" u="sng" kern="1200">
          <a:latin typeface="+mn-lt"/>
          <a:ea typeface="+mn-ea"/>
          <a:cs typeface="+mn-cs"/>
        </a:defRPr>
      </a:lvl5pPr>
      <a:lvl6pPr marL="2514600" lvl="5" indent="-228600" algn="l" defTabSz="914400" eaLnBrk="0" fontAlgn="base" latinLnBrk="1" hangingPunct="1">
        <a:lnSpc>
          <a:spcPct val="120000"/>
        </a:lnSpc>
        <a:spcBef>
          <a:spcPct val="0"/>
        </a:spcBef>
        <a:spcAft>
          <a:spcPct val="0"/>
        </a:spcAft>
        <a:buClr>
          <a:srgbClr val="080035"/>
        </a:buClr>
        <a:buFont typeface="Wingdings" panose="05000000000000000000" pitchFamily="2" charset="2"/>
        <a:buNone/>
        <a:defRPr sz="3200" b="0" i="0" u="sng" kern="1200">
          <a:latin typeface="+mn-lt"/>
          <a:ea typeface="+mn-ea"/>
          <a:cs typeface="+mn-cs"/>
        </a:defRPr>
      </a:lvl6pPr>
      <a:lvl7pPr marL="2971800" lvl="6" indent="-228600" algn="l" defTabSz="914400" eaLnBrk="0" fontAlgn="base" latinLnBrk="1" hangingPunct="1">
        <a:lnSpc>
          <a:spcPct val="120000"/>
        </a:lnSpc>
        <a:spcBef>
          <a:spcPct val="0"/>
        </a:spcBef>
        <a:spcAft>
          <a:spcPct val="0"/>
        </a:spcAft>
        <a:buClr>
          <a:srgbClr val="080035"/>
        </a:buClr>
        <a:buFont typeface="Wingdings" panose="05000000000000000000" pitchFamily="2" charset="2"/>
        <a:buNone/>
        <a:defRPr sz="3200" b="0" i="0" u="sng" kern="1200">
          <a:latin typeface="+mn-lt"/>
          <a:ea typeface="+mn-ea"/>
          <a:cs typeface="+mn-cs"/>
        </a:defRPr>
      </a:lvl7pPr>
      <a:lvl8pPr marL="3429000" lvl="7" indent="-228600" algn="l" defTabSz="914400" eaLnBrk="0" fontAlgn="base" latinLnBrk="1" hangingPunct="1">
        <a:lnSpc>
          <a:spcPct val="120000"/>
        </a:lnSpc>
        <a:spcBef>
          <a:spcPct val="0"/>
        </a:spcBef>
        <a:spcAft>
          <a:spcPct val="0"/>
        </a:spcAft>
        <a:buClr>
          <a:srgbClr val="080035"/>
        </a:buClr>
        <a:buFont typeface="Wingdings" panose="05000000000000000000" pitchFamily="2" charset="2"/>
        <a:buNone/>
        <a:defRPr sz="3200" b="0" i="0" u="sng" kern="1200">
          <a:latin typeface="+mn-lt"/>
          <a:ea typeface="+mn-ea"/>
          <a:cs typeface="+mn-cs"/>
        </a:defRPr>
      </a:lvl8pPr>
      <a:lvl9pPr marL="3886200" lvl="8" indent="-228600" algn="l" defTabSz="914400" eaLnBrk="0" fontAlgn="base" latinLnBrk="1" hangingPunct="1">
        <a:lnSpc>
          <a:spcPct val="120000"/>
        </a:lnSpc>
        <a:spcBef>
          <a:spcPct val="0"/>
        </a:spcBef>
        <a:spcAft>
          <a:spcPct val="0"/>
        </a:spcAft>
        <a:buClr>
          <a:srgbClr val="080035"/>
        </a:buClr>
        <a:buFont typeface="Wingdings" panose="05000000000000000000" pitchFamily="2" charset="2"/>
        <a:buNone/>
        <a:defRPr sz="3200" b="0"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42"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10243"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10244"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10245"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10246" name="组合 2053"/>
          <p:cNvGrpSpPr/>
          <p:nvPr userDrawn="1"/>
        </p:nvGrpSpPr>
        <p:grpSpPr>
          <a:xfrm>
            <a:off x="41275" y="65088"/>
            <a:ext cx="1003300" cy="619125"/>
            <a:chOff x="0" y="0"/>
            <a:chExt cx="1512" cy="776"/>
          </a:xfrm>
        </p:grpSpPr>
        <p:sp>
          <p:nvSpPr>
            <p:cNvPr id="10247"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10248"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1266"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11267"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11268"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11269"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11270" name="组合 2053"/>
          <p:cNvGrpSpPr/>
          <p:nvPr userDrawn="1"/>
        </p:nvGrpSpPr>
        <p:grpSpPr>
          <a:xfrm>
            <a:off x="41275" y="65088"/>
            <a:ext cx="1003300" cy="619125"/>
            <a:chOff x="0" y="0"/>
            <a:chExt cx="1512" cy="776"/>
          </a:xfrm>
        </p:grpSpPr>
        <p:sp>
          <p:nvSpPr>
            <p:cNvPr id="11271"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11272"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2290"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12291"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12292"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12293"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12294" name="组合 2053"/>
          <p:cNvGrpSpPr/>
          <p:nvPr userDrawn="1"/>
        </p:nvGrpSpPr>
        <p:grpSpPr>
          <a:xfrm>
            <a:off x="41275" y="65088"/>
            <a:ext cx="1003300" cy="619125"/>
            <a:chOff x="0" y="0"/>
            <a:chExt cx="1512" cy="776"/>
          </a:xfrm>
        </p:grpSpPr>
        <p:sp>
          <p:nvSpPr>
            <p:cNvPr id="12295"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12296"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3314"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13315"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13316"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13317"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13318" name="组合 2053"/>
          <p:cNvGrpSpPr/>
          <p:nvPr userDrawn="1"/>
        </p:nvGrpSpPr>
        <p:grpSpPr>
          <a:xfrm>
            <a:off x="41275" y="65088"/>
            <a:ext cx="1003300" cy="619125"/>
            <a:chOff x="0" y="0"/>
            <a:chExt cx="1512" cy="776"/>
          </a:xfrm>
        </p:grpSpPr>
        <p:sp>
          <p:nvSpPr>
            <p:cNvPr id="13319"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13320"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2051"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2052"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2053"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2054" name="组合 2053"/>
          <p:cNvGrpSpPr/>
          <p:nvPr userDrawn="1"/>
        </p:nvGrpSpPr>
        <p:grpSpPr>
          <a:xfrm>
            <a:off x="41275" y="65088"/>
            <a:ext cx="1003300" cy="619125"/>
            <a:chOff x="0" y="0"/>
            <a:chExt cx="1512" cy="776"/>
          </a:xfrm>
        </p:grpSpPr>
        <p:sp>
          <p:nvSpPr>
            <p:cNvPr id="2055"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2056"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3074"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3075"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3076"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3077"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3078" name="组合 2053"/>
          <p:cNvGrpSpPr/>
          <p:nvPr userDrawn="1"/>
        </p:nvGrpSpPr>
        <p:grpSpPr>
          <a:xfrm>
            <a:off x="41275" y="65088"/>
            <a:ext cx="1003300" cy="619125"/>
            <a:chOff x="0" y="0"/>
            <a:chExt cx="1512" cy="776"/>
          </a:xfrm>
        </p:grpSpPr>
        <p:sp>
          <p:nvSpPr>
            <p:cNvPr id="3079"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3080"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4098"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4099"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4100"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4101"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4102" name="组合 2053"/>
          <p:cNvGrpSpPr/>
          <p:nvPr userDrawn="1"/>
        </p:nvGrpSpPr>
        <p:grpSpPr>
          <a:xfrm>
            <a:off x="41275" y="65088"/>
            <a:ext cx="1003300" cy="619125"/>
            <a:chOff x="0" y="0"/>
            <a:chExt cx="1512" cy="776"/>
          </a:xfrm>
        </p:grpSpPr>
        <p:sp>
          <p:nvSpPr>
            <p:cNvPr id="4103"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4104"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5122"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5123"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5124"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5125"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5126" name="组合 2053"/>
          <p:cNvGrpSpPr/>
          <p:nvPr userDrawn="1"/>
        </p:nvGrpSpPr>
        <p:grpSpPr>
          <a:xfrm>
            <a:off x="41275" y="65088"/>
            <a:ext cx="1003300" cy="619125"/>
            <a:chOff x="0" y="0"/>
            <a:chExt cx="1512" cy="776"/>
          </a:xfrm>
        </p:grpSpPr>
        <p:sp>
          <p:nvSpPr>
            <p:cNvPr id="5127"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5128"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6146"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6147"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6148"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6149"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6150" name="组合 2053"/>
          <p:cNvGrpSpPr/>
          <p:nvPr userDrawn="1"/>
        </p:nvGrpSpPr>
        <p:grpSpPr>
          <a:xfrm>
            <a:off x="41275" y="65088"/>
            <a:ext cx="1003300" cy="619125"/>
            <a:chOff x="0" y="0"/>
            <a:chExt cx="1512" cy="776"/>
          </a:xfrm>
        </p:grpSpPr>
        <p:sp>
          <p:nvSpPr>
            <p:cNvPr id="6151"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6152"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7170"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7171"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7172"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7173"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7174" name="组合 2053"/>
          <p:cNvGrpSpPr/>
          <p:nvPr userDrawn="1"/>
        </p:nvGrpSpPr>
        <p:grpSpPr>
          <a:xfrm>
            <a:off x="41275" y="65088"/>
            <a:ext cx="1003300" cy="619125"/>
            <a:chOff x="0" y="0"/>
            <a:chExt cx="1512" cy="776"/>
          </a:xfrm>
        </p:grpSpPr>
        <p:sp>
          <p:nvSpPr>
            <p:cNvPr id="7175"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7176"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8194"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8195"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8196"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8197"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8198" name="组合 2053"/>
          <p:cNvGrpSpPr/>
          <p:nvPr userDrawn="1"/>
        </p:nvGrpSpPr>
        <p:grpSpPr>
          <a:xfrm>
            <a:off x="41275" y="65088"/>
            <a:ext cx="1003300" cy="619125"/>
            <a:chOff x="0" y="0"/>
            <a:chExt cx="1512" cy="776"/>
          </a:xfrm>
        </p:grpSpPr>
        <p:sp>
          <p:nvSpPr>
            <p:cNvPr id="8199"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8200"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9218" name="Picture 6" descr="图片1副本"/>
          <p:cNvPicPr>
            <a:picLocks noChangeAspect="1"/>
          </p:cNvPicPr>
          <p:nvPr userDrawn="1"/>
        </p:nvPicPr>
        <p:blipFill>
          <a:blip r:embed="rId12"/>
          <a:srcRect t="92453"/>
          <a:stretch>
            <a:fillRect/>
          </a:stretch>
        </p:blipFill>
        <p:spPr>
          <a:xfrm>
            <a:off x="0" y="6345238"/>
            <a:ext cx="9144000" cy="517525"/>
          </a:xfrm>
          <a:prstGeom prst="rect">
            <a:avLst/>
          </a:prstGeom>
          <a:noFill/>
          <a:ln w="9525">
            <a:noFill/>
          </a:ln>
        </p:spPr>
      </p:pic>
      <p:sp>
        <p:nvSpPr>
          <p:cNvPr id="9219" name="文本框 2050"/>
          <p:cNvSpPr txBox="1"/>
          <p:nvPr userDrawn="1"/>
        </p:nvSpPr>
        <p:spPr>
          <a:xfrm>
            <a:off x="39688" y="6489700"/>
            <a:ext cx="3065462" cy="274638"/>
          </a:xfrm>
          <a:prstGeom prst="rect">
            <a:avLst/>
          </a:prstGeom>
          <a:noFill/>
          <a:ln w="9525">
            <a:noFill/>
          </a:ln>
        </p:spPr>
        <p:txBody>
          <a:bodyPr wrap="square" anchor="t" anchorCtr="0">
            <a:spAutoFit/>
          </a:bodyPr>
          <a:p>
            <a:pPr lvl="0"/>
            <a:r>
              <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rPr>
              <a:t>创新超越   追求品质   乐于担当   融合共进</a:t>
            </a:r>
            <a:endParaRPr lang="zh-CN" altLang="en-US" sz="1200" dirty="0">
              <a:solidFill>
                <a:schemeClr val="bg1"/>
              </a:solidFill>
              <a:latin typeface="微软雅黑" panose="020B0503020204020204" pitchFamily="2" charset="-122"/>
              <a:ea typeface="微软雅黑" panose="020B0503020204020204" pitchFamily="2" charset="-122"/>
              <a:sym typeface="Wingdings 2" pitchFamily="2" charset="2"/>
            </a:endParaRPr>
          </a:p>
        </p:txBody>
      </p:sp>
      <p:sp>
        <p:nvSpPr>
          <p:cNvPr id="9220" name="灯片编号占位符 2051"/>
          <p:cNvSpPr/>
          <p:nvPr>
            <p:ph type="sldNum" sz="quarter"/>
          </p:nvPr>
        </p:nvSpPr>
        <p:spPr>
          <a:xfrm>
            <a:off x="4464050" y="6453188"/>
            <a:ext cx="539750" cy="476250"/>
          </a:xfrm>
          <a:prstGeom prst="rect">
            <a:avLst/>
          </a:prstGeom>
          <a:noFill/>
          <a:ln w="9525">
            <a:noFill/>
          </a:ln>
        </p:spPr>
        <p:txBody>
          <a:bodyPr anchor="t" anchorCtr="0"/>
          <a:lstStyle>
            <a:lvl1pPr>
              <a:defRPr sz="1600" b="0">
                <a:solidFill>
                  <a:schemeClr val="bg1"/>
                </a:solidFill>
                <a:latin typeface="Arial" panose="020B0604020202020204" charset="-116"/>
                <a:ea typeface="宋体" panose="02010600030101010101" pitchFamily="2" charset="-122"/>
              </a:defRPr>
            </a:lvl1pPr>
          </a:lstStyle>
          <a:p>
            <a:pPr lvl="0" eaLnBrk="0" hangingPunct="0"/>
            <a:fld id="{9A0DB2DC-4C9A-4742-B13C-FB6460FD3503}" type="slidenum">
              <a:rPr lang="zh-CN" altLang="en-US" dirty="0"/>
            </a:fld>
            <a:endParaRPr lang="zh-CN" altLang="en-US" dirty="0"/>
          </a:p>
        </p:txBody>
      </p:sp>
      <p:sp>
        <p:nvSpPr>
          <p:cNvPr id="9221" name="直接连接符 2052"/>
          <p:cNvSpPr/>
          <p:nvPr userDrawn="1"/>
        </p:nvSpPr>
        <p:spPr>
          <a:xfrm>
            <a:off x="0" y="717550"/>
            <a:ext cx="9132888" cy="1588"/>
          </a:xfrm>
          <a:prstGeom prst="line">
            <a:avLst/>
          </a:prstGeom>
          <a:ln w="28575" cap="flat" cmpd="sng">
            <a:solidFill>
              <a:srgbClr val="A9A9A9"/>
            </a:solidFill>
            <a:prstDash val="solid"/>
            <a:headEnd type="none" w="med" len="med"/>
            <a:tailEnd type="none" w="med" len="med"/>
          </a:ln>
        </p:spPr>
      </p:sp>
      <p:grpSp>
        <p:nvGrpSpPr>
          <p:cNvPr id="9222" name="组合 2053"/>
          <p:cNvGrpSpPr/>
          <p:nvPr userDrawn="1"/>
        </p:nvGrpSpPr>
        <p:grpSpPr>
          <a:xfrm>
            <a:off x="41275" y="65088"/>
            <a:ext cx="1003300" cy="619125"/>
            <a:chOff x="0" y="0"/>
            <a:chExt cx="1512" cy="776"/>
          </a:xfrm>
        </p:grpSpPr>
        <p:sp>
          <p:nvSpPr>
            <p:cNvPr id="9223" name="平行四边形 7"/>
            <p:cNvSpPr/>
            <p:nvPr userDrawn="1"/>
          </p:nvSpPr>
          <p:spPr>
            <a:xfrm flipH="1">
              <a:off x="0" y="0"/>
              <a:ext cx="1505" cy="777"/>
            </a:xfrm>
            <a:prstGeom prst="parallelogram">
              <a:avLst>
                <a:gd name="adj" fmla="val 39931"/>
              </a:avLst>
            </a:prstGeom>
            <a:solidFill>
              <a:srgbClr val="CB0101"/>
            </a:solidFill>
            <a:ln w="9525">
              <a:noFill/>
            </a:ln>
          </p:spPr>
          <p:txBody>
            <a:bodyPr wrap="square" lIns="90170" tIns="46990" rIns="90170" bIns="46990" anchor="t" anchorCtr="0"/>
            <a:p>
              <a:pPr lvl="0"/>
              <a:endParaRPr lang="zh-CN" altLang="en-US" sz="1800" b="0" dirty="0">
                <a:solidFill>
                  <a:srgbClr val="FD7004"/>
                </a:solidFill>
                <a:latin typeface="Arial" panose="020B0604020202020204" charset="-116"/>
                <a:ea typeface="宋体" panose="02010600030101010101" pitchFamily="2" charset="-122"/>
                <a:sym typeface="Arial" panose="020B0604020202020204" charset="-116"/>
              </a:endParaRPr>
            </a:p>
          </p:txBody>
        </p:sp>
        <p:sp>
          <p:nvSpPr>
            <p:cNvPr id="9224" name="直角三角形 2055"/>
            <p:cNvSpPr/>
            <p:nvPr userDrawn="1"/>
          </p:nvSpPr>
          <p:spPr>
            <a:xfrm>
              <a:off x="8" y="0"/>
              <a:ext cx="1505" cy="777"/>
            </a:xfrm>
            <a:prstGeom prst="rtTriangle">
              <a:avLst/>
            </a:prstGeom>
            <a:solidFill>
              <a:srgbClr val="CB0101"/>
            </a:solidFill>
            <a:ln w="9525">
              <a:noFill/>
            </a:ln>
          </p:spPr>
          <p:txBody>
            <a:bodyPr anchor="t" anchorCtr="0"/>
            <a:p>
              <a:pPr lvl="0" algn="ctr" eaLnBrk="0" hangingPunct="0"/>
              <a:endParaRPr lang="zh-CN" altLang="en-US" dirty="0">
                <a:latin typeface="微软雅黑" panose="020B0503020204020204" pitchFamily="2" charset="-122"/>
                <a:ea typeface="微软雅黑" panose="020B0503020204020204" pitchFamily="2" charset="-122"/>
              </a:endParaRPr>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hf sldNum="0" hdr="0" ftr="0" dt="0"/>
  <p:txStyles>
    <p:titleStyle>
      <a:lvl1pPr marL="0" lvl="0" indent="0" algn="l" defTabSz="914400" eaLnBrk="0" fontAlgn="ctr" latinLnBrk="1" hangingPunct="0">
        <a:lnSpc>
          <a:spcPct val="100000"/>
        </a:lnSpc>
        <a:spcBef>
          <a:spcPct val="0"/>
        </a:spcBef>
        <a:spcAft>
          <a:spcPct val="0"/>
        </a:spcAft>
        <a:buNone/>
        <a:defRPr sz="1800" kern="1200">
          <a:latin typeface="+mj-lt"/>
          <a:ea typeface="+mj-ea"/>
          <a:cs typeface="+mj-cs"/>
        </a:defRPr>
      </a:lvl1pPr>
    </p:titleStyle>
    <p:body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3200" b="1" i="0" u="sng" kern="1200">
          <a:latin typeface="+mn-lt"/>
          <a:ea typeface="+mn-ea"/>
          <a:cs typeface="+mn-cs"/>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3200" b="1" i="0" u="sng" kern="1200">
          <a:latin typeface="+mn-lt"/>
          <a:ea typeface="+mn-ea"/>
          <a:cs typeface="+mn-cs"/>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5pPr>
      <a:lvl6pPr marL="2514600" lvl="5"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6pPr>
      <a:lvl7pPr marL="2971800" lvl="6"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7pPr>
      <a:lvl8pPr marL="3429000" lvl="7"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8pPr>
      <a:lvl9pPr marL="3886200" lvl="8"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3200" b="1" i="0" u="sng" kern="1200">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sz="3200" b="1" i="0" u="none" kern="1200" baseline="0">
          <a:solidFill>
            <a:schemeClr val="tx1"/>
          </a:solidFill>
          <a:latin typeface="微软雅黑" panose="020B0503020204020204" pitchFamily="2" charset="-122"/>
          <a:ea typeface="微软雅黑" panose="020B0503020204020204"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18.xml"/><Relationship Id="rId5" Type="http://schemas.openxmlformats.org/officeDocument/2006/relationships/image" Target="../media/image13.emf"/><Relationship Id="rId4" Type="http://schemas.openxmlformats.org/officeDocument/2006/relationships/oleObject" Target="../embeddings/oleObject2.bin"/><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8.xml"/><Relationship Id="rId4" Type="http://schemas.openxmlformats.org/officeDocument/2006/relationships/image" Target="../media/image15.emf"/><Relationship Id="rId3" Type="http://schemas.openxmlformats.org/officeDocument/2006/relationships/oleObject" Target="../embeddings/oleObject4.bin"/><Relationship Id="rId2" Type="http://schemas.openxmlformats.org/officeDocument/2006/relationships/image" Target="../media/image1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ctrTitle"/>
          </p:nvPr>
        </p:nvSpPr>
        <p:spPr>
          <a:xfrm>
            <a:off x="863600" y="2473325"/>
            <a:ext cx="4870450" cy="960438"/>
          </a:xfrm>
          <a:noFill/>
          <a:ln>
            <a:noFill/>
          </a:ln>
        </p:spPr>
        <p:txBody>
          <a:bodyPr anchor="ctr" anchorCtr="0"/>
          <a:p>
            <a:pPr defTabSz="914400">
              <a:buSzPct val="25000"/>
              <a:buNone/>
            </a:pPr>
            <a:r>
              <a:rPr lang="zh-CN" altLang="en-US" sz="2800" b="1" kern="1200">
                <a:latin typeface="微软雅黑" panose="020B0503020204020204" pitchFamily="2" charset="-122"/>
                <a:ea typeface="微软雅黑" panose="020B0503020204020204" pitchFamily="2" charset="-122"/>
                <a:sym typeface="微软雅黑" panose="020B0503020204020204" pitchFamily="2" charset="-122"/>
              </a:rPr>
              <a:t>主题聚合设计方法</a:t>
            </a:r>
            <a:endParaRPr lang="zh-CN" altLang="en-US" sz="1800" kern="1200">
              <a:latin typeface="Arial" panose="020B0604020202020204" charset="-116"/>
            </a:endParaRPr>
          </a:p>
        </p:txBody>
      </p:sp>
      <p:sp>
        <p:nvSpPr>
          <p:cNvPr id="15363" name="副标题 2"/>
          <p:cNvSpPr>
            <a:spLocks noGrp="1"/>
          </p:cNvSpPr>
          <p:nvPr>
            <p:ph type="subTitle" idx="4294967295"/>
          </p:nvPr>
        </p:nvSpPr>
        <p:spPr>
          <a:xfrm>
            <a:off x="3252788" y="5305425"/>
            <a:ext cx="2552700" cy="406400"/>
          </a:xfrm>
          <a:prstGeom prst="rect">
            <a:avLst/>
          </a:prstGeom>
          <a:noFill/>
          <a:ln w="9525">
            <a:noFill/>
          </a:ln>
        </p:spPr>
        <p:txBody>
          <a:bodyPr anchor="ctr" anchorCtr="0"/>
          <a:lstStyle>
            <a:lvl1pPr marL="0" lvl="0" indent="0" algn="ctr">
              <a:defRPr/>
            </a:lvl1pPr>
            <a:lvl2pPr marL="457200" lvl="1" indent="-457200" algn="ctr">
              <a:defRPr/>
            </a:lvl2pPr>
            <a:lvl3pPr marL="914400" lvl="2" indent="-914400" algn="ctr">
              <a:defRPr/>
            </a:lvl3pPr>
            <a:lvl4pPr marL="1371600" lvl="3" indent="-1371600" algn="ctr">
              <a:defRPr/>
            </a:lvl4pPr>
            <a:lvl5pPr marL="1828800" lvl="4" indent="-1828800" algn="ctr">
              <a:defRPr/>
            </a:lvl5pPr>
          </a:lstStyle>
          <a:p>
            <a:pPr marL="0" lvl="0" indent="0" algn="ctr">
              <a:lnSpc>
                <a:spcPct val="110000"/>
              </a:lnSpc>
              <a:buNone/>
            </a:pPr>
            <a:r>
              <a:rPr lang="en-US" altLang="zh-CN" sz="1800" dirty="0">
                <a:solidFill>
                  <a:srgbClr val="262626"/>
                </a:solidFill>
                <a:latin typeface="微软雅黑" panose="020B0503020204020204" pitchFamily="2" charset="-122"/>
                <a:sym typeface="微软雅黑" panose="020B0503020204020204" pitchFamily="2" charset="-122"/>
              </a:rPr>
              <a:t>2020</a:t>
            </a:r>
            <a:r>
              <a:rPr lang="zh-CN" altLang="en-US" sz="1800" dirty="0">
                <a:solidFill>
                  <a:srgbClr val="262626"/>
                </a:solidFill>
                <a:latin typeface="微软雅黑" panose="020B0503020204020204" pitchFamily="2" charset="-122"/>
                <a:sym typeface="微软雅黑" panose="020B0503020204020204" pitchFamily="2" charset="-122"/>
              </a:rPr>
              <a:t>年</a:t>
            </a:r>
            <a:r>
              <a:rPr lang="en-US" altLang="zh-CN" sz="1800" dirty="0">
                <a:solidFill>
                  <a:srgbClr val="262626"/>
                </a:solidFill>
                <a:latin typeface="微软雅黑" panose="020B0503020204020204" pitchFamily="2" charset="-122"/>
                <a:ea typeface="宋体" panose="02010600030101010101" pitchFamily="2" charset="-122"/>
                <a:sym typeface="微软雅黑" panose="020B0503020204020204" pitchFamily="2" charset="-122"/>
              </a:rPr>
              <a:t>9</a:t>
            </a:r>
            <a:r>
              <a:rPr lang="zh-CN" altLang="en-US" sz="1800" dirty="0">
                <a:solidFill>
                  <a:srgbClr val="262626"/>
                </a:solidFill>
                <a:latin typeface="微软雅黑" panose="020B0503020204020204" pitchFamily="2" charset="-122"/>
                <a:sym typeface="微软雅黑" panose="020B0503020204020204" pitchFamily="2" charset="-122"/>
              </a:rPr>
              <a:t>月</a:t>
            </a:r>
            <a:r>
              <a:rPr lang="en-US" altLang="zh-CN" sz="1800" dirty="0">
                <a:solidFill>
                  <a:srgbClr val="262626"/>
                </a:solidFill>
                <a:latin typeface="Arial" panose="020B0604020202020204" charset="-116"/>
                <a:sym typeface="微软雅黑" panose="020B0503020204020204" pitchFamily="2" charset="-122"/>
              </a:rPr>
              <a:t>•</a:t>
            </a:r>
            <a:r>
              <a:rPr lang="zh-CN" altLang="en-US" sz="1800" dirty="0">
                <a:solidFill>
                  <a:srgbClr val="262626"/>
                </a:solidFill>
                <a:latin typeface="微软雅黑" panose="020B0503020204020204" pitchFamily="2" charset="-122"/>
                <a:sym typeface="微软雅黑" panose="020B0503020204020204" pitchFamily="2" charset="-122"/>
              </a:rPr>
              <a:t>上海 </a:t>
            </a:r>
            <a:endParaRPr lang="zh-CN" altLang="en-US" sz="1800" dirty="0">
              <a:solidFill>
                <a:srgbClr val="262626"/>
              </a:solidFill>
              <a:latin typeface="微软雅黑" panose="020B0503020204020204" pitchFamily="2" charset="-122"/>
              <a:sym typeface="微软雅黑" panose="020B0503020204020204" pitchFamily="2" charset="-122"/>
            </a:endParaRPr>
          </a:p>
        </p:txBody>
      </p:sp>
      <p:pic>
        <p:nvPicPr>
          <p:cNvPr id="15364" name="图片 5123"/>
          <p:cNvPicPr>
            <a:picLocks noChangeAspect="1"/>
          </p:cNvPicPr>
          <p:nvPr/>
        </p:nvPicPr>
        <p:blipFill>
          <a:blip r:embed="rId1"/>
          <a:stretch>
            <a:fillRect/>
          </a:stretch>
        </p:blipFill>
        <p:spPr>
          <a:xfrm>
            <a:off x="2484438" y="796925"/>
            <a:ext cx="2173287" cy="471488"/>
          </a:xfrm>
          <a:prstGeom prst="rect">
            <a:avLst/>
          </a:prstGeom>
          <a:noFill/>
          <a:ln w="9525">
            <a:noFill/>
          </a:ln>
        </p:spPr>
      </p:pic>
      <p:sp>
        <p:nvSpPr>
          <p:cNvPr id="15365" name="Text Box 5"/>
          <p:cNvSpPr/>
          <p:nvPr/>
        </p:nvSpPr>
        <p:spPr>
          <a:xfrm>
            <a:off x="6705600" y="2767013"/>
            <a:ext cx="2324100" cy="930275"/>
          </a:xfrm>
          <a:prstGeom prst="rect">
            <a:avLst/>
          </a:prstGeom>
          <a:noFill/>
          <a:ln w="9525">
            <a:noFill/>
          </a:ln>
        </p:spPr>
        <p:txBody>
          <a:bodyPr anchor="t" anchorCtr="0">
            <a:spAutoFit/>
          </a:bodyPr>
          <a:p>
            <a:pPr>
              <a:spcBef>
                <a:spcPct val="50000"/>
              </a:spcBef>
            </a:pPr>
            <a:r>
              <a:rPr lang="zh-CN" altLang="en-US" sz="2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提质量  重创新</a:t>
            </a:r>
            <a:endParaRPr lang="zh-CN" altLang="en-US" sz="2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spcBef>
                <a:spcPct val="50000"/>
              </a:spcBef>
            </a:pPr>
            <a:r>
              <a:rPr lang="zh-CN" altLang="en-US" sz="2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强队伍  促发展</a:t>
            </a:r>
            <a:endParaRPr lang="zh-CN" altLang="en-US" sz="2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主题聚合以主题域为边界，</a:t>
            </a:r>
            <a:r>
              <a:rPr lang="zh-CN" altLang="en-US" sz="1600" dirty="0">
                <a:latin typeface="微软雅黑" panose="020B0503020204020204" pitchFamily="2" charset="-122"/>
                <a:ea typeface="微软雅黑" panose="020B0503020204020204" pitchFamily="2" charset="-122"/>
              </a:rPr>
              <a:t>结合我行业务架构各领域中的数据对象进行融合，刻画出一个完整并且一致的描述</a:t>
            </a:r>
            <a:endParaRPr lang="zh-CN" altLang="en-US" sz="1600" dirty="0">
              <a:latin typeface="微软雅黑" panose="020B0503020204020204" pitchFamily="2" charset="-122"/>
              <a:ea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rPr>
              <a:t>转化贴源数据结构，保持相同颗粒度，改变字段摆布，但不新增字段，表现形式为宽表</a:t>
            </a:r>
            <a:endParaRPr lang="zh-CN" altLang="en-US" sz="1400" b="0" dirty="0">
              <a:latin typeface="微软雅黑" panose="020B0503020204020204" pitchFamily="2" charset="-122"/>
              <a:ea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rPr>
              <a:t> </a:t>
            </a: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将分散的信息重新排列组合进行归集和汇总，保证信息充分内聚，形成完整统一的聚合单一视图</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特点为按照建设共性需要为导向</a:t>
            </a:r>
            <a:endParaRPr lang="zh-CN" altLang="en-US" sz="1400" dirty="0">
              <a:latin typeface="微软雅黑" panose="020B0503020204020204" pitchFamily="2" charset="-122"/>
              <a:ea typeface="微软雅黑" panose="020B0503020204020204" pitchFamily="2" charset="-122"/>
            </a:endParaRPr>
          </a:p>
        </p:txBody>
      </p:sp>
      <p:sp>
        <p:nvSpPr>
          <p:cNvPr id="27651"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设计方法</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7652"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27653" name="矩形 166"/>
          <p:cNvSpPr/>
          <p:nvPr/>
        </p:nvSpPr>
        <p:spPr>
          <a:xfrm>
            <a:off x="320675" y="4473575"/>
            <a:ext cx="6464300" cy="1933575"/>
          </a:xfrm>
          <a:prstGeom prst="rect">
            <a:avLst/>
          </a:prstGeom>
          <a:noFill/>
          <a:ln w="12700" cap="flat" cmpd="sng">
            <a:solidFill>
              <a:srgbClr val="0070C0"/>
            </a:solidFill>
            <a:prstDash val="dash"/>
            <a:miter/>
            <a:headEnd type="none" w="med" len="med"/>
            <a:tailEnd type="none" w="med" len="med"/>
          </a:ln>
        </p:spPr>
        <p:txBody>
          <a:bodyPr vert="horz" wrap="square" anchor="t" anchorCtr="0"/>
          <a:p>
            <a:pPr eaLnBrk="0" hangingPunct="0">
              <a:buClrTx/>
            </a:pPr>
            <a:endParaRPr lang="zh-CN" altLang="en-US" sz="1000" dirty="0">
              <a:latin typeface="Arial" panose="020B0604020202020204" charset="-116"/>
              <a:ea typeface="宋体" panose="02010600030101010101" pitchFamily="2" charset="-122"/>
            </a:endParaRPr>
          </a:p>
        </p:txBody>
      </p:sp>
      <p:sp>
        <p:nvSpPr>
          <p:cNvPr id="27654" name="矩形 142"/>
          <p:cNvSpPr/>
          <p:nvPr/>
        </p:nvSpPr>
        <p:spPr>
          <a:xfrm>
            <a:off x="252413" y="2314575"/>
            <a:ext cx="6588125" cy="1025525"/>
          </a:xfrm>
          <a:prstGeom prst="rect">
            <a:avLst/>
          </a:prstGeom>
          <a:noFill/>
          <a:ln w="9525" cap="flat" cmpd="sng">
            <a:solidFill>
              <a:srgbClr val="FF0000"/>
            </a:solidFill>
            <a:prstDash val="solid"/>
            <a:miter/>
            <a:headEnd type="none" w="med" len="med"/>
            <a:tailEnd type="none" w="med" len="med"/>
          </a:ln>
        </p:spPr>
        <p:txBody>
          <a:bodyPr vert="horz" wrap="square" anchor="t" anchorCtr="0"/>
          <a:p>
            <a:pPr eaLnBrk="0" hangingPunct="0">
              <a:buClrTx/>
            </a:pPr>
            <a:endParaRPr lang="zh-CN" altLang="en-US" dirty="0">
              <a:latin typeface="Arial" panose="020B0604020202020204" charset="-116"/>
              <a:ea typeface="宋体" panose="02010600030101010101" pitchFamily="2" charset="-122"/>
            </a:endParaRPr>
          </a:p>
        </p:txBody>
      </p:sp>
      <p:sp>
        <p:nvSpPr>
          <p:cNvPr id="27655" name="矩形 144"/>
          <p:cNvSpPr/>
          <p:nvPr/>
        </p:nvSpPr>
        <p:spPr>
          <a:xfrm>
            <a:off x="252413" y="3394075"/>
            <a:ext cx="6588125" cy="3081338"/>
          </a:xfrm>
          <a:prstGeom prst="rect">
            <a:avLst/>
          </a:prstGeom>
          <a:noFill/>
          <a:ln w="9525" cap="flat" cmpd="sng">
            <a:solidFill>
              <a:srgbClr val="FF0000"/>
            </a:solidFill>
            <a:prstDash val="solid"/>
            <a:miter/>
            <a:headEnd type="none" w="med" len="med"/>
            <a:tailEnd type="none" w="med" len="med"/>
          </a:ln>
        </p:spPr>
        <p:txBody>
          <a:bodyPr vert="horz" wrap="square" anchor="t" anchorCtr="0"/>
          <a:p>
            <a:pPr eaLnBrk="0" hangingPunct="0">
              <a:buClrTx/>
            </a:pPr>
            <a:endParaRPr lang="zh-CN" altLang="en-US" dirty="0">
              <a:latin typeface="Arial" panose="020B0604020202020204" charset="-116"/>
              <a:ea typeface="宋体" panose="02010600030101010101" pitchFamily="2" charset="-122"/>
            </a:endParaRPr>
          </a:p>
        </p:txBody>
      </p:sp>
      <p:sp>
        <p:nvSpPr>
          <p:cNvPr id="27656" name="矩形 166"/>
          <p:cNvSpPr/>
          <p:nvPr/>
        </p:nvSpPr>
        <p:spPr>
          <a:xfrm>
            <a:off x="311150" y="3403600"/>
            <a:ext cx="6489700" cy="1023938"/>
          </a:xfrm>
          <a:prstGeom prst="rect">
            <a:avLst/>
          </a:prstGeom>
          <a:noFill/>
          <a:ln w="12700" cap="flat" cmpd="sng">
            <a:solidFill>
              <a:srgbClr val="0070C0"/>
            </a:solidFill>
            <a:prstDash val="dash"/>
            <a:miter/>
            <a:headEnd type="none" w="med" len="med"/>
            <a:tailEnd type="none" w="med" len="med"/>
          </a:ln>
        </p:spPr>
        <p:txBody>
          <a:bodyPr vert="horz" wrap="square" anchor="t" anchorCtr="0"/>
          <a:p>
            <a:pPr eaLnBrk="0" hangingPunct="0">
              <a:buClrTx/>
            </a:pPr>
            <a:endParaRPr lang="zh-CN" altLang="en-US" sz="1000" dirty="0">
              <a:latin typeface="Arial" panose="020B0604020202020204" charset="-116"/>
              <a:ea typeface="宋体" panose="02010600030101010101" pitchFamily="2" charset="-122"/>
            </a:endParaRPr>
          </a:p>
        </p:txBody>
      </p:sp>
      <p:cxnSp>
        <p:nvCxnSpPr>
          <p:cNvPr id="27657" name="曲线连接符 27656"/>
          <p:cNvCxnSpPr>
            <a:stCxn id="27683" idx="2"/>
            <a:endCxn id="27672" idx="0"/>
          </p:cNvCxnSpPr>
          <p:nvPr/>
        </p:nvCxnSpPr>
        <p:spPr>
          <a:xfrm rot="5400000">
            <a:off x="2632075" y="1606550"/>
            <a:ext cx="623888" cy="3629025"/>
          </a:xfrm>
          <a:prstGeom prst="curvedConnector3">
            <a:avLst>
              <a:gd name="adj1" fmla="val 50000"/>
            </a:avLst>
          </a:prstGeom>
          <a:ln w="19050" cap="flat" cmpd="sng">
            <a:solidFill>
              <a:srgbClr val="FFC000"/>
            </a:solidFill>
            <a:prstDash val="lgDash"/>
            <a:miter/>
            <a:headEnd type="none" w="med" len="med"/>
            <a:tailEnd type="none" w="med" len="med"/>
          </a:ln>
        </p:spPr>
      </p:cxnSp>
      <p:graphicFrame>
        <p:nvGraphicFramePr>
          <p:cNvPr id="27658" name="表格 27657"/>
          <p:cNvGraphicFramePr/>
          <p:nvPr/>
        </p:nvGraphicFramePr>
        <p:xfrm>
          <a:off x="1638300" y="4152900"/>
          <a:ext cx="4149725" cy="244475"/>
        </p:xfrm>
        <a:graphic>
          <a:graphicData uri="http://schemas.openxmlformats.org/drawingml/2006/table">
            <a:tbl>
              <a:tblPr/>
              <a:tblGrid>
                <a:gridCol w="671513"/>
                <a:gridCol w="733425"/>
                <a:gridCol w="889000"/>
                <a:gridCol w="682625"/>
                <a:gridCol w="1173162"/>
              </a:tblGrid>
              <a:tr h="2444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fontAlgn="base" latinLnBrk="0" hangingPunct="1">
                        <a:spcBef>
                          <a:spcPct val="20000"/>
                        </a:spcBef>
                        <a:buClrTx/>
                        <a:buFont typeface="Arial" panose="020B0604020202020204" charset="-116"/>
                        <a:buNone/>
                      </a:pPr>
                      <a:r>
                        <a:rPr lang="zh-CN" altLang="en-US" sz="1000" b="0" u="none" dirty="0">
                          <a:solidFill>
                            <a:srgbClr val="000000"/>
                          </a:solidFill>
                          <a:latin typeface="Calibri" panose="020F0502020204030204" pitchFamily="2"/>
                          <a:ea typeface="宋体" panose="02010600030101010101" pitchFamily="2" charset="-122"/>
                        </a:rPr>
                        <a:t>借据</a:t>
                      </a:r>
                      <a:endParaRPr lang="zh-CN" altLang="en-US" sz="1000" b="0" dirty="0">
                        <a:solidFill>
                          <a:srgbClr val="000000"/>
                        </a:solidFill>
                        <a:latin typeface="Calibri" panose="020F0502020204030204" pitchFamily="2"/>
                        <a:ea typeface="宋体" panose="02010600030101010101" pitchFamily="2" charset="-122"/>
                      </a:endParaRPr>
                    </a:p>
                  </a:txBody>
                  <a:tcPr vert="horz" anchor="ctr" anchorCtr="0">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fontAlgn="base" latinLnBrk="0" hangingPunct="1">
                        <a:spcBef>
                          <a:spcPct val="20000"/>
                        </a:spcBef>
                        <a:buClrTx/>
                        <a:buFont typeface="Arial" panose="020B0604020202020204" charset="-116"/>
                        <a:buNone/>
                      </a:pPr>
                      <a:r>
                        <a:rPr lang="zh-CN" altLang="en-US" sz="1000" b="0" u="none" dirty="0">
                          <a:solidFill>
                            <a:srgbClr val="000000"/>
                          </a:solidFill>
                          <a:latin typeface="Calibri" panose="020F0502020204030204" pitchFamily="2"/>
                          <a:ea typeface="宋体" panose="02010600030101010101" pitchFamily="2" charset="-122"/>
                        </a:rPr>
                        <a:t>客户号</a:t>
                      </a:r>
                      <a:endParaRPr lang="zh-CN" altLang="en-US" sz="1000" b="0" dirty="0">
                        <a:solidFill>
                          <a:srgbClr val="000000"/>
                        </a:solidFill>
                        <a:latin typeface="Calibri" panose="020F0502020204030204" pitchFamily="2"/>
                        <a:ea typeface="宋体" panose="02010600030101010101" pitchFamily="2" charset="-122"/>
                      </a:endParaRPr>
                    </a:p>
                  </a:txBody>
                  <a:tcPr vert="horz" anchor="ctr" anchorCtr="0">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fontAlgn="base" latinLnBrk="0" hangingPunct="1">
                        <a:spcBef>
                          <a:spcPct val="20000"/>
                        </a:spcBef>
                        <a:buClrTx/>
                        <a:buFont typeface="Arial" panose="020B0604020202020204" charset="-116"/>
                        <a:buNone/>
                      </a:pPr>
                      <a:r>
                        <a:rPr lang="zh-CN" altLang="en-US" sz="1000" b="0" u="none" dirty="0">
                          <a:solidFill>
                            <a:srgbClr val="000000"/>
                          </a:solidFill>
                          <a:latin typeface="Calibri" panose="020F0502020204030204" pitchFamily="2"/>
                          <a:ea typeface="宋体" panose="02010600030101010101" pitchFamily="2" charset="-122"/>
                        </a:rPr>
                        <a:t>产品编号</a:t>
                      </a:r>
                      <a:endParaRPr lang="zh-CN" altLang="en-US" sz="1000" b="0" dirty="0">
                        <a:solidFill>
                          <a:srgbClr val="000000"/>
                        </a:solidFill>
                        <a:latin typeface="Calibri" panose="020F0502020204030204" pitchFamily="2"/>
                        <a:ea typeface="宋体" panose="02010600030101010101" pitchFamily="2" charset="-122"/>
                      </a:endParaRPr>
                    </a:p>
                  </a:txBody>
                  <a:tcPr vert="horz" anchor="ctr" anchorCtr="0">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fontAlgn="base" latinLnBrk="0" hangingPunct="1">
                        <a:spcBef>
                          <a:spcPct val="20000"/>
                        </a:spcBef>
                        <a:buClrTx/>
                        <a:buFont typeface="Arial" panose="020B0604020202020204" charset="-116"/>
                        <a:buNone/>
                      </a:pPr>
                      <a:r>
                        <a:rPr lang="zh-CN" altLang="en-US" sz="1000" b="0" u="none" dirty="0">
                          <a:latin typeface="Calibri" panose="020F0502020204030204" pitchFamily="2"/>
                          <a:ea typeface="宋体" panose="02010600030101010101" pitchFamily="2" charset="-122"/>
                        </a:rPr>
                        <a:t>合同号</a:t>
                      </a:r>
                      <a:endParaRPr lang="zh-CN" altLang="en-US" sz="1000" b="0" dirty="0">
                        <a:latin typeface="Calibri" panose="020F0502020204030204" pitchFamily="2"/>
                        <a:ea typeface="宋体" panose="02010600030101010101" pitchFamily="2" charset="-122"/>
                      </a:endParaRPr>
                    </a:p>
                  </a:txBody>
                  <a:tcPr vert="horz" anchor="ctr" anchorCtr="0">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fontAlgn="base" latinLnBrk="0" hangingPunct="1">
                        <a:spcBef>
                          <a:spcPct val="20000"/>
                        </a:spcBef>
                        <a:buClrTx/>
                        <a:buFont typeface="Arial" panose="020B0604020202020204" charset="-116"/>
                        <a:buNone/>
                      </a:pPr>
                      <a:r>
                        <a:rPr lang="zh-CN" altLang="en-US" sz="1000" b="0" u="none" dirty="0">
                          <a:latin typeface="Calibri" panose="020F0502020204030204" pitchFamily="2"/>
                          <a:ea typeface="宋体" panose="02010600030101010101" pitchFamily="2" charset="-122"/>
                        </a:rPr>
                        <a:t>其他属性</a:t>
                      </a:r>
                      <a:endParaRPr lang="zh-CN" altLang="en-US" sz="1000" b="0" dirty="0">
                        <a:latin typeface="Calibri" panose="020F0502020204030204" pitchFamily="2"/>
                        <a:ea typeface="宋体" panose="02010600030101010101" pitchFamily="2" charset="-122"/>
                      </a:endParaRPr>
                    </a:p>
                  </a:txBody>
                  <a:tcPr vert="horz" anchor="ctr" anchorCtr="0">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
        <p:nvSpPr>
          <p:cNvPr id="27672" name="矩形 9"/>
          <p:cNvSpPr/>
          <p:nvPr/>
        </p:nvSpPr>
        <p:spPr>
          <a:xfrm>
            <a:off x="717550" y="3733800"/>
            <a:ext cx="825500" cy="219075"/>
          </a:xfrm>
          <a:prstGeom prst="rect">
            <a:avLst/>
          </a:prstGeom>
          <a:solidFill>
            <a:srgbClr val="B9CDE5">
              <a:alpha val="100000"/>
            </a:srgbClr>
          </a:solidFill>
          <a:ln w="9525" cap="flat" cmpd="sng">
            <a:solidFill>
              <a:schemeClr val="tx1"/>
            </a:solidFill>
            <a:prstDash val="solid"/>
            <a:miter/>
            <a:headEnd type="none" w="med" len="med"/>
            <a:tailEnd type="none" w="med" len="med"/>
          </a:ln>
        </p:spPr>
        <p:txBody>
          <a:bodyPr vert="horz" wrap="square" lIns="36195" tIns="46990" rIns="36195" bIns="46990" anchor="t" anchorCtr="0"/>
          <a:p>
            <a:pPr algn="ctr" eaLnBrk="0" hangingPunct="0">
              <a:buClrTx/>
            </a:pPr>
            <a:r>
              <a:rPr lang="zh-CN" altLang="en-US" sz="1000" b="0" dirty="0">
                <a:latin typeface="Arial" panose="020B0604020202020204" charset="-116"/>
                <a:ea typeface="宋体" panose="02010600030101010101" pitchFamily="2" charset="-122"/>
              </a:rPr>
              <a:t>主业务对象</a:t>
            </a:r>
            <a:endParaRPr lang="zh-CN" altLang="en-US" sz="1000" b="0" dirty="0">
              <a:latin typeface="Arial" panose="020B0604020202020204" charset="-116"/>
              <a:ea typeface="宋体" panose="02010600030101010101" pitchFamily="2" charset="-122"/>
            </a:endParaRPr>
          </a:p>
        </p:txBody>
      </p:sp>
      <p:sp>
        <p:nvSpPr>
          <p:cNvPr id="27673" name="矩形 11"/>
          <p:cNvSpPr/>
          <p:nvPr/>
        </p:nvSpPr>
        <p:spPr>
          <a:xfrm>
            <a:off x="2222500" y="3617913"/>
            <a:ext cx="876300" cy="209550"/>
          </a:xfrm>
          <a:prstGeom prst="rect">
            <a:avLst/>
          </a:prstGeom>
          <a:solidFill>
            <a:srgbClr val="B9CDE5">
              <a:alpha val="100000"/>
            </a:srgbClr>
          </a:solidFill>
          <a:ln w="9525" cap="flat" cmpd="sng">
            <a:solidFill>
              <a:schemeClr val="tx1"/>
            </a:solidFill>
            <a:prstDash val="solid"/>
            <a:miter/>
            <a:headEnd type="none" w="med" len="med"/>
            <a:tailEnd type="none" w="med" len="med"/>
          </a:ln>
        </p:spPr>
        <p:txBody>
          <a:bodyPr vert="horz" wrap="square" anchor="t" anchorCtr="0"/>
          <a:p>
            <a:pPr eaLnBrk="0" hangingPunct="0"/>
            <a:r>
              <a:rPr lang="zh-CN" altLang="en-US" sz="1000" b="0" dirty="0">
                <a:latin typeface="Arial" panose="020B0604020202020204" charset="-116"/>
                <a:ea typeface="宋体" panose="02010600030101010101" pitchFamily="2" charset="-122"/>
              </a:rPr>
              <a:t>辅业务对象</a:t>
            </a:r>
            <a:endParaRPr lang="zh-CN" altLang="en-US" sz="1000" b="0" dirty="0">
              <a:latin typeface="Arial" panose="020B0604020202020204" charset="-116"/>
              <a:ea typeface="宋体" panose="02010600030101010101" pitchFamily="2" charset="-122"/>
            </a:endParaRPr>
          </a:p>
        </p:txBody>
      </p:sp>
      <p:sp>
        <p:nvSpPr>
          <p:cNvPr id="27674" name="矩形 13"/>
          <p:cNvSpPr/>
          <p:nvPr/>
        </p:nvSpPr>
        <p:spPr>
          <a:xfrm>
            <a:off x="3467100" y="3617913"/>
            <a:ext cx="876300" cy="209550"/>
          </a:xfrm>
          <a:prstGeom prst="rect">
            <a:avLst/>
          </a:prstGeom>
          <a:solidFill>
            <a:srgbClr val="B9CDE5">
              <a:alpha val="100000"/>
            </a:srgbClr>
          </a:solidFill>
          <a:ln w="9525" cap="flat" cmpd="sng">
            <a:solidFill>
              <a:schemeClr val="tx1"/>
            </a:solidFill>
            <a:prstDash val="solid"/>
            <a:miter/>
            <a:headEnd type="none" w="med" len="med"/>
            <a:tailEnd type="none" w="med" len="med"/>
          </a:ln>
        </p:spPr>
        <p:txBody>
          <a:bodyPr vert="horz" wrap="square" anchor="t" anchorCtr="0"/>
          <a:p>
            <a:pPr eaLnBrk="0" hangingPunct="0"/>
            <a:r>
              <a:rPr lang="zh-CN" altLang="en-US" sz="1000" b="0" dirty="0">
                <a:latin typeface="Arial" panose="020B0604020202020204" charset="-116"/>
                <a:ea typeface="宋体" panose="02010600030101010101" pitchFamily="2" charset="-122"/>
              </a:rPr>
              <a:t>辅业务对象</a:t>
            </a:r>
            <a:endParaRPr lang="zh-CN" altLang="en-US" sz="1000" b="0" dirty="0">
              <a:latin typeface="Arial" panose="020B0604020202020204" charset="-116"/>
              <a:ea typeface="宋体" panose="02010600030101010101" pitchFamily="2" charset="-122"/>
            </a:endParaRPr>
          </a:p>
        </p:txBody>
      </p:sp>
      <p:sp>
        <p:nvSpPr>
          <p:cNvPr id="27675" name="矩形 16"/>
          <p:cNvSpPr/>
          <p:nvPr/>
        </p:nvSpPr>
        <p:spPr>
          <a:xfrm>
            <a:off x="4911725" y="3652838"/>
            <a:ext cx="876300" cy="209550"/>
          </a:xfrm>
          <a:prstGeom prst="rect">
            <a:avLst/>
          </a:prstGeom>
          <a:solidFill>
            <a:srgbClr val="B9CDE5">
              <a:alpha val="100000"/>
            </a:srgbClr>
          </a:solidFill>
          <a:ln w="9525" cap="flat" cmpd="sng">
            <a:solidFill>
              <a:schemeClr val="tx1"/>
            </a:solidFill>
            <a:prstDash val="solid"/>
            <a:miter/>
            <a:headEnd type="none" w="med" len="med"/>
            <a:tailEnd type="none" w="med" len="med"/>
          </a:ln>
        </p:spPr>
        <p:txBody>
          <a:bodyPr vert="horz" wrap="square" anchor="t" anchorCtr="0"/>
          <a:p>
            <a:pPr eaLnBrk="0" hangingPunct="0"/>
            <a:r>
              <a:rPr lang="zh-CN" altLang="en-US" sz="1000" b="0" dirty="0">
                <a:latin typeface="Arial" panose="020B0604020202020204" charset="-116"/>
                <a:ea typeface="宋体" panose="02010600030101010101" pitchFamily="2" charset="-122"/>
              </a:rPr>
              <a:t>辅业务对象</a:t>
            </a:r>
            <a:endParaRPr lang="zh-CN" altLang="en-US" sz="1000" b="0" dirty="0">
              <a:latin typeface="Arial" panose="020B0604020202020204" charset="-116"/>
              <a:ea typeface="宋体" panose="02010600030101010101" pitchFamily="2" charset="-122"/>
            </a:endParaRPr>
          </a:p>
        </p:txBody>
      </p:sp>
      <p:grpSp>
        <p:nvGrpSpPr>
          <p:cNvPr id="27676" name="组合 17"/>
          <p:cNvGrpSpPr/>
          <p:nvPr/>
        </p:nvGrpSpPr>
        <p:grpSpPr>
          <a:xfrm>
            <a:off x="323850" y="2374900"/>
            <a:ext cx="6054725" cy="1314450"/>
            <a:chOff x="0" y="0"/>
            <a:chExt cx="9535" cy="2072"/>
          </a:xfrm>
        </p:grpSpPr>
        <p:pic>
          <p:nvPicPr>
            <p:cNvPr id="27677" name="矩形 18"/>
            <p:cNvPicPr>
              <a:picLocks noGrp="1" noChangeAspect="1"/>
            </p:cNvPicPr>
            <p:nvPr/>
          </p:nvPicPr>
          <p:blipFill>
            <a:blip r:embed="rId1"/>
            <a:stretch>
              <a:fillRect/>
            </a:stretch>
          </p:blipFill>
          <p:spPr>
            <a:xfrm>
              <a:off x="0" y="0"/>
              <a:ext cx="2515" cy="429"/>
            </a:xfrm>
            <a:prstGeom prst="rect">
              <a:avLst/>
            </a:prstGeom>
            <a:noFill/>
            <a:ln w="9525">
              <a:noFill/>
            </a:ln>
          </p:spPr>
        </p:pic>
        <p:cxnSp>
          <p:nvCxnSpPr>
            <p:cNvPr id="27678" name="曲线连接符 20"/>
            <p:cNvCxnSpPr>
              <a:stCxn id="27673" idx="0"/>
              <a:endCxn id="27679" idx="2"/>
            </p:cNvCxnSpPr>
            <p:nvPr/>
          </p:nvCxnSpPr>
          <p:spPr>
            <a:xfrm rot="-5400000" flipV="1">
              <a:off x="2669" y="1003"/>
              <a:ext cx="876" cy="1150"/>
            </a:xfrm>
            <a:prstGeom prst="curvedConnector3">
              <a:avLst>
                <a:gd name="adj1" fmla="val 50000"/>
              </a:avLst>
            </a:prstGeom>
            <a:ln w="19050" cap="flat" cmpd="sng">
              <a:solidFill>
                <a:srgbClr val="FFC000"/>
              </a:solidFill>
              <a:prstDash val="lgDash"/>
              <a:miter/>
              <a:headEnd type="none" w="med" len="med"/>
              <a:tailEnd type="none" w="med" len="med"/>
            </a:ln>
          </p:spPr>
        </p:cxnSp>
        <p:sp>
          <p:nvSpPr>
            <p:cNvPr id="27679" name="矩形 8"/>
            <p:cNvSpPr/>
            <p:nvPr/>
          </p:nvSpPr>
          <p:spPr>
            <a:xfrm>
              <a:off x="2072" y="833"/>
              <a:ext cx="920" cy="307"/>
            </a:xfrm>
            <a:prstGeom prst="rect">
              <a:avLst/>
            </a:prstGeom>
            <a:solidFill>
              <a:srgbClr val="FFC000">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nchorCtr="1"/>
            <a:p>
              <a:pPr algn="ctr" eaLnBrk="0" hangingPunct="0">
                <a:buClrTx/>
              </a:pPr>
              <a:r>
                <a:rPr lang="zh-CN" altLang="en-US" sz="1000" b="0" dirty="0">
                  <a:latin typeface="Arial" panose="020B0604020202020204" charset="-116"/>
                  <a:ea typeface="宋体" panose="02010600030101010101" pitchFamily="2" charset="-122"/>
                </a:rPr>
                <a:t>客户</a:t>
              </a:r>
              <a:endParaRPr lang="zh-CN" altLang="en-US" sz="1000" b="0" dirty="0">
                <a:latin typeface="Arial" panose="020B0604020202020204" charset="-116"/>
                <a:ea typeface="宋体" panose="02010600030101010101" pitchFamily="2" charset="-122"/>
              </a:endParaRPr>
            </a:p>
          </p:txBody>
        </p:sp>
        <p:sp>
          <p:nvSpPr>
            <p:cNvPr id="27680" name="矩形 20"/>
            <p:cNvSpPr/>
            <p:nvPr/>
          </p:nvSpPr>
          <p:spPr>
            <a:xfrm>
              <a:off x="4094" y="1140"/>
              <a:ext cx="1140" cy="307"/>
            </a:xfrm>
            <a:prstGeom prst="rect">
              <a:avLst/>
            </a:prstGeom>
            <a:solidFill>
              <a:srgbClr val="FFC000">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nchorCtr="1"/>
            <a:p>
              <a:pPr algn="ctr" eaLnBrk="0" hangingPunct="0">
                <a:buClrTx/>
              </a:pPr>
              <a:r>
                <a:rPr lang="zh-CN" altLang="en-US" sz="1000" b="0" dirty="0">
                  <a:latin typeface="Arial" panose="020B0604020202020204" charset="-116"/>
                  <a:ea typeface="宋体" panose="02010600030101010101" pitchFamily="2" charset="-122"/>
                </a:rPr>
                <a:t>产品协议</a:t>
              </a:r>
              <a:endParaRPr lang="zh-CN" altLang="en-US" sz="1000" b="0" dirty="0">
                <a:latin typeface="Arial" panose="020B0604020202020204" charset="-116"/>
                <a:ea typeface="宋体" panose="02010600030101010101" pitchFamily="2" charset="-122"/>
              </a:endParaRPr>
            </a:p>
          </p:txBody>
        </p:sp>
        <p:cxnSp>
          <p:nvCxnSpPr>
            <p:cNvPr id="27681" name="肘形连接符 30"/>
            <p:cNvCxnSpPr>
              <a:stCxn id="27679" idx="3"/>
              <a:endCxn id="27680" idx="1"/>
            </p:cNvCxnSpPr>
            <p:nvPr/>
          </p:nvCxnSpPr>
          <p:spPr>
            <a:xfrm>
              <a:off x="2992" y="1003"/>
              <a:ext cx="1102" cy="307"/>
            </a:xfrm>
            <a:prstGeom prst="bentConnector3">
              <a:avLst>
                <a:gd name="adj1" fmla="val 50046"/>
              </a:avLst>
            </a:prstGeom>
            <a:ln w="9525" cap="flat" cmpd="sng">
              <a:solidFill>
                <a:schemeClr val="tx1"/>
              </a:solidFill>
              <a:prstDash val="solid"/>
              <a:miter/>
              <a:headEnd type="none" w="med" len="med"/>
              <a:tailEnd type="none" w="med" len="med"/>
            </a:ln>
          </p:spPr>
        </p:cxnSp>
        <p:cxnSp>
          <p:nvCxnSpPr>
            <p:cNvPr id="27682" name="直接连接符 31"/>
            <p:cNvCxnSpPr>
              <a:stCxn id="27679" idx="3"/>
              <a:endCxn id="27680" idx="1"/>
            </p:cNvCxnSpPr>
            <p:nvPr/>
          </p:nvCxnSpPr>
          <p:spPr>
            <a:xfrm flipV="1">
              <a:off x="2992" y="878"/>
              <a:ext cx="0" cy="125"/>
            </a:xfrm>
            <a:prstGeom prst="line">
              <a:avLst/>
            </a:prstGeom>
            <a:ln w="9525" cap="flat" cmpd="sng">
              <a:solidFill>
                <a:schemeClr val="tx1"/>
              </a:solidFill>
              <a:prstDash val="solid"/>
              <a:miter/>
              <a:headEnd type="none" w="med" len="med"/>
              <a:tailEnd type="none" w="med" len="med"/>
            </a:ln>
          </p:spPr>
        </p:cxnSp>
        <p:sp>
          <p:nvSpPr>
            <p:cNvPr id="27683" name="矩形 35"/>
            <p:cNvSpPr/>
            <p:nvPr/>
          </p:nvSpPr>
          <p:spPr>
            <a:xfrm>
              <a:off x="6516" y="833"/>
              <a:ext cx="940" cy="325"/>
            </a:xfrm>
            <a:prstGeom prst="rect">
              <a:avLst/>
            </a:prstGeom>
            <a:solidFill>
              <a:srgbClr val="FFC000">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nchorCtr="1"/>
            <a:p>
              <a:pPr algn="ctr" eaLnBrk="0" hangingPunct="0">
                <a:buClrTx/>
              </a:pPr>
              <a:r>
                <a:rPr lang="zh-CN" altLang="en-US" sz="1000" b="0" dirty="0">
                  <a:latin typeface="Arial" panose="020B0604020202020204" charset="-116"/>
                  <a:ea typeface="宋体" panose="02010600030101010101" pitchFamily="2" charset="-122"/>
                </a:rPr>
                <a:t>账户</a:t>
              </a:r>
              <a:endParaRPr lang="zh-CN" altLang="en-US" sz="1000" b="0" dirty="0">
                <a:latin typeface="Arial" panose="020B0604020202020204" charset="-116"/>
                <a:ea typeface="宋体" panose="02010600030101010101" pitchFamily="2" charset="-122"/>
              </a:endParaRPr>
            </a:p>
          </p:txBody>
        </p:sp>
        <p:sp>
          <p:nvSpPr>
            <p:cNvPr id="27684" name="矩形 47"/>
            <p:cNvSpPr/>
            <p:nvPr/>
          </p:nvSpPr>
          <p:spPr>
            <a:xfrm>
              <a:off x="8348" y="221"/>
              <a:ext cx="1187" cy="387"/>
            </a:xfrm>
            <a:prstGeom prst="rect">
              <a:avLst/>
            </a:prstGeom>
            <a:solidFill>
              <a:srgbClr val="FFC000">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nchorCtr="1"/>
            <a:p>
              <a:pPr algn="ctr" eaLnBrk="0" hangingPunct="0">
                <a:buClrTx/>
              </a:pPr>
              <a:r>
                <a:rPr lang="zh-CN" altLang="en-US" sz="1000" b="0" dirty="0">
                  <a:latin typeface="Arial" panose="020B0604020202020204" charset="-116"/>
                  <a:ea typeface="宋体" panose="02010600030101010101" pitchFamily="2" charset="-122"/>
                </a:rPr>
                <a:t>执行证据</a:t>
              </a:r>
              <a:endParaRPr lang="zh-CN" altLang="en-US" sz="1000" b="0" dirty="0">
                <a:latin typeface="Arial" panose="020B0604020202020204" charset="-116"/>
                <a:ea typeface="宋体" panose="02010600030101010101" pitchFamily="2" charset="-122"/>
              </a:endParaRPr>
            </a:p>
          </p:txBody>
        </p:sp>
        <p:cxnSp>
          <p:nvCxnSpPr>
            <p:cNvPr id="27685" name="肘形连接符 50"/>
            <p:cNvCxnSpPr>
              <a:stCxn id="27683" idx="0"/>
              <a:endCxn id="27684" idx="1"/>
            </p:cNvCxnSpPr>
            <p:nvPr/>
          </p:nvCxnSpPr>
          <p:spPr>
            <a:xfrm rot="16200000">
              <a:off x="7435" y="-69"/>
              <a:ext cx="415" cy="1365"/>
            </a:xfrm>
            <a:prstGeom prst="bentConnector2">
              <a:avLst/>
            </a:prstGeom>
            <a:ln w="9525" cap="flat" cmpd="sng">
              <a:solidFill>
                <a:schemeClr val="tx1"/>
              </a:solidFill>
              <a:prstDash val="solid"/>
              <a:miter/>
              <a:headEnd type="none" w="med" len="med"/>
              <a:tailEnd type="none" w="med" len="med"/>
            </a:ln>
          </p:spPr>
        </p:cxnSp>
        <p:cxnSp>
          <p:nvCxnSpPr>
            <p:cNvPr id="27686" name="直接连接符 61"/>
            <p:cNvCxnSpPr>
              <a:stCxn id="27683" idx="0"/>
              <a:endCxn id="27684" idx="1"/>
            </p:cNvCxnSpPr>
            <p:nvPr/>
          </p:nvCxnSpPr>
          <p:spPr>
            <a:xfrm flipH="1" flipV="1">
              <a:off x="3942" y="1255"/>
              <a:ext cx="10" cy="117"/>
            </a:xfrm>
            <a:prstGeom prst="line">
              <a:avLst/>
            </a:prstGeom>
            <a:ln w="9525" cap="flat" cmpd="sng">
              <a:solidFill>
                <a:schemeClr val="tx1"/>
              </a:solidFill>
              <a:prstDash val="solid"/>
              <a:miter/>
              <a:headEnd type="none" w="med" len="med"/>
              <a:tailEnd type="none" w="med" len="med"/>
            </a:ln>
          </p:spPr>
        </p:cxnSp>
        <p:cxnSp>
          <p:nvCxnSpPr>
            <p:cNvPr id="27687" name="直接连接符 62"/>
            <p:cNvCxnSpPr>
              <a:stCxn id="27683" idx="0"/>
              <a:endCxn id="27684" idx="1"/>
            </p:cNvCxnSpPr>
            <p:nvPr/>
          </p:nvCxnSpPr>
          <p:spPr>
            <a:xfrm>
              <a:off x="3952" y="1310"/>
              <a:ext cx="147" cy="65"/>
            </a:xfrm>
            <a:prstGeom prst="line">
              <a:avLst/>
            </a:prstGeom>
            <a:ln w="9525" cap="flat" cmpd="sng">
              <a:solidFill>
                <a:schemeClr val="tx1"/>
              </a:solidFill>
              <a:prstDash val="solid"/>
              <a:miter/>
              <a:headEnd type="none" w="med" len="med"/>
              <a:tailEnd type="none" w="med" len="med"/>
            </a:ln>
          </p:spPr>
        </p:cxnSp>
        <p:cxnSp>
          <p:nvCxnSpPr>
            <p:cNvPr id="27688" name="直接连接符 63"/>
            <p:cNvCxnSpPr>
              <a:stCxn id="27683" idx="0"/>
              <a:endCxn id="27684" idx="1"/>
            </p:cNvCxnSpPr>
            <p:nvPr/>
          </p:nvCxnSpPr>
          <p:spPr>
            <a:xfrm flipV="1">
              <a:off x="3942" y="1258"/>
              <a:ext cx="157" cy="52"/>
            </a:xfrm>
            <a:prstGeom prst="line">
              <a:avLst/>
            </a:prstGeom>
            <a:ln w="9525" cap="flat" cmpd="sng">
              <a:solidFill>
                <a:schemeClr val="tx1"/>
              </a:solidFill>
              <a:prstDash val="solid"/>
              <a:miter/>
              <a:headEnd type="none" w="med" len="med"/>
              <a:tailEnd type="none" w="med" len="med"/>
            </a:ln>
          </p:spPr>
        </p:cxnSp>
        <p:sp>
          <p:nvSpPr>
            <p:cNvPr id="27689" name="矩形 20"/>
            <p:cNvSpPr/>
            <p:nvPr/>
          </p:nvSpPr>
          <p:spPr>
            <a:xfrm>
              <a:off x="4621" y="96"/>
              <a:ext cx="927" cy="305"/>
            </a:xfrm>
            <a:prstGeom prst="rect">
              <a:avLst/>
            </a:prstGeom>
            <a:solidFill>
              <a:srgbClr val="FFC000">
                <a:alpha val="100000"/>
              </a:srgbClr>
            </a:solidFill>
            <a:ln w="9525" cap="flat" cmpd="sng">
              <a:solidFill>
                <a:schemeClr val="tx1"/>
              </a:solidFill>
              <a:prstDash val="solid"/>
              <a:miter/>
              <a:headEnd type="none" w="med" len="med"/>
              <a:tailEnd type="none" w="med" len="med"/>
            </a:ln>
          </p:spPr>
          <p:txBody>
            <a:bodyPr vert="horz" wrap="square" lIns="90170" tIns="46990" rIns="90170" bIns="46990" anchor="ctr" anchorCtr="1"/>
            <a:p>
              <a:pPr algn="ctr" eaLnBrk="0" hangingPunct="0">
                <a:buClrTx/>
              </a:pPr>
              <a:r>
                <a:rPr lang="zh-CN" altLang="en-US" sz="1000" b="0" dirty="0">
                  <a:latin typeface="Arial" panose="020B0604020202020204" charset="-116"/>
                  <a:ea typeface="宋体" panose="02010600030101010101" pitchFamily="2" charset="-122"/>
                </a:rPr>
                <a:t>产品</a:t>
              </a:r>
              <a:endParaRPr lang="zh-CN" altLang="en-US" sz="1000" b="0" dirty="0">
                <a:latin typeface="Arial" panose="020B0604020202020204" charset="-116"/>
                <a:ea typeface="宋体" panose="02010600030101010101" pitchFamily="2" charset="-122"/>
              </a:endParaRPr>
            </a:p>
          </p:txBody>
        </p:sp>
        <p:cxnSp>
          <p:nvCxnSpPr>
            <p:cNvPr id="27690" name="肘形连接符 30"/>
            <p:cNvCxnSpPr>
              <a:stCxn id="27689" idx="2"/>
              <a:endCxn id="27680" idx="0"/>
            </p:cNvCxnSpPr>
            <p:nvPr/>
          </p:nvCxnSpPr>
          <p:spPr>
            <a:xfrm rot="5400000">
              <a:off x="4491" y="559"/>
              <a:ext cx="739" cy="422"/>
            </a:xfrm>
            <a:prstGeom prst="bentConnector3">
              <a:avLst>
                <a:gd name="adj1" fmla="val 49931"/>
              </a:avLst>
            </a:prstGeom>
            <a:ln w="9525" cap="flat" cmpd="sng">
              <a:solidFill>
                <a:schemeClr val="tx1"/>
              </a:solidFill>
              <a:prstDash val="solid"/>
              <a:miter/>
              <a:headEnd type="none" w="med" len="med"/>
              <a:tailEnd type="none" w="med" len="med"/>
            </a:ln>
          </p:spPr>
        </p:cxnSp>
        <p:cxnSp>
          <p:nvCxnSpPr>
            <p:cNvPr id="27691" name="直接连接符 25"/>
            <p:cNvCxnSpPr>
              <a:stCxn id="27689" idx="2"/>
              <a:endCxn id="27680" idx="0"/>
            </p:cNvCxnSpPr>
            <p:nvPr/>
          </p:nvCxnSpPr>
          <p:spPr>
            <a:xfrm>
              <a:off x="5021" y="476"/>
              <a:ext cx="112" cy="0"/>
            </a:xfrm>
            <a:prstGeom prst="line">
              <a:avLst/>
            </a:prstGeom>
            <a:ln w="9525" cap="flat" cmpd="sng">
              <a:solidFill>
                <a:schemeClr val="tx1"/>
              </a:solidFill>
              <a:prstDash val="solid"/>
              <a:miter/>
              <a:headEnd type="none" w="med" len="med"/>
              <a:tailEnd type="none" w="med" len="med"/>
            </a:ln>
          </p:spPr>
        </p:cxnSp>
        <p:cxnSp>
          <p:nvCxnSpPr>
            <p:cNvPr id="27692" name="直接连接符 26"/>
            <p:cNvCxnSpPr>
              <a:stCxn id="27689" idx="2"/>
              <a:endCxn id="27680" idx="0"/>
            </p:cNvCxnSpPr>
            <p:nvPr/>
          </p:nvCxnSpPr>
          <p:spPr>
            <a:xfrm>
              <a:off x="4621" y="1030"/>
              <a:ext cx="115" cy="0"/>
            </a:xfrm>
            <a:prstGeom prst="line">
              <a:avLst/>
            </a:prstGeom>
            <a:ln w="9525" cap="flat" cmpd="sng">
              <a:solidFill>
                <a:schemeClr val="tx1"/>
              </a:solidFill>
              <a:prstDash val="solid"/>
              <a:miter/>
              <a:headEnd type="none" w="med" len="med"/>
              <a:tailEnd type="none" w="med" len="med"/>
            </a:ln>
          </p:spPr>
        </p:cxnSp>
        <p:cxnSp>
          <p:nvCxnSpPr>
            <p:cNvPr id="27693" name="直接连接符 27"/>
            <p:cNvCxnSpPr>
              <a:stCxn id="27689" idx="2"/>
              <a:endCxn id="27680" idx="0"/>
            </p:cNvCxnSpPr>
            <p:nvPr/>
          </p:nvCxnSpPr>
          <p:spPr>
            <a:xfrm>
              <a:off x="3087" y="913"/>
              <a:ext cx="0" cy="197"/>
            </a:xfrm>
            <a:prstGeom prst="line">
              <a:avLst/>
            </a:prstGeom>
            <a:ln w="9525" cap="flat" cmpd="sng">
              <a:solidFill>
                <a:schemeClr val="tx1"/>
              </a:solidFill>
              <a:prstDash val="solid"/>
              <a:miter/>
              <a:headEnd type="none" w="med" len="med"/>
              <a:tailEnd type="none" w="med" len="med"/>
            </a:ln>
          </p:spPr>
        </p:cxnSp>
        <p:cxnSp>
          <p:nvCxnSpPr>
            <p:cNvPr id="27694" name="直接连接符 53"/>
            <p:cNvCxnSpPr>
              <a:stCxn id="27689" idx="2"/>
              <a:endCxn id="27680" idx="0"/>
            </p:cNvCxnSpPr>
            <p:nvPr/>
          </p:nvCxnSpPr>
          <p:spPr>
            <a:xfrm flipH="1">
              <a:off x="4571" y="1030"/>
              <a:ext cx="105" cy="127"/>
            </a:xfrm>
            <a:prstGeom prst="line">
              <a:avLst/>
            </a:prstGeom>
            <a:ln w="9525" cap="flat" cmpd="sng">
              <a:solidFill>
                <a:schemeClr val="tx1"/>
              </a:solidFill>
              <a:prstDash val="solid"/>
              <a:miter/>
              <a:headEnd type="none" w="med" len="med"/>
              <a:tailEnd type="none" w="med" len="med"/>
            </a:ln>
          </p:spPr>
        </p:cxnSp>
        <p:cxnSp>
          <p:nvCxnSpPr>
            <p:cNvPr id="27695" name="直接连接符 54"/>
            <p:cNvCxnSpPr>
              <a:stCxn id="27689" idx="2"/>
              <a:endCxn id="27680" idx="0"/>
            </p:cNvCxnSpPr>
            <p:nvPr/>
          </p:nvCxnSpPr>
          <p:spPr>
            <a:xfrm>
              <a:off x="4676" y="1030"/>
              <a:ext cx="90" cy="127"/>
            </a:xfrm>
            <a:prstGeom prst="line">
              <a:avLst/>
            </a:prstGeom>
            <a:ln w="9525" cap="flat" cmpd="sng">
              <a:solidFill>
                <a:schemeClr val="tx1"/>
              </a:solidFill>
              <a:prstDash val="solid"/>
              <a:miter/>
              <a:headEnd type="none" w="med" len="med"/>
              <a:tailEnd type="none" w="med" len="med"/>
            </a:ln>
          </p:spPr>
        </p:cxnSp>
        <p:cxnSp>
          <p:nvCxnSpPr>
            <p:cNvPr id="27696" name="肘形连接符 50"/>
            <p:cNvCxnSpPr>
              <a:stCxn id="27680" idx="3"/>
              <a:endCxn id="27683" idx="1"/>
            </p:cNvCxnSpPr>
            <p:nvPr/>
          </p:nvCxnSpPr>
          <p:spPr>
            <a:xfrm flipV="1">
              <a:off x="5233" y="1010"/>
              <a:ext cx="1282" cy="300"/>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27697" name="直接连接符 32"/>
            <p:cNvCxnSpPr>
              <a:stCxn id="27680" idx="3"/>
              <a:endCxn id="27683" idx="1"/>
            </p:cNvCxnSpPr>
            <p:nvPr/>
          </p:nvCxnSpPr>
          <p:spPr>
            <a:xfrm>
              <a:off x="5311" y="1188"/>
              <a:ext cx="0" cy="197"/>
            </a:xfrm>
            <a:prstGeom prst="line">
              <a:avLst/>
            </a:prstGeom>
            <a:ln w="9525" cap="flat" cmpd="sng">
              <a:solidFill>
                <a:schemeClr val="tx1"/>
              </a:solidFill>
              <a:prstDash val="solid"/>
              <a:miter/>
              <a:headEnd type="none" w="med" len="med"/>
              <a:tailEnd type="none" w="med" len="med"/>
            </a:ln>
          </p:spPr>
        </p:cxnSp>
        <p:cxnSp>
          <p:nvCxnSpPr>
            <p:cNvPr id="27698" name="直接连接符 61"/>
            <p:cNvCxnSpPr>
              <a:stCxn id="27680" idx="3"/>
              <a:endCxn id="27683" idx="1"/>
            </p:cNvCxnSpPr>
            <p:nvPr/>
          </p:nvCxnSpPr>
          <p:spPr>
            <a:xfrm flipH="1" flipV="1">
              <a:off x="6331" y="960"/>
              <a:ext cx="10" cy="117"/>
            </a:xfrm>
            <a:prstGeom prst="line">
              <a:avLst/>
            </a:prstGeom>
            <a:ln w="9525" cap="flat" cmpd="sng">
              <a:solidFill>
                <a:schemeClr val="tx1"/>
              </a:solidFill>
              <a:prstDash val="solid"/>
              <a:miter/>
              <a:headEnd type="none" w="med" len="med"/>
              <a:tailEnd type="none" w="med" len="med"/>
            </a:ln>
          </p:spPr>
        </p:cxnSp>
        <p:cxnSp>
          <p:nvCxnSpPr>
            <p:cNvPr id="27699" name="直接连接符 62"/>
            <p:cNvCxnSpPr>
              <a:stCxn id="27680" idx="3"/>
              <a:endCxn id="27683" idx="1"/>
            </p:cNvCxnSpPr>
            <p:nvPr/>
          </p:nvCxnSpPr>
          <p:spPr>
            <a:xfrm>
              <a:off x="6341" y="1015"/>
              <a:ext cx="147" cy="65"/>
            </a:xfrm>
            <a:prstGeom prst="line">
              <a:avLst/>
            </a:prstGeom>
            <a:ln w="9525" cap="flat" cmpd="sng">
              <a:solidFill>
                <a:schemeClr val="tx1"/>
              </a:solidFill>
              <a:prstDash val="solid"/>
              <a:miter/>
              <a:headEnd type="none" w="med" len="med"/>
              <a:tailEnd type="none" w="med" len="med"/>
            </a:ln>
          </p:spPr>
        </p:cxnSp>
        <p:cxnSp>
          <p:nvCxnSpPr>
            <p:cNvPr id="27700" name="直接连接符 63"/>
            <p:cNvCxnSpPr>
              <a:stCxn id="27680" idx="3"/>
              <a:endCxn id="27683" idx="1"/>
            </p:cNvCxnSpPr>
            <p:nvPr/>
          </p:nvCxnSpPr>
          <p:spPr>
            <a:xfrm flipV="1">
              <a:off x="6331" y="963"/>
              <a:ext cx="157" cy="52"/>
            </a:xfrm>
            <a:prstGeom prst="line">
              <a:avLst/>
            </a:prstGeom>
            <a:ln w="9525" cap="flat" cmpd="sng">
              <a:solidFill>
                <a:schemeClr val="tx1"/>
              </a:solidFill>
              <a:prstDash val="solid"/>
              <a:miter/>
              <a:headEnd type="none" w="med" len="med"/>
              <a:tailEnd type="none" w="med" len="med"/>
            </a:ln>
          </p:spPr>
        </p:cxnSp>
        <p:cxnSp>
          <p:nvCxnSpPr>
            <p:cNvPr id="27701" name="直接连接符 61"/>
            <p:cNvCxnSpPr>
              <a:stCxn id="27680" idx="3"/>
              <a:endCxn id="27683" idx="1"/>
            </p:cNvCxnSpPr>
            <p:nvPr/>
          </p:nvCxnSpPr>
          <p:spPr>
            <a:xfrm flipH="1" flipV="1">
              <a:off x="8166" y="363"/>
              <a:ext cx="10" cy="117"/>
            </a:xfrm>
            <a:prstGeom prst="line">
              <a:avLst/>
            </a:prstGeom>
            <a:ln w="9525" cap="flat" cmpd="sng">
              <a:solidFill>
                <a:schemeClr val="tx1"/>
              </a:solidFill>
              <a:prstDash val="solid"/>
              <a:miter/>
              <a:headEnd type="none" w="med" len="med"/>
              <a:tailEnd type="none" w="med" len="med"/>
            </a:ln>
          </p:spPr>
        </p:cxnSp>
        <p:cxnSp>
          <p:nvCxnSpPr>
            <p:cNvPr id="27702" name="直接连接符 62"/>
            <p:cNvCxnSpPr>
              <a:stCxn id="27680" idx="3"/>
              <a:endCxn id="27683" idx="1"/>
            </p:cNvCxnSpPr>
            <p:nvPr/>
          </p:nvCxnSpPr>
          <p:spPr>
            <a:xfrm>
              <a:off x="8176" y="418"/>
              <a:ext cx="147" cy="65"/>
            </a:xfrm>
            <a:prstGeom prst="line">
              <a:avLst/>
            </a:prstGeom>
            <a:ln w="9525" cap="flat" cmpd="sng">
              <a:solidFill>
                <a:schemeClr val="tx1"/>
              </a:solidFill>
              <a:prstDash val="solid"/>
              <a:miter/>
              <a:headEnd type="none" w="med" len="med"/>
              <a:tailEnd type="none" w="med" len="med"/>
            </a:ln>
          </p:spPr>
        </p:cxnSp>
        <p:cxnSp>
          <p:nvCxnSpPr>
            <p:cNvPr id="27703" name="直接连接符 63"/>
            <p:cNvCxnSpPr>
              <a:stCxn id="27680" idx="3"/>
              <a:endCxn id="27683" idx="1"/>
            </p:cNvCxnSpPr>
            <p:nvPr/>
          </p:nvCxnSpPr>
          <p:spPr>
            <a:xfrm flipV="1">
              <a:off x="8166" y="366"/>
              <a:ext cx="157" cy="52"/>
            </a:xfrm>
            <a:prstGeom prst="line">
              <a:avLst/>
            </a:prstGeom>
            <a:ln w="9525" cap="flat" cmpd="sng">
              <a:solidFill>
                <a:schemeClr val="tx1"/>
              </a:solidFill>
              <a:prstDash val="solid"/>
              <a:miter/>
              <a:headEnd type="none" w="med" len="med"/>
              <a:tailEnd type="none" w="med" len="med"/>
            </a:ln>
          </p:spPr>
        </p:cxnSp>
        <p:cxnSp>
          <p:nvCxnSpPr>
            <p:cNvPr id="27704" name="直接连接符 43"/>
            <p:cNvCxnSpPr>
              <a:stCxn id="27680" idx="3"/>
              <a:endCxn id="27683" idx="1"/>
            </p:cNvCxnSpPr>
            <p:nvPr/>
          </p:nvCxnSpPr>
          <p:spPr>
            <a:xfrm>
              <a:off x="6931" y="751"/>
              <a:ext cx="112" cy="0"/>
            </a:xfrm>
            <a:prstGeom prst="line">
              <a:avLst/>
            </a:prstGeom>
            <a:ln w="9525" cap="flat" cmpd="sng">
              <a:solidFill>
                <a:schemeClr val="tx1"/>
              </a:solidFill>
              <a:prstDash val="solid"/>
              <a:miter/>
              <a:headEnd type="none" w="med" len="med"/>
              <a:tailEnd type="none" w="med" len="med"/>
            </a:ln>
          </p:spPr>
        </p:cxnSp>
        <p:cxnSp>
          <p:nvCxnSpPr>
            <p:cNvPr id="27705" name="曲线连接符 20"/>
            <p:cNvCxnSpPr>
              <a:stCxn id="27674" idx="0"/>
              <a:endCxn id="27689" idx="2"/>
            </p:cNvCxnSpPr>
            <p:nvPr/>
          </p:nvCxnSpPr>
          <p:spPr>
            <a:xfrm rot="-5400000" flipV="1">
              <a:off x="4547" y="921"/>
              <a:ext cx="1614" cy="557"/>
            </a:xfrm>
            <a:prstGeom prst="curvedConnector3">
              <a:avLst>
                <a:gd name="adj1" fmla="val 49968"/>
              </a:avLst>
            </a:prstGeom>
            <a:ln w="19050" cap="flat" cmpd="sng">
              <a:solidFill>
                <a:srgbClr val="FFC000"/>
              </a:solidFill>
              <a:prstDash val="lgDash"/>
              <a:miter/>
              <a:headEnd type="none" w="med" len="med"/>
              <a:tailEnd type="none" w="med" len="med"/>
            </a:ln>
          </p:spPr>
        </p:cxnSp>
        <p:cxnSp>
          <p:nvCxnSpPr>
            <p:cNvPr id="27706" name="曲线连接符 20"/>
            <p:cNvCxnSpPr>
              <a:stCxn id="27675" idx="0"/>
              <a:endCxn id="27680" idx="2"/>
            </p:cNvCxnSpPr>
            <p:nvPr/>
          </p:nvCxnSpPr>
          <p:spPr>
            <a:xfrm rot="-5400000" flipV="1">
              <a:off x="5968" y="125"/>
              <a:ext cx="624" cy="3251"/>
            </a:xfrm>
            <a:prstGeom prst="curvedConnector3">
              <a:avLst>
                <a:gd name="adj1" fmla="val 50079"/>
              </a:avLst>
            </a:prstGeom>
            <a:ln w="19050" cap="flat" cmpd="sng">
              <a:solidFill>
                <a:srgbClr val="FFC000"/>
              </a:solidFill>
              <a:prstDash val="lgDash"/>
              <a:miter/>
              <a:headEnd type="none" w="med" len="med"/>
              <a:tailEnd type="none" w="med" len="med"/>
            </a:ln>
          </p:spPr>
        </p:cxnSp>
      </p:grpSp>
      <p:sp>
        <p:nvSpPr>
          <p:cNvPr id="27707" name="上箭头 21"/>
          <p:cNvSpPr/>
          <p:nvPr/>
        </p:nvSpPr>
        <p:spPr>
          <a:xfrm>
            <a:off x="3035300" y="5237163"/>
            <a:ext cx="1558925" cy="195262"/>
          </a:xfrm>
          <a:prstGeom prst="upArrow">
            <a:avLst>
              <a:gd name="adj1" fmla="val 50000"/>
              <a:gd name="adj2" fmla="val 50000"/>
            </a:avLst>
          </a:prstGeom>
          <a:solidFill>
            <a:srgbClr val="CCCCCC">
              <a:alpha val="100000"/>
            </a:srgbClr>
          </a:solidFill>
          <a:ln w="9525" cap="flat" cmpd="sng">
            <a:solidFill>
              <a:schemeClr val="tx1"/>
            </a:solidFill>
            <a:prstDash val="solid"/>
            <a:miter/>
            <a:headEnd type="none" w="med" len="med"/>
            <a:tailEnd type="none" w="med" len="med"/>
          </a:ln>
        </p:spPr>
        <p:txBody>
          <a:bodyPr vert="horz" wrap="square" anchor="t" anchorCtr="0"/>
          <a:p>
            <a:pPr eaLnBrk="0" hangingPunct="0">
              <a:buClrTx/>
            </a:pPr>
            <a:endParaRPr lang="zh-CN" altLang="en-US" dirty="0">
              <a:latin typeface="Arial" panose="020B0604020202020204" charset="-116"/>
              <a:ea typeface="宋体" panose="02010600030101010101" pitchFamily="2" charset="-122"/>
            </a:endParaRPr>
          </a:p>
        </p:txBody>
      </p:sp>
      <p:graphicFrame>
        <p:nvGraphicFramePr>
          <p:cNvPr id="27708" name="表格 27707"/>
          <p:cNvGraphicFramePr/>
          <p:nvPr/>
        </p:nvGraphicFramePr>
        <p:xfrm>
          <a:off x="892175" y="4511675"/>
          <a:ext cx="5635625" cy="676275"/>
        </p:xfrm>
        <a:graphic>
          <a:graphicData uri="http://schemas.openxmlformats.org/drawingml/2006/table">
            <a:tbl>
              <a:tblPr/>
              <a:tblGrid>
                <a:gridCol w="614363"/>
                <a:gridCol w="461962"/>
                <a:gridCol w="558800"/>
                <a:gridCol w="477838"/>
                <a:gridCol w="652462"/>
                <a:gridCol w="730250"/>
                <a:gridCol w="530225"/>
                <a:gridCol w="479425"/>
                <a:gridCol w="561975"/>
                <a:gridCol w="568325"/>
              </a:tblGrid>
              <a:tr h="398463">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宋体" panose="02010600030101010101" pitchFamily="2" charset="-122"/>
                          <a:ea typeface="宋体" panose="02010600030101010101" pitchFamily="2" charset="-122"/>
                        </a:rPr>
                        <a:t>客户协议号</a:t>
                      </a:r>
                      <a:endParaRPr lang="zh-CN" altLang="en-US" sz="1000" u="none" dirty="0">
                        <a:solidFill>
                          <a:srgbClr val="FFFFFF"/>
                        </a:solidFill>
                        <a:latin typeface="宋体" panose="02010600030101010101" pitchFamily="2" charset="-122"/>
                        <a:ea typeface="宋体" panose="02010600030101010101" pitchFamily="2" charset="-122"/>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产品代码</a:t>
                      </a:r>
                      <a:endParaRPr lang="zh-CN" altLang="en-US" sz="1000" u="none" dirty="0">
                        <a:solidFill>
                          <a:srgbClr val="FFFFFF"/>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合同号</a:t>
                      </a:r>
                      <a:endParaRPr lang="zh-CN" altLang="en-US" sz="1000" dirty="0">
                        <a:solidFill>
                          <a:srgbClr val="FFFFFF"/>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借据编号</a:t>
                      </a:r>
                      <a:endParaRPr lang="zh-CN" altLang="en-US" sz="1000" u="none" dirty="0">
                        <a:solidFill>
                          <a:srgbClr val="FFFFFF"/>
                        </a:solidFill>
                        <a:latin typeface="Arial" panose="020B0604020202020204" charset="-116"/>
                        <a:ea typeface="宋体" panose="02010600030101010101" pitchFamily="2" charset="-122"/>
                        <a:sym typeface="Arial" panose="020B0604020202020204" charset="-116"/>
                      </a:endParaRPr>
                    </a:p>
                  </a:txBody>
                  <a:tcPr marL="90170" marR="90170" marT="46990" marB="46990" vert="horz" anchor="t"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合同总金额</a:t>
                      </a:r>
                      <a:endParaRPr lang="zh-CN" altLang="en-US" sz="1000" u="none" dirty="0">
                        <a:solidFill>
                          <a:srgbClr val="FFFFFF"/>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贷款形态</a:t>
                      </a:r>
                      <a:endParaRPr lang="zh-CN" altLang="en-US" sz="1000" u="none" dirty="0">
                        <a:solidFill>
                          <a:srgbClr val="FFFFFF"/>
                        </a:solidFill>
                        <a:latin typeface="Arial" panose="020B0604020202020204" charset="-116"/>
                        <a:ea typeface="宋体" panose="02010600030101010101" pitchFamily="2" charset="-122"/>
                        <a:sym typeface="Arial" panose="020B0604020202020204" charset="-116"/>
                      </a:endParaRPr>
                    </a:p>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五级分类</a:t>
                      </a:r>
                      <a:endParaRPr lang="zh-CN" altLang="en-US" dirty="0"/>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客户号</a:t>
                      </a:r>
                      <a:endParaRPr lang="zh-CN" altLang="en-US" sz="1000" u="none" dirty="0">
                        <a:solidFill>
                          <a:srgbClr val="FFFFFF"/>
                        </a:solidFill>
                        <a:latin typeface="Arial" panose="020B0604020202020204" charset="-116"/>
                        <a:ea typeface="Arial" panose="020B0604020202020204" charset="-116"/>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科目号</a:t>
                      </a:r>
                      <a:endParaRPr lang="zh-CN" altLang="en-US" sz="1000" u="none" dirty="0">
                        <a:solidFill>
                          <a:srgbClr val="FFFFFF"/>
                        </a:solidFill>
                        <a:latin typeface="Arial" panose="020B0604020202020204" charset="-116"/>
                        <a:ea typeface="Arial" panose="020B0604020202020204" charset="-116"/>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a:solidFill>
                            <a:srgbClr val="FFFFFF"/>
                          </a:solidFill>
                          <a:latin typeface="Arial" panose="020B0604020202020204" charset="-116"/>
                          <a:ea typeface="Arial" panose="020B0604020202020204" charset="-116"/>
                          <a:sym typeface="Arial" panose="020B0604020202020204" charset="-116"/>
                        </a:rPr>
                        <a:t>借据状态</a:t>
                      </a:r>
                      <a:endParaRPr lang="zh-CN" altLang="en-US"/>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1000" u="none" dirty="0">
                          <a:solidFill>
                            <a:srgbClr val="FFFFFF"/>
                          </a:solidFill>
                          <a:latin typeface="Arial" panose="020B0604020202020204" charset="-116"/>
                          <a:ea typeface="宋体" panose="02010600030101010101" pitchFamily="2" charset="-122"/>
                          <a:sym typeface="Arial" panose="020B0604020202020204" charset="-116"/>
                        </a:rPr>
                        <a:t>贷款本金</a:t>
                      </a:r>
                      <a:endParaRPr lang="zh-CN" altLang="en-US" sz="1000" u="none" dirty="0">
                        <a:solidFill>
                          <a:srgbClr val="FFFFFF"/>
                        </a:solidFill>
                        <a:latin typeface="Arial" panose="020B0604020202020204" charset="-116"/>
                        <a:ea typeface="Arial" panose="020B0604020202020204" charset="-116"/>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r>
              <a:tr h="277812">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1200" u="none" dirty="0">
                          <a:solidFill>
                            <a:srgbClr val="000000"/>
                          </a:solidFill>
                          <a:latin typeface="Arial" panose="020B0604020202020204" charset="-116"/>
                          <a:ea typeface="宋体" panose="02010600030101010101" pitchFamily="2" charset="-122"/>
                          <a:sym typeface="Arial" panose="020B0604020202020204" charset="-116"/>
                        </a:rPr>
                        <a:t>1</a:t>
                      </a:r>
                      <a:endParaRPr lang="en-US" altLang="zh-CN" sz="1200"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1200" u="none" dirty="0">
                          <a:solidFill>
                            <a:srgbClr val="000000"/>
                          </a:solidFill>
                          <a:latin typeface="Arial" panose="020B0604020202020204" charset="-116"/>
                          <a:ea typeface="宋体" panose="02010600030101010101" pitchFamily="2" charset="-122"/>
                          <a:sym typeface="Arial" panose="020B0604020202020204" charset="-116"/>
                        </a:rPr>
                        <a:t>2</a:t>
                      </a:r>
                      <a:endParaRPr lang="en-US" altLang="zh-CN" sz="1200"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u="none" dirty="0">
                          <a:solidFill>
                            <a:srgbClr val="000000"/>
                          </a:solidFill>
                          <a:latin typeface="Arial" panose="020B0604020202020204" charset="-116"/>
                          <a:ea typeface="宋体" panose="02010600030101010101" pitchFamily="2" charset="-122"/>
                          <a:sym typeface="Arial" panose="020B0604020202020204" charset="-116"/>
                        </a:rPr>
                        <a:t>3</a:t>
                      </a:r>
                      <a:endParaRPr lang="zh-CN" altLang="en-US" dirty="0"/>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u="none" dirty="0">
                          <a:solidFill>
                            <a:srgbClr val="000000"/>
                          </a:solidFill>
                          <a:latin typeface="Arial" panose="020B0604020202020204" charset="-116"/>
                          <a:ea typeface="宋体" panose="02010600030101010101" pitchFamily="2" charset="-122"/>
                          <a:sym typeface="Arial" panose="020B0604020202020204" charset="-116"/>
                        </a:rPr>
                        <a:t>4</a:t>
                      </a:r>
                      <a:endParaRPr lang="zh-CN" altLang="en-US" sz="1200" dirty="0">
                        <a:solidFill>
                          <a:srgbClr val="000000"/>
                        </a:solidFill>
                        <a:latin typeface="Arial" panose="020B0604020202020204" charset="-116"/>
                        <a:ea typeface="宋体" panose="02010600030101010101" pitchFamily="2" charset="-122"/>
                        <a:sym typeface="Arial" panose="020B0604020202020204" charset="-116"/>
                      </a:endParaRPr>
                    </a:p>
                  </a:txBody>
                  <a:tcPr marL="90170" marR="90170" marT="46990" marB="46990" vert="horz" anchor="t"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dirty="0">
                          <a:solidFill>
                            <a:srgbClr val="000000"/>
                          </a:solidFill>
                          <a:latin typeface="Arial" panose="020B0604020202020204" charset="-116"/>
                          <a:ea typeface="宋体" panose="02010600030101010101" pitchFamily="2" charset="-122"/>
                          <a:sym typeface="Arial" panose="020B0604020202020204" charset="-116"/>
                        </a:rPr>
                        <a:t>10000</a:t>
                      </a:r>
                      <a:endParaRPr lang="zh-CN" altLang="en-US" sz="1200" b="0"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u="none" dirty="0">
                          <a:solidFill>
                            <a:srgbClr val="000000"/>
                          </a:solidFill>
                          <a:latin typeface="Arial" panose="020B0604020202020204" charset="-116"/>
                          <a:ea typeface="宋体" panose="02010600030101010101" pitchFamily="2" charset="-122"/>
                          <a:sym typeface="Arial" panose="020B0604020202020204" charset="-116"/>
                        </a:rPr>
                        <a:t>正常</a:t>
                      </a:r>
                      <a:endParaRPr lang="zh-CN" altLang="en-US" sz="1200" b="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u="none" dirty="0">
                          <a:solidFill>
                            <a:srgbClr val="000000"/>
                          </a:solidFill>
                          <a:latin typeface="Arial" panose="020B0604020202020204" charset="-116"/>
                          <a:ea typeface="宋体" panose="02010600030101010101" pitchFamily="2" charset="-122"/>
                          <a:sym typeface="Arial" panose="020B0604020202020204" charset="-116"/>
                        </a:rPr>
                        <a:t>8</a:t>
                      </a:r>
                      <a:endParaRPr lang="zh-CN" altLang="en-US" sz="1200" b="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u="none" dirty="0">
                          <a:solidFill>
                            <a:srgbClr val="000000"/>
                          </a:solidFill>
                          <a:latin typeface="Arial" panose="020B0604020202020204" charset="-116"/>
                          <a:ea typeface="宋体" panose="02010600030101010101" pitchFamily="2" charset="-122"/>
                          <a:sym typeface="Arial" panose="020B0604020202020204" charset="-116"/>
                        </a:rPr>
                        <a:t>7</a:t>
                      </a:r>
                      <a:endParaRPr lang="zh-CN" altLang="en-US" sz="1200" b="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u="none" dirty="0">
                          <a:solidFill>
                            <a:srgbClr val="000000"/>
                          </a:solidFill>
                          <a:latin typeface="Arial" panose="020B0604020202020204" charset="-116"/>
                          <a:ea typeface="宋体" panose="02010600030101010101" pitchFamily="2" charset="-122"/>
                          <a:sym typeface="Arial" panose="020B0604020202020204" charset="-116"/>
                        </a:rPr>
                        <a:t>正常</a:t>
                      </a:r>
                      <a:endParaRPr lang="zh-CN" altLang="en-US" sz="1200" b="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1200" b="0" dirty="0">
                          <a:solidFill>
                            <a:srgbClr val="000000"/>
                          </a:solidFill>
                          <a:latin typeface="Arial" panose="020B0604020202020204" charset="-116"/>
                          <a:ea typeface="宋体" panose="02010600030101010101" pitchFamily="2" charset="-122"/>
                          <a:sym typeface="Arial" panose="020B0604020202020204" charset="-116"/>
                        </a:rPr>
                        <a:t>1000</a:t>
                      </a:r>
                      <a:endParaRPr lang="zh-CN" altLang="en-US" sz="1200" b="0"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r>
            </a:tbl>
          </a:graphicData>
        </a:graphic>
      </p:graphicFrame>
      <p:graphicFrame>
        <p:nvGraphicFramePr>
          <p:cNvPr id="27743" name="表格 27742"/>
          <p:cNvGraphicFramePr/>
          <p:nvPr/>
        </p:nvGraphicFramePr>
        <p:xfrm>
          <a:off x="1463675" y="5486400"/>
          <a:ext cx="4375150" cy="371475"/>
        </p:xfrm>
        <a:graphic>
          <a:graphicData uri="http://schemas.openxmlformats.org/drawingml/2006/table">
            <a:tbl>
              <a:tblPr/>
              <a:tblGrid>
                <a:gridCol w="530225"/>
                <a:gridCol w="420688"/>
                <a:gridCol w="433387"/>
                <a:gridCol w="439738"/>
                <a:gridCol w="463550"/>
                <a:gridCol w="469900"/>
                <a:gridCol w="576262"/>
                <a:gridCol w="585788"/>
                <a:gridCol w="455612"/>
              </a:tblGrid>
              <a:tr h="1857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宋体" panose="02010600030101010101" pitchFamily="2" charset="-122"/>
                          <a:ea typeface="宋体" panose="02010600030101010101" pitchFamily="2" charset="-122"/>
                        </a:rPr>
                        <a:t>客户协议号</a:t>
                      </a:r>
                      <a:endParaRPr lang="zh-CN" altLang="en-US" sz="600" u="none" dirty="0">
                        <a:solidFill>
                          <a:srgbClr val="FFFFFF"/>
                        </a:solidFill>
                        <a:latin typeface="宋体" panose="02010600030101010101" pitchFamily="2" charset="-122"/>
                        <a:ea typeface="宋体" panose="02010600030101010101" pitchFamily="2" charset="-122"/>
                      </a:endParaRPr>
                    </a:p>
                  </a:txBody>
                  <a:tcPr marL="0" marR="0" marT="46990" marB="46990"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产品代码</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合同号</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借据编号</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a:solidFill>
                            <a:srgbClr val="FFFFFF"/>
                          </a:solidFill>
                          <a:latin typeface="Arial" panose="020B0604020202020204" charset="-116"/>
                          <a:ea typeface="Arial" panose="020B0604020202020204" charset="-116"/>
                          <a:sym typeface="Arial" panose="020B0604020202020204" charset="-116"/>
                        </a:rPr>
                        <a:t>借据状态</a:t>
                      </a:r>
                      <a:endParaRPr lang="zh-CN" altLang="en-US" sz="600" u="none">
                        <a:solidFill>
                          <a:srgbClr val="FFFFFF"/>
                        </a:solidFill>
                        <a:latin typeface="Arial" panose="020B0604020202020204" charset="-116"/>
                        <a:ea typeface="Arial" panose="020B0604020202020204" charset="-116"/>
                        <a:sym typeface="Arial" panose="020B0604020202020204" charset="-116"/>
                      </a:endParaRPr>
                    </a:p>
                  </a:txBody>
                  <a:tcPr marL="0" marR="0" marT="0" marB="0" vert="horz" anchor="ctr" anchorCtr="1">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贷款本金</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台账合同号</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a:solidFill>
                            <a:srgbClr val="FFFFFF"/>
                          </a:solidFill>
                          <a:latin typeface="Arial" panose="020B0604020202020204" charset="-116"/>
                          <a:ea typeface="Arial" panose="020B0604020202020204" charset="-116"/>
                          <a:sym typeface="Arial" panose="020B0604020202020204" charset="-116"/>
                        </a:rPr>
                        <a:t>本金核算编码</a:t>
                      </a:r>
                      <a:endParaRPr lang="zh-CN" altLang="en-US" sz="600" u="none">
                        <a:solidFill>
                          <a:srgbClr val="FFFFFF"/>
                        </a:solidFill>
                        <a:latin typeface="Arial" panose="020B0604020202020204" charset="-116"/>
                        <a:ea typeface="Arial" panose="020B0604020202020204" charset="-116"/>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期限标志</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r>
              <a:tr h="1857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600" u="none" dirty="0">
                          <a:solidFill>
                            <a:srgbClr val="000000"/>
                          </a:solidFill>
                          <a:latin typeface="Arial" panose="020B0604020202020204" charset="-116"/>
                          <a:ea typeface="宋体" panose="02010600030101010101" pitchFamily="2" charset="-122"/>
                          <a:sym typeface="Arial" panose="020B0604020202020204" charset="-116"/>
                        </a:rPr>
                        <a:t>1</a:t>
                      </a:r>
                      <a:endParaRPr lang="en-US" altLang="zh-CN"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600" u="none" dirty="0">
                          <a:solidFill>
                            <a:srgbClr val="000000"/>
                          </a:solidFill>
                          <a:latin typeface="Arial" panose="020B0604020202020204" charset="-116"/>
                          <a:ea typeface="宋体" panose="02010600030101010101" pitchFamily="2" charset="-122"/>
                          <a:sym typeface="Arial" panose="020B0604020202020204" charset="-116"/>
                        </a:rPr>
                        <a:t>2</a:t>
                      </a:r>
                      <a:endParaRPr lang="en-US" altLang="zh-CN"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3</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4</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marL="90170" marR="90170" marT="46990" marB="46990" vert="horz" anchor="t"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正常</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dirty="0">
                          <a:solidFill>
                            <a:srgbClr val="000000"/>
                          </a:solidFill>
                          <a:latin typeface="Arial" panose="020B0604020202020204" charset="-116"/>
                          <a:ea typeface="宋体" panose="02010600030101010101" pitchFamily="2" charset="-122"/>
                          <a:sym typeface="Arial" panose="020B0604020202020204" charset="-116"/>
                        </a:rPr>
                        <a:t>1000</a:t>
                      </a:r>
                      <a:endParaRPr lang="zh-CN" altLang="en-US" sz="600"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5</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6</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1</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r>
            </a:tbl>
          </a:graphicData>
        </a:graphic>
      </p:graphicFrame>
      <p:graphicFrame>
        <p:nvGraphicFramePr>
          <p:cNvPr id="27775" name="表格 27774"/>
          <p:cNvGraphicFramePr/>
          <p:nvPr/>
        </p:nvGraphicFramePr>
        <p:xfrm>
          <a:off x="1243013" y="5873750"/>
          <a:ext cx="757237" cy="374650"/>
        </p:xfrm>
        <a:graphic>
          <a:graphicData uri="http://schemas.openxmlformats.org/drawingml/2006/table">
            <a:tbl>
              <a:tblPr/>
              <a:tblGrid>
                <a:gridCol w="438150"/>
                <a:gridCol w="319088"/>
              </a:tblGrid>
              <a:tr h="1857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宋体" panose="02010600030101010101" pitchFamily="2" charset="-122"/>
                          <a:ea typeface="宋体" panose="02010600030101010101" pitchFamily="2" charset="-122"/>
                        </a:rPr>
                        <a:t>客户协议号</a:t>
                      </a:r>
                      <a:endParaRPr lang="zh-CN" altLang="en-US" sz="600" u="none" dirty="0">
                        <a:solidFill>
                          <a:srgbClr val="FFFFFF"/>
                        </a:solidFill>
                        <a:latin typeface="宋体" panose="02010600030101010101" pitchFamily="2" charset="-122"/>
                        <a:ea typeface="宋体" panose="02010600030101010101" pitchFamily="2" charset="-122"/>
                      </a:endParaRPr>
                    </a:p>
                  </a:txBody>
                  <a:tcPr marL="0" marR="0" marT="46990" marB="46990" vert="horz" anchor="ctr" anchorCtr="1">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客户号</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46990" marB="46990" vert="horz" anchor="ctr" anchorCtr="1">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r>
              <a:tr h="188912">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600" u="none" dirty="0">
                          <a:solidFill>
                            <a:srgbClr val="000000"/>
                          </a:solidFill>
                          <a:latin typeface="Arial" panose="020B0604020202020204" charset="-116"/>
                          <a:ea typeface="宋体" panose="02010600030101010101" pitchFamily="2" charset="-122"/>
                          <a:sym typeface="Arial" panose="020B0604020202020204" charset="-116"/>
                        </a:rPr>
                        <a:t>1</a:t>
                      </a:r>
                      <a:endParaRPr lang="en-US" altLang="zh-CN" sz="600" u="none" dirty="0">
                        <a:solidFill>
                          <a:srgbClr val="000000"/>
                        </a:solidFill>
                        <a:latin typeface="Arial" panose="020B0604020202020204" charset="-116"/>
                        <a:ea typeface="宋体" panose="02010600030101010101" pitchFamily="2" charset="-122"/>
                        <a:sym typeface="Arial" panose="020B0604020202020204" charset="-116"/>
                      </a:endParaRPr>
                    </a:p>
                  </a:txBody>
                  <a:tcPr marL="90170" marR="90170" marT="46990" marB="46990" vert="horz" anchor="t"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8</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r>
            </a:tbl>
          </a:graphicData>
        </a:graphic>
      </p:graphicFrame>
      <p:graphicFrame>
        <p:nvGraphicFramePr>
          <p:cNvPr id="27786" name="表格 27785"/>
          <p:cNvGraphicFramePr/>
          <p:nvPr/>
        </p:nvGraphicFramePr>
        <p:xfrm>
          <a:off x="2159000" y="5862638"/>
          <a:ext cx="1582738" cy="388937"/>
        </p:xfrm>
        <a:graphic>
          <a:graphicData uri="http://schemas.openxmlformats.org/drawingml/2006/table">
            <a:tbl>
              <a:tblPr/>
              <a:tblGrid>
                <a:gridCol w="469900"/>
                <a:gridCol w="633413"/>
                <a:gridCol w="479425"/>
              </a:tblGrid>
              <a:tr h="195263">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宋体" panose="02010600030101010101" pitchFamily="2" charset="-122"/>
                          <a:ea typeface="宋体" panose="02010600030101010101" pitchFamily="2" charset="-122"/>
                        </a:rPr>
                        <a:t>台账合同号</a:t>
                      </a:r>
                      <a:endParaRPr lang="zh-CN" altLang="en-US" sz="600" u="none" dirty="0">
                        <a:solidFill>
                          <a:srgbClr val="FFFFFF"/>
                        </a:solidFill>
                        <a:latin typeface="宋体" panose="02010600030101010101" pitchFamily="2" charset="-122"/>
                        <a:ea typeface="宋体" panose="02010600030101010101"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贷款形态五级分类</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chemeClr val="tx1"/>
                      </a:solidFill>
                      <a:prstDash val="solid"/>
                      <a:miter/>
                      <a:headEnd type="none" w="med" len="med"/>
                      <a:tailEnd type="none" w="med" len="med"/>
                    </a:lnL>
                    <a:lnR w="12700" cap="flat" cmpd="sng">
                      <a:solidFill>
                        <a:schemeClr val="bg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合同总金额</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1">
                    <a:lnL w="12700" cap="flat" cmpd="sng">
                      <a:solidFill>
                        <a:schemeClr val="bg1"/>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r>
              <a:tr h="1936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  5</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marL="36195" marR="0" marT="0" marB="0" vert="horz" anchor="ctr"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  正常</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chemeClr val="tx1"/>
                      </a:solidFill>
                      <a:prstDash val="solid"/>
                      <a:miter/>
                      <a:headEnd type="none" w="med" len="med"/>
                      <a:tailEnd type="none" w="med" len="med"/>
                    </a:lnL>
                    <a:lnR w="12700" cap="flat" cmpd="sng">
                      <a:solidFill>
                        <a:schemeClr val="bg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dirty="0">
                          <a:solidFill>
                            <a:srgbClr val="000000"/>
                          </a:solidFill>
                          <a:latin typeface="Arial" panose="020B0604020202020204" charset="-116"/>
                          <a:ea typeface="宋体" panose="02010600030101010101" pitchFamily="2" charset="-122"/>
                          <a:sym typeface="Arial" panose="020B0604020202020204" charset="-116"/>
                        </a:rPr>
                        <a:t>10000</a:t>
                      </a:r>
                      <a:endParaRPr lang="zh-CN" altLang="en-US" sz="600" dirty="0">
                        <a:solidFill>
                          <a:srgbClr val="000000"/>
                        </a:solidFill>
                        <a:latin typeface="Arial" panose="020B0604020202020204" charset="-116"/>
                        <a:ea typeface="宋体" panose="02010600030101010101" pitchFamily="2" charset="-122"/>
                        <a:sym typeface="Arial" panose="020B0604020202020204" charset="-116"/>
                      </a:endParaRPr>
                    </a:p>
                  </a:txBody>
                  <a:tcPr marL="71755" marR="0" marT="0" marB="0" vert="horz" anchor="ctr" anchorCtr="0">
                    <a:lnL w="12700" cap="flat" cmpd="sng">
                      <a:solidFill>
                        <a:schemeClr val="bg1"/>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r>
            </a:tbl>
          </a:graphicData>
        </a:graphic>
      </p:graphicFrame>
      <p:graphicFrame>
        <p:nvGraphicFramePr>
          <p:cNvPr id="27801" name="表格 27800"/>
          <p:cNvGraphicFramePr/>
          <p:nvPr/>
        </p:nvGraphicFramePr>
        <p:xfrm>
          <a:off x="3881438" y="5862638"/>
          <a:ext cx="2319337" cy="395287"/>
        </p:xfrm>
        <a:graphic>
          <a:graphicData uri="http://schemas.openxmlformats.org/drawingml/2006/table">
            <a:tbl>
              <a:tblPr/>
              <a:tblGrid>
                <a:gridCol w="433388"/>
                <a:gridCol w="401637"/>
                <a:gridCol w="398463"/>
                <a:gridCol w="388937"/>
                <a:gridCol w="355600"/>
                <a:gridCol w="341313"/>
              </a:tblGrid>
              <a:tr h="1984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宋体" panose="02010600030101010101" pitchFamily="2" charset="-122"/>
                          <a:ea typeface="宋体" panose="02010600030101010101" pitchFamily="2" charset="-122"/>
                        </a:rPr>
                        <a:t>核算种类</a:t>
                      </a:r>
                      <a:endParaRPr lang="zh-CN" altLang="en-US" sz="600" u="none" dirty="0">
                        <a:solidFill>
                          <a:srgbClr val="FFFFFF"/>
                        </a:solidFill>
                        <a:latin typeface="宋体" panose="02010600030101010101" pitchFamily="2" charset="-122"/>
                        <a:ea typeface="宋体" panose="02010600030101010101" pitchFamily="2" charset="-122"/>
                      </a:endParaRPr>
                    </a:p>
                  </a:txBody>
                  <a:tcPr marL="0" marR="0" marT="0" marB="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产品代码</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金额类型</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核算编码</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期限标志</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eaLnBrk="1" latinLnBrk="0" hangingPunct="1">
                        <a:lnSpc>
                          <a:spcPct val="100000"/>
                        </a:lnSpc>
                        <a:spcBef>
                          <a:spcPct val="0"/>
                        </a:spcBef>
                        <a:buClrTx/>
                        <a:buFont typeface="Arial" panose="020B0604020202020204" charset="-116"/>
                        <a:buNone/>
                      </a:pPr>
                      <a:r>
                        <a:rPr lang="zh-CN" altLang="en-US" sz="600" u="none" dirty="0">
                          <a:solidFill>
                            <a:srgbClr val="FFFFFF"/>
                          </a:solidFill>
                          <a:latin typeface="Arial" panose="020B0604020202020204" charset="-116"/>
                          <a:ea typeface="宋体" panose="02010600030101010101" pitchFamily="2" charset="-122"/>
                          <a:sym typeface="Arial" panose="020B0604020202020204" charset="-116"/>
                        </a:rPr>
                        <a:t>科目号</a:t>
                      </a:r>
                      <a:endParaRPr lang="zh-CN" altLang="en-US" sz="600" u="none" dirty="0">
                        <a:solidFill>
                          <a:srgbClr val="FFFFFF"/>
                        </a:solidFill>
                        <a:latin typeface="Arial" panose="020B0604020202020204" charset="-116"/>
                        <a:ea typeface="宋体" panose="02010600030101010101" pitchFamily="2" charset="-122"/>
                        <a:sym typeface="Arial" panose="020B0604020202020204" charset="-116"/>
                      </a:endParaRPr>
                    </a:p>
                  </a:txBody>
                  <a:tcPr marL="0" marR="0" marT="0" marB="0" vert="horz" anchor="ctr"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9999DF">
                        <a:alpha val="100000"/>
                      </a:srgbClr>
                    </a:solidFill>
                  </a:tcPr>
                </a:tc>
              </a:tr>
              <a:tr h="1968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00401</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en-US" altLang="zh-CN" sz="600" u="none" dirty="0">
                          <a:solidFill>
                            <a:srgbClr val="000000"/>
                          </a:solidFill>
                          <a:latin typeface="Arial" panose="020B0604020202020204" charset="-116"/>
                          <a:ea typeface="宋体" panose="02010600030101010101" pitchFamily="2" charset="-122"/>
                          <a:sym typeface="Arial" panose="020B0604020202020204" charset="-116"/>
                        </a:rPr>
                        <a:t>2</a:t>
                      </a:r>
                      <a:endParaRPr lang="en-US" altLang="zh-CN"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001</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6</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1</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marL="90170" marR="90170" marT="46990" marB="46990" vert="horz" anchor="t" anchorCtr="0">
                    <a:lnL w="12700" cap="flat" cmpd="sng">
                      <a:solidFill>
                        <a:srgbClr val="FFFFFF"/>
                      </a:solidFill>
                      <a:prstDash val="solid"/>
                      <a:miter/>
                      <a:headEnd type="none" w="med" len="med"/>
                      <a:tailEnd type="none" w="med" len="med"/>
                    </a:lnL>
                    <a:lnR w="12700" cap="flat" cmpd="sng">
                      <a:solidFill>
                        <a:schemeClr val="tx1"/>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eaLnBrk="1" latinLnBrk="0" hangingPunct="1">
                        <a:lnSpc>
                          <a:spcPct val="100000"/>
                        </a:lnSpc>
                        <a:spcBef>
                          <a:spcPct val="0"/>
                        </a:spcBef>
                        <a:buClrTx/>
                        <a:buFont typeface="Arial" panose="020B0604020202020204" charset="-116"/>
                        <a:buNone/>
                      </a:pPr>
                      <a:r>
                        <a:rPr lang="zh-CN" altLang="en-US" sz="600" u="none" dirty="0">
                          <a:solidFill>
                            <a:srgbClr val="000000"/>
                          </a:solidFill>
                          <a:latin typeface="Arial" panose="020B0604020202020204" charset="-116"/>
                          <a:ea typeface="宋体" panose="02010600030101010101" pitchFamily="2" charset="-122"/>
                          <a:sym typeface="Arial" panose="020B0604020202020204" charset="-116"/>
                        </a:rPr>
                        <a:t>7</a:t>
                      </a:r>
                      <a:endParaRPr lang="zh-CN" altLang="en-US" sz="600" u="none" dirty="0">
                        <a:solidFill>
                          <a:srgbClr val="000000"/>
                        </a:solidFill>
                        <a:latin typeface="Arial" panose="020B0604020202020204" charset="-116"/>
                        <a:ea typeface="宋体" panose="02010600030101010101" pitchFamily="2" charset="-122"/>
                        <a:sym typeface="Arial" panose="020B0604020202020204" charset="-116"/>
                      </a:endParaRPr>
                    </a:p>
                  </a:txBody>
                  <a:tcPr vert="horz" anchor="t" anchorCtr="0">
                    <a:lnL w="12700" cap="flat" cmpd="sng">
                      <a:solidFill>
                        <a:schemeClr val="tx1"/>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CBCBEF">
                        <a:alpha val="100000"/>
                      </a:srgbClr>
                    </a:solidFill>
                  </a:tcPr>
                </a:tc>
              </a:tr>
            </a:tbl>
          </a:graphicData>
        </a:graphic>
      </p:graphicFrame>
      <p:sp>
        <p:nvSpPr>
          <p:cNvPr id="27824" name="椭圆 20"/>
          <p:cNvSpPr/>
          <p:nvPr/>
        </p:nvSpPr>
        <p:spPr>
          <a:xfrm>
            <a:off x="792163" y="5410200"/>
            <a:ext cx="5830887" cy="973138"/>
          </a:xfrm>
          <a:prstGeom prst="ellipse">
            <a:avLst/>
          </a:prstGeom>
          <a:noFill/>
          <a:ln w="6350" cap="flat" cmpd="sng">
            <a:solidFill>
              <a:schemeClr val="tx1"/>
            </a:solidFill>
            <a:prstDash val="lgDash"/>
            <a:miter/>
            <a:headEnd type="none" w="med" len="med"/>
            <a:tailEnd type="none" w="med" len="med"/>
          </a:ln>
        </p:spPr>
        <p:txBody>
          <a:bodyPr vert="horz" wrap="square" anchor="t" anchorCtr="0"/>
          <a:p>
            <a:pPr eaLnBrk="0" hangingPunct="0">
              <a:buClrTx/>
            </a:pPr>
            <a:endParaRPr lang="zh-CN" altLang="en-US" dirty="0">
              <a:latin typeface="Arial" panose="020B0604020202020204" charset="-116"/>
              <a:ea typeface="宋体" panose="02010600030101010101" pitchFamily="2" charset="-122"/>
            </a:endParaRPr>
          </a:p>
        </p:txBody>
      </p:sp>
      <p:cxnSp>
        <p:nvCxnSpPr>
          <p:cNvPr id="27825" name="肘形连接符 27824"/>
          <p:cNvCxnSpPr>
            <a:stCxn id="27672" idx="2"/>
            <a:endCxn id="27658" idx="1"/>
          </p:cNvCxnSpPr>
          <p:nvPr/>
        </p:nvCxnSpPr>
        <p:spPr>
          <a:xfrm rot="-5400000" flipH="1">
            <a:off x="1222375" y="3824288"/>
            <a:ext cx="322263" cy="508000"/>
          </a:xfrm>
          <a:prstGeom prst="bentConnector2">
            <a:avLst/>
          </a:prstGeom>
          <a:ln w="9525" cap="flat" cmpd="sng">
            <a:solidFill>
              <a:schemeClr val="tx1"/>
            </a:solidFill>
            <a:prstDash val="solid"/>
            <a:miter/>
            <a:headEnd type="none" w="med" len="med"/>
            <a:tailEnd type="triangle" w="med" len="med"/>
          </a:ln>
        </p:spPr>
      </p:cxnSp>
      <p:sp>
        <p:nvSpPr>
          <p:cNvPr id="27826" name="直接连接符 27825"/>
          <p:cNvSpPr/>
          <p:nvPr/>
        </p:nvSpPr>
        <p:spPr>
          <a:xfrm>
            <a:off x="2663825" y="3825875"/>
            <a:ext cx="0" cy="323850"/>
          </a:xfrm>
          <a:prstGeom prst="line">
            <a:avLst/>
          </a:prstGeom>
          <a:ln w="9525" cap="flat" cmpd="sng">
            <a:solidFill>
              <a:schemeClr val="tx1"/>
            </a:solidFill>
            <a:prstDash val="solid"/>
            <a:headEnd type="none" w="med" len="med"/>
            <a:tailEnd type="triangle" w="med" len="med"/>
          </a:ln>
        </p:spPr>
      </p:sp>
      <p:cxnSp>
        <p:nvCxnSpPr>
          <p:cNvPr id="27827" name="肘形连接符 27826"/>
          <p:cNvCxnSpPr>
            <a:endCxn id="27658" idx="0"/>
          </p:cNvCxnSpPr>
          <p:nvPr/>
        </p:nvCxnSpPr>
        <p:spPr>
          <a:xfrm rot="5400000">
            <a:off x="3652838" y="3848100"/>
            <a:ext cx="328612" cy="209550"/>
          </a:xfrm>
          <a:prstGeom prst="bentConnector3">
            <a:avLst>
              <a:gd name="adj1" fmla="val 50194"/>
            </a:avLst>
          </a:prstGeom>
          <a:ln w="9525" cap="flat" cmpd="sng">
            <a:solidFill>
              <a:schemeClr val="tx1"/>
            </a:solidFill>
            <a:prstDash val="solid"/>
            <a:miter/>
            <a:headEnd type="none" w="med" len="med"/>
            <a:tailEnd type="triangle" w="med" len="med"/>
          </a:ln>
        </p:spPr>
      </p:cxnSp>
      <p:cxnSp>
        <p:nvCxnSpPr>
          <p:cNvPr id="27828" name="肘形连接符 27827"/>
          <p:cNvCxnSpPr/>
          <p:nvPr/>
        </p:nvCxnSpPr>
        <p:spPr>
          <a:xfrm rot="5400000">
            <a:off x="4703763" y="3513138"/>
            <a:ext cx="290512" cy="985837"/>
          </a:xfrm>
          <a:prstGeom prst="bentConnector3">
            <a:avLst>
              <a:gd name="adj1" fmla="val 50111"/>
            </a:avLst>
          </a:prstGeom>
          <a:ln w="9525" cap="flat" cmpd="sng">
            <a:solidFill>
              <a:schemeClr val="tx1"/>
            </a:solidFill>
            <a:prstDash val="solid"/>
            <a:miter/>
            <a:headEnd type="none" w="med" len="med"/>
            <a:tailEnd type="triangle" w="med" len="med"/>
          </a:ln>
        </p:spPr>
      </p:cxnSp>
      <p:sp>
        <p:nvSpPr>
          <p:cNvPr id="27829" name="文本框 27828"/>
          <p:cNvSpPr txBox="1"/>
          <p:nvPr/>
        </p:nvSpPr>
        <p:spPr>
          <a:xfrm>
            <a:off x="6913563" y="2208213"/>
            <a:ext cx="2085975" cy="2868612"/>
          </a:xfrm>
          <a:prstGeom prst="rect">
            <a:avLst/>
          </a:prstGeom>
          <a:noFill/>
          <a:ln w="9525">
            <a:noFill/>
          </a:ln>
        </p:spPr>
        <p:txBody>
          <a:bodyPr wrap="square" anchor="t" anchorCtr="0">
            <a:spAutoFit/>
          </a:bodyPr>
          <a:p>
            <a:pPr>
              <a:lnSpc>
                <a:spcPct val="120000"/>
              </a:lnSpc>
              <a:spcAft>
                <a:spcPct val="20000"/>
              </a:spcAft>
              <a:buClr>
                <a:srgbClr val="CC4E3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主题聚合以业务对象设计结果为指导，注重数据整合；</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spcAft>
                <a:spcPct val="20000"/>
              </a:spcAft>
              <a:buClr>
                <a:srgbClr val="CC4E3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以一个主数据对象为核心，其他数据对象围绕该核心数据对象进行聚合，形成1+N的模式；</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spcAft>
                <a:spcPct val="20000"/>
              </a:spcAft>
              <a:buClr>
                <a:srgbClr val="CC4E3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每个聚合体的结构体现出逻辑数据模型的结构和关系；</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spcAft>
                <a:spcPct val="20000"/>
              </a:spcAft>
              <a:buClr>
                <a:srgbClr val="CC4E3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聚合的内容以原生数据为主。</a:t>
            </a:r>
            <a:endParaRPr lang="zh-CN" altLang="en-US" sz="1200" dirty="0">
              <a:latin typeface="微软雅黑" panose="020B0503020204020204" pitchFamily="2" charset="-122"/>
              <a:ea typeface="微软雅黑" panose="020B0503020204020204" pitchFamily="2" charset="-122"/>
            </a:endParaRPr>
          </a:p>
        </p:txBody>
      </p:sp>
      <p:sp>
        <p:nvSpPr>
          <p:cNvPr id="27830" name="文本框 27829"/>
          <p:cNvSpPr txBox="1"/>
          <p:nvPr/>
        </p:nvSpPr>
        <p:spPr>
          <a:xfrm>
            <a:off x="7162800" y="5538788"/>
            <a:ext cx="1435100" cy="228600"/>
          </a:xfrm>
          <a:prstGeom prst="rect">
            <a:avLst/>
          </a:prstGeom>
          <a:noFill/>
          <a:ln w="9525">
            <a:noFill/>
          </a:ln>
        </p:spPr>
        <p:txBody>
          <a:bodyPr wrap="square">
            <a:spAutoFit/>
          </a:bodyPr>
          <a:p>
            <a:r>
              <a:rPr lang="zh-CN" altLang="en-US" sz="900" b="0" dirty="0">
                <a:solidFill>
                  <a:schemeClr val="hlink"/>
                </a:solidFill>
                <a:latin typeface="微软雅黑" panose="020B0503020204020204" pitchFamily="2" charset="-122"/>
                <a:ea typeface="微软雅黑" panose="020B0503020204020204" pitchFamily="2" charset="-122"/>
              </a:rPr>
              <a:t>个人贷款借据基本信息</a:t>
            </a:r>
            <a:endParaRPr lang="zh-CN" altLang="en-US" sz="900" b="0" dirty="0">
              <a:solidFill>
                <a:schemeClr val="hlink"/>
              </a:solidFill>
              <a:latin typeface="微软雅黑" panose="020B0503020204020204" pitchFamily="2" charset="-122"/>
              <a:ea typeface="微软雅黑" panose="020B0503020204020204" pitchFamily="2" charset="-122"/>
            </a:endParaRPr>
          </a:p>
        </p:txBody>
      </p:sp>
      <p:sp>
        <p:nvSpPr>
          <p:cNvPr id="27831" name="文本框 27830"/>
          <p:cNvSpPr txBox="1"/>
          <p:nvPr/>
        </p:nvSpPr>
        <p:spPr>
          <a:xfrm>
            <a:off x="7172325" y="5735638"/>
            <a:ext cx="1000125" cy="228600"/>
          </a:xfrm>
          <a:prstGeom prst="rect">
            <a:avLst/>
          </a:prstGeom>
          <a:noFill/>
          <a:ln w="9525">
            <a:noFill/>
          </a:ln>
        </p:spPr>
        <p:txBody>
          <a:bodyPr vert="horz" wrap="square" anchor="t" anchorCtr="0">
            <a:spAutoFit/>
          </a:bodyPr>
          <a:p>
            <a:r>
              <a:rPr lang="zh-CN" altLang="en-US" sz="900" b="0" dirty="0">
                <a:solidFill>
                  <a:schemeClr val="hlink"/>
                </a:solidFill>
                <a:latin typeface="微软雅黑" panose="020B0503020204020204" pitchFamily="2" charset="-122"/>
                <a:ea typeface="微软雅黑" panose="020B0503020204020204" pitchFamily="2" charset="-122"/>
              </a:rPr>
              <a:t>综合账户信息表</a:t>
            </a:r>
            <a:endParaRPr lang="zh-CN" altLang="en-US" sz="900" b="0" dirty="0">
              <a:solidFill>
                <a:schemeClr val="hlink"/>
              </a:solidFill>
              <a:latin typeface="微软雅黑" panose="020B0503020204020204" pitchFamily="2" charset="-122"/>
              <a:ea typeface="微软雅黑" panose="020B0503020204020204" pitchFamily="2" charset="-122"/>
            </a:endParaRPr>
          </a:p>
        </p:txBody>
      </p:sp>
      <p:sp>
        <p:nvSpPr>
          <p:cNvPr id="27832" name="文本框 27831"/>
          <p:cNvSpPr txBox="1"/>
          <p:nvPr/>
        </p:nvSpPr>
        <p:spPr>
          <a:xfrm>
            <a:off x="7172325" y="5930900"/>
            <a:ext cx="1001713" cy="228600"/>
          </a:xfrm>
          <a:prstGeom prst="rect">
            <a:avLst/>
          </a:prstGeom>
          <a:noFill/>
          <a:ln w="9525">
            <a:noFill/>
          </a:ln>
        </p:spPr>
        <p:txBody>
          <a:bodyPr vert="horz" wrap="square" anchor="t" anchorCtr="0">
            <a:spAutoFit/>
          </a:bodyPr>
          <a:p>
            <a:r>
              <a:rPr lang="zh-CN" altLang="en-US" sz="900" b="0" dirty="0">
                <a:solidFill>
                  <a:schemeClr val="hlink"/>
                </a:solidFill>
                <a:latin typeface="微软雅黑" panose="020B0503020204020204" pitchFamily="2" charset="-122"/>
                <a:ea typeface="微软雅黑" panose="020B0503020204020204" pitchFamily="2" charset="-122"/>
              </a:rPr>
              <a:t>贷款合同表</a:t>
            </a:r>
            <a:endParaRPr lang="zh-CN" altLang="en-US" sz="900" b="0" dirty="0">
              <a:solidFill>
                <a:schemeClr val="hlink"/>
              </a:solidFill>
              <a:latin typeface="微软雅黑" panose="020B0503020204020204" pitchFamily="2" charset="-122"/>
              <a:ea typeface="微软雅黑" panose="020B0503020204020204" pitchFamily="2" charset="-122"/>
            </a:endParaRPr>
          </a:p>
        </p:txBody>
      </p:sp>
      <p:sp>
        <p:nvSpPr>
          <p:cNvPr id="27833" name="椭圆 52"/>
          <p:cNvSpPr>
            <a:spLocks noChangeAspect="1"/>
          </p:cNvSpPr>
          <p:nvPr/>
        </p:nvSpPr>
        <p:spPr>
          <a:xfrm>
            <a:off x="1331913" y="5373688"/>
            <a:ext cx="196850" cy="195262"/>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1</a:t>
            </a:r>
            <a:endParaRPr lang="zh-CN" altLang="en-US" sz="1000" dirty="0">
              <a:solidFill>
                <a:srgbClr val="FFFFFF"/>
              </a:solidFill>
              <a:latin typeface="Arial" panose="020B0604020202020204" charset="-116"/>
              <a:ea typeface="宋体" panose="02010600030101010101" pitchFamily="2" charset="-122"/>
              <a:sym typeface="Arial" panose="020B0604020202020204" charset="-116"/>
            </a:endParaRPr>
          </a:p>
        </p:txBody>
      </p:sp>
      <p:sp>
        <p:nvSpPr>
          <p:cNvPr id="27834" name="椭圆 52"/>
          <p:cNvSpPr>
            <a:spLocks noChangeAspect="1"/>
          </p:cNvSpPr>
          <p:nvPr/>
        </p:nvSpPr>
        <p:spPr>
          <a:xfrm>
            <a:off x="7019925" y="5554663"/>
            <a:ext cx="195263" cy="195262"/>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1</a:t>
            </a:r>
            <a:endParaRPr lang="zh-CN" altLang="en-US" sz="1000" dirty="0">
              <a:solidFill>
                <a:srgbClr val="FFFFFF"/>
              </a:solidFill>
              <a:latin typeface="Arial" panose="020B0604020202020204" charset="-116"/>
              <a:ea typeface="宋体" panose="02010600030101010101" pitchFamily="2" charset="-122"/>
              <a:sym typeface="Arial" panose="020B0604020202020204" charset="-116"/>
            </a:endParaRPr>
          </a:p>
        </p:txBody>
      </p:sp>
      <p:sp>
        <p:nvSpPr>
          <p:cNvPr id="27835" name="椭圆 52"/>
          <p:cNvSpPr>
            <a:spLocks noChangeAspect="1"/>
          </p:cNvSpPr>
          <p:nvPr/>
        </p:nvSpPr>
        <p:spPr>
          <a:xfrm>
            <a:off x="7023100" y="5753100"/>
            <a:ext cx="196850" cy="193675"/>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2</a:t>
            </a:r>
            <a:endParaRPr lang="zh-CN" altLang="en-US" sz="1000" dirty="0">
              <a:solidFill>
                <a:srgbClr val="FFFFFF"/>
              </a:solidFill>
              <a:latin typeface="Arial" panose="020B0604020202020204" charset="-116"/>
              <a:ea typeface="宋体" panose="02010600030101010101" pitchFamily="2" charset="-122"/>
              <a:sym typeface="Arial" panose="020B0604020202020204" charset="-116"/>
            </a:endParaRPr>
          </a:p>
        </p:txBody>
      </p:sp>
      <p:sp>
        <p:nvSpPr>
          <p:cNvPr id="27836" name="椭圆 52"/>
          <p:cNvSpPr>
            <a:spLocks noChangeAspect="1"/>
          </p:cNvSpPr>
          <p:nvPr/>
        </p:nvSpPr>
        <p:spPr>
          <a:xfrm>
            <a:off x="7024688" y="5948363"/>
            <a:ext cx="195262" cy="195262"/>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3</a:t>
            </a:r>
            <a:endParaRPr lang="zh-CN" altLang="en-US" dirty="0">
              <a:latin typeface="微软雅黑" panose="020B0503020204020204" pitchFamily="2" charset="-122"/>
              <a:ea typeface="微软雅黑" panose="020B0503020204020204" pitchFamily="2" charset="-122"/>
            </a:endParaRPr>
          </a:p>
        </p:txBody>
      </p:sp>
      <p:sp>
        <p:nvSpPr>
          <p:cNvPr id="27837" name="椭圆 52"/>
          <p:cNvSpPr>
            <a:spLocks noChangeAspect="1"/>
          </p:cNvSpPr>
          <p:nvPr/>
        </p:nvSpPr>
        <p:spPr>
          <a:xfrm>
            <a:off x="1116013" y="5805488"/>
            <a:ext cx="196850" cy="195262"/>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2</a:t>
            </a:r>
            <a:endParaRPr lang="zh-CN" altLang="en-US" dirty="0">
              <a:latin typeface="微软雅黑" panose="020B0503020204020204" pitchFamily="2" charset="-122"/>
              <a:ea typeface="微软雅黑" panose="020B0503020204020204" pitchFamily="2" charset="-122"/>
            </a:endParaRPr>
          </a:p>
        </p:txBody>
      </p:sp>
      <p:sp>
        <p:nvSpPr>
          <p:cNvPr id="27838" name="椭圆 52"/>
          <p:cNvSpPr>
            <a:spLocks noChangeAspect="1"/>
          </p:cNvSpPr>
          <p:nvPr/>
        </p:nvSpPr>
        <p:spPr>
          <a:xfrm>
            <a:off x="2016125" y="5807075"/>
            <a:ext cx="196850" cy="193675"/>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3</a:t>
            </a:r>
            <a:endParaRPr lang="zh-CN" altLang="en-US" dirty="0">
              <a:latin typeface="微软雅黑" panose="020B0503020204020204" pitchFamily="2" charset="-122"/>
              <a:ea typeface="微软雅黑" panose="020B0503020204020204" pitchFamily="2" charset="-122"/>
            </a:endParaRPr>
          </a:p>
        </p:txBody>
      </p:sp>
      <p:sp>
        <p:nvSpPr>
          <p:cNvPr id="27839" name="椭圆 52"/>
          <p:cNvSpPr>
            <a:spLocks noChangeAspect="1"/>
          </p:cNvSpPr>
          <p:nvPr/>
        </p:nvSpPr>
        <p:spPr>
          <a:xfrm>
            <a:off x="7027863" y="6143625"/>
            <a:ext cx="196850" cy="195263"/>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4</a:t>
            </a:r>
            <a:endParaRPr lang="zh-CN" altLang="en-US" dirty="0">
              <a:latin typeface="微软雅黑" panose="020B0503020204020204" pitchFamily="2" charset="-122"/>
              <a:ea typeface="微软雅黑" panose="020B0503020204020204" pitchFamily="2" charset="-122"/>
            </a:endParaRPr>
          </a:p>
        </p:txBody>
      </p:sp>
      <p:sp>
        <p:nvSpPr>
          <p:cNvPr id="27840" name="椭圆 52"/>
          <p:cNvSpPr>
            <a:spLocks noChangeAspect="1"/>
          </p:cNvSpPr>
          <p:nvPr/>
        </p:nvSpPr>
        <p:spPr>
          <a:xfrm>
            <a:off x="3743325" y="5805488"/>
            <a:ext cx="196850" cy="193675"/>
          </a:xfrm>
          <a:prstGeom prst="ellipse">
            <a:avLst/>
          </a:prstGeom>
          <a:solidFill>
            <a:srgbClr val="953734">
              <a:alpha val="100000"/>
            </a:srgbClr>
          </a:solidFill>
          <a:ln w="9525">
            <a:noFill/>
          </a:ln>
        </p:spPr>
        <p:txBody>
          <a:bodyPr vert="horz" wrap="square" lIns="0" tIns="46990" rIns="0" bIns="46990" anchor="ctr" anchorCtr="0"/>
          <a:p>
            <a:pPr algn="ctr"/>
            <a:r>
              <a:rPr lang="zh-CN" altLang="en-US" sz="1000" dirty="0">
                <a:solidFill>
                  <a:srgbClr val="FFFFFF"/>
                </a:solidFill>
                <a:latin typeface="Arial" panose="020B0604020202020204" charset="-116"/>
                <a:ea typeface="宋体" panose="02010600030101010101" pitchFamily="2" charset="-122"/>
                <a:sym typeface="Arial" panose="020B0604020202020204" charset="-116"/>
              </a:rPr>
              <a:t>4</a:t>
            </a:r>
            <a:endParaRPr lang="zh-CN" altLang="en-US" dirty="0">
              <a:latin typeface="微软雅黑" panose="020B0503020204020204" pitchFamily="2" charset="-122"/>
              <a:ea typeface="微软雅黑" panose="020B0503020204020204" pitchFamily="2" charset="-122"/>
            </a:endParaRPr>
          </a:p>
        </p:txBody>
      </p:sp>
      <p:sp>
        <p:nvSpPr>
          <p:cNvPr id="27841" name="文本框 27840"/>
          <p:cNvSpPr txBox="1"/>
          <p:nvPr/>
        </p:nvSpPr>
        <p:spPr>
          <a:xfrm>
            <a:off x="7175500" y="6137275"/>
            <a:ext cx="1501775" cy="228600"/>
          </a:xfrm>
          <a:prstGeom prst="rect">
            <a:avLst/>
          </a:prstGeom>
          <a:noFill/>
          <a:ln w="9525">
            <a:noFill/>
          </a:ln>
        </p:spPr>
        <p:txBody>
          <a:bodyPr vert="horz" wrap="square" anchor="t" anchorCtr="0">
            <a:spAutoFit/>
          </a:bodyPr>
          <a:p>
            <a:r>
              <a:rPr lang="zh-CN" altLang="en-US" sz="900" b="0" dirty="0">
                <a:solidFill>
                  <a:schemeClr val="hlink"/>
                </a:solidFill>
                <a:latin typeface="微软雅黑" panose="020B0503020204020204" pitchFamily="2" charset="-122"/>
                <a:ea typeface="微软雅黑" panose="020B0503020204020204" pitchFamily="2" charset="-122"/>
              </a:rPr>
              <a:t>核算代码与科目对照表</a:t>
            </a:r>
            <a:endParaRPr lang="zh-CN" altLang="en-US" sz="900" b="0" dirty="0">
              <a:solidFill>
                <a:schemeClr val="hlink"/>
              </a:solidFill>
              <a:latin typeface="微软雅黑" panose="020B0503020204020204" pitchFamily="2" charset="-122"/>
              <a:ea typeface="微软雅黑" panose="020B0503020204020204" pitchFamily="2" charset="-122"/>
            </a:endParaRPr>
          </a:p>
        </p:txBody>
      </p:sp>
      <p:sp>
        <p:nvSpPr>
          <p:cNvPr id="27842" name="矩形 27841"/>
          <p:cNvSpPr/>
          <p:nvPr/>
        </p:nvSpPr>
        <p:spPr>
          <a:xfrm>
            <a:off x="6911975" y="5518150"/>
            <a:ext cx="1800225" cy="827088"/>
          </a:xfrm>
          <a:prstGeom prst="rect">
            <a:avLst/>
          </a:prstGeom>
          <a:noFill/>
          <a:ln w="12700" cap="flat" cmpd="sng">
            <a:solidFill>
              <a:srgbClr val="C0392B"/>
            </a:solidFill>
            <a:prstDash val="dash"/>
            <a:miter/>
            <a:headEnd type="none" w="med" len="med"/>
            <a:tailEnd type="none" w="med" len="med"/>
          </a:ln>
        </p:spPr>
        <p:txBody>
          <a:bodyPr/>
          <a:p>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主题聚合设计过程</a:t>
            </a:r>
            <a:endPar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latin typeface="微软雅黑" panose="020B0503020204020204" pitchFamily="2" charset="-122"/>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latin typeface="微软雅黑" panose="020B0503020204020204" pitchFamily="2" charset="-122"/>
                <a:ea typeface="微软雅黑" panose="020B0503020204020204" pitchFamily="2" charset="-122"/>
              </a:rPr>
              <a:t>主题聚合设计方法与传统维度建模差异点</a:t>
            </a:r>
            <a:endParaRPr lang="zh-CN" altLang="en-US" sz="1600" dirty="0">
              <a:latin typeface="微软雅黑" panose="020B0503020204020204" pitchFamily="2" charset="-122"/>
              <a:ea typeface="微软雅黑" panose="020B0503020204020204" pitchFamily="2" charset="-122"/>
            </a:endParaRPr>
          </a:p>
          <a:p>
            <a:pPr lvl="1" eaLnBrk="0" hangingPunct="0">
              <a:lnSpc>
                <a:spcPct val="120000"/>
              </a:lnSpc>
              <a:spcAft>
                <a:spcPct val="20000"/>
              </a:spcAft>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rPr>
              <a:t> </a:t>
            </a:r>
            <a:r>
              <a:rPr lang="zh-CN" altLang="en-US" sz="1400" b="0" dirty="0">
                <a:solidFill>
                  <a:srgbClr val="000000"/>
                </a:solidFill>
                <a:latin typeface="微软雅黑" panose="020B0503020204020204" pitchFamily="2" charset="-122"/>
                <a:ea typeface="微软雅黑" panose="020B0503020204020204" pitchFamily="2" charset="-122"/>
                <a:sym typeface="Arial" panose="020B0604020202020204" charset="-116"/>
              </a:rPr>
              <a:t>从业务（数据）对象切入，因为从流程模型出发已经形成了C模型的结构，业务对象间的关系已经形成，可以直接成为“聚合”的抓手，不需要再从流程（业务过程）出发</a:t>
            </a:r>
            <a:endParaRPr lang="zh-CN" altLang="en-US" sz="1400" b="0"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8675"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设计方法</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6"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28677" name="文本框 28676"/>
          <p:cNvSpPr txBox="1"/>
          <p:nvPr/>
        </p:nvSpPr>
        <p:spPr>
          <a:xfrm>
            <a:off x="180975" y="1341438"/>
            <a:ext cx="1835150" cy="1692275"/>
          </a:xfrm>
          <a:prstGeom prst="rect">
            <a:avLst/>
          </a:prstGeom>
          <a:solidFill>
            <a:srgbClr val="FFFF99">
              <a:alpha val="29999"/>
            </a:srgbClr>
          </a:solidFill>
          <a:ln w="15875" cap="flat" cmpd="sng">
            <a:solidFill>
              <a:schemeClr val="accent2"/>
            </a:solidFill>
            <a:prstDash val="dash"/>
            <a:miter/>
            <a:headEnd type="none" w="med" len="med"/>
            <a:tailEnd type="none" w="med" len="med"/>
          </a:ln>
        </p:spPr>
        <p:txBody>
          <a:bodyPr wrap="square" lIns="90170" tIns="46990" rIns="90170" bIns="4699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明确对象粒度</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明确目的，定位用于数据分析的对象</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确定聚合的细节层次，原则上秉承原子粒度</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需要考虑使用场景的频度</a:t>
            </a:r>
            <a:endParaRPr lang="zh-CN" altLang="en-US" sz="1200" b="0" dirty="0">
              <a:latin typeface="微软雅黑" panose="020B0503020204020204" pitchFamily="2" charset="-122"/>
              <a:ea typeface="微软雅黑" panose="020B0503020204020204" pitchFamily="2" charset="-122"/>
            </a:endParaRPr>
          </a:p>
        </p:txBody>
      </p:sp>
      <p:sp>
        <p:nvSpPr>
          <p:cNvPr id="28678" name="文本框 28677"/>
          <p:cNvSpPr txBox="1"/>
          <p:nvPr/>
        </p:nvSpPr>
        <p:spPr>
          <a:xfrm>
            <a:off x="2446338" y="1341438"/>
            <a:ext cx="1836737" cy="1692275"/>
          </a:xfrm>
          <a:prstGeom prst="rect">
            <a:avLst/>
          </a:prstGeom>
          <a:solidFill>
            <a:srgbClr val="FFFF99">
              <a:alpha val="29999"/>
            </a:srgbClr>
          </a:solidFill>
          <a:ln w="15875" cap="flat" cmpd="sng">
            <a:solidFill>
              <a:schemeClr val="accent2"/>
            </a:solidFill>
            <a:prstDash val="dash"/>
            <a:miter/>
            <a:headEnd type="none" w="med" len="med"/>
            <a:tailEnd type="none" w="med" len="med"/>
          </a:ln>
        </p:spPr>
        <p:txBody>
          <a:bodyPr vert="horz" wrap="square" lIns="90170" tIns="46990" rIns="90170" bIns="46990" anchor="t" anchorCtr="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选择关联活动和任务</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从对象找对应任务和关联活动</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分析与后续统计的契合度，统筹考虑，若是业务分析重点尽可能内聚到同一聚合实体中</a:t>
            </a:r>
            <a:endParaRPr lang="zh-CN" altLang="en-US" sz="1200" b="0" dirty="0">
              <a:latin typeface="微软雅黑" panose="020B0503020204020204" pitchFamily="2" charset="-122"/>
              <a:ea typeface="微软雅黑" panose="020B0503020204020204" pitchFamily="2" charset="-122"/>
            </a:endParaRPr>
          </a:p>
        </p:txBody>
      </p:sp>
      <p:sp>
        <p:nvSpPr>
          <p:cNvPr id="28679" name="文本框 28678"/>
          <p:cNvSpPr txBox="1"/>
          <p:nvPr/>
        </p:nvSpPr>
        <p:spPr>
          <a:xfrm>
            <a:off x="4713288" y="1341438"/>
            <a:ext cx="1835150" cy="1692275"/>
          </a:xfrm>
          <a:prstGeom prst="rect">
            <a:avLst/>
          </a:prstGeom>
          <a:solidFill>
            <a:srgbClr val="FFFF99">
              <a:alpha val="29999"/>
            </a:srgbClr>
          </a:solidFill>
          <a:ln w="15875" cap="flat" cmpd="sng">
            <a:solidFill>
              <a:schemeClr val="accent2"/>
            </a:solidFill>
            <a:prstDash val="dash"/>
            <a:miter/>
            <a:headEnd type="none" w="med" len="med"/>
            <a:tailEnd type="none" w="med" len="med"/>
          </a:ln>
        </p:spPr>
        <p:txBody>
          <a:bodyPr vert="horz" wrap="square" lIns="90170" tIns="46990" rIns="90170" bIns="46990" anchor="t" anchorCtr="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确定属性信息</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应该将重要属性融合进一个聚合体</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1200" b="0" dirty="0">
              <a:latin typeface="微软雅黑" panose="020B0503020204020204" pitchFamily="2" charset="-122"/>
              <a:ea typeface="微软雅黑" panose="020B0503020204020204" pitchFamily="2" charset="-122"/>
            </a:endParaRPr>
          </a:p>
        </p:txBody>
      </p:sp>
      <p:sp>
        <p:nvSpPr>
          <p:cNvPr id="28680" name="文本框 28679"/>
          <p:cNvSpPr txBox="1"/>
          <p:nvPr/>
        </p:nvSpPr>
        <p:spPr>
          <a:xfrm>
            <a:off x="6943725" y="1341438"/>
            <a:ext cx="1836738" cy="1692275"/>
          </a:xfrm>
          <a:prstGeom prst="rect">
            <a:avLst/>
          </a:prstGeom>
          <a:solidFill>
            <a:srgbClr val="FFFF99">
              <a:alpha val="29999"/>
            </a:srgbClr>
          </a:solidFill>
          <a:ln w="15875" cap="flat" cmpd="sng">
            <a:solidFill>
              <a:schemeClr val="accent2"/>
            </a:solidFill>
            <a:prstDash val="dash"/>
            <a:miter/>
            <a:headEnd type="none" w="med" len="med"/>
            <a:tailEnd type="none" w="med" len="med"/>
          </a:ln>
        </p:spPr>
        <p:txBody>
          <a:bodyPr vert="horz" wrap="square" lIns="90170" tIns="46990" rIns="90170" bIns="46990" anchor="t" anchorCtr="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丰富维度信息</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按统计分析场景，应至少包含客户、机构、渠道等维度信息</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业务关心的辅对象属性信息冗余存放</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1200" b="0" dirty="0">
              <a:latin typeface="微软雅黑" panose="020B0503020204020204" pitchFamily="2" charset="-122"/>
              <a:ea typeface="微软雅黑" panose="020B0503020204020204" pitchFamily="2" charset="-122"/>
            </a:endParaRPr>
          </a:p>
        </p:txBody>
      </p:sp>
      <p:sp>
        <p:nvSpPr>
          <p:cNvPr id="28681" name="右箭头 28680"/>
          <p:cNvSpPr/>
          <p:nvPr/>
        </p:nvSpPr>
        <p:spPr>
          <a:xfrm>
            <a:off x="2087563" y="2025650"/>
            <a:ext cx="323850" cy="250825"/>
          </a:xfrm>
          <a:prstGeom prst="rightArrow">
            <a:avLst>
              <a:gd name="adj1" fmla="val 50000"/>
              <a:gd name="adj2" fmla="val 32278"/>
            </a:avLst>
          </a:prstGeom>
          <a:solidFill>
            <a:srgbClr val="3366FF">
              <a:alpha val="100000"/>
            </a:srgbClr>
          </a:solidFill>
          <a:ln w="9525">
            <a:noFill/>
          </a:ln>
        </p:spPr>
        <p:txBody>
          <a:bodyPr/>
          <a:p>
            <a:endParaRPr lang="zh-CN" altLang="en-US"/>
          </a:p>
        </p:txBody>
      </p:sp>
      <p:sp>
        <p:nvSpPr>
          <p:cNvPr id="28682" name="右箭头 28681"/>
          <p:cNvSpPr/>
          <p:nvPr/>
        </p:nvSpPr>
        <p:spPr>
          <a:xfrm>
            <a:off x="4367213" y="2025650"/>
            <a:ext cx="323850" cy="250825"/>
          </a:xfrm>
          <a:prstGeom prst="rightArrow">
            <a:avLst>
              <a:gd name="adj1" fmla="val 50000"/>
              <a:gd name="adj2" fmla="val 32278"/>
            </a:avLst>
          </a:prstGeom>
          <a:solidFill>
            <a:srgbClr val="3366FF">
              <a:alpha val="100000"/>
            </a:srgbClr>
          </a:solidFill>
          <a:ln w="9525">
            <a:noFill/>
          </a:ln>
        </p:spPr>
        <p:txBody>
          <a:bodyPr/>
          <a:p>
            <a:endParaRPr lang="zh-CN" altLang="en-US"/>
          </a:p>
        </p:txBody>
      </p:sp>
      <p:sp>
        <p:nvSpPr>
          <p:cNvPr id="28683" name="右箭头 28682"/>
          <p:cNvSpPr/>
          <p:nvPr/>
        </p:nvSpPr>
        <p:spPr>
          <a:xfrm>
            <a:off x="6597650" y="2025650"/>
            <a:ext cx="323850" cy="250825"/>
          </a:xfrm>
          <a:prstGeom prst="rightArrow">
            <a:avLst>
              <a:gd name="adj1" fmla="val 50000"/>
              <a:gd name="adj2" fmla="val 32278"/>
            </a:avLst>
          </a:prstGeom>
          <a:solidFill>
            <a:srgbClr val="3366FF">
              <a:alpha val="100000"/>
            </a:srgbClr>
          </a:solidFill>
          <a:ln w="9525">
            <a:noFill/>
          </a:ln>
        </p:spPr>
        <p:txBody>
          <a:bodyPr/>
          <a:p>
            <a:endParaRPr lang="zh-CN" altLang="en-US"/>
          </a:p>
        </p:txBody>
      </p:sp>
      <p:sp>
        <p:nvSpPr>
          <p:cNvPr id="28684" name="矩形 10"/>
          <p:cNvSpPr/>
          <p:nvPr/>
        </p:nvSpPr>
        <p:spPr>
          <a:xfrm>
            <a:off x="2524125" y="4821238"/>
            <a:ext cx="898525" cy="360362"/>
          </a:xfrm>
          <a:prstGeom prst="rect">
            <a:avLst/>
          </a:prstGeom>
          <a:noFill/>
          <a:ln w="12700" cap="flat" cmpd="sng">
            <a:solidFill>
              <a:srgbClr val="395E8A"/>
            </a:solidFill>
            <a:prstDash val="solid"/>
            <a:miter/>
            <a:headEnd type="none" w="med" len="med"/>
            <a:tailEnd type="none" w="med" len="med"/>
          </a:ln>
        </p:spPr>
        <p:txBody>
          <a:bodyPr vert="horz" wrap="square" lIns="36195" tIns="46990" rIns="36195" bIns="46990" anchor="ctr" anchorCtr="1"/>
          <a:p>
            <a:pPr algn="ctr"/>
            <a:r>
              <a:rPr lang="zh-CN" altLang="en-US" sz="1400" b="0" dirty="0">
                <a:latin typeface="微软雅黑" panose="020B0503020204020204" pitchFamily="2" charset="-122"/>
                <a:ea typeface="微软雅黑" panose="020B0503020204020204" pitchFamily="2" charset="-122"/>
              </a:rPr>
              <a:t>流程模型</a:t>
            </a:r>
            <a:endParaRPr lang="zh-CN" altLang="en-US" sz="1400" b="0" dirty="0">
              <a:latin typeface="微软雅黑" panose="020B0503020204020204" pitchFamily="2" charset="-122"/>
              <a:ea typeface="微软雅黑" panose="020B0503020204020204" pitchFamily="2" charset="-122"/>
            </a:endParaRPr>
          </a:p>
        </p:txBody>
      </p:sp>
      <p:sp>
        <p:nvSpPr>
          <p:cNvPr id="28685" name="矩形 11"/>
          <p:cNvSpPr/>
          <p:nvPr/>
        </p:nvSpPr>
        <p:spPr>
          <a:xfrm>
            <a:off x="3973513" y="4821238"/>
            <a:ext cx="900112" cy="360362"/>
          </a:xfrm>
          <a:prstGeom prst="rect">
            <a:avLst/>
          </a:prstGeom>
          <a:noFill/>
          <a:ln w="12700" cap="flat" cmpd="sng">
            <a:solidFill>
              <a:srgbClr val="395E8A"/>
            </a:solidFill>
            <a:prstDash val="solid"/>
            <a:miter/>
            <a:headEnd type="none" w="med" len="med"/>
            <a:tailEnd type="none" w="med" len="med"/>
          </a:ln>
        </p:spPr>
        <p:txBody>
          <a:bodyPr vert="horz" wrap="square" lIns="36195" tIns="46990" rIns="36195" bIns="46990" anchor="ctr" anchorCtr="0"/>
          <a:p>
            <a:pPr algn="ctr"/>
            <a:r>
              <a:rPr lang="zh-CN" altLang="en-US" sz="1400" b="0" dirty="0">
                <a:latin typeface="微软雅黑" panose="020B0503020204020204" pitchFamily="2" charset="-122"/>
                <a:ea typeface="微软雅黑" panose="020B0503020204020204" pitchFamily="2" charset="-122"/>
              </a:rPr>
              <a:t>业务对象</a:t>
            </a:r>
            <a:endParaRPr lang="zh-CN" altLang="en-US" sz="1400" b="0" dirty="0">
              <a:latin typeface="微软雅黑" panose="020B0503020204020204" pitchFamily="2" charset="-122"/>
              <a:ea typeface="微软雅黑" panose="020B0503020204020204" pitchFamily="2" charset="-122"/>
            </a:endParaRPr>
          </a:p>
        </p:txBody>
      </p:sp>
      <p:sp>
        <p:nvSpPr>
          <p:cNvPr id="28686" name="直接连接符 16"/>
          <p:cNvSpPr/>
          <p:nvPr/>
        </p:nvSpPr>
        <p:spPr>
          <a:xfrm>
            <a:off x="3438525" y="5000625"/>
            <a:ext cx="550863" cy="1588"/>
          </a:xfrm>
          <a:prstGeom prst="line">
            <a:avLst/>
          </a:prstGeom>
          <a:ln w="6350" cap="flat" cmpd="sng">
            <a:solidFill>
              <a:schemeClr val="tx1"/>
            </a:solidFill>
            <a:prstDash val="solid"/>
            <a:headEnd type="none" w="med" len="med"/>
            <a:tailEnd type="arrow" w="med" len="med"/>
          </a:ln>
        </p:spPr>
      </p:sp>
      <p:sp>
        <p:nvSpPr>
          <p:cNvPr id="28687" name="椭圆 17"/>
          <p:cNvSpPr/>
          <p:nvPr/>
        </p:nvSpPr>
        <p:spPr>
          <a:xfrm>
            <a:off x="5764213" y="4664075"/>
            <a:ext cx="808037" cy="615950"/>
          </a:xfrm>
          <a:prstGeom prst="ellipse">
            <a:avLst/>
          </a:prstGeom>
          <a:noFill/>
          <a:ln w="12700" cap="flat" cmpd="sng">
            <a:solidFill>
              <a:schemeClr val="tx1"/>
            </a:solidFill>
            <a:prstDash val="solid"/>
            <a:headEnd type="none" w="med" len="med"/>
            <a:tailEnd type="none" w="med" len="med"/>
          </a:ln>
        </p:spPr>
        <p:txBody>
          <a:bodyPr vert="horz" wrap="square" anchor="ctr" anchorCtr="0"/>
          <a:p>
            <a:pPr algn="ctr"/>
            <a:r>
              <a:rPr lang="zh-CN" altLang="en-US" sz="1400" b="0" dirty="0">
                <a:latin typeface="微软雅黑" panose="020B0503020204020204" pitchFamily="2" charset="-122"/>
                <a:ea typeface="微软雅黑" panose="020B0503020204020204" pitchFamily="2" charset="-122"/>
              </a:rPr>
              <a:t>主题聚合表</a:t>
            </a:r>
            <a:endParaRPr lang="zh-CN" altLang="en-US" sz="1400" b="0" dirty="0">
              <a:latin typeface="微软雅黑" panose="020B0503020204020204" pitchFamily="2" charset="-122"/>
              <a:ea typeface="微软雅黑" panose="020B0503020204020204" pitchFamily="2" charset="-122"/>
            </a:endParaRPr>
          </a:p>
        </p:txBody>
      </p:sp>
      <p:sp>
        <p:nvSpPr>
          <p:cNvPr id="28688" name="直接连接符 23"/>
          <p:cNvSpPr>
            <a:endCxn id="28685" idx="2"/>
          </p:cNvSpPr>
          <p:nvPr/>
        </p:nvSpPr>
        <p:spPr>
          <a:xfrm flipV="1">
            <a:off x="4457700" y="5181600"/>
            <a:ext cx="1588" cy="582613"/>
          </a:xfrm>
          <a:prstGeom prst="line">
            <a:avLst/>
          </a:prstGeom>
          <a:ln w="6350" cap="flat" cmpd="sng">
            <a:solidFill>
              <a:schemeClr val="tx1"/>
            </a:solidFill>
            <a:prstDash val="solid"/>
            <a:headEnd type="none" w="med" len="med"/>
            <a:tailEnd type="arrow" w="med" len="med"/>
          </a:ln>
        </p:spPr>
      </p:sp>
      <p:sp>
        <p:nvSpPr>
          <p:cNvPr id="28689" name="圆角矩形 26"/>
          <p:cNvSpPr/>
          <p:nvPr/>
        </p:nvSpPr>
        <p:spPr>
          <a:xfrm>
            <a:off x="1400175" y="4508500"/>
            <a:ext cx="5765800" cy="857250"/>
          </a:xfrm>
          <a:prstGeom prst="roundRect">
            <a:avLst>
              <a:gd name="adj" fmla="val 16667"/>
            </a:avLst>
          </a:prstGeom>
          <a:noFill/>
          <a:ln w="12700" cap="flat" cmpd="sng">
            <a:solidFill>
              <a:srgbClr val="FFC000"/>
            </a:solidFill>
            <a:prstDash val="sys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8690" name="直接连接符 36"/>
          <p:cNvSpPr/>
          <p:nvPr/>
        </p:nvSpPr>
        <p:spPr>
          <a:xfrm>
            <a:off x="4873625" y="4994275"/>
            <a:ext cx="900113" cy="6350"/>
          </a:xfrm>
          <a:prstGeom prst="line">
            <a:avLst/>
          </a:prstGeom>
          <a:ln w="6350" cap="flat" cmpd="sng">
            <a:solidFill>
              <a:schemeClr val="tx1"/>
            </a:solidFill>
            <a:prstDash val="solid"/>
            <a:headEnd type="none" w="med" len="med"/>
            <a:tailEnd type="arrow" w="med" len="med"/>
          </a:ln>
        </p:spPr>
      </p:sp>
      <p:grpSp>
        <p:nvGrpSpPr>
          <p:cNvPr id="28691" name="组合 20"/>
          <p:cNvGrpSpPr/>
          <p:nvPr/>
        </p:nvGrpSpPr>
        <p:grpSpPr>
          <a:xfrm>
            <a:off x="4356100" y="5661025"/>
            <a:ext cx="227013" cy="211138"/>
            <a:chOff x="0" y="0"/>
            <a:chExt cx="702" cy="648"/>
          </a:xfrm>
        </p:grpSpPr>
        <p:sp>
          <p:nvSpPr>
            <p:cNvPr id="28692" name="椭圆 21"/>
            <p:cNvSpPr/>
            <p:nvPr/>
          </p:nvSpPr>
          <p:spPr>
            <a:xfrm>
              <a:off x="0" y="0"/>
              <a:ext cx="702" cy="648"/>
            </a:xfrm>
            <a:prstGeom prst="ellipse">
              <a:avLst/>
            </a:prstGeom>
            <a:noFill/>
            <a:ln w="12700" cap="flat" cmpd="sng">
              <a:solidFill>
                <a:schemeClr val="tx1"/>
              </a:solidFill>
              <a:prstDash val="solid"/>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8693" name="椭圆 22"/>
            <p:cNvSpPr/>
            <p:nvPr/>
          </p:nvSpPr>
          <p:spPr>
            <a:xfrm>
              <a:off x="109" y="92"/>
              <a:ext cx="484" cy="464"/>
            </a:xfrm>
            <a:prstGeom prst="ellipse">
              <a:avLst/>
            </a:prstGeom>
            <a:solidFill>
              <a:schemeClr val="tx1">
                <a:alpha val="100000"/>
              </a:schemeClr>
            </a:solidFill>
            <a:ln w="12700" cap="flat" cmpd="sng">
              <a:solidFill>
                <a:schemeClr val="tx1"/>
              </a:solidFill>
              <a:prstDash val="solid"/>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设计原则</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699"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2.2</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grpSp>
        <p:nvGrpSpPr>
          <p:cNvPr id="29700" name="组合 11268"/>
          <p:cNvGrpSpPr>
            <a:grpSpLocks noChangeAspect="1"/>
          </p:cNvGrpSpPr>
          <p:nvPr/>
        </p:nvGrpSpPr>
        <p:grpSpPr>
          <a:xfrm>
            <a:off x="306388" y="1101725"/>
            <a:ext cx="387350" cy="388938"/>
            <a:chOff x="0" y="0"/>
            <a:chExt cx="764" cy="764"/>
          </a:xfrm>
        </p:grpSpPr>
        <p:sp>
          <p:nvSpPr>
            <p:cNvPr id="29701" name="Teardrop 15"/>
            <p:cNvSpPr>
              <a:spLocks noChangeAspect="1"/>
            </p:cNvSpPr>
            <p:nvPr/>
          </p:nvSpPr>
          <p:spPr>
            <a:xfrm rot="8100000">
              <a:off x="0" y="0"/>
              <a:ext cx="765" cy="765"/>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008FBF">
                <a:alpha val="100000"/>
              </a:srgbClr>
            </a:solidFill>
            <a:ln w="9525">
              <a:noFill/>
            </a:ln>
          </p:spPr>
          <p:txBody>
            <a:bodyPr/>
            <a:p>
              <a:endParaRPr lang="zh-CN" altLang="en-US"/>
            </a:p>
          </p:txBody>
        </p:sp>
        <p:sp>
          <p:nvSpPr>
            <p:cNvPr id="29702" name="Freeform 6"/>
            <p:cNvSpPr>
              <a:spLocks noChangeAspect="1" noEditPoints="1"/>
            </p:cNvSpPr>
            <p:nvPr/>
          </p:nvSpPr>
          <p:spPr>
            <a:xfrm>
              <a:off x="201" y="159"/>
              <a:ext cx="383" cy="422"/>
            </a:xfrm>
            <a:custGeom>
              <a:avLst/>
              <a:gdLst/>
              <a:ahLst/>
              <a:cxnLst>
                <a:cxn ang="0">
                  <a:pos x="347" y="284"/>
                </a:cxn>
                <a:cxn ang="0">
                  <a:pos x="347" y="238"/>
                </a:cxn>
                <a:cxn ang="0">
                  <a:pos x="278" y="169"/>
                </a:cxn>
                <a:cxn ang="0">
                  <a:pos x="238" y="169"/>
                </a:cxn>
                <a:cxn ang="0">
                  <a:pos x="207" y="148"/>
                </a:cxn>
                <a:cxn ang="0">
                  <a:pos x="207" y="92"/>
                </a:cxn>
                <a:cxn ang="0">
                  <a:pos x="236" y="48"/>
                </a:cxn>
                <a:cxn ang="0">
                  <a:pos x="188" y="0"/>
                </a:cxn>
                <a:cxn ang="0">
                  <a:pos x="140" y="48"/>
                </a:cxn>
                <a:cxn ang="0">
                  <a:pos x="169" y="92"/>
                </a:cxn>
                <a:cxn ang="0">
                  <a:pos x="169" y="148"/>
                </a:cxn>
                <a:cxn ang="0">
                  <a:pos x="138" y="169"/>
                </a:cxn>
                <a:cxn ang="0">
                  <a:pos x="98" y="169"/>
                </a:cxn>
                <a:cxn ang="0">
                  <a:pos x="29" y="238"/>
                </a:cxn>
                <a:cxn ang="0">
                  <a:pos x="29" y="284"/>
                </a:cxn>
                <a:cxn ang="0">
                  <a:pos x="0" y="328"/>
                </a:cxn>
                <a:cxn ang="0">
                  <a:pos x="48" y="376"/>
                </a:cxn>
                <a:cxn ang="0">
                  <a:pos x="96" y="328"/>
                </a:cxn>
                <a:cxn ang="0">
                  <a:pos x="67" y="284"/>
                </a:cxn>
                <a:cxn ang="0">
                  <a:pos x="67" y="238"/>
                </a:cxn>
                <a:cxn ang="0">
                  <a:pos x="98" y="207"/>
                </a:cxn>
                <a:cxn ang="0">
                  <a:pos x="138" y="207"/>
                </a:cxn>
                <a:cxn ang="0">
                  <a:pos x="169" y="202"/>
                </a:cxn>
                <a:cxn ang="0">
                  <a:pos x="169" y="284"/>
                </a:cxn>
                <a:cxn ang="0">
                  <a:pos x="140" y="328"/>
                </a:cxn>
                <a:cxn ang="0">
                  <a:pos x="188" y="376"/>
                </a:cxn>
                <a:cxn ang="0">
                  <a:pos x="236" y="328"/>
                </a:cxn>
                <a:cxn ang="0">
                  <a:pos x="207" y="284"/>
                </a:cxn>
                <a:cxn ang="0">
                  <a:pos x="207" y="202"/>
                </a:cxn>
                <a:cxn ang="0">
                  <a:pos x="238" y="207"/>
                </a:cxn>
                <a:cxn ang="0">
                  <a:pos x="278" y="207"/>
                </a:cxn>
                <a:cxn ang="0">
                  <a:pos x="309" y="238"/>
                </a:cxn>
                <a:cxn ang="0">
                  <a:pos x="309" y="284"/>
                </a:cxn>
                <a:cxn ang="0">
                  <a:pos x="280" y="328"/>
                </a:cxn>
                <a:cxn ang="0">
                  <a:pos x="328" y="376"/>
                </a:cxn>
                <a:cxn ang="0">
                  <a:pos x="376" y="328"/>
                </a:cxn>
                <a:cxn ang="0">
                  <a:pos x="347" y="284"/>
                </a:cxn>
                <a:cxn ang="0">
                  <a:pos x="75" y="328"/>
                </a:cxn>
                <a:cxn ang="0">
                  <a:pos x="48" y="356"/>
                </a:cxn>
                <a:cxn ang="0">
                  <a:pos x="20" y="328"/>
                </a:cxn>
                <a:cxn ang="0">
                  <a:pos x="48" y="300"/>
                </a:cxn>
                <a:cxn ang="0">
                  <a:pos x="75" y="328"/>
                </a:cxn>
                <a:cxn ang="0">
                  <a:pos x="160" y="48"/>
                </a:cxn>
                <a:cxn ang="0">
                  <a:pos x="188" y="20"/>
                </a:cxn>
                <a:cxn ang="0">
                  <a:pos x="215" y="48"/>
                </a:cxn>
                <a:cxn ang="0">
                  <a:pos x="188" y="76"/>
                </a:cxn>
                <a:cxn ang="0">
                  <a:pos x="160" y="48"/>
                </a:cxn>
                <a:cxn ang="0">
                  <a:pos x="215" y="328"/>
                </a:cxn>
                <a:cxn ang="0">
                  <a:pos x="188" y="356"/>
                </a:cxn>
                <a:cxn ang="0">
                  <a:pos x="160" y="328"/>
                </a:cxn>
                <a:cxn ang="0">
                  <a:pos x="188" y="300"/>
                </a:cxn>
                <a:cxn ang="0">
                  <a:pos x="215" y="328"/>
                </a:cxn>
                <a:cxn ang="0">
                  <a:pos x="328" y="356"/>
                </a:cxn>
                <a:cxn ang="0">
                  <a:pos x="300" y="328"/>
                </a:cxn>
                <a:cxn ang="0">
                  <a:pos x="328" y="300"/>
                </a:cxn>
                <a:cxn ang="0">
                  <a:pos x="355" y="328"/>
                </a:cxn>
                <a:cxn ang="0">
                  <a:pos x="328" y="356"/>
                </a:cxn>
              </a:cxnLst>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alpha val="100000"/>
              </a:schemeClr>
            </a:solidFill>
            <a:ln w="9525">
              <a:noFill/>
            </a:ln>
          </p:spPr>
          <p:txBody>
            <a:bodyPr/>
            <a:p>
              <a:endParaRPr lang="zh-CN" altLang="en-US"/>
            </a:p>
          </p:txBody>
        </p:sp>
      </p:grpSp>
      <p:grpSp>
        <p:nvGrpSpPr>
          <p:cNvPr id="29703" name="组合 11271"/>
          <p:cNvGrpSpPr>
            <a:grpSpLocks noChangeAspect="1"/>
          </p:cNvGrpSpPr>
          <p:nvPr/>
        </p:nvGrpSpPr>
        <p:grpSpPr>
          <a:xfrm>
            <a:off x="2660650" y="1101725"/>
            <a:ext cx="387350" cy="388938"/>
            <a:chOff x="0" y="0"/>
            <a:chExt cx="764" cy="764"/>
          </a:xfrm>
        </p:grpSpPr>
        <p:sp>
          <p:nvSpPr>
            <p:cNvPr id="29704" name="Teardrop 18"/>
            <p:cNvSpPr>
              <a:spLocks noChangeAspect="1"/>
            </p:cNvSpPr>
            <p:nvPr/>
          </p:nvSpPr>
          <p:spPr>
            <a:xfrm rot="8100000">
              <a:off x="0" y="0"/>
              <a:ext cx="765" cy="765"/>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9BBB59">
                <a:alpha val="100000"/>
              </a:srgbClr>
            </a:solidFill>
            <a:ln w="9525">
              <a:noFill/>
            </a:ln>
          </p:spPr>
          <p:txBody>
            <a:bodyPr/>
            <a:p>
              <a:endParaRPr lang="zh-CN" altLang="en-US"/>
            </a:p>
          </p:txBody>
        </p:sp>
        <p:sp>
          <p:nvSpPr>
            <p:cNvPr id="29705" name="Freeform 11"/>
            <p:cNvSpPr>
              <a:spLocks noChangeAspect="1"/>
            </p:cNvSpPr>
            <p:nvPr/>
          </p:nvSpPr>
          <p:spPr>
            <a:xfrm>
              <a:off x="146" y="245"/>
              <a:ext cx="473" cy="307"/>
            </a:xfrm>
            <a:custGeom>
              <a:avLst/>
              <a:gdLst/>
              <a:ahLst/>
              <a:cxnLst>
                <a:cxn ang="0">
                  <a:pos x="304" y="73"/>
                </a:cxn>
                <a:cxn ang="0">
                  <a:pos x="288" y="74"/>
                </a:cxn>
                <a:cxn ang="0">
                  <a:pos x="186" y="0"/>
                </a:cxn>
                <a:cxn ang="0">
                  <a:pos x="80" y="104"/>
                </a:cxn>
                <a:cxn ang="0">
                  <a:pos x="81" y="119"/>
                </a:cxn>
                <a:cxn ang="0">
                  <a:pos x="72" y="118"/>
                </a:cxn>
                <a:cxn ang="0">
                  <a:pos x="0" y="189"/>
                </a:cxn>
                <a:cxn ang="0">
                  <a:pos x="72" y="260"/>
                </a:cxn>
                <a:cxn ang="0">
                  <a:pos x="172" y="260"/>
                </a:cxn>
                <a:cxn ang="0">
                  <a:pos x="172" y="184"/>
                </a:cxn>
                <a:cxn ang="0">
                  <a:pos x="130" y="184"/>
                </a:cxn>
                <a:cxn ang="0">
                  <a:pos x="200" y="92"/>
                </a:cxn>
                <a:cxn ang="0">
                  <a:pos x="270" y="184"/>
                </a:cxn>
                <a:cxn ang="0">
                  <a:pos x="228" y="184"/>
                </a:cxn>
                <a:cxn ang="0">
                  <a:pos x="228" y="260"/>
                </a:cxn>
                <a:cxn ang="0">
                  <a:pos x="304" y="260"/>
                </a:cxn>
                <a:cxn ang="0">
                  <a:pos x="400" y="166"/>
                </a:cxn>
                <a:cxn ang="0">
                  <a:pos x="304" y="73"/>
                </a:cxn>
              </a:cxnLst>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alpha val="100000"/>
              </a:schemeClr>
            </a:solidFill>
            <a:ln w="9525">
              <a:noFill/>
            </a:ln>
          </p:spPr>
          <p:txBody>
            <a:bodyPr/>
            <a:p>
              <a:endParaRPr lang="zh-CN" altLang="en-US"/>
            </a:p>
          </p:txBody>
        </p:sp>
      </p:grpSp>
      <p:grpSp>
        <p:nvGrpSpPr>
          <p:cNvPr id="29706" name="组合 11274"/>
          <p:cNvGrpSpPr>
            <a:grpSpLocks noChangeAspect="1"/>
          </p:cNvGrpSpPr>
          <p:nvPr/>
        </p:nvGrpSpPr>
        <p:grpSpPr>
          <a:xfrm>
            <a:off x="1495425" y="1101725"/>
            <a:ext cx="388938" cy="388938"/>
            <a:chOff x="0" y="0"/>
            <a:chExt cx="764" cy="764"/>
          </a:xfrm>
        </p:grpSpPr>
        <p:sp>
          <p:nvSpPr>
            <p:cNvPr id="29707" name="Teardrop 21"/>
            <p:cNvSpPr>
              <a:spLocks noChangeAspect="1"/>
            </p:cNvSpPr>
            <p:nvPr/>
          </p:nvSpPr>
          <p:spPr>
            <a:xfrm rot="8100000">
              <a:off x="0" y="0"/>
              <a:ext cx="765" cy="765"/>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chemeClr val="hlink">
                <a:alpha val="100000"/>
              </a:schemeClr>
            </a:solidFill>
            <a:ln w="9525">
              <a:noFill/>
            </a:ln>
          </p:spPr>
          <p:txBody>
            <a:bodyPr/>
            <a:p>
              <a:endParaRPr lang="zh-CN" altLang="en-US"/>
            </a:p>
          </p:txBody>
        </p:sp>
        <p:sp>
          <p:nvSpPr>
            <p:cNvPr id="29708" name="Freeform 16"/>
            <p:cNvSpPr>
              <a:spLocks noChangeAspect="1" noEditPoints="1"/>
            </p:cNvSpPr>
            <p:nvPr/>
          </p:nvSpPr>
          <p:spPr>
            <a:xfrm>
              <a:off x="162" y="180"/>
              <a:ext cx="438" cy="438"/>
            </a:xfrm>
            <a:custGeom>
              <a:avLst/>
              <a:gdLst/>
              <a:ahLst/>
              <a:cxnLst>
                <a:cxn ang="0">
                  <a:pos x="183" y="1"/>
                </a:cxn>
                <a:cxn ang="0">
                  <a:pos x="2" y="187"/>
                </a:cxn>
                <a:cxn ang="0">
                  <a:pos x="188" y="369"/>
                </a:cxn>
                <a:cxn ang="0">
                  <a:pos x="370" y="182"/>
                </a:cxn>
                <a:cxn ang="0">
                  <a:pos x="183" y="1"/>
                </a:cxn>
                <a:cxn ang="0">
                  <a:pos x="184" y="25"/>
                </a:cxn>
                <a:cxn ang="0">
                  <a:pos x="260" y="43"/>
                </a:cxn>
                <a:cxn ang="0">
                  <a:pos x="235" y="84"/>
                </a:cxn>
                <a:cxn ang="0">
                  <a:pos x="186" y="73"/>
                </a:cxn>
                <a:cxn ang="0">
                  <a:pos x="137" y="84"/>
                </a:cxn>
                <a:cxn ang="0">
                  <a:pos x="112" y="43"/>
                </a:cxn>
                <a:cxn ang="0">
                  <a:pos x="184" y="25"/>
                </a:cxn>
                <a:cxn ang="0">
                  <a:pos x="85" y="234"/>
                </a:cxn>
                <a:cxn ang="0">
                  <a:pos x="44" y="259"/>
                </a:cxn>
                <a:cxn ang="0">
                  <a:pos x="26" y="187"/>
                </a:cxn>
                <a:cxn ang="0">
                  <a:pos x="44" y="111"/>
                </a:cxn>
                <a:cxn ang="0">
                  <a:pos x="85" y="136"/>
                </a:cxn>
                <a:cxn ang="0">
                  <a:pos x="74" y="185"/>
                </a:cxn>
                <a:cxn ang="0">
                  <a:pos x="85" y="234"/>
                </a:cxn>
                <a:cxn ang="0">
                  <a:pos x="188" y="345"/>
                </a:cxn>
                <a:cxn ang="0">
                  <a:pos x="112" y="327"/>
                </a:cxn>
                <a:cxn ang="0">
                  <a:pos x="137" y="286"/>
                </a:cxn>
                <a:cxn ang="0">
                  <a:pos x="186" y="297"/>
                </a:cxn>
                <a:cxn ang="0">
                  <a:pos x="235" y="286"/>
                </a:cxn>
                <a:cxn ang="0">
                  <a:pos x="260" y="327"/>
                </a:cxn>
                <a:cxn ang="0">
                  <a:pos x="188" y="345"/>
                </a:cxn>
                <a:cxn ang="0">
                  <a:pos x="186" y="273"/>
                </a:cxn>
                <a:cxn ang="0">
                  <a:pos x="98" y="185"/>
                </a:cxn>
                <a:cxn ang="0">
                  <a:pos x="186" y="97"/>
                </a:cxn>
                <a:cxn ang="0">
                  <a:pos x="274" y="185"/>
                </a:cxn>
                <a:cxn ang="0">
                  <a:pos x="186" y="273"/>
                </a:cxn>
                <a:cxn ang="0">
                  <a:pos x="286" y="234"/>
                </a:cxn>
                <a:cxn ang="0">
                  <a:pos x="298" y="185"/>
                </a:cxn>
                <a:cxn ang="0">
                  <a:pos x="286" y="136"/>
                </a:cxn>
                <a:cxn ang="0">
                  <a:pos x="328" y="111"/>
                </a:cxn>
                <a:cxn ang="0">
                  <a:pos x="346" y="183"/>
                </a:cxn>
                <a:cxn ang="0">
                  <a:pos x="328" y="259"/>
                </a:cxn>
                <a:cxn ang="0">
                  <a:pos x="286" y="234"/>
                </a:cxn>
              </a:cxnLst>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alpha val="100000"/>
              </a:schemeClr>
            </a:solidFill>
            <a:ln w="9525">
              <a:noFill/>
            </a:ln>
          </p:spPr>
          <p:txBody>
            <a:bodyPr/>
            <a:p>
              <a:endParaRPr lang="zh-CN" altLang="en-US"/>
            </a:p>
          </p:txBody>
        </p:sp>
      </p:grpSp>
      <p:grpSp>
        <p:nvGrpSpPr>
          <p:cNvPr id="29709" name="组合 11277"/>
          <p:cNvGrpSpPr>
            <a:grpSpLocks noChangeAspect="1"/>
          </p:cNvGrpSpPr>
          <p:nvPr/>
        </p:nvGrpSpPr>
        <p:grpSpPr>
          <a:xfrm>
            <a:off x="5056188" y="1106488"/>
            <a:ext cx="388937" cy="387350"/>
            <a:chOff x="0" y="0"/>
            <a:chExt cx="764" cy="764"/>
          </a:xfrm>
        </p:grpSpPr>
        <p:sp>
          <p:nvSpPr>
            <p:cNvPr id="29710" name="Teardrop 24"/>
            <p:cNvSpPr>
              <a:spLocks noChangeAspect="1"/>
            </p:cNvSpPr>
            <p:nvPr/>
          </p:nvSpPr>
          <p:spPr>
            <a:xfrm rot="8100000">
              <a:off x="0" y="0"/>
              <a:ext cx="765" cy="765"/>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C0392B">
                <a:alpha val="100000"/>
              </a:srgbClr>
            </a:solidFill>
            <a:ln w="9525">
              <a:noFill/>
            </a:ln>
          </p:spPr>
          <p:txBody>
            <a:bodyPr/>
            <a:p>
              <a:endParaRPr lang="zh-CN" altLang="en-US"/>
            </a:p>
          </p:txBody>
        </p:sp>
        <p:sp>
          <p:nvSpPr>
            <p:cNvPr id="29711" name="Freeform 21"/>
            <p:cNvSpPr>
              <a:spLocks noChangeAspect="1" noEditPoints="1"/>
            </p:cNvSpPr>
            <p:nvPr/>
          </p:nvSpPr>
          <p:spPr>
            <a:xfrm>
              <a:off x="177" y="225"/>
              <a:ext cx="435" cy="388"/>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alpha val="100000"/>
              </a:schemeClr>
            </a:solidFill>
            <a:ln w="9525">
              <a:noFill/>
            </a:ln>
          </p:spPr>
          <p:txBody>
            <a:bodyPr/>
            <a:p>
              <a:endParaRPr lang="zh-CN" altLang="en-US"/>
            </a:p>
          </p:txBody>
        </p:sp>
      </p:grpSp>
      <p:grpSp>
        <p:nvGrpSpPr>
          <p:cNvPr id="29712" name="组合 11280"/>
          <p:cNvGrpSpPr>
            <a:grpSpLocks noChangeAspect="1"/>
          </p:cNvGrpSpPr>
          <p:nvPr/>
        </p:nvGrpSpPr>
        <p:grpSpPr>
          <a:xfrm>
            <a:off x="3924300" y="1101725"/>
            <a:ext cx="388938" cy="388938"/>
            <a:chOff x="0" y="0"/>
            <a:chExt cx="764" cy="764"/>
          </a:xfrm>
        </p:grpSpPr>
        <p:sp>
          <p:nvSpPr>
            <p:cNvPr id="29713" name="Teardrop 27"/>
            <p:cNvSpPr>
              <a:spLocks noChangeAspect="1"/>
            </p:cNvSpPr>
            <p:nvPr/>
          </p:nvSpPr>
          <p:spPr>
            <a:xfrm rot="8100000">
              <a:off x="0" y="0"/>
              <a:ext cx="765" cy="765"/>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F39C12">
                <a:alpha val="100000"/>
              </a:srgbClr>
            </a:solidFill>
            <a:ln w="9525">
              <a:noFill/>
            </a:ln>
          </p:spPr>
          <p:txBody>
            <a:bodyPr/>
            <a:p>
              <a:endParaRPr lang="zh-CN" altLang="en-US"/>
            </a:p>
          </p:txBody>
        </p:sp>
        <p:sp>
          <p:nvSpPr>
            <p:cNvPr id="29714" name="Freeform 26"/>
            <p:cNvSpPr>
              <a:spLocks noChangeAspect="1" noEditPoints="1"/>
            </p:cNvSpPr>
            <p:nvPr/>
          </p:nvSpPr>
          <p:spPr>
            <a:xfrm>
              <a:off x="238" y="198"/>
              <a:ext cx="321" cy="402"/>
            </a:xfrm>
            <a:custGeom>
              <a:avLst/>
              <a:gdLst/>
              <a:ahLst/>
              <a:cxnLst>
                <a:cxn ang="0">
                  <a:pos x="311" y="99"/>
                </a:cxn>
                <a:cxn ang="0">
                  <a:pos x="189" y="11"/>
                </a:cxn>
                <a:cxn ang="0">
                  <a:pos x="94" y="126"/>
                </a:cxn>
                <a:cxn ang="0">
                  <a:pos x="109" y="174"/>
                </a:cxn>
                <a:cxn ang="0">
                  <a:pos x="6" y="328"/>
                </a:cxn>
                <a:cxn ang="0">
                  <a:pos x="1" y="351"/>
                </a:cxn>
                <a:cxn ang="0">
                  <a:pos x="8" y="390"/>
                </a:cxn>
                <a:cxn ang="0">
                  <a:pos x="22" y="401"/>
                </a:cxn>
                <a:cxn ang="0">
                  <a:pos x="52" y="395"/>
                </a:cxn>
                <a:cxn ang="0">
                  <a:pos x="71" y="382"/>
                </a:cxn>
                <a:cxn ang="0">
                  <a:pos x="111" y="316"/>
                </a:cxn>
                <a:cxn ang="0">
                  <a:pos x="112" y="316"/>
                </a:cxn>
                <a:cxn ang="0">
                  <a:pos x="140" y="311"/>
                </a:cxn>
                <a:cxn ang="0">
                  <a:pos x="187" y="233"/>
                </a:cxn>
                <a:cxn ang="0">
                  <a:pos x="239" y="232"/>
                </a:cxn>
                <a:cxn ang="0">
                  <a:pos x="311" y="99"/>
                </a:cxn>
                <a:cxn ang="0">
                  <a:pos x="260" y="130"/>
                </a:cxn>
                <a:cxn ang="0">
                  <a:pos x="206" y="120"/>
                </a:cxn>
                <a:cxn ang="0">
                  <a:pos x="179" y="71"/>
                </a:cxn>
                <a:cxn ang="0">
                  <a:pos x="248" y="58"/>
                </a:cxn>
                <a:cxn ang="0">
                  <a:pos x="260" y="130"/>
                </a:cxn>
              </a:cxnLst>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alpha val="100000"/>
              </a:schemeClr>
            </a:solidFill>
            <a:ln w="9525">
              <a:noFill/>
            </a:ln>
          </p:spPr>
          <p:txBody>
            <a:bodyPr/>
            <a:p>
              <a:endParaRPr lang="zh-CN" altLang="en-US"/>
            </a:p>
          </p:txBody>
        </p:sp>
      </p:grpSp>
      <p:sp>
        <p:nvSpPr>
          <p:cNvPr id="29715" name="燕尾形 11283"/>
          <p:cNvSpPr/>
          <p:nvPr/>
        </p:nvSpPr>
        <p:spPr>
          <a:xfrm>
            <a:off x="193675" y="1630363"/>
            <a:ext cx="1439863" cy="376237"/>
          </a:xfrm>
          <a:prstGeom prst="chevron">
            <a:avLst>
              <a:gd name="adj" fmla="val 65856"/>
            </a:avLst>
          </a:prstGeom>
          <a:solidFill>
            <a:srgbClr val="008FBF">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r>
              <a:rPr lang="zh-CN" altLang="en-US" sz="1200" dirty="0">
                <a:solidFill>
                  <a:schemeClr val="bg1"/>
                </a:solidFill>
                <a:latin typeface="微软雅黑" panose="020B0503020204020204" pitchFamily="2" charset="-122"/>
                <a:ea typeface="微软雅黑" panose="020B0503020204020204" pitchFamily="2" charset="-122"/>
              </a:rPr>
              <a:t>原子性</a:t>
            </a:r>
            <a:endParaRPr lang="zh-CN" altLang="en-US" sz="1200" dirty="0">
              <a:solidFill>
                <a:schemeClr val="bg1"/>
              </a:solidFill>
              <a:latin typeface="微软雅黑" panose="020B0503020204020204" pitchFamily="2" charset="-122"/>
              <a:ea typeface="微软雅黑" panose="020B0503020204020204" pitchFamily="2" charset="-122"/>
            </a:endParaRPr>
          </a:p>
        </p:txBody>
      </p:sp>
      <p:sp>
        <p:nvSpPr>
          <p:cNvPr id="29716" name="燕尾形 11284"/>
          <p:cNvSpPr/>
          <p:nvPr/>
        </p:nvSpPr>
        <p:spPr>
          <a:xfrm>
            <a:off x="1404938" y="1625600"/>
            <a:ext cx="1439862" cy="377825"/>
          </a:xfrm>
          <a:prstGeom prst="chevron">
            <a:avLst>
              <a:gd name="adj" fmla="val 65632"/>
            </a:avLst>
          </a:prstGeom>
          <a:solidFill>
            <a:schemeClr val="hlink">
              <a:alpha val="100000"/>
            </a:schemeClr>
          </a:solidFill>
          <a:ln w="12700" cap="flat" cmpd="sng">
            <a:solidFill>
              <a:schemeClr val="bg1"/>
            </a:solidFill>
            <a:prstDash val="solid"/>
            <a:miter/>
            <a:headEnd type="none" w="med" len="med"/>
            <a:tailEnd type="none" w="med" len="med"/>
          </a:ln>
        </p:spPr>
        <p:txBody>
          <a:bodyPr vert="horz" wrap="none" lIns="360045" tIns="46990" rIns="90170" bIns="46990" anchor="ctr" anchorCtr="0"/>
          <a:p>
            <a:r>
              <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rPr>
              <a:t>易用性</a:t>
            </a:r>
            <a:endPar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endParaRPr>
          </a:p>
        </p:txBody>
      </p:sp>
      <p:sp>
        <p:nvSpPr>
          <p:cNvPr id="29717" name="燕尾形 11285"/>
          <p:cNvSpPr/>
          <p:nvPr/>
        </p:nvSpPr>
        <p:spPr>
          <a:xfrm>
            <a:off x="2616200" y="1625600"/>
            <a:ext cx="1476375" cy="377825"/>
          </a:xfrm>
          <a:prstGeom prst="chevron">
            <a:avLst>
              <a:gd name="adj" fmla="val 65668"/>
            </a:avLst>
          </a:prstGeom>
          <a:solidFill>
            <a:srgbClr val="9BBB59">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pPr algn="ctr"/>
            <a:r>
              <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rPr>
              <a:t>要素属性完整性</a:t>
            </a:r>
            <a:endPar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endParaRPr>
          </a:p>
        </p:txBody>
      </p:sp>
      <p:sp>
        <p:nvSpPr>
          <p:cNvPr id="29718" name="燕尾形 11286"/>
          <p:cNvSpPr/>
          <p:nvPr/>
        </p:nvSpPr>
        <p:spPr>
          <a:xfrm>
            <a:off x="3870325" y="1625600"/>
            <a:ext cx="1439863" cy="377825"/>
          </a:xfrm>
          <a:prstGeom prst="chevron">
            <a:avLst>
              <a:gd name="adj" fmla="val 65632"/>
            </a:avLst>
          </a:prstGeom>
          <a:solidFill>
            <a:srgbClr val="F39C12">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r>
              <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rPr>
              <a:t>通用性</a:t>
            </a:r>
            <a:endPar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endParaRPr>
          </a:p>
        </p:txBody>
      </p:sp>
      <p:sp>
        <p:nvSpPr>
          <p:cNvPr id="29719" name="燕尾形 11287"/>
          <p:cNvSpPr/>
          <p:nvPr/>
        </p:nvSpPr>
        <p:spPr>
          <a:xfrm>
            <a:off x="5083175" y="1630363"/>
            <a:ext cx="1439863" cy="376237"/>
          </a:xfrm>
          <a:prstGeom prst="chevron">
            <a:avLst>
              <a:gd name="adj" fmla="val 65856"/>
            </a:avLst>
          </a:prstGeom>
          <a:solidFill>
            <a:srgbClr val="C0392B">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r>
              <a:rPr lang="zh-CN" altLang="en-US" sz="1200" dirty="0">
                <a:solidFill>
                  <a:schemeClr val="bg1"/>
                </a:solidFill>
                <a:latin typeface="微软雅黑" panose="020B0503020204020204" pitchFamily="2" charset="-122"/>
                <a:ea typeface="微软雅黑" panose="020B0503020204020204" pitchFamily="2" charset="-122"/>
              </a:rPr>
              <a:t>可扩展性</a:t>
            </a:r>
            <a:endParaRPr lang="zh-CN" altLang="en-US" sz="1200" dirty="0">
              <a:solidFill>
                <a:schemeClr val="bg1"/>
              </a:solidFill>
              <a:latin typeface="微软雅黑" panose="020B0503020204020204" pitchFamily="2" charset="-122"/>
              <a:ea typeface="微软雅黑" panose="020B0503020204020204" pitchFamily="2" charset="-122"/>
            </a:endParaRPr>
          </a:p>
        </p:txBody>
      </p:sp>
      <p:sp>
        <p:nvSpPr>
          <p:cNvPr id="29720" name="文本框 11288"/>
          <p:cNvSpPr txBox="1">
            <a:spLocks noChangeAspect="1"/>
          </p:cNvSpPr>
          <p:nvPr/>
        </p:nvSpPr>
        <p:spPr>
          <a:xfrm>
            <a:off x="87313" y="2185988"/>
            <a:ext cx="1481137" cy="701675"/>
          </a:xfrm>
          <a:prstGeom prst="rect">
            <a:avLst/>
          </a:prstGeom>
          <a:noFill/>
          <a:ln w="9525">
            <a:noFill/>
          </a:ln>
        </p:spPr>
        <p:txBody>
          <a:bodyPr vert="horz" wrap="square" anchor="t" anchorCtr="0">
            <a:spAutoFit/>
          </a:bodyPr>
          <a:p>
            <a:pPr marL="180975" indent="-156845">
              <a:spcAft>
                <a:spcPct val="20000"/>
              </a:spcAft>
              <a:buClr>
                <a:srgbClr val="008FBF"/>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按最低级别的原子粒度表示业务的细节层次，可提供最大限度的灵活性</a:t>
            </a:r>
            <a:endParaRPr lang="zh-CN" altLang="en-US" sz="1000" b="0" dirty="0">
              <a:latin typeface="微软雅黑" panose="020B0503020204020204" pitchFamily="2" charset="-122"/>
              <a:ea typeface="微软雅黑" panose="020B0503020204020204" pitchFamily="2" charset="-122"/>
            </a:endParaRPr>
          </a:p>
        </p:txBody>
      </p:sp>
      <p:sp>
        <p:nvSpPr>
          <p:cNvPr id="29721" name="文本框 11289"/>
          <p:cNvSpPr txBox="1">
            <a:spLocks noChangeAspect="1"/>
          </p:cNvSpPr>
          <p:nvPr/>
        </p:nvSpPr>
        <p:spPr>
          <a:xfrm>
            <a:off x="1296988" y="2181225"/>
            <a:ext cx="1439862" cy="1047750"/>
          </a:xfrm>
          <a:prstGeom prst="rect">
            <a:avLst/>
          </a:prstGeom>
          <a:noFill/>
          <a:ln w="9525">
            <a:noFill/>
          </a:ln>
        </p:spPr>
        <p:txBody>
          <a:bodyPr vert="horz" wrap="square" anchor="t" anchorCtr="0">
            <a:spAutoFit/>
          </a:bodyPr>
          <a:p>
            <a:pPr marL="180975" indent="-156845">
              <a:spcAft>
                <a:spcPct val="20000"/>
              </a:spcAft>
              <a:buClr>
                <a:schemeClr val="hlink"/>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要有一致、方便易懂、易查询的命名规范</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chemeClr val="hlink"/>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避免出现复杂的难懂的业务和数据规则</a:t>
            </a:r>
            <a:endParaRPr lang="zh-CN" altLang="en-US" sz="1000" b="0" dirty="0">
              <a:latin typeface="微软雅黑" panose="020B0503020204020204" pitchFamily="2" charset="-122"/>
              <a:ea typeface="微软雅黑" panose="020B0503020204020204" pitchFamily="2" charset="-122"/>
            </a:endParaRPr>
          </a:p>
        </p:txBody>
      </p:sp>
      <p:sp>
        <p:nvSpPr>
          <p:cNvPr id="29722" name="文本框 11290"/>
          <p:cNvSpPr txBox="1">
            <a:spLocks noChangeAspect="1"/>
          </p:cNvSpPr>
          <p:nvPr/>
        </p:nvSpPr>
        <p:spPr>
          <a:xfrm>
            <a:off x="2501900" y="2163763"/>
            <a:ext cx="1457325" cy="2308225"/>
          </a:xfrm>
          <a:prstGeom prst="rect">
            <a:avLst/>
          </a:prstGeom>
          <a:noFill/>
          <a:ln w="9525">
            <a:noFill/>
          </a:ln>
        </p:spPr>
        <p:txBody>
          <a:bodyPr vert="horz" wrap="square" anchor="t" anchorCtr="0">
            <a:spAutoFit/>
          </a:bodyPr>
          <a:p>
            <a:pPr marL="180975" indent="-156845">
              <a:spcAft>
                <a:spcPct val="20000"/>
              </a:spcAft>
              <a:buClr>
                <a:srgbClr val="9BBB59"/>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专业领域业务主题必须包括机构、产品、币种、客户粒度信息，支持上层维度建模</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9BBB59"/>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需包含规模、成本、利润、风险等体现业务产品对象价值及面向业务分析相关的信息要素</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9BBB59"/>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在同一粒度下尽可能扩展后续可能被共享使用到的业务元素</a:t>
            </a:r>
            <a:endParaRPr lang="zh-CN" altLang="en-US" sz="1000" b="0" dirty="0">
              <a:latin typeface="微软雅黑" panose="020B0503020204020204" pitchFamily="2" charset="-122"/>
              <a:ea typeface="微软雅黑" panose="020B0503020204020204" pitchFamily="2" charset="-122"/>
            </a:endParaRPr>
          </a:p>
        </p:txBody>
      </p:sp>
      <p:sp>
        <p:nvSpPr>
          <p:cNvPr id="29723" name="文本框 11291"/>
          <p:cNvSpPr txBox="1">
            <a:spLocks noChangeAspect="1"/>
          </p:cNvSpPr>
          <p:nvPr/>
        </p:nvSpPr>
        <p:spPr>
          <a:xfrm>
            <a:off x="3748088" y="2185988"/>
            <a:ext cx="1435100" cy="854075"/>
          </a:xfrm>
          <a:prstGeom prst="rect">
            <a:avLst/>
          </a:prstGeom>
          <a:noFill/>
          <a:ln w="9525">
            <a:noFill/>
          </a:ln>
        </p:spPr>
        <p:txBody>
          <a:bodyPr vert="horz" wrap="square" anchor="t" anchorCtr="0">
            <a:spAutoFit/>
          </a:bodyPr>
          <a:p>
            <a:pPr marL="180975" indent="-156845">
              <a:spcAft>
                <a:spcPct val="20000"/>
              </a:spcAft>
              <a:buClr>
                <a:srgbClr val="F39C12"/>
              </a:buClr>
              <a:buFont typeface="Wingdings" panose="05000000000000000000" pitchFamily="2" charset="2"/>
              <a:buChar char="l"/>
            </a:pPr>
            <a:r>
              <a:rPr lang="zh-CN" altLang="en-US" sz="1000" b="0" dirty="0">
                <a:latin typeface="Arial" panose="020B0604020202020204" charset="-116"/>
                <a:ea typeface="微软雅黑" panose="020B0503020204020204" pitchFamily="2" charset="-122"/>
              </a:rPr>
              <a:t>按照建设共性需要为导向，存放通用共享信息，以减少对数据湖的并发访问</a:t>
            </a:r>
            <a:endParaRPr lang="zh-CN" altLang="en-US" sz="1000" b="0" dirty="0">
              <a:latin typeface="Arial" panose="020B0604020202020204" charset="-116"/>
              <a:ea typeface="微软雅黑" panose="020B0503020204020204" pitchFamily="2" charset="-122"/>
            </a:endParaRPr>
          </a:p>
        </p:txBody>
      </p:sp>
      <p:sp>
        <p:nvSpPr>
          <p:cNvPr id="29724" name="文本框 11292"/>
          <p:cNvSpPr txBox="1">
            <a:spLocks noChangeAspect="1"/>
          </p:cNvSpPr>
          <p:nvPr/>
        </p:nvSpPr>
        <p:spPr>
          <a:xfrm>
            <a:off x="5005388" y="2165350"/>
            <a:ext cx="1446212" cy="1657350"/>
          </a:xfrm>
          <a:prstGeom prst="rect">
            <a:avLst/>
          </a:prstGeom>
          <a:noFill/>
          <a:ln w="9525">
            <a:noFill/>
          </a:ln>
        </p:spPr>
        <p:txBody>
          <a:bodyPr vert="horz" wrap="square" anchor="t" anchorCtr="0">
            <a:spAutoFit/>
          </a:bodyPr>
          <a:p>
            <a:pPr marL="180975" indent="-156845">
              <a:spcAft>
                <a:spcPct val="20000"/>
              </a:spcAft>
              <a:buClr>
                <a:srgbClr val="C0392B"/>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遵循内容可灵活扩展原则，满足通用性的设计并可以针对业务发展需要扩展</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C0392B"/>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口径上保留销户、作废等状态的数据，暂定保留周期为本年，后续视业务需求调整</a:t>
            </a:r>
            <a:endParaRPr lang="zh-CN" altLang="en-US" sz="1000" b="0" dirty="0">
              <a:latin typeface="微软雅黑" panose="020B0503020204020204" pitchFamily="2" charset="-122"/>
              <a:ea typeface="微软雅黑" panose="020B0503020204020204" pitchFamily="2" charset="-122"/>
            </a:endParaRPr>
          </a:p>
        </p:txBody>
      </p:sp>
      <p:sp>
        <p:nvSpPr>
          <p:cNvPr id="29725" name="Teardrop 15"/>
          <p:cNvSpPr>
            <a:spLocks noChangeAspect="1"/>
          </p:cNvSpPr>
          <p:nvPr/>
        </p:nvSpPr>
        <p:spPr>
          <a:xfrm rot="8100000">
            <a:off x="6408738" y="1101725"/>
            <a:ext cx="388937" cy="387350"/>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FF99CC">
              <a:alpha val="100000"/>
            </a:srgbClr>
          </a:solidFill>
          <a:ln w="9525">
            <a:noFill/>
          </a:ln>
        </p:spPr>
        <p:txBody>
          <a:bodyPr/>
          <a:p>
            <a:endParaRPr lang="zh-CN" altLang="en-US"/>
          </a:p>
        </p:txBody>
      </p:sp>
      <p:sp>
        <p:nvSpPr>
          <p:cNvPr id="29726" name="Freeform 6"/>
          <p:cNvSpPr>
            <a:spLocks noChangeAspect="1" noEditPoints="1"/>
          </p:cNvSpPr>
          <p:nvPr/>
        </p:nvSpPr>
        <p:spPr>
          <a:xfrm>
            <a:off x="6511925" y="1182688"/>
            <a:ext cx="195263" cy="214312"/>
          </a:xfrm>
          <a:custGeom>
            <a:avLst/>
            <a:gdLst/>
            <a:ahLst/>
            <a:cxnLst>
              <a:cxn ang="0">
                <a:pos x="347" y="284"/>
              </a:cxn>
              <a:cxn ang="0">
                <a:pos x="347" y="238"/>
              </a:cxn>
              <a:cxn ang="0">
                <a:pos x="278" y="169"/>
              </a:cxn>
              <a:cxn ang="0">
                <a:pos x="238" y="169"/>
              </a:cxn>
              <a:cxn ang="0">
                <a:pos x="207" y="148"/>
              </a:cxn>
              <a:cxn ang="0">
                <a:pos x="207" y="92"/>
              </a:cxn>
              <a:cxn ang="0">
                <a:pos x="236" y="48"/>
              </a:cxn>
              <a:cxn ang="0">
                <a:pos x="188" y="0"/>
              </a:cxn>
              <a:cxn ang="0">
                <a:pos x="140" y="48"/>
              </a:cxn>
              <a:cxn ang="0">
                <a:pos x="169" y="92"/>
              </a:cxn>
              <a:cxn ang="0">
                <a:pos x="169" y="148"/>
              </a:cxn>
              <a:cxn ang="0">
                <a:pos x="138" y="169"/>
              </a:cxn>
              <a:cxn ang="0">
                <a:pos x="98" y="169"/>
              </a:cxn>
              <a:cxn ang="0">
                <a:pos x="29" y="238"/>
              </a:cxn>
              <a:cxn ang="0">
                <a:pos x="29" y="284"/>
              </a:cxn>
              <a:cxn ang="0">
                <a:pos x="0" y="328"/>
              </a:cxn>
              <a:cxn ang="0">
                <a:pos x="48" y="376"/>
              </a:cxn>
              <a:cxn ang="0">
                <a:pos x="96" y="328"/>
              </a:cxn>
              <a:cxn ang="0">
                <a:pos x="67" y="284"/>
              </a:cxn>
              <a:cxn ang="0">
                <a:pos x="67" y="238"/>
              </a:cxn>
              <a:cxn ang="0">
                <a:pos x="98" y="207"/>
              </a:cxn>
              <a:cxn ang="0">
                <a:pos x="138" y="207"/>
              </a:cxn>
              <a:cxn ang="0">
                <a:pos x="169" y="202"/>
              </a:cxn>
              <a:cxn ang="0">
                <a:pos x="169" y="284"/>
              </a:cxn>
              <a:cxn ang="0">
                <a:pos x="140" y="328"/>
              </a:cxn>
              <a:cxn ang="0">
                <a:pos x="188" y="376"/>
              </a:cxn>
              <a:cxn ang="0">
                <a:pos x="236" y="328"/>
              </a:cxn>
              <a:cxn ang="0">
                <a:pos x="207" y="284"/>
              </a:cxn>
              <a:cxn ang="0">
                <a:pos x="207" y="202"/>
              </a:cxn>
              <a:cxn ang="0">
                <a:pos x="238" y="207"/>
              </a:cxn>
              <a:cxn ang="0">
                <a:pos x="278" y="207"/>
              </a:cxn>
              <a:cxn ang="0">
                <a:pos x="309" y="238"/>
              </a:cxn>
              <a:cxn ang="0">
                <a:pos x="309" y="284"/>
              </a:cxn>
              <a:cxn ang="0">
                <a:pos x="280" y="328"/>
              </a:cxn>
              <a:cxn ang="0">
                <a:pos x="328" y="376"/>
              </a:cxn>
              <a:cxn ang="0">
                <a:pos x="376" y="328"/>
              </a:cxn>
              <a:cxn ang="0">
                <a:pos x="347" y="284"/>
              </a:cxn>
              <a:cxn ang="0">
                <a:pos x="75" y="328"/>
              </a:cxn>
              <a:cxn ang="0">
                <a:pos x="48" y="356"/>
              </a:cxn>
              <a:cxn ang="0">
                <a:pos x="20" y="328"/>
              </a:cxn>
              <a:cxn ang="0">
                <a:pos x="48" y="300"/>
              </a:cxn>
              <a:cxn ang="0">
                <a:pos x="75" y="328"/>
              </a:cxn>
              <a:cxn ang="0">
                <a:pos x="160" y="48"/>
              </a:cxn>
              <a:cxn ang="0">
                <a:pos x="188" y="20"/>
              </a:cxn>
              <a:cxn ang="0">
                <a:pos x="215" y="48"/>
              </a:cxn>
              <a:cxn ang="0">
                <a:pos x="188" y="76"/>
              </a:cxn>
              <a:cxn ang="0">
                <a:pos x="160" y="48"/>
              </a:cxn>
              <a:cxn ang="0">
                <a:pos x="215" y="328"/>
              </a:cxn>
              <a:cxn ang="0">
                <a:pos x="188" y="356"/>
              </a:cxn>
              <a:cxn ang="0">
                <a:pos x="160" y="328"/>
              </a:cxn>
              <a:cxn ang="0">
                <a:pos x="188" y="300"/>
              </a:cxn>
              <a:cxn ang="0">
                <a:pos x="215" y="328"/>
              </a:cxn>
              <a:cxn ang="0">
                <a:pos x="328" y="356"/>
              </a:cxn>
              <a:cxn ang="0">
                <a:pos x="300" y="328"/>
              </a:cxn>
              <a:cxn ang="0">
                <a:pos x="328" y="300"/>
              </a:cxn>
              <a:cxn ang="0">
                <a:pos x="355" y="328"/>
              </a:cxn>
              <a:cxn ang="0">
                <a:pos x="328" y="356"/>
              </a:cxn>
            </a:cxnLst>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alpha val="100000"/>
            </a:schemeClr>
          </a:solidFill>
          <a:ln w="9525">
            <a:noFill/>
          </a:ln>
        </p:spPr>
        <p:txBody>
          <a:bodyPr/>
          <a:p>
            <a:endParaRPr lang="zh-CN" altLang="en-US"/>
          </a:p>
        </p:txBody>
      </p:sp>
      <p:sp>
        <p:nvSpPr>
          <p:cNvPr id="29727" name="燕尾形 11295"/>
          <p:cNvSpPr/>
          <p:nvPr/>
        </p:nvSpPr>
        <p:spPr>
          <a:xfrm>
            <a:off x="6299200" y="1630363"/>
            <a:ext cx="1438275" cy="376237"/>
          </a:xfrm>
          <a:prstGeom prst="chevron">
            <a:avLst>
              <a:gd name="adj" fmla="val 65783"/>
            </a:avLst>
          </a:prstGeom>
          <a:solidFill>
            <a:srgbClr val="FF99CC">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pPr algn="ctr"/>
            <a:r>
              <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rPr>
              <a:t>快慢时效区分</a:t>
            </a:r>
            <a:endPar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endParaRPr>
          </a:p>
        </p:txBody>
      </p:sp>
      <p:sp>
        <p:nvSpPr>
          <p:cNvPr id="29728" name="文本框 11296"/>
          <p:cNvSpPr txBox="1">
            <a:spLocks noChangeAspect="1"/>
          </p:cNvSpPr>
          <p:nvPr/>
        </p:nvSpPr>
        <p:spPr>
          <a:xfrm>
            <a:off x="6237288" y="2165350"/>
            <a:ext cx="1430337" cy="2308225"/>
          </a:xfrm>
          <a:prstGeom prst="rect">
            <a:avLst/>
          </a:prstGeom>
          <a:noFill/>
          <a:ln w="9525">
            <a:noFill/>
          </a:ln>
        </p:spPr>
        <p:txBody>
          <a:bodyPr vert="horz" wrap="square" anchor="t" anchorCtr="0">
            <a:spAutoFit/>
          </a:bodyPr>
          <a:p>
            <a:pPr marL="180975" indent="-156845">
              <a:spcAft>
                <a:spcPct val="20000"/>
              </a:spcAft>
              <a:buClr>
                <a:srgbClr val="E6AEDE"/>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统筹考虑使用方需求和来源时效，将同一逻辑主题聚合在物理上拆分成多个主题聚合</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E6AEDE"/>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对于时效要求不高（如分析师灵活查询）再组装成一个聚合</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E6AEDE"/>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对准实时需求且来源数据支持准实时到达，采用一天多批次加载方式，按时间切片记录</a:t>
            </a:r>
            <a:endParaRPr lang="zh-CN" altLang="en-US" sz="1000" b="0" dirty="0">
              <a:latin typeface="微软雅黑" panose="020B0503020204020204" pitchFamily="2" charset="-122"/>
              <a:ea typeface="微软雅黑" panose="020B0503020204020204" pitchFamily="2" charset="-122"/>
            </a:endParaRPr>
          </a:p>
        </p:txBody>
      </p:sp>
      <p:sp>
        <p:nvSpPr>
          <p:cNvPr id="29729" name="Teardrop 15"/>
          <p:cNvSpPr>
            <a:spLocks noChangeAspect="1"/>
          </p:cNvSpPr>
          <p:nvPr/>
        </p:nvSpPr>
        <p:spPr>
          <a:xfrm rot="8100000">
            <a:off x="7618413" y="1100138"/>
            <a:ext cx="388937" cy="387350"/>
          </a:xfrm>
          <a:custGeom>
            <a:avLst/>
            <a:gdLst/>
            <a:ahLst/>
            <a:cxnLst/>
            <a:pathLst>
              <a:path w="418280" h="418280">
                <a:moveTo>
                  <a:pt x="0" y="209140"/>
                </a:moveTo>
                <a:cubicBezTo>
                  <a:pt x="0" y="93635"/>
                  <a:pt x="93635" y="0"/>
                  <a:pt x="209140" y="0"/>
                </a:cubicBezTo>
                <a:cubicBezTo>
                  <a:pt x="278853" y="0"/>
                  <a:pt x="348566" y="0"/>
                  <a:pt x="418280" y="0"/>
                </a:cubicBezTo>
                <a:cubicBezTo>
                  <a:pt x="418280" y="69713"/>
                  <a:pt x="418280" y="139426"/>
                  <a:pt x="418280" y="209140"/>
                </a:cubicBezTo>
                <a:cubicBezTo>
                  <a:pt x="418280" y="324645"/>
                  <a:pt x="324645" y="418280"/>
                  <a:pt x="209140" y="418280"/>
                </a:cubicBezTo>
                <a:cubicBezTo>
                  <a:pt x="93635" y="418280"/>
                  <a:pt x="0" y="324645"/>
                  <a:pt x="0" y="209140"/>
                </a:cubicBezTo>
                <a:close/>
              </a:path>
            </a:pathLst>
          </a:custGeom>
          <a:solidFill>
            <a:srgbClr val="008000">
              <a:alpha val="100000"/>
            </a:srgbClr>
          </a:solidFill>
          <a:ln w="9525">
            <a:noFill/>
          </a:ln>
        </p:spPr>
        <p:txBody>
          <a:bodyPr/>
          <a:p>
            <a:endParaRPr lang="zh-CN" altLang="en-US"/>
          </a:p>
        </p:txBody>
      </p:sp>
      <p:sp>
        <p:nvSpPr>
          <p:cNvPr id="29730" name="燕尾形 11295"/>
          <p:cNvSpPr/>
          <p:nvPr/>
        </p:nvSpPr>
        <p:spPr>
          <a:xfrm>
            <a:off x="7508875" y="1628775"/>
            <a:ext cx="1438275" cy="376238"/>
          </a:xfrm>
          <a:prstGeom prst="chevron">
            <a:avLst>
              <a:gd name="adj" fmla="val 65783"/>
            </a:avLst>
          </a:prstGeom>
          <a:solidFill>
            <a:srgbClr val="008000">
              <a:alpha val="100000"/>
            </a:srgbClr>
          </a:solidFill>
          <a:ln w="12700" cap="flat" cmpd="sng">
            <a:solidFill>
              <a:schemeClr val="bg1"/>
            </a:solidFill>
            <a:prstDash val="solid"/>
            <a:miter/>
            <a:headEnd type="none" w="med" len="med"/>
            <a:tailEnd type="none" w="med" len="med"/>
          </a:ln>
        </p:spPr>
        <p:txBody>
          <a:bodyPr vert="horz" wrap="none" lIns="360045" tIns="46990" rIns="90170" bIns="46990" anchor="ctr" anchorCtr="0"/>
          <a:p>
            <a:pPr algn="ctr"/>
            <a:r>
              <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rPr>
              <a:t>逻辑物理区分</a:t>
            </a:r>
            <a:endParaRPr lang="zh-CN" altLang="en-US" sz="1200" dirty="0">
              <a:solidFill>
                <a:schemeClr val="bg1"/>
              </a:solidFill>
              <a:latin typeface="微软雅黑" panose="020B0503020204020204" pitchFamily="2" charset="-122"/>
              <a:ea typeface="微软雅黑" panose="020B0503020204020204" pitchFamily="2" charset="-122"/>
              <a:sym typeface="Arial" panose="020B0604020202020204" charset="-116"/>
            </a:endParaRPr>
          </a:p>
        </p:txBody>
      </p:sp>
      <p:pic>
        <p:nvPicPr>
          <p:cNvPr id="29731" name="组合 92"/>
          <p:cNvPicPr/>
          <p:nvPr/>
        </p:nvPicPr>
        <p:blipFill>
          <a:blip r:embed="rId1"/>
          <a:stretch>
            <a:fillRect/>
          </a:stretch>
        </p:blipFill>
        <p:spPr>
          <a:xfrm>
            <a:off x="7704138" y="1168400"/>
            <a:ext cx="215900" cy="239713"/>
          </a:xfrm>
          <a:prstGeom prst="rect">
            <a:avLst/>
          </a:prstGeom>
          <a:noFill/>
          <a:ln w="9525">
            <a:noFill/>
          </a:ln>
        </p:spPr>
      </p:pic>
      <p:sp>
        <p:nvSpPr>
          <p:cNvPr id="29732" name="文本框 11296"/>
          <p:cNvSpPr txBox="1">
            <a:spLocks noChangeAspect="1"/>
          </p:cNvSpPr>
          <p:nvPr/>
        </p:nvSpPr>
        <p:spPr>
          <a:xfrm>
            <a:off x="7488238" y="2170113"/>
            <a:ext cx="1431925" cy="1350962"/>
          </a:xfrm>
          <a:prstGeom prst="rect">
            <a:avLst/>
          </a:prstGeom>
          <a:noFill/>
          <a:ln w="9525">
            <a:noFill/>
          </a:ln>
        </p:spPr>
        <p:txBody>
          <a:bodyPr vert="horz" wrap="square" anchor="t" anchorCtr="0">
            <a:spAutoFit/>
          </a:bodyPr>
          <a:p>
            <a:pPr marL="180975" indent="-156845">
              <a:spcAft>
                <a:spcPct val="20000"/>
              </a:spcAft>
              <a:buClr>
                <a:srgbClr val="008000"/>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针对存储开销很大，信息要素基本完整，关联融合信息不多或关联表相对较小，应采用逻辑聚合，封装处理逻辑</a:t>
            </a:r>
            <a:endParaRPr lang="zh-CN" altLang="en-US" sz="1000" b="0" dirty="0">
              <a:latin typeface="微软雅黑" panose="020B0503020204020204" pitchFamily="2" charset="-122"/>
              <a:ea typeface="微软雅黑" panose="020B0503020204020204" pitchFamily="2" charset="-122"/>
            </a:endParaRPr>
          </a:p>
          <a:p>
            <a:pPr marL="180975" indent="-156845">
              <a:spcAft>
                <a:spcPct val="20000"/>
              </a:spcAft>
              <a:buClr>
                <a:srgbClr val="008000"/>
              </a:buClr>
              <a:buFont typeface="Wingdings" panose="05000000000000000000" pitchFamily="2" charset="2"/>
              <a:buChar char="l"/>
            </a:pPr>
            <a:r>
              <a:rPr lang="zh-CN" altLang="en-US" sz="1000" b="0" dirty="0">
                <a:latin typeface="微软雅黑" panose="020B0503020204020204" pitchFamily="2" charset="-122"/>
                <a:ea typeface="微软雅黑" panose="020B0503020204020204" pitchFamily="2" charset="-122"/>
              </a:rPr>
              <a:t>如逻辑聚合效率存在瓶颈，应物理化</a:t>
            </a:r>
            <a:endParaRPr lang="zh-CN" altLang="en-US" sz="1000" b="0" dirty="0">
              <a:latin typeface="微软雅黑" panose="020B0503020204020204" pitchFamily="2" charset="-122"/>
              <a:ea typeface="微软雅黑" panose="020B0503020204020204"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1</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-数据标准</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3"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0724"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打破业务数据多源异构问题，消除不同系统之间数据的重复定义与不一致性，形成统一规范的标准业务数据体系，保证用户使用的延续性与易用性</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命名规范</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同一个数据项采用同样的命名，采用标准统一的数据格式</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数据项的英文名严格按照词库进行翻译</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数据字典规范</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同一字段命名，且涉及数据字典，则数据字典代码值也应保持一致</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数据字典应统一参照集团信息标准。如未规定的，应优先沿用数据仓库现行数据字典的编码方式进行整合</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数据类型规范</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表按ORCFILE格式存储，字段按实际长度存储，而非STRING类型</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字段应设置为NOT NULL</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数据类型定义主要为变长字符型，数值整型、含精度型，日期型，避免出现不规整的类型</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spcAft>
                <a:spcPct val="20000"/>
              </a:spcAft>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5" name="文本框 30724"/>
          <p:cNvSpPr txBox="1"/>
          <p:nvPr/>
        </p:nvSpPr>
        <p:spPr>
          <a:xfrm>
            <a:off x="539750" y="2422525"/>
            <a:ext cx="3743325" cy="1801813"/>
          </a:xfrm>
          <a:prstGeom prst="rect">
            <a:avLst/>
          </a:prstGeom>
          <a:noFill/>
          <a:ln w="15875" cap="flat" cmpd="sng">
            <a:solidFill>
              <a:schemeClr val="accent2"/>
            </a:solidFill>
            <a:prstDash val="dash"/>
            <a:miter/>
            <a:headEnd type="none" w="med" len="med"/>
            <a:tailEnd type="none" w="med" len="med"/>
          </a:ln>
        </p:spPr>
        <p:txBody>
          <a:bodyPr vert="horz" wrap="square" lIns="90170" tIns="46990" rIns="90170" bIns="46990" anchor="t" anchorCtr="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表名命名规范</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表名前缀按业务板块进行分配，形成前缀规范列表</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表名以归属业务领域开头，然后是聚合对象描述和粒度，定义明确清晰，聚合对象前可加修饰词</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ü"/>
            </a:pPr>
            <a:r>
              <a:rPr lang="zh-CN" altLang="en-US" sz="1200" b="0" dirty="0">
                <a:latin typeface="微软雅黑" panose="020B0503020204020204" pitchFamily="2" charset="-122"/>
                <a:ea typeface="微软雅黑" panose="020B0503020204020204" pitchFamily="2" charset="-122"/>
              </a:rPr>
              <a:t> </a:t>
            </a:r>
            <a:r>
              <a:rPr lang="zh-CN" altLang="en-US" sz="1000" b="0" i="1" dirty="0">
                <a:latin typeface="微软雅黑" panose="020B0503020204020204" pitchFamily="2" charset="-122"/>
                <a:ea typeface="微软雅黑" panose="020B0503020204020204" pitchFamily="2" charset="-122"/>
              </a:rPr>
              <a:t>示例：聚合对象若是信贷板块对公贷款业务领域的合同，表命名应为“对公贷款台账合同聚合”。其中，“对公贷款”表明业务领域，“合同”表明聚合对象，“台账”为修饰词，做补充说明。对应表英文名为S04_CORP_LOAN_CM_CONTR</a:t>
            </a:r>
            <a:endParaRPr lang="zh-CN" altLang="en-US" sz="1200" b="0" dirty="0">
              <a:latin typeface="微软雅黑" panose="020B0503020204020204" pitchFamily="2" charset="-122"/>
              <a:ea typeface="微软雅黑" panose="020B0503020204020204" pitchFamily="2" charset="-122"/>
            </a:endParaRPr>
          </a:p>
        </p:txBody>
      </p:sp>
      <p:sp>
        <p:nvSpPr>
          <p:cNvPr id="30726" name="文本框 30725"/>
          <p:cNvSpPr txBox="1"/>
          <p:nvPr/>
        </p:nvSpPr>
        <p:spPr>
          <a:xfrm>
            <a:off x="4711700" y="2438400"/>
            <a:ext cx="3743325" cy="1765300"/>
          </a:xfrm>
          <a:prstGeom prst="rect">
            <a:avLst/>
          </a:prstGeom>
          <a:noFill/>
          <a:ln w="15875" cap="flat" cmpd="sng">
            <a:solidFill>
              <a:schemeClr val="accent2"/>
            </a:solidFill>
            <a:prstDash val="dash"/>
            <a:miter/>
            <a:headEnd type="none" w="med" len="med"/>
            <a:tailEnd type="none" w="med" len="med"/>
          </a:ln>
        </p:spPr>
        <p:txBody>
          <a:bodyPr vert="horz" wrap="square" lIns="90170" tIns="46990" rIns="90170" bIns="46990" anchor="t" anchorCtr="0">
            <a:spAutoFit/>
          </a:bodyPr>
          <a:p>
            <a:pPr algn="ctr">
              <a:lnSpc>
                <a:spcPct val="120000"/>
              </a:lnSpc>
              <a:spcAft>
                <a:spcPct val="20000"/>
              </a:spcAft>
            </a:pPr>
            <a:r>
              <a:rPr lang="zh-CN" altLang="en-US" sz="1200" dirty="0">
                <a:latin typeface="微软雅黑" panose="020B0503020204020204" pitchFamily="2" charset="-122"/>
                <a:ea typeface="微软雅黑" panose="020B0503020204020204" pitchFamily="2" charset="-122"/>
              </a:rPr>
              <a:t>字段命名规范</a:t>
            </a:r>
            <a:endParaRPr lang="zh-CN" altLang="en-US" sz="120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dirty="0">
                <a:latin typeface="微软雅黑" panose="020B0503020204020204" pitchFamily="2" charset="-122"/>
                <a:ea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rPr>
              <a:t>优先对照集团信息标准进行统一命名，没有信息标准参照的应按约定俗成的业务术语</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字段若由数据字典组成，字段命名应按“代码”结尾</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rPr>
              <a:t> 代码字段取值只有“是/非”，字段命名应按“标志”结尾，应约定取值为1表示“是”和0表示“否”</a:t>
            </a:r>
            <a:endParaRPr lang="zh-CN" altLang="en-US" sz="1200" b="0" dirty="0">
              <a:latin typeface="微软雅黑" panose="020B0503020204020204" pitchFamily="2" charset="-122"/>
              <a:ea typeface="微软雅黑" panose="020B0503020204020204" pitchFamily="2" charset="-122"/>
            </a:endParaRPr>
          </a:p>
          <a:p>
            <a:pPr>
              <a:lnSpc>
                <a:spcPct val="120000"/>
              </a:lnSpc>
              <a:buClr>
                <a:srgbClr val="CC4E3F"/>
              </a:buClr>
              <a:buFont typeface="Wingdings" panose="05000000000000000000" pitchFamily="2" charset="2"/>
              <a:buChar char="l"/>
            </a:pPr>
            <a:endParaRPr lang="zh-CN" altLang="en-US" sz="400" b="0" dirty="0">
              <a:latin typeface="微软雅黑" panose="020B0503020204020204" pitchFamily="2" charset="-122"/>
              <a:ea typeface="微软雅黑" panose="020B0503020204020204"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2</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-物理存储</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47"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1748"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主题聚合原则上按日期切片进行物理存储，如数据变化不大或有历史追溯需求的建议按历史表存储</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日期切片</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表中增加pt_dt字段，格式为YYYY-MM-DD，表示当前数据日期</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聚合表一般一天一个快照，且查询时以查一天的数据居多，按pt_dt做PARTITION</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历史表</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应增加Start_Dt（开始日期）和End_Dt（结束日期）两个字段，左闭右开方式体现日期变化起点和终点，默认End_Dt最大日期为3000-12-31</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spcAft>
                <a:spcPct val="20000"/>
              </a:spcAft>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49" name="标题 1"/>
          <p:cNvSpPr txBox="1"/>
          <p:nvPr/>
        </p:nvSpPr>
        <p:spPr>
          <a:xfrm>
            <a:off x="360363" y="3319463"/>
            <a:ext cx="8394700" cy="1692275"/>
          </a:xfrm>
          <a:prstGeom prst="rect">
            <a:avLst/>
          </a:prstGeom>
          <a:noFill/>
          <a:ln w="15875" cap="flat" cmpd="sng">
            <a:solidFill>
              <a:schemeClr val="accent2"/>
            </a:solidFill>
            <a:prstDash val="dash"/>
            <a:miter/>
            <a:headEnd type="none" w="med" len="med"/>
            <a:tailEnd type="none" w="med" len="med"/>
          </a:ln>
        </p:spPr>
        <p:txBody>
          <a:bodyPr vert="horz" wrap="square" lIns="90170" tIns="46990" rIns="90170" bIns="46990" anchor="t" anchorCtr="0"/>
          <a:p>
            <a:pPr marL="285750" indent="-285750" eaLnBrk="0" hangingPunct="0">
              <a:lnSpc>
                <a:spcPct val="120000"/>
              </a:lnSpc>
              <a:spcAft>
                <a:spcPct val="20000"/>
              </a:spcAft>
              <a:buClr>
                <a:srgbClr val="CC4E3F"/>
              </a:buClr>
              <a:buFont typeface="Wingdings" panose="05000000000000000000" pitchFamily="2" charset="2"/>
            </a:pPr>
            <a:r>
              <a:rPr lang="zh-CN" altLang="en-US" sz="1200" dirty="0">
                <a:latin typeface="微软雅黑" panose="020B0503020204020204" pitchFamily="2" charset="-122"/>
                <a:ea typeface="微软雅黑" panose="020B0503020204020204" pitchFamily="2" charset="-122"/>
                <a:sym typeface="微软雅黑" panose="020B0503020204020204" pitchFamily="2" charset="-122"/>
              </a:rPr>
              <a:t>示例：</a:t>
            </a: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主机机构一览历史作为历史表，应包含Start_Dt和End_Dt字段。如世博东明路支行之前归属在浦东分行营业厅，在2012年1月4日归属到世博周家渡支行</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p:txBody>
      </p:sp>
      <p:graphicFrame>
        <p:nvGraphicFramePr>
          <p:cNvPr id="31750" name="表格 31749"/>
          <p:cNvGraphicFramePr/>
          <p:nvPr/>
        </p:nvGraphicFramePr>
        <p:xfrm>
          <a:off x="612775" y="3895725"/>
          <a:ext cx="7451725" cy="984250"/>
        </p:xfrm>
        <a:graphic>
          <a:graphicData uri="http://schemas.openxmlformats.org/drawingml/2006/table">
            <a:tbl>
              <a:tblPr/>
              <a:tblGrid>
                <a:gridCol w="1066800"/>
                <a:gridCol w="1500188"/>
                <a:gridCol w="1022350"/>
                <a:gridCol w="1214437"/>
                <a:gridCol w="1692275"/>
                <a:gridCol w="955675"/>
              </a:tblGrid>
              <a:tr h="31432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机构编号</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机构名称</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开始日期</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支行机构编号</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支行机构名称</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结束日期</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808080">
                        <a:alpha val="50000"/>
                      </a:srgbClr>
                    </a:solidFill>
                  </a:tcPr>
                </a:tc>
              </a:tr>
              <a:tr h="3238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Times New Roman" panose="02020603050405020304" pitchFamily="2" charset="-52"/>
                          <a:ea typeface="Times New Roman" panose="02020603050405020304" pitchFamily="2" charset="-52"/>
                          <a:sym typeface="Times New Roman" panose="02020603050405020304" pitchFamily="2" charset="-52"/>
                        </a:rPr>
                        <a:t>0100100624</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rPr>
                        <a:t>世博东明路支行</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2010-10-24</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Times New Roman" panose="02020603050405020304" pitchFamily="2" charset="-52"/>
                          <a:ea typeface="Times New Roman" panose="02020603050405020304" pitchFamily="2" charset="-52"/>
                          <a:sym typeface="Times New Roman" panose="02020603050405020304" pitchFamily="2" charset="-52"/>
                        </a:rPr>
                        <a:t>0100102809</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rPr>
                        <a:t>浦东分行营业厅</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2012-01-04</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460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Times New Roman" panose="02020603050405020304" pitchFamily="2" charset="-52"/>
                          <a:ea typeface="Times New Roman" panose="02020603050405020304" pitchFamily="2" charset="-52"/>
                          <a:sym typeface="Times New Roman" panose="02020603050405020304" pitchFamily="2" charset="-52"/>
                        </a:rPr>
                        <a:t>0100100624</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rPr>
                        <a:t>世博东明路支行</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2012-01-04</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Times New Roman" panose="02020603050405020304" pitchFamily="2" charset="-52"/>
                          <a:ea typeface="Times New Roman" panose="02020603050405020304" pitchFamily="2" charset="-52"/>
                          <a:sym typeface="Times New Roman" panose="02020603050405020304" pitchFamily="2" charset="-52"/>
                        </a:rPr>
                        <a:t>0100102692</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rPr>
                        <a:t>世博周家渡支行</a:t>
                      </a:r>
                      <a:endParaRPr lang="zh-CN" altLang="en-US" sz="1200" b="0" u="none">
                        <a:latin typeface="Times New Roman" panose="02020603050405020304" pitchFamily="2" charset="-52"/>
                        <a:ea typeface="Times New Roman" panose="02020603050405020304" pitchFamily="2" charset="-52"/>
                        <a:sym typeface="Times New Roman" panose="02020603050405020304" pitchFamily="2" charset="-5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3000-12-31</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t" anchorCtr="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3</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-质量管控</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1"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2772"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主题聚合数据质量管控依据《数据质量技术规范》执行</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数据质量规则 </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业务检查规则：</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用业务语言描述的数据质量规则，由业务部门主导，用业务语言描述的数据质量规则，可基于DQM线上部署HQL语句实现检查逻辑</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科技检查规则：</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技术层面的检查，在设计过程中需将数据质量技术检查规则考虑在内</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规则部署要求</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3" eaLnBrk="0" hangingPunct="0">
              <a:lnSpc>
                <a:spcPct val="120000"/>
              </a:lnSpc>
              <a:buClr>
                <a:srgbClr val="CC4E3F"/>
              </a:buClr>
              <a:buFont typeface="Wingdings" panose="05000000000000000000" pitchFamily="2" charset="2"/>
              <a:buChar char="ü"/>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 应分别至少部署一条数据实体完整性检查、唯一性检查和数据参照完整性检查的技术规则</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lvl="3" eaLnBrk="0" hangingPunct="0">
              <a:lnSpc>
                <a:spcPct val="120000"/>
              </a:lnSpc>
              <a:buClr>
                <a:srgbClr val="CC4E3F"/>
              </a:buClr>
              <a:buFont typeface="Wingdings" panose="05000000000000000000" pitchFamily="2" charset="2"/>
              <a:buChar char="ü"/>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 如聚合对象涉及参与总分核对，还应部署总分核对检查规则</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lvl="3" eaLnBrk="0" hangingPunct="0">
              <a:lnSpc>
                <a:spcPct val="120000"/>
              </a:lnSpc>
              <a:buClr>
                <a:srgbClr val="CC4E3F"/>
              </a:buClr>
              <a:buFont typeface="Wingdings" panose="05000000000000000000" pitchFamily="2" charset="2"/>
              <a:buChar char="ü"/>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 若聚合对象中用于后续维度指标分析，宜添加关键数值波动监测，保证数据正确性</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spcBef>
                <a:spcPct val="20000"/>
              </a:spcBef>
              <a:spcAft>
                <a:spcPct val="20000"/>
              </a:spcAft>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质量检查融入到任务调度与报警，发现质量问题及时告警修复，并自动生成质量报告</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spcAft>
                <a:spcPct val="20000"/>
              </a:spcAft>
              <a:buClr>
                <a:srgbClr val="CC4E3F"/>
              </a:buClr>
              <a:buFont typeface="Wingdings" panose="05000000000000000000" pitchFamily="2" charset="2"/>
              <a:buChar char="l"/>
            </a:pP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 主题聚合上发现的数据质量问题，均应纳入数据质量管理平台形成闭环管理</a:t>
            </a:r>
            <a:endParaRPr lang="zh-CN" altLang="en-US" sz="1400" dirty="0">
              <a:latin typeface="微软雅黑" panose="020B0503020204020204" pitchFamily="2" charset="-122"/>
              <a:ea typeface="微软雅黑" panose="020B0503020204020204" pitchFamily="2" charset="-122"/>
              <a:sym typeface="微软雅黑" panose="020B0503020204020204" pitchFamily="2" charset="-122"/>
            </a:endParaRPr>
          </a:p>
        </p:txBody>
      </p:sp>
      <p:graphicFrame>
        <p:nvGraphicFramePr>
          <p:cNvPr id="32773" name="表格 32772"/>
          <p:cNvGraphicFramePr/>
          <p:nvPr/>
        </p:nvGraphicFramePr>
        <p:xfrm>
          <a:off x="1473200" y="2349500"/>
          <a:ext cx="5508625" cy="1827213"/>
        </p:xfrm>
        <a:graphic>
          <a:graphicData uri="http://schemas.openxmlformats.org/drawingml/2006/table">
            <a:tbl>
              <a:tblPr/>
              <a:tblGrid>
                <a:gridCol w="1330325"/>
                <a:gridCol w="4178300"/>
              </a:tblGrid>
              <a:tr h="3111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u="sng">
                          <a:solidFill>
                            <a:srgbClr val="FFFFFF"/>
                          </a:solidFill>
                          <a:latin typeface="Calibri" panose="020F0502020204030204" pitchFamily="2"/>
                          <a:ea typeface="宋体" panose="02010600030101010101" pitchFamily="2" charset="-122"/>
                          <a:sym typeface="Calibri" panose="020F0502020204030204" pitchFamily="2"/>
                        </a:rPr>
                        <a:t>评估维度</a:t>
                      </a:r>
                      <a:endParaRPr lang="zh-CN" altLang="en-US" sz="1200" u="sng">
                        <a:solidFill>
                          <a:srgbClr val="FFFFFF"/>
                        </a:solidFill>
                        <a:latin typeface="Calibri" panose="020F0502020204030204" pitchFamily="2"/>
                        <a:ea typeface="宋体" panose="02010600030101010101" pitchFamily="2" charset="-122"/>
                        <a:sym typeface="Calibri" panose="020F0502020204030204" pitchFamily="2"/>
                      </a:endParaRPr>
                    </a:p>
                  </a:txBody>
                  <a:tcPr marL="90170" marR="9017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u="sng">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衡量标准</a:t>
                      </a:r>
                      <a:endParaRPr lang="zh-CN" altLang="en-US" sz="1200" u="sng">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a:txBody>
                  <a:tcPr marL="90170" marR="9017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r>
              <a:tr h="3079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完整性</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17780" marR="1778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指定数据项是否缺失，不允许为空</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r>
              <a:tr h="3111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唯一性</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17780" marR="1778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在特定数据集中不存在重复值</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r>
              <a:tr h="3111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参照完整性</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17780" marR="1778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数据项在被引用的表中有定义</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r>
              <a:tr h="3111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依赖一致性</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17780" marR="1778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数据项取值满足与其它数据项间依赖关系</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正确性</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17780" marR="1778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342900" lvl="0" indent="-342900" algn="l" eaLnBrk="0" fontAlgn="base" latinLnBrk="1" hangingPunct="1">
                        <a:lnSpc>
                          <a:spcPct val="150000"/>
                        </a:lnSpc>
                        <a:spcBef>
                          <a:spcPct val="20000"/>
                        </a:spcBef>
                        <a:spcAft>
                          <a:spcPct val="0"/>
                        </a:spcAft>
                        <a:buClr>
                          <a:srgbClr val="F40000"/>
                        </a:buClr>
                        <a:buFont typeface="Wingdings" panose="05000000000000000000" pitchFamily="2" charset="2"/>
                        <a:buNone/>
                      </a:pPr>
                      <a:r>
                        <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数据正确体现了真实情况</a:t>
                      </a:r>
                      <a:endParaRPr lang="zh-CN" altLang="en-US" sz="1200" b="0" u="sng">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txBody>
                  <a:tcPr marL="0" marR="0" marT="0" marB="0" vert="horz" anchor="ctr" anchorCtr="1">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4</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-安全管理</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3795"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3796" name="标题 1"/>
          <p:cNvSpPr txBox="1"/>
          <p:nvPr/>
        </p:nvSpPr>
        <p:spPr>
          <a:xfrm>
            <a:off x="215900" y="909638"/>
            <a:ext cx="4324350" cy="1836737"/>
          </a:xfrm>
          <a:prstGeom prst="rect">
            <a:avLst/>
          </a:prstGeom>
          <a:noFill/>
          <a:ln w="12700" cap="flat" cmpd="sng">
            <a:solidFill>
              <a:schemeClr val="accent2"/>
            </a:solidFill>
            <a:prstDash val="dash"/>
            <a:miter/>
            <a:headEnd type="none" w="med" len="med"/>
            <a:tailEnd type="none" w="med" len="med"/>
          </a:ln>
        </p:spPr>
        <p:txBody>
          <a:bodyPr vert="horz" wrap="square" lIns="90170" tIns="46990" rIns="90170" bIns="46990" anchor="t" anchorCtr="0"/>
          <a:p>
            <a:pPr marL="285750" indent="-285750" algn="ctr" eaLnBrk="0" hangingPunct="0">
              <a:lnSpc>
                <a:spcPct val="120000"/>
              </a:lnSpc>
              <a:spcAft>
                <a:spcPct val="20000"/>
              </a:spcAft>
              <a:buClr>
                <a:srgbClr val="CC4E3F"/>
              </a:buClr>
              <a:buFont typeface="Wingdings" panose="05000000000000000000" pitchFamily="2" charset="2"/>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查询范围管理</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创建主题聚合总行视图和分行视图实现数据范围共享</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默认按地区按机构层级划分辖属数据访问范围</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分行在业务开展中需要跨地区、跨机构访问共享数据的场景，可向总行数据管理部门提出申请</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3797" name="标题 1"/>
          <p:cNvSpPr txBox="1"/>
          <p:nvPr/>
        </p:nvSpPr>
        <p:spPr>
          <a:xfrm>
            <a:off x="4824413" y="876300"/>
            <a:ext cx="4176712" cy="1870075"/>
          </a:xfrm>
          <a:prstGeom prst="rect">
            <a:avLst/>
          </a:prstGeom>
          <a:noFill/>
          <a:ln w="12700" cap="flat" cmpd="sng">
            <a:solidFill>
              <a:schemeClr val="accent2"/>
            </a:solidFill>
            <a:prstDash val="dash"/>
            <a:bevel/>
            <a:headEnd type="none" w="med" len="med"/>
            <a:tailEnd type="none" w="med" len="med"/>
          </a:ln>
        </p:spPr>
        <p:txBody>
          <a:bodyPr vert="horz" wrap="square" lIns="90170" tIns="46990" rIns="90170" bIns="46990" anchor="t" anchorCtr="0"/>
          <a:p>
            <a:pPr marL="285750" indent="-285750" algn="ctr" eaLnBrk="0" hangingPunct="0">
              <a:lnSpc>
                <a:spcPct val="120000"/>
              </a:lnSpc>
              <a:spcAft>
                <a:spcPct val="20000"/>
              </a:spcAft>
              <a:buClr>
                <a:srgbClr val="CC4E3F"/>
              </a:buClr>
              <a:buFont typeface="Wingdings" panose="05000000000000000000" pitchFamily="2" charset="2"/>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敏感数据管理</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创建主题聚合脱敏视图实现敏感信息管理</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对于我行个人客户敏感信息，包括但不限于客户名称、通讯号码、证件号码、通讯地址需统一进行脱敏处理</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关于军队客户信息安全管控，部署敏感数据脱敏处理，包括军队客户名称、账号、账户名称、地址、联系方式、开户证件、交易摘要。</a:t>
            </a:r>
            <a:endParaRPr lang="zh-CN" altLang="en-US" sz="1200" dirty="0">
              <a:latin typeface="微软雅黑" panose="020B0503020204020204" pitchFamily="2" charset="-122"/>
              <a:ea typeface="微软雅黑" panose="020B0503020204020204" pitchFamily="2" charset="-122"/>
            </a:endParaRPr>
          </a:p>
        </p:txBody>
      </p:sp>
      <p:sp>
        <p:nvSpPr>
          <p:cNvPr id="33798" name="文本框 33797"/>
          <p:cNvSpPr txBox="1"/>
          <p:nvPr/>
        </p:nvSpPr>
        <p:spPr>
          <a:xfrm>
            <a:off x="1622425" y="4905375"/>
            <a:ext cx="6264275" cy="1387475"/>
          </a:xfrm>
          <a:prstGeom prst="rect">
            <a:avLst/>
          </a:prstGeom>
          <a:noFill/>
          <a:ln w="12700" cap="flat" cmpd="sng">
            <a:solidFill>
              <a:schemeClr val="accent2"/>
            </a:solidFill>
            <a:prstDash val="dash"/>
            <a:bevel/>
            <a:headEnd type="none" w="med" len="med"/>
            <a:tailEnd type="none" w="med" len="med"/>
          </a:ln>
        </p:spPr>
        <p:txBody>
          <a:bodyPr vert="horz" wrap="square" lIns="90170" tIns="46990" rIns="90170" bIns="46990" anchor="t" anchorCtr="0">
            <a:spAutoFit/>
          </a:bodyPr>
          <a:p>
            <a:pPr>
              <a:buClr>
                <a:srgbClr val="D8090F"/>
              </a:buClr>
              <a:buFont typeface="Wingdings" panose="05000000000000000000" pitchFamily="2" charset="2"/>
              <a:buChar char="p"/>
            </a:pPr>
            <a:r>
              <a:rPr lang="zh-CN" altLang="en-US" sz="1400" b="0" dirty="0">
                <a:latin typeface="微软雅黑" panose="020B0503020204020204" pitchFamily="2" charset="-122"/>
                <a:ea typeface="微软雅黑" panose="020B0503020204020204" pitchFamily="2" charset="-122"/>
                <a:sym typeface="Arial" panose="020B0604020202020204" charset="-116"/>
              </a:rPr>
              <a:t> 用户权限</a:t>
            </a:r>
            <a:endParaRPr lang="zh-CN" altLang="en-US" sz="1400" b="0" dirty="0">
              <a:latin typeface="微软雅黑" panose="020B0503020204020204" pitchFamily="2" charset="-122"/>
              <a:ea typeface="微软雅黑" panose="020B0503020204020204" pitchFamily="2" charset="-122"/>
              <a:sym typeface="Arial" panose="020B0604020202020204" charset="-116"/>
            </a:endParaRPr>
          </a:p>
          <a:p>
            <a:pPr>
              <a:buClr>
                <a:srgbClr val="D8090F"/>
              </a:buClr>
              <a:buFont typeface="Wingdings" panose="05000000000000000000" pitchFamily="2" charset="2"/>
              <a:buChar char="l"/>
            </a:pPr>
            <a:r>
              <a:rPr lang="zh-CN" altLang="en-US" sz="1200" b="0" dirty="0">
                <a:latin typeface="微软雅黑" panose="020B0503020204020204" pitchFamily="2" charset="-122"/>
                <a:ea typeface="微软雅黑" panose="020B0503020204020204" pitchFamily="2" charset="-122"/>
                <a:sym typeface="Arial" panose="020B0604020202020204" charset="-116"/>
              </a:rPr>
              <a:t> 用户分为1类用户，2类用户，特殊类（数据仓库特有）</a:t>
            </a:r>
            <a:endParaRPr lang="zh-CN" altLang="en-US" sz="1200" b="0" dirty="0">
              <a:latin typeface="微软雅黑" panose="020B0503020204020204" pitchFamily="2" charset="-122"/>
              <a:ea typeface="微软雅黑" panose="020B0503020204020204" pitchFamily="2" charset="-122"/>
              <a:sym typeface="Arial" panose="020B0604020202020204" charset="-116"/>
            </a:endParaRPr>
          </a:p>
          <a:p>
            <a:r>
              <a:rPr lang="zh-CN" altLang="en-US" sz="1200" b="0" dirty="0">
                <a:latin typeface="微软雅黑" panose="020B0503020204020204" pitchFamily="2" charset="-122"/>
                <a:ea typeface="微软雅黑" panose="020B0503020204020204" pitchFamily="2" charset="-122"/>
                <a:sym typeface="Arial" panose="020B0604020202020204" charset="-116"/>
              </a:rPr>
              <a:t>1类用户：一类数据查询员可查询一般信息（开放灵活查询的数据），不能看敏感信息*</a:t>
            </a:r>
            <a:endParaRPr lang="zh-CN" altLang="en-US" sz="1200" b="0" dirty="0">
              <a:latin typeface="微软雅黑" panose="020B0503020204020204" pitchFamily="2" charset="-122"/>
              <a:ea typeface="微软雅黑" panose="020B0503020204020204" pitchFamily="2" charset="-122"/>
              <a:sym typeface="Arial" panose="020B0604020202020204" charset="-116"/>
            </a:endParaRPr>
          </a:p>
          <a:p>
            <a:r>
              <a:rPr lang="zh-CN" altLang="en-US" sz="1200" b="0" dirty="0">
                <a:latin typeface="微软雅黑" panose="020B0503020204020204" pitchFamily="2" charset="-122"/>
                <a:ea typeface="微软雅黑" panose="020B0503020204020204" pitchFamily="2" charset="-122"/>
                <a:sym typeface="Arial" panose="020B0604020202020204" charset="-116"/>
              </a:rPr>
              <a:t>2类用户：二类查询员可查询一般信息，可看敏感信息*，但仅可查看身份证里的出生年月</a:t>
            </a:r>
            <a:endParaRPr lang="zh-CN" altLang="en-US" sz="1200" b="0" dirty="0">
              <a:latin typeface="微软雅黑" panose="020B0503020204020204" pitchFamily="2" charset="-122"/>
              <a:ea typeface="微软雅黑" panose="020B0503020204020204" pitchFamily="2" charset="-122"/>
              <a:sym typeface="Arial" panose="020B0604020202020204" charset="-116"/>
            </a:endParaRPr>
          </a:p>
          <a:p>
            <a:r>
              <a:rPr lang="zh-CN" altLang="en-US" sz="1200" b="0" dirty="0">
                <a:latin typeface="微软雅黑" panose="020B0503020204020204" pitchFamily="2" charset="-122"/>
                <a:ea typeface="微软雅黑" panose="020B0503020204020204" pitchFamily="2" charset="-122"/>
                <a:sym typeface="Arial" panose="020B0604020202020204" charset="-116"/>
              </a:rPr>
              <a:t>特殊类用户：二类查询员仅可查看身份证里的出生年月，对特殊类用户信息全开放</a:t>
            </a:r>
            <a:endParaRPr lang="zh-CN" altLang="en-US" sz="1200" b="0" dirty="0">
              <a:latin typeface="微软雅黑" panose="020B0503020204020204" pitchFamily="2" charset="-122"/>
              <a:ea typeface="微软雅黑" panose="020B0503020204020204" pitchFamily="2" charset="-122"/>
              <a:sym typeface="Arial" panose="020B0604020202020204" charset="-116"/>
            </a:endParaRPr>
          </a:p>
          <a:p>
            <a:endParaRPr lang="zh-CN" altLang="en-US" sz="1200" b="0" dirty="0">
              <a:latin typeface="微软雅黑" panose="020B0503020204020204" pitchFamily="2" charset="-122"/>
              <a:ea typeface="微软雅黑" panose="020B0503020204020204" pitchFamily="2" charset="-122"/>
              <a:sym typeface="Arial" panose="020B0604020202020204" charset="-116"/>
            </a:endParaRPr>
          </a:p>
          <a:p>
            <a:pPr algn="r"/>
            <a:r>
              <a:rPr lang="zh-CN" altLang="en-US" sz="1000" b="0" dirty="0">
                <a:latin typeface="微软雅黑" panose="020B0503020204020204" pitchFamily="2" charset="-122"/>
                <a:ea typeface="微软雅黑" panose="020B0503020204020204" pitchFamily="2" charset="-122"/>
                <a:sym typeface="Arial" panose="020B0604020202020204" charset="-116"/>
              </a:rPr>
              <a:t>*注：敏感信息，例：客户姓名、手机号、身份证号等</a:t>
            </a:r>
            <a:endParaRPr lang="zh-CN" altLang="en-US" sz="1000" b="0" dirty="0">
              <a:latin typeface="微软雅黑" panose="020B0503020204020204" pitchFamily="2" charset="-122"/>
              <a:ea typeface="微软雅黑" panose="020B0503020204020204" pitchFamily="2" charset="-122"/>
            </a:endParaRPr>
          </a:p>
        </p:txBody>
      </p:sp>
      <p:grpSp>
        <p:nvGrpSpPr>
          <p:cNvPr id="33799" name="组合 33798"/>
          <p:cNvGrpSpPr>
            <a:grpSpLocks noRot="1" noChangeAspect="1"/>
          </p:cNvGrpSpPr>
          <p:nvPr/>
        </p:nvGrpSpPr>
        <p:grpSpPr>
          <a:xfrm>
            <a:off x="1116013" y="3609975"/>
            <a:ext cx="3135312" cy="1143000"/>
            <a:chOff x="0" y="0"/>
            <a:chExt cx="2880" cy="720"/>
          </a:xfrm>
        </p:grpSpPr>
        <p:sp>
          <p:nvSpPr>
            <p:cNvPr id="33800" name="矩形 33799"/>
            <p:cNvSpPr>
              <a:spLocks noRot="1" noChangeAspect="1"/>
            </p:cNvSpPr>
            <p:nvPr/>
          </p:nvSpPr>
          <p:spPr>
            <a:xfrm>
              <a:off x="0" y="0"/>
              <a:ext cx="2880" cy="720"/>
            </a:xfrm>
            <a:prstGeom prst="rect">
              <a:avLst/>
            </a:prstGeom>
            <a:noFill/>
            <a:ln w="9525">
              <a:noFill/>
            </a:ln>
          </p:spPr>
          <p:txBody>
            <a:bodyPr/>
            <a:p>
              <a:endParaRPr lang="zh-CN" altLang="en-US"/>
            </a:p>
          </p:txBody>
        </p:sp>
        <p:sp>
          <p:nvSpPr>
            <p:cNvPr id="33801" name="圆角矩形 33800"/>
            <p:cNvSpPr/>
            <p:nvPr/>
          </p:nvSpPr>
          <p:spPr>
            <a:xfrm>
              <a:off x="1008" y="0"/>
              <a:ext cx="864" cy="288"/>
            </a:xfrm>
            <a:prstGeom prst="roundRect">
              <a:avLst>
                <a:gd name="adj" fmla="val 16667"/>
              </a:avLst>
            </a:prstGeom>
            <a:solidFill>
              <a:srgbClr val="D8090F">
                <a:alpha val="100000"/>
              </a:srgbClr>
            </a:solidFill>
            <a:ln w="28575" cap="flat" cmpd="sng">
              <a:solidFill>
                <a:srgbClr val="D8090F"/>
              </a:solidFill>
              <a:prstDash val="solid"/>
              <a:bevel/>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总行用户</a:t>
              </a:r>
              <a:endParaRPr lang="zh-CN" altLang="en-US" sz="1200" dirty="0">
                <a:solidFill>
                  <a:srgbClr val="FFFFFF"/>
                </a:solidFill>
                <a:latin typeface="微软雅黑" panose="020B0503020204020204" pitchFamily="2" charset="-122"/>
                <a:ea typeface="微软雅黑" panose="020B0503020204020204" pitchFamily="2" charset="-122"/>
              </a:endParaRPr>
            </a:p>
          </p:txBody>
        </p:sp>
        <p:sp>
          <p:nvSpPr>
            <p:cNvPr id="33802" name="圆角矩形 33801"/>
            <p:cNvSpPr/>
            <p:nvPr/>
          </p:nvSpPr>
          <p:spPr>
            <a:xfrm>
              <a:off x="0" y="432"/>
              <a:ext cx="864" cy="288"/>
            </a:xfrm>
            <a:prstGeom prst="roundRect">
              <a:avLst>
                <a:gd name="adj" fmla="val 16667"/>
              </a:avLst>
            </a:prstGeom>
            <a:solidFill>
              <a:srgbClr val="5F5F5F">
                <a:alpha val="100000"/>
              </a:srgbClr>
            </a:solidFill>
            <a:ln w="28575" cap="flat" cmpd="sng">
              <a:solidFill>
                <a:srgbClr val="5F5F5F"/>
              </a:solidFill>
              <a:prstDash val="solid"/>
              <a:bevel/>
              <a:headEnd type="none" w="med" len="med"/>
              <a:tailEnd type="none" w="med" len="med"/>
            </a:ln>
          </p:spPr>
          <p:txBody>
            <a:bodyPr vert="horz" wrap="square"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1类用户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03" name="肘形连接符 33802"/>
            <p:cNvCxnSpPr>
              <a:stCxn id="33802" idx="0"/>
              <a:endCxn id="33801" idx="2"/>
            </p:cNvCxnSpPr>
            <p:nvPr/>
          </p:nvCxnSpPr>
          <p:spPr>
            <a:xfrm rot="16200000">
              <a:off x="864" y="-144"/>
              <a:ext cx="144" cy="1008"/>
            </a:xfrm>
            <a:prstGeom prst="bentConnector3">
              <a:avLst>
                <a:gd name="adj1" fmla="val 40000"/>
              </a:avLst>
            </a:prstGeom>
            <a:ln w="38100" cap="flat" cmpd="sng">
              <a:solidFill>
                <a:srgbClr val="959595"/>
              </a:solidFill>
              <a:prstDash val="solid"/>
              <a:bevel/>
              <a:headEnd type="none" w="med" len="med"/>
              <a:tailEnd type="none" w="med" len="med"/>
            </a:ln>
          </p:spPr>
        </p:cxnSp>
        <p:sp>
          <p:nvSpPr>
            <p:cNvPr id="33804" name="圆角矩形 33803"/>
            <p:cNvSpPr/>
            <p:nvPr/>
          </p:nvSpPr>
          <p:spPr>
            <a:xfrm>
              <a:off x="1008" y="432"/>
              <a:ext cx="864" cy="288"/>
            </a:xfrm>
            <a:prstGeom prst="roundRect">
              <a:avLst>
                <a:gd name="adj" fmla="val 16667"/>
              </a:avLst>
            </a:prstGeom>
            <a:solidFill>
              <a:srgbClr val="5F5F5F">
                <a:alpha val="100000"/>
              </a:srgbClr>
            </a:solidFill>
            <a:ln w="28575" cap="flat" cmpd="sng">
              <a:solidFill>
                <a:srgbClr val="5F5F5F"/>
              </a:solidFill>
              <a:prstDash val="solid"/>
              <a:bevel/>
              <a:headEnd type="none" w="med" len="med"/>
              <a:tailEnd type="none" w="med" len="med"/>
            </a:ln>
          </p:spPr>
          <p:txBody>
            <a:bodyPr vert="horz" wrap="square"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2类用户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05" name="肘形连接符 33804"/>
            <p:cNvCxnSpPr>
              <a:stCxn id="33804" idx="0"/>
              <a:endCxn id="33801" idx="2"/>
            </p:cNvCxnSpPr>
            <p:nvPr/>
          </p:nvCxnSpPr>
          <p:spPr>
            <a:xfrm rot="16200000">
              <a:off x="1354" y="346"/>
              <a:ext cx="144" cy="5"/>
            </a:xfrm>
            <a:prstGeom prst="bentConnector2">
              <a:avLst/>
            </a:prstGeom>
            <a:ln w="38100" cap="flat" cmpd="sng">
              <a:solidFill>
                <a:srgbClr val="959595"/>
              </a:solidFill>
              <a:prstDash val="solid"/>
              <a:bevel/>
              <a:headEnd type="none" w="med" len="med"/>
              <a:tailEnd type="none" w="med" len="med"/>
            </a:ln>
          </p:spPr>
        </p:cxnSp>
        <p:sp>
          <p:nvSpPr>
            <p:cNvPr id="33806" name="圆角矩形 33805"/>
            <p:cNvSpPr/>
            <p:nvPr/>
          </p:nvSpPr>
          <p:spPr>
            <a:xfrm>
              <a:off x="2016" y="432"/>
              <a:ext cx="864" cy="288"/>
            </a:xfrm>
            <a:prstGeom prst="roundRect">
              <a:avLst>
                <a:gd name="adj" fmla="val 16667"/>
              </a:avLst>
            </a:prstGeom>
            <a:solidFill>
              <a:srgbClr val="5F5F5F">
                <a:alpha val="100000"/>
              </a:srgbClr>
            </a:solidFill>
            <a:ln w="28575" cap="flat" cmpd="sng">
              <a:solidFill>
                <a:srgbClr val="5F5F5F"/>
              </a:solidFill>
              <a:prstDash val="solid"/>
              <a:bevel/>
              <a:headEnd type="none" w="med" len="med"/>
              <a:tailEnd type="none" w="med" len="med"/>
            </a:ln>
          </p:spPr>
          <p:txBody>
            <a:bodyPr vert="horz" wrap="square" lIns="36195" tIns="46990" rIns="36195" bIns="46990"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特殊类用户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07" name="肘形连接符 33806"/>
            <p:cNvCxnSpPr>
              <a:stCxn id="33806" idx="0"/>
              <a:endCxn id="33801" idx="2"/>
            </p:cNvCxnSpPr>
            <p:nvPr/>
          </p:nvCxnSpPr>
          <p:spPr>
            <a:xfrm rot="-16200000" flipH="1">
              <a:off x="1872" y="-144"/>
              <a:ext cx="144" cy="1008"/>
            </a:xfrm>
            <a:prstGeom prst="bentConnector3">
              <a:avLst>
                <a:gd name="adj1" fmla="val 40000"/>
              </a:avLst>
            </a:prstGeom>
            <a:ln w="38100" cap="flat" cmpd="sng">
              <a:solidFill>
                <a:srgbClr val="959595"/>
              </a:solidFill>
              <a:prstDash val="solid"/>
              <a:bevel/>
              <a:headEnd type="none" w="med" len="med"/>
              <a:tailEnd type="none" w="med" len="med"/>
            </a:ln>
          </p:spPr>
        </p:cxnSp>
      </p:grpSp>
      <p:grpSp>
        <p:nvGrpSpPr>
          <p:cNvPr id="33808" name="组合 33807"/>
          <p:cNvGrpSpPr>
            <a:grpSpLocks noRot="1" noChangeAspect="1"/>
          </p:cNvGrpSpPr>
          <p:nvPr/>
        </p:nvGrpSpPr>
        <p:grpSpPr>
          <a:xfrm>
            <a:off x="5456238" y="3609975"/>
            <a:ext cx="3135312" cy="1143000"/>
            <a:chOff x="0" y="0"/>
            <a:chExt cx="2880" cy="720"/>
          </a:xfrm>
        </p:grpSpPr>
        <p:sp>
          <p:nvSpPr>
            <p:cNvPr id="33809" name="矩形 33808"/>
            <p:cNvSpPr>
              <a:spLocks noRot="1" noChangeAspect="1"/>
            </p:cNvSpPr>
            <p:nvPr/>
          </p:nvSpPr>
          <p:spPr>
            <a:xfrm>
              <a:off x="0" y="0"/>
              <a:ext cx="2880" cy="720"/>
            </a:xfrm>
            <a:prstGeom prst="rect">
              <a:avLst/>
            </a:prstGeom>
            <a:noFill/>
            <a:ln w="9525">
              <a:noFill/>
            </a:ln>
          </p:spPr>
          <p:txBody>
            <a:bodyPr/>
            <a:p>
              <a:endParaRPr lang="zh-CN" altLang="en-US"/>
            </a:p>
          </p:txBody>
        </p:sp>
        <p:sp>
          <p:nvSpPr>
            <p:cNvPr id="33810" name="圆角矩形 33809"/>
            <p:cNvSpPr/>
            <p:nvPr/>
          </p:nvSpPr>
          <p:spPr>
            <a:xfrm>
              <a:off x="1008" y="0"/>
              <a:ext cx="864" cy="288"/>
            </a:xfrm>
            <a:prstGeom prst="roundRect">
              <a:avLst>
                <a:gd name="adj" fmla="val 16667"/>
              </a:avLst>
            </a:prstGeom>
            <a:solidFill>
              <a:srgbClr val="D8090F">
                <a:alpha val="100000"/>
              </a:srgbClr>
            </a:solidFill>
            <a:ln w="28575" cap="flat" cmpd="sng">
              <a:solidFill>
                <a:srgbClr val="D8090F"/>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分行用户</a:t>
              </a:r>
              <a:endParaRPr lang="zh-CN" altLang="en-US" sz="1200" dirty="0">
                <a:solidFill>
                  <a:srgbClr val="FFFFFF"/>
                </a:solidFill>
                <a:latin typeface="微软雅黑" panose="020B0503020204020204" pitchFamily="2" charset="-122"/>
                <a:ea typeface="微软雅黑" panose="020B0503020204020204" pitchFamily="2" charset="-122"/>
              </a:endParaRPr>
            </a:p>
          </p:txBody>
        </p:sp>
        <p:sp>
          <p:nvSpPr>
            <p:cNvPr id="33811" name="圆角矩形 33810"/>
            <p:cNvSpPr/>
            <p:nvPr/>
          </p:nvSpPr>
          <p:spPr>
            <a:xfrm>
              <a:off x="0" y="432"/>
              <a:ext cx="864" cy="288"/>
            </a:xfrm>
            <a:prstGeom prst="roundRect">
              <a:avLst>
                <a:gd name="adj" fmla="val 16667"/>
              </a:avLst>
            </a:prstGeom>
            <a:solidFill>
              <a:srgbClr val="5F5F5F">
                <a:alpha val="100000"/>
              </a:srgbClr>
            </a:solidFill>
            <a:ln w="28575" cap="flat" cmpd="sng">
              <a:solidFill>
                <a:srgbClr val="5F5F5F"/>
              </a:solidFill>
              <a:prstDash val="solid"/>
              <a:miter/>
              <a:headEnd type="none" w="med" len="med"/>
              <a:tailEnd type="none" w="med" len="med"/>
            </a:ln>
          </p:spPr>
          <p:txBody>
            <a:bodyPr vert="horz" wrap="square"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1类用户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12" name="肘形连接符 33811"/>
            <p:cNvCxnSpPr>
              <a:stCxn id="33811" idx="0"/>
              <a:endCxn id="33810" idx="2"/>
            </p:cNvCxnSpPr>
            <p:nvPr/>
          </p:nvCxnSpPr>
          <p:spPr>
            <a:xfrm rot="16200000">
              <a:off x="864" y="-144"/>
              <a:ext cx="144" cy="1008"/>
            </a:xfrm>
            <a:prstGeom prst="bentConnector3">
              <a:avLst>
                <a:gd name="adj1" fmla="val 40000"/>
              </a:avLst>
            </a:prstGeom>
            <a:ln w="38100" cap="flat" cmpd="sng">
              <a:solidFill>
                <a:srgbClr val="959595"/>
              </a:solidFill>
              <a:prstDash val="solid"/>
              <a:miter/>
              <a:headEnd type="none" w="med" len="med"/>
              <a:tailEnd type="none" w="med" len="med"/>
            </a:ln>
          </p:spPr>
        </p:cxnSp>
        <p:sp>
          <p:nvSpPr>
            <p:cNvPr id="33813" name="圆角矩形 33812"/>
            <p:cNvSpPr/>
            <p:nvPr/>
          </p:nvSpPr>
          <p:spPr>
            <a:xfrm>
              <a:off x="1008" y="432"/>
              <a:ext cx="864" cy="288"/>
            </a:xfrm>
            <a:prstGeom prst="roundRect">
              <a:avLst>
                <a:gd name="adj" fmla="val 16667"/>
              </a:avLst>
            </a:prstGeom>
            <a:solidFill>
              <a:srgbClr val="5F5F5F">
                <a:alpha val="100000"/>
              </a:srgbClr>
            </a:solidFill>
            <a:ln w="28575" cap="flat" cmpd="sng">
              <a:solidFill>
                <a:srgbClr val="5F5F5F"/>
              </a:solidFill>
              <a:prstDash val="solid"/>
              <a:miter/>
              <a:headEnd type="none" w="med" len="med"/>
              <a:tailEnd type="none" w="med" len="med"/>
            </a:ln>
          </p:spPr>
          <p:txBody>
            <a:bodyPr vert="horz" wrap="square"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2类用户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14" name="肘形连接符 33813"/>
            <p:cNvCxnSpPr>
              <a:stCxn id="33813" idx="0"/>
              <a:endCxn id="33810" idx="2"/>
            </p:cNvCxnSpPr>
            <p:nvPr/>
          </p:nvCxnSpPr>
          <p:spPr>
            <a:xfrm rot="16200000">
              <a:off x="1354" y="346"/>
              <a:ext cx="144" cy="5"/>
            </a:xfrm>
            <a:prstGeom prst="bentConnector2">
              <a:avLst/>
            </a:prstGeom>
            <a:ln w="38100" cap="flat" cmpd="sng">
              <a:solidFill>
                <a:srgbClr val="959595"/>
              </a:solidFill>
              <a:prstDash val="solid"/>
              <a:miter/>
              <a:headEnd type="none" w="med" len="med"/>
              <a:tailEnd type="none" w="med" len="med"/>
            </a:ln>
          </p:spPr>
        </p:cxnSp>
        <p:sp>
          <p:nvSpPr>
            <p:cNvPr id="33815" name="圆角矩形 33814"/>
            <p:cNvSpPr/>
            <p:nvPr/>
          </p:nvSpPr>
          <p:spPr>
            <a:xfrm>
              <a:off x="2016" y="432"/>
              <a:ext cx="864" cy="288"/>
            </a:xfrm>
            <a:prstGeom prst="roundRect">
              <a:avLst>
                <a:gd name="adj" fmla="val 16667"/>
              </a:avLst>
            </a:prstGeom>
            <a:solidFill>
              <a:srgbClr val="5F5F5F">
                <a:alpha val="100000"/>
              </a:srgbClr>
            </a:solidFill>
            <a:ln w="28575" cap="flat" cmpd="sng">
              <a:solidFill>
                <a:srgbClr val="5F5F5F"/>
              </a:solidFill>
              <a:prstDash val="solid"/>
              <a:miter/>
              <a:headEnd type="none" w="med" len="med"/>
              <a:tailEnd type="none" w="med" len="med"/>
            </a:ln>
          </p:spPr>
          <p:txBody>
            <a:bodyPr vert="horz" wrap="square" lIns="36195" tIns="46990" rIns="36195" bIns="46990" anchor="ctr" anchorCtr="0"/>
            <a:p>
              <a:pPr algn="ctr"/>
              <a:r>
                <a:rPr lang="zh-CN" altLang="en-US" sz="1200" b="0" dirty="0">
                  <a:solidFill>
                    <a:srgbClr val="FFFFFF"/>
                  </a:solidFill>
                  <a:latin typeface="微软雅黑" panose="020B0503020204020204" pitchFamily="2" charset="-122"/>
                  <a:ea typeface="微软雅黑" panose="020B0503020204020204" pitchFamily="2" charset="-122"/>
                </a:rPr>
                <a:t>特殊类用户</a:t>
              </a:r>
              <a:endParaRPr lang="zh-CN" altLang="en-US" sz="1200" b="0" dirty="0">
                <a:solidFill>
                  <a:srgbClr val="FFFFFF"/>
                </a:solidFill>
                <a:latin typeface="微软雅黑" panose="020B0503020204020204" pitchFamily="2" charset="-122"/>
                <a:ea typeface="微软雅黑" panose="020B0503020204020204" pitchFamily="2" charset="-122"/>
              </a:endParaRPr>
            </a:p>
          </p:txBody>
        </p:sp>
        <p:cxnSp>
          <p:nvCxnSpPr>
            <p:cNvPr id="33816" name="肘形连接符 33815"/>
            <p:cNvCxnSpPr>
              <a:stCxn id="33815" idx="0"/>
              <a:endCxn id="33810" idx="2"/>
            </p:cNvCxnSpPr>
            <p:nvPr/>
          </p:nvCxnSpPr>
          <p:spPr>
            <a:xfrm rot="-16200000" flipH="1">
              <a:off x="1872" y="-144"/>
              <a:ext cx="144" cy="1008"/>
            </a:xfrm>
            <a:prstGeom prst="bentConnector3">
              <a:avLst>
                <a:gd name="adj1" fmla="val 40000"/>
              </a:avLst>
            </a:prstGeom>
            <a:ln w="38100" cap="flat" cmpd="sng">
              <a:solidFill>
                <a:srgbClr val="959595"/>
              </a:solidFill>
              <a:prstDash val="solid"/>
              <a:miter/>
              <a:headEnd type="none" w="med" len="med"/>
              <a:tailEnd type="none" w="med" len="med"/>
            </a:ln>
          </p:spPr>
        </p:cxnSp>
      </p:grpSp>
      <p:grpSp>
        <p:nvGrpSpPr>
          <p:cNvPr id="33817" name="组合 33816"/>
          <p:cNvGrpSpPr/>
          <p:nvPr/>
        </p:nvGrpSpPr>
        <p:grpSpPr>
          <a:xfrm>
            <a:off x="430213" y="2925763"/>
            <a:ext cx="1116012" cy="431800"/>
            <a:chOff x="0" y="0"/>
            <a:chExt cx="1758" cy="680"/>
          </a:xfrm>
        </p:grpSpPr>
        <p:sp>
          <p:nvSpPr>
            <p:cNvPr id="33818" name="圆角矩形 33817"/>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19" name="文本框 33818"/>
            <p:cNvSpPr txBox="1"/>
            <p:nvPr/>
          </p:nvSpPr>
          <p:spPr>
            <a:xfrm>
              <a:off x="0" y="0"/>
              <a:ext cx="1758" cy="624"/>
            </a:xfrm>
            <a:prstGeom prst="rect">
              <a:avLst/>
            </a:prstGeom>
            <a:noFill/>
            <a:ln w="9525">
              <a:noFill/>
            </a:ln>
          </p:spPr>
          <p:txBody>
            <a:bodyPr wrap="square">
              <a:spAutoFit/>
            </a:bodyPr>
            <a:p>
              <a:pPr algn="ctr"/>
              <a:r>
                <a:rPr lang="zh-CN" altLang="en-US" sz="1000" dirty="0">
                  <a:latin typeface="微软雅黑" panose="020B0503020204020204" pitchFamily="2" charset="-122"/>
                  <a:ea typeface="微软雅黑" panose="020B0503020204020204" pitchFamily="2" charset="-122"/>
                </a:rPr>
                <a:t>总行</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20" name="组合 33819"/>
          <p:cNvGrpSpPr/>
          <p:nvPr/>
        </p:nvGrpSpPr>
        <p:grpSpPr>
          <a:xfrm>
            <a:off x="1436688" y="2925763"/>
            <a:ext cx="1116012" cy="431800"/>
            <a:chOff x="0" y="0"/>
            <a:chExt cx="1758" cy="680"/>
          </a:xfrm>
        </p:grpSpPr>
        <p:sp>
          <p:nvSpPr>
            <p:cNvPr id="33821" name="圆角矩形 33820"/>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22" name="文本框 33821"/>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总行脱敏</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23" name="组合 33822"/>
          <p:cNvGrpSpPr/>
          <p:nvPr/>
        </p:nvGrpSpPr>
        <p:grpSpPr>
          <a:xfrm>
            <a:off x="2481263" y="2917825"/>
            <a:ext cx="1116012" cy="431800"/>
            <a:chOff x="0" y="0"/>
            <a:chExt cx="1758" cy="680"/>
          </a:xfrm>
        </p:grpSpPr>
        <p:sp>
          <p:nvSpPr>
            <p:cNvPr id="33824" name="圆角矩形 33823"/>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25" name="文本框 33824"/>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总行有限</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26" name="组合 33825"/>
          <p:cNvGrpSpPr/>
          <p:nvPr/>
        </p:nvGrpSpPr>
        <p:grpSpPr>
          <a:xfrm>
            <a:off x="3560763" y="2906713"/>
            <a:ext cx="1116012" cy="431800"/>
            <a:chOff x="0" y="0"/>
            <a:chExt cx="1758" cy="680"/>
          </a:xfrm>
        </p:grpSpPr>
        <p:sp>
          <p:nvSpPr>
            <p:cNvPr id="33827" name="圆角矩形 33826"/>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28" name="文本框 33827"/>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总行脱敏有</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限共享视图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29" name="组合 33828"/>
          <p:cNvGrpSpPr/>
          <p:nvPr/>
        </p:nvGrpSpPr>
        <p:grpSpPr>
          <a:xfrm>
            <a:off x="4718050" y="2898775"/>
            <a:ext cx="1116013" cy="431800"/>
            <a:chOff x="0" y="0"/>
            <a:chExt cx="1758" cy="680"/>
          </a:xfrm>
        </p:grpSpPr>
        <p:sp>
          <p:nvSpPr>
            <p:cNvPr id="33830" name="圆角矩形 33829"/>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31" name="文本框 33830"/>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分行</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32" name="组合 33831"/>
          <p:cNvGrpSpPr/>
          <p:nvPr/>
        </p:nvGrpSpPr>
        <p:grpSpPr>
          <a:xfrm>
            <a:off x="5722938" y="2898775"/>
            <a:ext cx="1116012" cy="431800"/>
            <a:chOff x="0" y="0"/>
            <a:chExt cx="1758" cy="680"/>
          </a:xfrm>
        </p:grpSpPr>
        <p:sp>
          <p:nvSpPr>
            <p:cNvPr id="33833" name="圆角矩形 33832"/>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34" name="文本框 33833"/>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分行脱敏</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35" name="组合 33834"/>
          <p:cNvGrpSpPr/>
          <p:nvPr/>
        </p:nvGrpSpPr>
        <p:grpSpPr>
          <a:xfrm>
            <a:off x="6767513" y="2889250"/>
            <a:ext cx="1116012" cy="431800"/>
            <a:chOff x="0" y="0"/>
            <a:chExt cx="1758" cy="680"/>
          </a:xfrm>
        </p:grpSpPr>
        <p:sp>
          <p:nvSpPr>
            <p:cNvPr id="33836" name="圆角矩形 33835"/>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37" name="文本框 33836"/>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分行有限</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共享视图</a:t>
              </a:r>
              <a:endParaRPr lang="zh-CN" altLang="en-US" sz="1000" dirty="0">
                <a:latin typeface="微软雅黑" panose="020B0503020204020204" pitchFamily="2" charset="-122"/>
                <a:ea typeface="微软雅黑" panose="020B0503020204020204" pitchFamily="2" charset="-122"/>
              </a:endParaRPr>
            </a:p>
          </p:txBody>
        </p:sp>
      </p:grpSp>
      <p:grpSp>
        <p:nvGrpSpPr>
          <p:cNvPr id="33838" name="组合 33837"/>
          <p:cNvGrpSpPr/>
          <p:nvPr/>
        </p:nvGrpSpPr>
        <p:grpSpPr>
          <a:xfrm>
            <a:off x="7847013" y="2879725"/>
            <a:ext cx="1116012" cy="431800"/>
            <a:chOff x="0" y="0"/>
            <a:chExt cx="1758" cy="680"/>
          </a:xfrm>
        </p:grpSpPr>
        <p:sp>
          <p:nvSpPr>
            <p:cNvPr id="33839" name="圆角矩形 33838"/>
            <p:cNvSpPr/>
            <p:nvPr/>
          </p:nvSpPr>
          <p:spPr>
            <a:xfrm>
              <a:off x="215" y="2"/>
              <a:ext cx="1361" cy="679"/>
            </a:xfrm>
            <a:prstGeom prst="roundRect">
              <a:avLst>
                <a:gd name="adj" fmla="val 16667"/>
              </a:avLst>
            </a:prstGeom>
            <a:solidFill>
              <a:srgbClr val="FF9900">
                <a:alpha val="100000"/>
              </a:srgbClr>
            </a:solidFill>
            <a:ln w="9525">
              <a:noFill/>
            </a:ln>
          </p:spPr>
          <p:txBody>
            <a:bodyPr/>
            <a:p>
              <a:endParaRPr lang="zh-CN" altLang="en-US"/>
            </a:p>
          </p:txBody>
        </p:sp>
        <p:sp>
          <p:nvSpPr>
            <p:cNvPr id="33840" name="文本框 33839"/>
            <p:cNvSpPr txBox="1"/>
            <p:nvPr/>
          </p:nvSpPr>
          <p:spPr>
            <a:xfrm>
              <a:off x="0" y="0"/>
              <a:ext cx="1758" cy="624"/>
            </a:xfrm>
            <a:prstGeom prst="rect">
              <a:avLst/>
            </a:prstGeom>
            <a:noFill/>
            <a:ln w="9525">
              <a:noFill/>
            </a:ln>
          </p:spPr>
          <p:txBody>
            <a:bodyPr vert="horz" wrap="square" anchor="t" anchorCtr="0">
              <a:spAutoFit/>
            </a:bodyPr>
            <a:p>
              <a:pPr algn="ctr"/>
              <a:r>
                <a:rPr lang="zh-CN" altLang="en-US" sz="1000" dirty="0">
                  <a:latin typeface="微软雅黑" panose="020B0503020204020204" pitchFamily="2" charset="-122"/>
                  <a:ea typeface="微软雅黑" panose="020B0503020204020204" pitchFamily="2" charset="-122"/>
                </a:rPr>
                <a:t>分行脱敏有</a:t>
              </a:r>
              <a:endParaRPr lang="zh-CN" altLang="en-US" sz="1000" dirty="0">
                <a:latin typeface="微软雅黑" panose="020B0503020204020204" pitchFamily="2" charset="-122"/>
                <a:ea typeface="微软雅黑" panose="020B0503020204020204" pitchFamily="2" charset="-122"/>
              </a:endParaRPr>
            </a:p>
            <a:p>
              <a:pPr algn="ctr"/>
              <a:r>
                <a:rPr lang="zh-CN" altLang="en-US" sz="1000" dirty="0">
                  <a:latin typeface="微软雅黑" panose="020B0503020204020204" pitchFamily="2" charset="-122"/>
                  <a:ea typeface="微软雅黑" panose="020B0503020204020204" pitchFamily="2" charset="-122"/>
                </a:rPr>
                <a:t>限共享视图</a:t>
              </a:r>
              <a:endParaRPr lang="zh-CN" altLang="en-US" sz="1000" dirty="0">
                <a:latin typeface="微软雅黑" panose="020B0503020204020204" pitchFamily="2" charset="-122"/>
                <a:ea typeface="微软雅黑" panose="020B0503020204020204" pitchFamily="2" charset="-122"/>
              </a:endParaRPr>
            </a:p>
          </p:txBody>
        </p:sp>
      </p:grpSp>
      <p:cxnSp>
        <p:nvCxnSpPr>
          <p:cNvPr id="33841" name="直接箭头连接符 33840"/>
          <p:cNvCxnSpPr>
            <a:endCxn id="33801" idx="0"/>
          </p:cNvCxnSpPr>
          <p:nvPr/>
        </p:nvCxnSpPr>
        <p:spPr>
          <a:xfrm>
            <a:off x="971550" y="3357563"/>
            <a:ext cx="1711325" cy="252412"/>
          </a:xfrm>
          <a:prstGeom prst="straightConnector1">
            <a:avLst/>
          </a:prstGeom>
          <a:ln w="9525" cap="flat" cmpd="sng">
            <a:solidFill>
              <a:schemeClr val="tx1"/>
            </a:solidFill>
            <a:prstDash val="solid"/>
            <a:headEnd type="none" w="med" len="med"/>
            <a:tailEnd type="none" w="med" len="med"/>
          </a:ln>
        </p:spPr>
      </p:cxnSp>
      <p:cxnSp>
        <p:nvCxnSpPr>
          <p:cNvPr id="33842" name="直接箭头连接符 33841"/>
          <p:cNvCxnSpPr>
            <a:stCxn id="33821" idx="2"/>
            <a:endCxn id="33801" idx="0"/>
          </p:cNvCxnSpPr>
          <p:nvPr/>
        </p:nvCxnSpPr>
        <p:spPr>
          <a:xfrm>
            <a:off x="2005013" y="3357563"/>
            <a:ext cx="677862" cy="252412"/>
          </a:xfrm>
          <a:prstGeom prst="straightConnector1">
            <a:avLst/>
          </a:prstGeom>
          <a:ln w="9525" cap="flat" cmpd="sng">
            <a:solidFill>
              <a:schemeClr val="tx1"/>
            </a:solidFill>
            <a:prstDash val="solid"/>
            <a:headEnd type="none" w="med" len="med"/>
            <a:tailEnd type="none" w="med" len="med"/>
          </a:ln>
        </p:spPr>
      </p:cxnSp>
      <p:cxnSp>
        <p:nvCxnSpPr>
          <p:cNvPr id="33843" name="直接箭头连接符 33842"/>
          <p:cNvCxnSpPr>
            <a:endCxn id="33810" idx="0"/>
          </p:cNvCxnSpPr>
          <p:nvPr/>
        </p:nvCxnSpPr>
        <p:spPr>
          <a:xfrm>
            <a:off x="5256213" y="3321050"/>
            <a:ext cx="1766887" cy="288925"/>
          </a:xfrm>
          <a:prstGeom prst="straightConnector1">
            <a:avLst/>
          </a:prstGeom>
          <a:ln w="9525" cap="flat" cmpd="sng">
            <a:solidFill>
              <a:schemeClr val="tx1"/>
            </a:solidFill>
            <a:prstDash val="solid"/>
            <a:headEnd type="none" w="med" len="med"/>
            <a:tailEnd type="none" w="med" len="med"/>
          </a:ln>
        </p:spPr>
      </p:cxnSp>
      <p:cxnSp>
        <p:nvCxnSpPr>
          <p:cNvPr id="33844" name="直接箭头连接符 33843"/>
          <p:cNvCxnSpPr>
            <a:stCxn id="33833" idx="2"/>
          </p:cNvCxnSpPr>
          <p:nvPr/>
        </p:nvCxnSpPr>
        <p:spPr>
          <a:xfrm>
            <a:off x="6292850" y="3330575"/>
            <a:ext cx="727075" cy="279400"/>
          </a:xfrm>
          <a:prstGeom prst="straightConnector1">
            <a:avLst/>
          </a:prstGeom>
          <a:ln w="9525" cap="flat" cmpd="sng">
            <a:solidFill>
              <a:schemeClr val="tx1"/>
            </a:solidFill>
            <a:prstDash val="solid"/>
            <a:headEnd type="none" w="med" len="med"/>
            <a:tailEnd type="none" w="med" len="med"/>
          </a:ln>
        </p:spPr>
      </p:cxnSp>
      <p:cxnSp>
        <p:nvCxnSpPr>
          <p:cNvPr id="33845" name="直接箭头连接符 33844"/>
          <p:cNvCxnSpPr>
            <a:endCxn id="33801" idx="0"/>
          </p:cNvCxnSpPr>
          <p:nvPr/>
        </p:nvCxnSpPr>
        <p:spPr>
          <a:xfrm flipH="1">
            <a:off x="2682875" y="3357563"/>
            <a:ext cx="377825" cy="252412"/>
          </a:xfrm>
          <a:prstGeom prst="straightConnector1">
            <a:avLst/>
          </a:prstGeom>
          <a:ln w="9525" cap="flat" cmpd="sng">
            <a:solidFill>
              <a:schemeClr val="tx1"/>
            </a:solidFill>
            <a:prstDash val="dash"/>
            <a:headEnd type="none" w="med" len="med"/>
            <a:tailEnd type="none" w="med" len="med"/>
          </a:ln>
        </p:spPr>
      </p:cxnSp>
      <p:cxnSp>
        <p:nvCxnSpPr>
          <p:cNvPr id="33846" name="直接箭头连接符 33845"/>
          <p:cNvCxnSpPr/>
          <p:nvPr/>
        </p:nvCxnSpPr>
        <p:spPr>
          <a:xfrm flipH="1">
            <a:off x="2700338" y="3338513"/>
            <a:ext cx="1417637" cy="269875"/>
          </a:xfrm>
          <a:prstGeom prst="straightConnector1">
            <a:avLst/>
          </a:prstGeom>
          <a:ln w="9525" cap="flat" cmpd="sng">
            <a:solidFill>
              <a:schemeClr val="tx1"/>
            </a:solidFill>
            <a:prstDash val="dash"/>
            <a:headEnd type="none" w="med" len="med"/>
            <a:tailEnd type="none" w="med" len="med"/>
          </a:ln>
        </p:spPr>
      </p:cxnSp>
      <p:cxnSp>
        <p:nvCxnSpPr>
          <p:cNvPr id="33847" name="直接箭头连接符 33846"/>
          <p:cNvCxnSpPr>
            <a:stCxn id="33836" idx="2"/>
          </p:cNvCxnSpPr>
          <p:nvPr/>
        </p:nvCxnSpPr>
        <p:spPr>
          <a:xfrm flipH="1">
            <a:off x="7019925" y="3322638"/>
            <a:ext cx="317500" cy="287337"/>
          </a:xfrm>
          <a:prstGeom prst="straightConnector1">
            <a:avLst/>
          </a:prstGeom>
          <a:ln w="9525" cap="flat" cmpd="sng">
            <a:solidFill>
              <a:schemeClr val="tx1"/>
            </a:solidFill>
            <a:prstDash val="dash"/>
            <a:headEnd type="none" w="med" len="med"/>
            <a:tailEnd type="none" w="med" len="med"/>
          </a:ln>
        </p:spPr>
      </p:cxnSp>
      <p:cxnSp>
        <p:nvCxnSpPr>
          <p:cNvPr id="33848" name="直接箭头连接符 33847"/>
          <p:cNvCxnSpPr>
            <a:stCxn id="33839" idx="2"/>
          </p:cNvCxnSpPr>
          <p:nvPr/>
        </p:nvCxnSpPr>
        <p:spPr>
          <a:xfrm flipH="1">
            <a:off x="7019925" y="3311525"/>
            <a:ext cx="1397000" cy="298450"/>
          </a:xfrm>
          <a:prstGeom prst="straightConnector1">
            <a:avLst/>
          </a:prstGeom>
          <a:ln w="9525" cap="flat" cmpd="sng">
            <a:solidFill>
              <a:schemeClr val="tx1"/>
            </a:solidFill>
            <a:prstDash val="dash"/>
            <a:headEnd type="none" w="med" len="med"/>
            <a:tailEnd type="none" w="med" len="med"/>
          </a:ln>
        </p:spPr>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5</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-作业设计</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3"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5844"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主题聚合使用BDSP统一调度，遵循作业组命名和作业配置规范</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作业系统定义：</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作业组（Etl_System）是对作业的逻辑所属划分，规定为F-EDW_#分组名#</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板块下分组还可根据应用领域再进行细分，例如零售板块按个金、信用卡业务、信用卡运营分组名</a:t>
            </a: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2" eaLnBrk="0" hangingPunct="0">
              <a:lnSpc>
                <a:spcPct val="120000"/>
              </a:lnSpc>
              <a:buClr>
                <a:srgbClr val="CC4E3F"/>
              </a:buClr>
              <a:buFont typeface="Wingdings" panose="05000000000000000000" pitchFamily="2" charset="2"/>
              <a:buChar char="Ø"/>
            </a:pPr>
            <a:endParaRPr lang="zh-CN" altLang="en-US" sz="1400" b="0" dirty="0">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latin typeface="微软雅黑" panose="020B0503020204020204" pitchFamily="2" charset="-122"/>
                <a:ea typeface="微软雅黑" panose="020B0503020204020204" pitchFamily="2" charset="-122"/>
                <a:sym typeface="微软雅黑" panose="020B0503020204020204" pitchFamily="2" charset="-122"/>
              </a:rPr>
              <a:t>作业命名规范：</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按照主题聚合表名称后应跟030来命名作业</a:t>
            </a:r>
            <a:endParaRPr lang="zh-CN" altLang="en-US" dirty="0">
              <a:latin typeface="微软雅黑" panose="020B0503020204020204" pitchFamily="2" charset="-122"/>
              <a:ea typeface="微软雅黑" panose="020B0503020204020204" pitchFamily="2" charset="-122"/>
            </a:endParaRPr>
          </a:p>
        </p:txBody>
      </p:sp>
      <p:graphicFrame>
        <p:nvGraphicFramePr>
          <p:cNvPr id="35845" name="表格 35844"/>
          <p:cNvGraphicFramePr/>
          <p:nvPr/>
        </p:nvGraphicFramePr>
        <p:xfrm>
          <a:off x="936625" y="1665288"/>
          <a:ext cx="3238500" cy="1924050"/>
        </p:xfrm>
        <a:graphic>
          <a:graphicData uri="http://schemas.openxmlformats.org/drawingml/2006/table">
            <a:tbl>
              <a:tblPr/>
              <a:tblGrid>
                <a:gridCol w="930275"/>
                <a:gridCol w="2308225"/>
              </a:tblGrid>
              <a:tr h="27622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分组名</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分配对象</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solidFill>
                      <a:srgbClr val="808080">
                        <a:alpha val="50000"/>
                      </a:srgbClr>
                    </a:solid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00XXXX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公共信息</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01XXXX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客户</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02XXXX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零售</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03XXXX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对公</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04XXXX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信贷</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05XXXX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互联网</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5897" name="表格 35896"/>
          <p:cNvGraphicFramePr/>
          <p:nvPr/>
        </p:nvGraphicFramePr>
        <p:xfrm>
          <a:off x="4529138" y="1665288"/>
          <a:ext cx="3238500" cy="1925637"/>
        </p:xfrm>
        <a:graphic>
          <a:graphicData uri="http://schemas.openxmlformats.org/drawingml/2006/table">
            <a:tbl>
              <a:tblPr/>
              <a:tblGrid>
                <a:gridCol w="930275"/>
                <a:gridCol w="2308225"/>
              </a:tblGrid>
              <a:tr h="27622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分组名</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19050"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分配对象</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19050"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solidFill>
                      <a:srgbClr val="808080">
                        <a:alpha val="50000"/>
                      </a:srgbClr>
                    </a:solidFill>
                  </a:tcPr>
                </a:tc>
              </a:tr>
              <a:tr h="27622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06XXXX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金融市场</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r>
              <a:tr h="2730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07XXXX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资管</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r>
              <a:tr h="277813">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08XXXX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合作方</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r>
              <a:tr h="273050">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09XXXX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投行</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r>
              <a:tr h="2746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10XXXX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跨境、跨界、跨域</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9525" cap="flat" cmpd="sng">
                      <a:solidFill>
                        <a:srgbClr val="080000"/>
                      </a:solidFill>
                      <a:prstDash val="solid"/>
                      <a:miter/>
                      <a:headEnd type="none" w="med" len="med"/>
                      <a:tailEnd type="none" w="med" len="med"/>
                    </a:lnB>
                    <a:lnTlToBr>
                      <a:noFill/>
                    </a:lnTlToBr>
                    <a:lnBlToTr>
                      <a:noFill/>
                    </a:lnBlToTr>
                    <a:no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11XXXX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miter/>
                      <a:headEnd type="none" w="med" len="med"/>
                      <a:tailEnd type="none" w="med" len="med"/>
                    </a:lnL>
                    <a:lnR w="9525"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19050" cap="flat" cmpd="sng">
                      <a:solidFill>
                        <a:srgbClr val="080000"/>
                      </a:solidFill>
                      <a:prstDash val="solid"/>
                      <a:miter/>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a:latin typeface="宋体" panose="02010600030101010101" pitchFamily="2" charset="-122"/>
                          <a:ea typeface="宋体" panose="02010600030101010101" pitchFamily="2" charset="-122"/>
                          <a:sym typeface="宋体" panose="02010600030101010101" pitchFamily="2" charset="-122"/>
                        </a:rPr>
                        <a:t>渠道服务</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miter/>
                      <a:headEnd type="none" w="med" len="med"/>
                      <a:tailEnd type="none" w="med" len="med"/>
                    </a:lnL>
                    <a:lnR w="19050" cap="flat" cmpd="sng">
                      <a:solidFill>
                        <a:srgbClr val="080000"/>
                      </a:solidFill>
                      <a:prstDash val="solid"/>
                      <a:miter/>
                      <a:headEnd type="none" w="med" len="med"/>
                      <a:tailEnd type="none" w="med" len="med"/>
                    </a:lnR>
                    <a:lnT w="9525" cap="flat" cmpd="sng">
                      <a:solidFill>
                        <a:srgbClr val="080000"/>
                      </a:solidFill>
                      <a:prstDash val="solid"/>
                      <a:miter/>
                      <a:headEnd type="none" w="med" len="med"/>
                      <a:tailEnd type="none" w="med" len="med"/>
                    </a:lnT>
                    <a:lnB w="19050" cap="flat" cmpd="sng">
                      <a:solidFill>
                        <a:srgbClr val="080000"/>
                      </a:solidFill>
                      <a:prstDash val="solid"/>
                      <a:miter/>
                      <a:headEnd type="none" w="med" len="med"/>
                      <a:tailEnd type="none" w="med" len="med"/>
                    </a:lnB>
                    <a:lnTlToBr>
                      <a:noFill/>
                    </a:lnTlToBr>
                    <a:lnBlToTr>
                      <a:noFill/>
                    </a:lnBlToTr>
                    <a:noFill/>
                  </a:tcPr>
                </a:tc>
              </a:tr>
            </a:tbl>
          </a:graphicData>
        </a:graphic>
      </p:graphicFrame>
      <p:graphicFrame>
        <p:nvGraphicFramePr>
          <p:cNvPr id="35949" name="表格 35948"/>
          <p:cNvGraphicFramePr/>
          <p:nvPr/>
        </p:nvGraphicFramePr>
        <p:xfrm>
          <a:off x="1331913" y="4329113"/>
          <a:ext cx="5310187" cy="1100137"/>
        </p:xfrm>
        <a:graphic>
          <a:graphicData uri="http://schemas.openxmlformats.org/drawingml/2006/table">
            <a:tbl>
              <a:tblPr/>
              <a:tblGrid>
                <a:gridCol w="1539875"/>
                <a:gridCol w="3770313"/>
              </a:tblGrid>
              <a:tr h="27622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分组名</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solidFill>
                      <a:srgbClr val="808080">
                        <a:alpha val="5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u="none">
                          <a:latin typeface="宋体" panose="02010600030101010101" pitchFamily="2" charset="-122"/>
                          <a:ea typeface="宋体" panose="02010600030101010101" pitchFamily="2" charset="-122"/>
                          <a:sym typeface="宋体" panose="02010600030101010101" pitchFamily="2" charset="-122"/>
                        </a:rPr>
                        <a:t>分配对象</a:t>
                      </a:r>
                      <a:endParaRPr lang="zh-CN" altLang="en-US" sz="1200" u="none">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solidFill>
                      <a:srgbClr val="808080">
                        <a:alpha val="50000"/>
                      </a:srgbClr>
                    </a:solid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020XXX~023XXX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dirty="0">
                          <a:latin typeface="宋体" panose="02010600030101010101" pitchFamily="2" charset="-122"/>
                          <a:ea typeface="宋体" panose="02010600030101010101" pitchFamily="2" charset="-122"/>
                          <a:sym typeface="宋体" panose="02010600030101010101" pitchFamily="2" charset="-122"/>
                        </a:rPr>
                        <a:t>零售-个金</a:t>
                      </a:r>
                      <a:endParaRPr lang="zh-CN" altLang="en-US" sz="1200" b="0" u="none" dirty="0">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7">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024XXX~026XXX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dirty="0">
                          <a:latin typeface="宋体" panose="02010600030101010101" pitchFamily="2" charset="-122"/>
                          <a:ea typeface="宋体" panose="02010600030101010101" pitchFamily="2" charset="-122"/>
                          <a:sym typeface="宋体" panose="02010600030101010101" pitchFamily="2" charset="-122"/>
                        </a:rPr>
                        <a:t>零售-信用卡业务</a:t>
                      </a:r>
                      <a:endParaRPr lang="zh-CN" altLang="en-US" sz="1200" b="0" u="none" dirty="0">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9525" cap="flat" cmpd="sng">
                      <a:solidFill>
                        <a:srgbClr val="080000"/>
                      </a:solidFill>
                      <a:prstDash val="solid"/>
                      <a:headEnd type="none" w="med" len="med"/>
                      <a:tailEnd type="none" w="med" len="med"/>
                    </a:lnB>
                    <a:lnTlToBr>
                      <a:noFill/>
                    </a:lnTlToBr>
                    <a:lnBlToTr>
                      <a:noFill/>
                    </a:lnBlToTr>
                    <a:noFill/>
                  </a:tcPr>
                </a:tc>
              </a:tr>
              <a:tr h="27463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en-US" altLang="zh-CN" sz="1200" b="0" u="none">
                          <a:latin typeface="宋体" panose="02010600030101010101" pitchFamily="2" charset="-122"/>
                          <a:ea typeface="宋体" panose="02010600030101010101" pitchFamily="2" charset="-122"/>
                          <a:sym typeface="宋体" panose="02010600030101010101" pitchFamily="2" charset="-122"/>
                        </a:rPr>
                        <a:t>027XXX~029XXX</a:t>
                      </a:r>
                      <a:endParaRPr lang="zh-CN" altLang="en-US" sz="1200" b="0" u="none">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19050" cap="flat" cmpd="sng">
                      <a:solidFill>
                        <a:srgbClr val="080000"/>
                      </a:solidFill>
                      <a:prstDash val="solid"/>
                      <a:headEnd type="none" w="med" len="med"/>
                      <a:tailEnd type="none" w="med" len="med"/>
                    </a:lnL>
                    <a:lnR w="9525"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l">
                        <a:buNone/>
                      </a:pPr>
                      <a:r>
                        <a:rPr lang="zh-CN" altLang="en-US" sz="1200" b="0" u="none" dirty="0">
                          <a:latin typeface="宋体" panose="02010600030101010101" pitchFamily="2" charset="-122"/>
                          <a:ea typeface="宋体" panose="02010600030101010101" pitchFamily="2" charset="-122"/>
                          <a:sym typeface="宋体" panose="02010600030101010101" pitchFamily="2" charset="-122"/>
                        </a:rPr>
                        <a:t>零售-信用卡运营</a:t>
                      </a:r>
                      <a:endParaRPr lang="zh-CN" altLang="en-US" sz="1200" b="0" u="none" dirty="0">
                        <a:latin typeface="宋体" panose="02010600030101010101" pitchFamily="2" charset="-122"/>
                        <a:ea typeface="宋体" panose="02010600030101010101" pitchFamily="2" charset="-122"/>
                        <a:sym typeface="宋体" panose="02010600030101010101" pitchFamily="2" charset="-122"/>
                      </a:endParaRPr>
                    </a:p>
                  </a:txBody>
                  <a:tcPr vert="horz" anchor="ctr" anchorCtr="0">
                    <a:lnL w="9525"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9525"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设计规范</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6</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-资产管理</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6867"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36868" name="Freeform 27"/>
          <p:cNvSpPr>
            <a:spLocks noEditPoints="1"/>
          </p:cNvSpPr>
          <p:nvPr/>
        </p:nvSpPr>
        <p:spPr>
          <a:xfrm>
            <a:off x="3513138" y="1587500"/>
            <a:ext cx="3228975" cy="2117725"/>
          </a:xfrm>
          <a:custGeom>
            <a:avLst/>
            <a:gdLst/>
            <a:ahLst/>
            <a:cxnLst>
              <a:cxn ang="0">
                <a:pos x="83584" y="2116138"/>
              </a:cxn>
              <a:cxn ang="0">
                <a:pos x="83584" y="2116138"/>
              </a:cxn>
              <a:cxn ang="0">
                <a:pos x="83584" y="2116138"/>
              </a:cxn>
              <a:cxn ang="0">
                <a:pos x="83584" y="2116138"/>
              </a:cxn>
              <a:cxn ang="0">
                <a:pos x="83584" y="2116138"/>
              </a:cxn>
              <a:cxn ang="0">
                <a:pos x="83584" y="2116138"/>
              </a:cxn>
              <a:cxn ang="0">
                <a:pos x="83584" y="2116138"/>
              </a:cxn>
              <a:cxn ang="0">
                <a:pos x="83584" y="2116138"/>
              </a:cxn>
              <a:cxn ang="0">
                <a:pos x="83584" y="2116138"/>
              </a:cxn>
              <a:cxn ang="0">
                <a:pos x="79185" y="2116138"/>
              </a:cxn>
              <a:cxn ang="0">
                <a:pos x="79185" y="2116138"/>
              </a:cxn>
              <a:cxn ang="0">
                <a:pos x="79185" y="2116138"/>
              </a:cxn>
              <a:cxn ang="0">
                <a:pos x="79185" y="2116138"/>
              </a:cxn>
              <a:cxn ang="0">
                <a:pos x="79185" y="2116138"/>
              </a:cxn>
              <a:cxn ang="0">
                <a:pos x="79185" y="2116138"/>
              </a:cxn>
              <a:cxn ang="0">
                <a:pos x="79185" y="2116138"/>
              </a:cxn>
              <a:cxn ang="0">
                <a:pos x="79185" y="2116138"/>
              </a:cxn>
              <a:cxn ang="0">
                <a:pos x="79185" y="2116138"/>
              </a:cxn>
              <a:cxn ang="0">
                <a:pos x="0" y="2098540"/>
              </a:cxn>
              <a:cxn ang="0">
                <a:pos x="0" y="2098540"/>
              </a:cxn>
              <a:cxn ang="0">
                <a:pos x="79185" y="2116138"/>
              </a:cxn>
              <a:cxn ang="0">
                <a:pos x="0" y="2098540"/>
              </a:cxn>
              <a:cxn ang="0">
                <a:pos x="1319745" y="1904964"/>
              </a:cxn>
              <a:cxn ang="0">
                <a:pos x="1108585" y="2116138"/>
              </a:cxn>
              <a:cxn ang="0">
                <a:pos x="83584" y="2116138"/>
              </a:cxn>
              <a:cxn ang="0">
                <a:pos x="83584" y="2116138"/>
              </a:cxn>
              <a:cxn ang="0">
                <a:pos x="83584" y="2116138"/>
              </a:cxn>
              <a:cxn ang="0">
                <a:pos x="1108585" y="2116138"/>
              </a:cxn>
              <a:cxn ang="0">
                <a:pos x="1319745" y="1904964"/>
              </a:cxn>
              <a:cxn ang="0">
                <a:pos x="1319745" y="1904964"/>
              </a:cxn>
              <a:cxn ang="0">
                <a:pos x="3228975" y="906288"/>
              </a:cxn>
              <a:cxn ang="0">
                <a:pos x="3013417" y="1117462"/>
              </a:cxn>
              <a:cxn ang="0">
                <a:pos x="2639489" y="1117462"/>
              </a:cxn>
              <a:cxn ang="0">
                <a:pos x="2010411" y="1640997"/>
              </a:cxn>
              <a:cxn ang="0">
                <a:pos x="1319745" y="1640997"/>
              </a:cxn>
              <a:cxn ang="0">
                <a:pos x="2010411" y="1640997"/>
              </a:cxn>
              <a:cxn ang="0">
                <a:pos x="2639489" y="1117462"/>
              </a:cxn>
              <a:cxn ang="0">
                <a:pos x="3013417" y="1117462"/>
              </a:cxn>
              <a:cxn ang="0">
                <a:pos x="3228975" y="906288"/>
              </a:cxn>
              <a:cxn ang="0">
                <a:pos x="3228975" y="906288"/>
              </a:cxn>
              <a:cxn ang="0">
                <a:pos x="3228975" y="83590"/>
              </a:cxn>
              <a:cxn ang="0">
                <a:pos x="3228975" y="83590"/>
              </a:cxn>
              <a:cxn ang="0">
                <a:pos x="3228975" y="83590"/>
              </a:cxn>
              <a:cxn ang="0">
                <a:pos x="3228975" y="83590"/>
              </a:cxn>
              <a:cxn ang="0">
                <a:pos x="3228975" y="83590"/>
              </a:cxn>
              <a:cxn ang="0">
                <a:pos x="3228975" y="83590"/>
              </a:cxn>
              <a:cxn ang="0">
                <a:pos x="3228975" y="83590"/>
              </a:cxn>
              <a:cxn ang="0">
                <a:pos x="3228975" y="83590"/>
              </a:cxn>
              <a:cxn ang="0">
                <a:pos x="3228975" y="83590"/>
              </a:cxn>
              <a:cxn ang="0">
                <a:pos x="3228975" y="79190"/>
              </a:cxn>
              <a:cxn ang="0">
                <a:pos x="3228975" y="79190"/>
              </a:cxn>
              <a:cxn ang="0">
                <a:pos x="3228975" y="79190"/>
              </a:cxn>
              <a:cxn ang="0">
                <a:pos x="3211378" y="0"/>
              </a:cxn>
              <a:cxn ang="0">
                <a:pos x="3228975" y="79190"/>
              </a:cxn>
              <a:cxn ang="0">
                <a:pos x="3211378" y="0"/>
              </a:cxn>
              <a:cxn ang="0">
                <a:pos x="3211378" y="0"/>
              </a:cxn>
            </a:cxnLst>
            <a:pathLst>
              <a:path w="734" h="481">
                <a:moveTo>
                  <a:pt x="19" y="481"/>
                </a:moveTo>
                <a:cubicBezTo>
                  <a:pt x="19" y="481"/>
                  <a:pt x="19" y="481"/>
                  <a:pt x="19" y="481"/>
                </a:cubicBezTo>
                <a:cubicBezTo>
                  <a:pt x="19" y="481"/>
                  <a:pt x="19" y="481"/>
                  <a:pt x="19" y="481"/>
                </a:cubicBezTo>
                <a:moveTo>
                  <a:pt x="19" y="481"/>
                </a:moveTo>
                <a:cubicBezTo>
                  <a:pt x="19" y="481"/>
                  <a:pt x="19" y="481"/>
                  <a:pt x="19" y="481"/>
                </a:cubicBezTo>
                <a:cubicBezTo>
                  <a:pt x="19" y="481"/>
                  <a:pt x="19" y="481"/>
                  <a:pt x="19" y="481"/>
                </a:cubicBezTo>
                <a:moveTo>
                  <a:pt x="19" y="481"/>
                </a:moveTo>
                <a:cubicBezTo>
                  <a:pt x="19" y="481"/>
                  <a:pt x="19" y="481"/>
                  <a:pt x="19" y="481"/>
                </a:cubicBezTo>
                <a:cubicBezTo>
                  <a:pt x="19" y="481"/>
                  <a:pt x="19" y="481"/>
                  <a:pt x="19" y="481"/>
                </a:cubicBezTo>
                <a:moveTo>
                  <a:pt x="18" y="481"/>
                </a:moveTo>
                <a:cubicBezTo>
                  <a:pt x="18" y="481"/>
                  <a:pt x="18" y="481"/>
                  <a:pt x="18" y="481"/>
                </a:cubicBezTo>
                <a:cubicBezTo>
                  <a:pt x="18" y="481"/>
                  <a:pt x="18" y="481"/>
                  <a:pt x="18" y="481"/>
                </a:cubicBezTo>
                <a:moveTo>
                  <a:pt x="18" y="481"/>
                </a:moveTo>
                <a:cubicBezTo>
                  <a:pt x="18" y="481"/>
                  <a:pt x="18" y="481"/>
                  <a:pt x="18" y="481"/>
                </a:cubicBezTo>
                <a:cubicBezTo>
                  <a:pt x="18" y="481"/>
                  <a:pt x="18" y="481"/>
                  <a:pt x="18" y="481"/>
                </a:cubicBezTo>
                <a:moveTo>
                  <a:pt x="18" y="481"/>
                </a:moveTo>
                <a:cubicBezTo>
                  <a:pt x="18" y="481"/>
                  <a:pt x="18" y="481"/>
                  <a:pt x="18" y="481"/>
                </a:cubicBezTo>
                <a:cubicBezTo>
                  <a:pt x="18" y="481"/>
                  <a:pt x="18" y="481"/>
                  <a:pt x="18" y="481"/>
                </a:cubicBezTo>
                <a:moveTo>
                  <a:pt x="0" y="477"/>
                </a:moveTo>
                <a:cubicBezTo>
                  <a:pt x="0" y="477"/>
                  <a:pt x="0" y="477"/>
                  <a:pt x="0" y="477"/>
                </a:cubicBezTo>
                <a:cubicBezTo>
                  <a:pt x="6" y="480"/>
                  <a:pt x="12" y="481"/>
                  <a:pt x="18" y="481"/>
                </a:cubicBezTo>
                <a:cubicBezTo>
                  <a:pt x="12" y="481"/>
                  <a:pt x="6" y="480"/>
                  <a:pt x="0" y="477"/>
                </a:cubicBezTo>
                <a:moveTo>
                  <a:pt x="300" y="433"/>
                </a:moveTo>
                <a:cubicBezTo>
                  <a:pt x="300" y="460"/>
                  <a:pt x="278" y="481"/>
                  <a:pt x="252" y="481"/>
                </a:cubicBezTo>
                <a:cubicBezTo>
                  <a:pt x="19" y="481"/>
                  <a:pt x="19" y="481"/>
                  <a:pt x="19" y="481"/>
                </a:cubicBezTo>
                <a:cubicBezTo>
                  <a:pt x="19" y="481"/>
                  <a:pt x="19" y="481"/>
                  <a:pt x="19" y="481"/>
                </a:cubicBezTo>
                <a:cubicBezTo>
                  <a:pt x="19" y="481"/>
                  <a:pt x="19" y="481"/>
                  <a:pt x="19" y="481"/>
                </a:cubicBezTo>
                <a:cubicBezTo>
                  <a:pt x="252" y="481"/>
                  <a:pt x="252" y="481"/>
                  <a:pt x="252" y="481"/>
                </a:cubicBezTo>
                <a:cubicBezTo>
                  <a:pt x="278" y="481"/>
                  <a:pt x="300" y="460"/>
                  <a:pt x="300" y="433"/>
                </a:cubicBezTo>
                <a:cubicBezTo>
                  <a:pt x="300" y="433"/>
                  <a:pt x="300" y="433"/>
                  <a:pt x="300" y="433"/>
                </a:cubicBezTo>
                <a:moveTo>
                  <a:pt x="734" y="206"/>
                </a:moveTo>
                <a:cubicBezTo>
                  <a:pt x="734" y="233"/>
                  <a:pt x="712" y="254"/>
                  <a:pt x="685" y="254"/>
                </a:cubicBezTo>
                <a:cubicBezTo>
                  <a:pt x="600" y="254"/>
                  <a:pt x="600" y="254"/>
                  <a:pt x="600" y="254"/>
                </a:cubicBezTo>
                <a:cubicBezTo>
                  <a:pt x="587" y="322"/>
                  <a:pt x="528" y="373"/>
                  <a:pt x="457" y="373"/>
                </a:cubicBezTo>
                <a:cubicBezTo>
                  <a:pt x="300" y="373"/>
                  <a:pt x="300" y="373"/>
                  <a:pt x="300" y="373"/>
                </a:cubicBezTo>
                <a:cubicBezTo>
                  <a:pt x="457" y="373"/>
                  <a:pt x="457" y="373"/>
                  <a:pt x="457" y="373"/>
                </a:cubicBezTo>
                <a:cubicBezTo>
                  <a:pt x="528" y="373"/>
                  <a:pt x="587" y="322"/>
                  <a:pt x="600" y="254"/>
                </a:cubicBezTo>
                <a:cubicBezTo>
                  <a:pt x="685" y="254"/>
                  <a:pt x="685" y="254"/>
                  <a:pt x="685" y="254"/>
                </a:cubicBezTo>
                <a:cubicBezTo>
                  <a:pt x="712" y="254"/>
                  <a:pt x="734" y="233"/>
                  <a:pt x="734" y="206"/>
                </a:cubicBezTo>
                <a:cubicBezTo>
                  <a:pt x="734" y="206"/>
                  <a:pt x="734" y="206"/>
                  <a:pt x="734" y="206"/>
                </a:cubicBezTo>
                <a:moveTo>
                  <a:pt x="734" y="19"/>
                </a:moveTo>
                <a:cubicBezTo>
                  <a:pt x="734" y="19"/>
                  <a:pt x="734" y="19"/>
                  <a:pt x="734" y="19"/>
                </a:cubicBezTo>
                <a:cubicBezTo>
                  <a:pt x="734" y="19"/>
                  <a:pt x="734" y="19"/>
                  <a:pt x="734" y="19"/>
                </a:cubicBezTo>
                <a:moveTo>
                  <a:pt x="734" y="19"/>
                </a:moveTo>
                <a:cubicBezTo>
                  <a:pt x="734" y="19"/>
                  <a:pt x="734" y="19"/>
                  <a:pt x="734" y="19"/>
                </a:cubicBezTo>
                <a:cubicBezTo>
                  <a:pt x="734" y="19"/>
                  <a:pt x="734" y="19"/>
                  <a:pt x="734" y="19"/>
                </a:cubicBezTo>
                <a:moveTo>
                  <a:pt x="734" y="19"/>
                </a:moveTo>
                <a:cubicBezTo>
                  <a:pt x="734" y="19"/>
                  <a:pt x="734" y="19"/>
                  <a:pt x="734" y="19"/>
                </a:cubicBezTo>
                <a:cubicBezTo>
                  <a:pt x="734" y="19"/>
                  <a:pt x="734" y="19"/>
                  <a:pt x="734" y="19"/>
                </a:cubicBezTo>
                <a:moveTo>
                  <a:pt x="734" y="18"/>
                </a:moveTo>
                <a:cubicBezTo>
                  <a:pt x="734" y="18"/>
                  <a:pt x="734" y="18"/>
                  <a:pt x="734" y="18"/>
                </a:cubicBezTo>
                <a:cubicBezTo>
                  <a:pt x="734" y="18"/>
                  <a:pt x="734" y="18"/>
                  <a:pt x="734" y="18"/>
                </a:cubicBezTo>
                <a:moveTo>
                  <a:pt x="730" y="0"/>
                </a:moveTo>
                <a:cubicBezTo>
                  <a:pt x="732" y="6"/>
                  <a:pt x="733" y="12"/>
                  <a:pt x="734" y="18"/>
                </a:cubicBezTo>
                <a:cubicBezTo>
                  <a:pt x="733" y="12"/>
                  <a:pt x="732" y="6"/>
                  <a:pt x="730" y="0"/>
                </a:cubicBezTo>
                <a:cubicBezTo>
                  <a:pt x="730" y="0"/>
                  <a:pt x="730" y="0"/>
                  <a:pt x="730" y="0"/>
                </a:cubicBezTo>
              </a:path>
            </a:pathLst>
          </a:custGeom>
          <a:solidFill>
            <a:srgbClr val="C5CDCD">
              <a:alpha val="100000"/>
            </a:srgbClr>
          </a:solidFill>
          <a:ln w="9525">
            <a:noFill/>
          </a:ln>
        </p:spPr>
        <p:txBody>
          <a:bodyPr/>
          <a:p>
            <a:endParaRPr lang="zh-CN" altLang="en-US"/>
          </a:p>
        </p:txBody>
      </p:sp>
      <p:sp>
        <p:nvSpPr>
          <p:cNvPr id="36869" name="Freeform 44"/>
          <p:cNvSpPr>
            <a:spLocks noEditPoints="1"/>
          </p:cNvSpPr>
          <p:nvPr/>
        </p:nvSpPr>
        <p:spPr>
          <a:xfrm>
            <a:off x="3738563" y="2889250"/>
            <a:ext cx="774700" cy="638175"/>
          </a:xfrm>
          <a:custGeom>
            <a:avLst/>
            <a:gdLst/>
            <a:ahLst/>
            <a:cxnLst>
              <a:cxn ang="0">
                <a:pos x="506196" y="193653"/>
              </a:cxn>
              <a:cxn ang="0">
                <a:pos x="409359" y="167246"/>
              </a:cxn>
              <a:cxn ang="0">
                <a:pos x="321324" y="79222"/>
              </a:cxn>
              <a:cxn ang="0">
                <a:pos x="237692" y="132036"/>
              </a:cxn>
              <a:cxn ang="0">
                <a:pos x="114444" y="132036"/>
              </a:cxn>
              <a:cxn ang="0">
                <a:pos x="88034" y="228863"/>
              </a:cxn>
              <a:cxn ang="0">
                <a:pos x="0" y="316887"/>
              </a:cxn>
              <a:cxn ang="0">
                <a:pos x="52820" y="404911"/>
              </a:cxn>
              <a:cxn ang="0">
                <a:pos x="52820" y="528145"/>
              </a:cxn>
              <a:cxn ang="0">
                <a:pos x="149658" y="550151"/>
              </a:cxn>
              <a:cxn ang="0">
                <a:pos x="237692" y="638175"/>
              </a:cxn>
              <a:cxn ang="0">
                <a:pos x="321324" y="589762"/>
              </a:cxn>
              <a:cxn ang="0">
                <a:pos x="444572" y="589762"/>
              </a:cxn>
              <a:cxn ang="0">
                <a:pos x="470982" y="488534"/>
              </a:cxn>
              <a:cxn ang="0">
                <a:pos x="559016" y="404911"/>
              </a:cxn>
              <a:cxn ang="0">
                <a:pos x="506196" y="316887"/>
              </a:cxn>
              <a:cxn ang="0">
                <a:pos x="277307" y="536947"/>
              </a:cxn>
              <a:cxn ang="0">
                <a:pos x="277307" y="184851"/>
              </a:cxn>
              <a:cxn ang="0">
                <a:pos x="277307" y="536947"/>
              </a:cxn>
              <a:cxn ang="0">
                <a:pos x="774700" y="114431"/>
              </a:cxn>
              <a:cxn ang="0">
                <a:pos x="730683" y="74821"/>
              </a:cxn>
              <a:cxn ang="0">
                <a:pos x="717478" y="26407"/>
              </a:cxn>
              <a:cxn ang="0">
                <a:pos x="660256" y="26407"/>
              </a:cxn>
              <a:cxn ang="0">
                <a:pos x="616239" y="0"/>
              </a:cxn>
              <a:cxn ang="0">
                <a:pos x="576623" y="44012"/>
              </a:cxn>
              <a:cxn ang="0">
                <a:pos x="528204" y="57216"/>
              </a:cxn>
              <a:cxn ang="0">
                <a:pos x="528204" y="114431"/>
              </a:cxn>
              <a:cxn ang="0">
                <a:pos x="506196" y="158443"/>
              </a:cxn>
              <a:cxn ang="0">
                <a:pos x="545811" y="198054"/>
              </a:cxn>
              <a:cxn ang="0">
                <a:pos x="559016" y="246468"/>
              </a:cxn>
              <a:cxn ang="0">
                <a:pos x="616239" y="246468"/>
              </a:cxn>
              <a:cxn ang="0">
                <a:pos x="660256" y="268474"/>
              </a:cxn>
              <a:cxn ang="0">
                <a:pos x="699871" y="228863"/>
              </a:cxn>
              <a:cxn ang="0">
                <a:pos x="748290" y="215659"/>
              </a:cxn>
              <a:cxn ang="0">
                <a:pos x="748290" y="158443"/>
              </a:cxn>
              <a:cxn ang="0">
                <a:pos x="638247" y="206857"/>
              </a:cxn>
              <a:cxn ang="0">
                <a:pos x="638247" y="66018"/>
              </a:cxn>
              <a:cxn ang="0">
                <a:pos x="638247" y="206857"/>
              </a:cxn>
            </a:cxnLst>
            <a:pathLst>
              <a:path w="176" h="145">
                <a:moveTo>
                  <a:pt x="107" y="52"/>
                </a:moveTo>
                <a:cubicBezTo>
                  <a:pt x="115" y="44"/>
                  <a:pt x="115" y="44"/>
                  <a:pt x="115" y="44"/>
                </a:cubicBezTo>
                <a:cubicBezTo>
                  <a:pt x="101" y="30"/>
                  <a:pt x="101" y="30"/>
                  <a:pt x="101" y="30"/>
                </a:cubicBezTo>
                <a:cubicBezTo>
                  <a:pt x="93" y="38"/>
                  <a:pt x="93" y="38"/>
                  <a:pt x="93" y="38"/>
                </a:cubicBezTo>
                <a:cubicBezTo>
                  <a:pt x="87" y="34"/>
                  <a:pt x="81" y="32"/>
                  <a:pt x="73" y="30"/>
                </a:cubicBezTo>
                <a:cubicBezTo>
                  <a:pt x="73" y="18"/>
                  <a:pt x="73" y="18"/>
                  <a:pt x="73" y="18"/>
                </a:cubicBezTo>
                <a:cubicBezTo>
                  <a:pt x="54" y="18"/>
                  <a:pt x="54" y="18"/>
                  <a:pt x="54" y="18"/>
                </a:cubicBezTo>
                <a:cubicBezTo>
                  <a:pt x="54" y="30"/>
                  <a:pt x="54" y="30"/>
                  <a:pt x="54" y="30"/>
                </a:cubicBezTo>
                <a:cubicBezTo>
                  <a:pt x="46" y="32"/>
                  <a:pt x="40" y="34"/>
                  <a:pt x="34" y="38"/>
                </a:cubicBezTo>
                <a:cubicBezTo>
                  <a:pt x="26" y="30"/>
                  <a:pt x="26" y="30"/>
                  <a:pt x="26" y="30"/>
                </a:cubicBezTo>
                <a:cubicBezTo>
                  <a:pt x="12" y="44"/>
                  <a:pt x="12" y="44"/>
                  <a:pt x="12" y="44"/>
                </a:cubicBezTo>
                <a:cubicBezTo>
                  <a:pt x="20" y="52"/>
                  <a:pt x="20" y="52"/>
                  <a:pt x="20" y="52"/>
                </a:cubicBezTo>
                <a:cubicBezTo>
                  <a:pt x="16" y="58"/>
                  <a:pt x="13" y="65"/>
                  <a:pt x="12" y="72"/>
                </a:cubicBezTo>
                <a:cubicBezTo>
                  <a:pt x="0" y="72"/>
                  <a:pt x="0" y="72"/>
                  <a:pt x="0" y="72"/>
                </a:cubicBezTo>
                <a:cubicBezTo>
                  <a:pt x="0" y="92"/>
                  <a:pt x="0" y="92"/>
                  <a:pt x="0" y="92"/>
                </a:cubicBezTo>
                <a:cubicBezTo>
                  <a:pt x="12" y="92"/>
                  <a:pt x="12" y="92"/>
                  <a:pt x="12" y="92"/>
                </a:cubicBezTo>
                <a:cubicBezTo>
                  <a:pt x="13" y="99"/>
                  <a:pt x="16" y="106"/>
                  <a:pt x="20" y="111"/>
                </a:cubicBezTo>
                <a:cubicBezTo>
                  <a:pt x="12" y="120"/>
                  <a:pt x="12" y="120"/>
                  <a:pt x="12" y="120"/>
                </a:cubicBezTo>
                <a:cubicBezTo>
                  <a:pt x="26" y="134"/>
                  <a:pt x="26" y="134"/>
                  <a:pt x="26" y="134"/>
                </a:cubicBezTo>
                <a:cubicBezTo>
                  <a:pt x="34" y="125"/>
                  <a:pt x="34" y="125"/>
                  <a:pt x="34" y="125"/>
                </a:cubicBezTo>
                <a:cubicBezTo>
                  <a:pt x="40" y="129"/>
                  <a:pt x="46" y="132"/>
                  <a:pt x="54" y="134"/>
                </a:cubicBezTo>
                <a:cubicBezTo>
                  <a:pt x="54" y="145"/>
                  <a:pt x="54" y="145"/>
                  <a:pt x="54" y="145"/>
                </a:cubicBezTo>
                <a:cubicBezTo>
                  <a:pt x="73" y="145"/>
                  <a:pt x="73" y="145"/>
                  <a:pt x="73" y="145"/>
                </a:cubicBezTo>
                <a:cubicBezTo>
                  <a:pt x="73" y="134"/>
                  <a:pt x="73" y="134"/>
                  <a:pt x="73" y="134"/>
                </a:cubicBezTo>
                <a:cubicBezTo>
                  <a:pt x="81" y="132"/>
                  <a:pt x="87" y="129"/>
                  <a:pt x="93" y="125"/>
                </a:cubicBezTo>
                <a:cubicBezTo>
                  <a:pt x="101" y="134"/>
                  <a:pt x="101" y="134"/>
                  <a:pt x="101" y="134"/>
                </a:cubicBezTo>
                <a:cubicBezTo>
                  <a:pt x="115" y="120"/>
                  <a:pt x="115" y="120"/>
                  <a:pt x="115" y="120"/>
                </a:cubicBezTo>
                <a:cubicBezTo>
                  <a:pt x="107" y="111"/>
                  <a:pt x="107" y="111"/>
                  <a:pt x="107" y="111"/>
                </a:cubicBezTo>
                <a:cubicBezTo>
                  <a:pt x="111" y="106"/>
                  <a:pt x="114" y="99"/>
                  <a:pt x="115" y="92"/>
                </a:cubicBezTo>
                <a:cubicBezTo>
                  <a:pt x="127" y="92"/>
                  <a:pt x="127" y="92"/>
                  <a:pt x="127" y="92"/>
                </a:cubicBezTo>
                <a:cubicBezTo>
                  <a:pt x="127" y="72"/>
                  <a:pt x="127" y="72"/>
                  <a:pt x="127" y="72"/>
                </a:cubicBezTo>
                <a:cubicBezTo>
                  <a:pt x="115" y="72"/>
                  <a:pt x="115" y="72"/>
                  <a:pt x="115" y="72"/>
                </a:cubicBezTo>
                <a:cubicBezTo>
                  <a:pt x="114" y="65"/>
                  <a:pt x="111" y="58"/>
                  <a:pt x="107" y="52"/>
                </a:cubicBezTo>
                <a:close/>
                <a:moveTo>
                  <a:pt x="63" y="122"/>
                </a:moveTo>
                <a:cubicBezTo>
                  <a:pt x="41" y="122"/>
                  <a:pt x="23" y="104"/>
                  <a:pt x="23" y="82"/>
                </a:cubicBezTo>
                <a:cubicBezTo>
                  <a:pt x="23" y="60"/>
                  <a:pt x="41" y="42"/>
                  <a:pt x="63" y="42"/>
                </a:cubicBezTo>
                <a:cubicBezTo>
                  <a:pt x="86" y="42"/>
                  <a:pt x="104" y="60"/>
                  <a:pt x="104" y="82"/>
                </a:cubicBezTo>
                <a:cubicBezTo>
                  <a:pt x="104" y="104"/>
                  <a:pt x="86" y="122"/>
                  <a:pt x="63" y="122"/>
                </a:cubicBezTo>
                <a:close/>
                <a:moveTo>
                  <a:pt x="176" y="36"/>
                </a:moveTo>
                <a:cubicBezTo>
                  <a:pt x="176" y="26"/>
                  <a:pt x="176" y="26"/>
                  <a:pt x="176" y="26"/>
                </a:cubicBezTo>
                <a:cubicBezTo>
                  <a:pt x="170" y="26"/>
                  <a:pt x="170" y="26"/>
                  <a:pt x="170" y="26"/>
                </a:cubicBezTo>
                <a:cubicBezTo>
                  <a:pt x="169" y="23"/>
                  <a:pt x="168" y="20"/>
                  <a:pt x="166" y="17"/>
                </a:cubicBezTo>
                <a:cubicBezTo>
                  <a:pt x="170" y="13"/>
                  <a:pt x="170" y="13"/>
                  <a:pt x="170" y="13"/>
                </a:cubicBezTo>
                <a:cubicBezTo>
                  <a:pt x="163" y="6"/>
                  <a:pt x="163" y="6"/>
                  <a:pt x="163" y="6"/>
                </a:cubicBezTo>
                <a:cubicBezTo>
                  <a:pt x="159" y="10"/>
                  <a:pt x="159" y="10"/>
                  <a:pt x="159" y="10"/>
                </a:cubicBezTo>
                <a:cubicBezTo>
                  <a:pt x="157" y="8"/>
                  <a:pt x="153" y="7"/>
                  <a:pt x="150" y="6"/>
                </a:cubicBezTo>
                <a:cubicBezTo>
                  <a:pt x="150" y="0"/>
                  <a:pt x="150" y="0"/>
                  <a:pt x="150" y="0"/>
                </a:cubicBezTo>
                <a:cubicBezTo>
                  <a:pt x="140" y="0"/>
                  <a:pt x="140" y="0"/>
                  <a:pt x="140" y="0"/>
                </a:cubicBezTo>
                <a:cubicBezTo>
                  <a:pt x="140" y="6"/>
                  <a:pt x="140" y="6"/>
                  <a:pt x="140" y="6"/>
                </a:cubicBezTo>
                <a:cubicBezTo>
                  <a:pt x="137" y="7"/>
                  <a:pt x="134" y="8"/>
                  <a:pt x="131" y="10"/>
                </a:cubicBezTo>
                <a:cubicBezTo>
                  <a:pt x="127" y="6"/>
                  <a:pt x="127" y="6"/>
                  <a:pt x="127" y="6"/>
                </a:cubicBezTo>
                <a:cubicBezTo>
                  <a:pt x="120" y="13"/>
                  <a:pt x="120" y="13"/>
                  <a:pt x="120" y="13"/>
                </a:cubicBezTo>
                <a:cubicBezTo>
                  <a:pt x="124" y="17"/>
                  <a:pt x="124" y="17"/>
                  <a:pt x="124" y="17"/>
                </a:cubicBezTo>
                <a:cubicBezTo>
                  <a:pt x="122" y="20"/>
                  <a:pt x="121" y="23"/>
                  <a:pt x="120" y="26"/>
                </a:cubicBezTo>
                <a:cubicBezTo>
                  <a:pt x="115" y="26"/>
                  <a:pt x="115" y="26"/>
                  <a:pt x="115" y="26"/>
                </a:cubicBezTo>
                <a:cubicBezTo>
                  <a:pt x="115" y="36"/>
                  <a:pt x="115" y="36"/>
                  <a:pt x="115" y="36"/>
                </a:cubicBezTo>
                <a:cubicBezTo>
                  <a:pt x="120" y="36"/>
                  <a:pt x="120" y="36"/>
                  <a:pt x="120" y="36"/>
                </a:cubicBezTo>
                <a:cubicBezTo>
                  <a:pt x="121" y="39"/>
                  <a:pt x="122" y="42"/>
                  <a:pt x="124" y="45"/>
                </a:cubicBezTo>
                <a:cubicBezTo>
                  <a:pt x="120" y="49"/>
                  <a:pt x="120" y="49"/>
                  <a:pt x="120" y="49"/>
                </a:cubicBezTo>
                <a:cubicBezTo>
                  <a:pt x="127" y="56"/>
                  <a:pt x="127" y="56"/>
                  <a:pt x="127" y="56"/>
                </a:cubicBezTo>
                <a:cubicBezTo>
                  <a:pt x="131" y="52"/>
                  <a:pt x="131" y="52"/>
                  <a:pt x="131" y="52"/>
                </a:cubicBezTo>
                <a:cubicBezTo>
                  <a:pt x="134" y="54"/>
                  <a:pt x="137" y="55"/>
                  <a:pt x="140" y="56"/>
                </a:cubicBezTo>
                <a:cubicBezTo>
                  <a:pt x="140" y="61"/>
                  <a:pt x="140" y="61"/>
                  <a:pt x="140" y="61"/>
                </a:cubicBezTo>
                <a:cubicBezTo>
                  <a:pt x="150" y="61"/>
                  <a:pt x="150" y="61"/>
                  <a:pt x="150" y="61"/>
                </a:cubicBezTo>
                <a:cubicBezTo>
                  <a:pt x="150" y="56"/>
                  <a:pt x="150" y="56"/>
                  <a:pt x="150" y="56"/>
                </a:cubicBezTo>
                <a:cubicBezTo>
                  <a:pt x="153" y="55"/>
                  <a:pt x="157" y="54"/>
                  <a:pt x="159" y="52"/>
                </a:cubicBezTo>
                <a:cubicBezTo>
                  <a:pt x="163" y="56"/>
                  <a:pt x="163" y="56"/>
                  <a:pt x="163" y="56"/>
                </a:cubicBezTo>
                <a:cubicBezTo>
                  <a:pt x="170" y="49"/>
                  <a:pt x="170" y="49"/>
                  <a:pt x="170" y="49"/>
                </a:cubicBezTo>
                <a:cubicBezTo>
                  <a:pt x="166" y="45"/>
                  <a:pt x="166" y="45"/>
                  <a:pt x="166" y="45"/>
                </a:cubicBezTo>
                <a:cubicBezTo>
                  <a:pt x="168" y="42"/>
                  <a:pt x="169" y="39"/>
                  <a:pt x="170" y="36"/>
                </a:cubicBezTo>
                <a:lnTo>
                  <a:pt x="176" y="36"/>
                </a:lnTo>
                <a:close/>
                <a:moveTo>
                  <a:pt x="145" y="47"/>
                </a:moveTo>
                <a:cubicBezTo>
                  <a:pt x="136" y="47"/>
                  <a:pt x="129" y="40"/>
                  <a:pt x="129" y="31"/>
                </a:cubicBezTo>
                <a:cubicBezTo>
                  <a:pt x="129" y="22"/>
                  <a:pt x="136" y="15"/>
                  <a:pt x="145" y="15"/>
                </a:cubicBezTo>
                <a:cubicBezTo>
                  <a:pt x="154" y="15"/>
                  <a:pt x="161" y="22"/>
                  <a:pt x="161" y="31"/>
                </a:cubicBezTo>
                <a:cubicBezTo>
                  <a:pt x="161" y="40"/>
                  <a:pt x="154" y="47"/>
                  <a:pt x="145" y="47"/>
                </a:cubicBezTo>
                <a:close/>
              </a:path>
            </a:pathLst>
          </a:custGeom>
          <a:solidFill>
            <a:schemeClr val="bg1">
              <a:alpha val="100000"/>
            </a:schemeClr>
          </a:solidFill>
          <a:ln w="9525">
            <a:noFill/>
          </a:ln>
        </p:spPr>
        <p:txBody>
          <a:bodyPr/>
          <a:p>
            <a:endParaRPr lang="zh-CN" altLang="en-US"/>
          </a:p>
        </p:txBody>
      </p:sp>
      <p:sp>
        <p:nvSpPr>
          <p:cNvPr id="36870" name="文本框 133"/>
          <p:cNvSpPr txBox="1"/>
          <p:nvPr/>
        </p:nvSpPr>
        <p:spPr>
          <a:xfrm>
            <a:off x="6138863" y="2149475"/>
            <a:ext cx="2863850" cy="928688"/>
          </a:xfrm>
          <a:prstGeom prst="rect">
            <a:avLst/>
          </a:prstGeom>
          <a:noFill/>
          <a:ln w="9525">
            <a:noFill/>
          </a:ln>
        </p:spPr>
        <p:txBody>
          <a:bodyPr vert="horz" wrap="square" anchor="t" anchorCtr="0">
            <a:spAutoFit/>
          </a:bodyPr>
          <a:p>
            <a:pPr>
              <a:buFont typeface="Wingdings" panose="05000000000000000000" pitchFamily="2" charset="2"/>
              <a:buChar char="u"/>
            </a:pPr>
            <a:r>
              <a:rPr lang="zh-CN" altLang="en-US" sz="1000" dirty="0">
                <a:latin typeface="Impact" panose="020B0806030902050204" pitchFamily="2"/>
                <a:ea typeface="Aharoni" panose="02010803020104030203" pitchFamily="2" charset="-79"/>
              </a:rPr>
              <a:t> </a:t>
            </a:r>
            <a:r>
              <a:rPr lang="zh-CN" altLang="en-US" sz="1100" b="0" dirty="0">
                <a:latin typeface="Impact" panose="020B0806030902050204" pitchFamily="2"/>
                <a:ea typeface="微软雅黑" panose="020B0503020204020204" pitchFamily="2" charset="-122"/>
              </a:rPr>
              <a:t>在</a:t>
            </a:r>
            <a:r>
              <a:rPr lang="zh-CN" altLang="en-US" sz="1100" b="0" dirty="0">
                <a:latin typeface="微软雅黑" panose="020B0503020204020204" pitchFamily="2" charset="-122"/>
                <a:ea typeface="微软雅黑" panose="020B0503020204020204" pitchFamily="2" charset="-122"/>
              </a:rPr>
              <a:t>Hadoop批量集群加工并存储在Hadoop平台上</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跨平台主要通过互联互通共享使用</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针对分析师查询需求将数据同步至MPP分析挖掘集群</a:t>
            </a:r>
            <a:endParaRPr lang="zh-CN" altLang="en-US" sz="1100" b="0" dirty="0">
              <a:solidFill>
                <a:srgbClr val="DF3621"/>
              </a:solidFill>
              <a:latin typeface="Arial" panose="020B0604020202020204" charset="-116"/>
              <a:ea typeface="宋体" panose="02010600030101010101" pitchFamily="2" charset="-122"/>
            </a:endParaRPr>
          </a:p>
        </p:txBody>
      </p:sp>
      <p:sp>
        <p:nvSpPr>
          <p:cNvPr id="36871" name="文本框 133"/>
          <p:cNvSpPr txBox="1"/>
          <p:nvPr/>
        </p:nvSpPr>
        <p:spPr>
          <a:xfrm>
            <a:off x="722313" y="2162175"/>
            <a:ext cx="1966912" cy="930275"/>
          </a:xfrm>
          <a:prstGeom prst="rect">
            <a:avLst/>
          </a:prstGeom>
          <a:noFill/>
          <a:ln w="9525">
            <a:noFill/>
          </a:ln>
        </p:spPr>
        <p:txBody>
          <a:bodyPr vert="horz" wrap="square" anchor="t" anchorCtr="0">
            <a:spAutoFit/>
          </a:bodyPr>
          <a:p>
            <a:pPr>
              <a:buFont typeface="Wingdings" panose="05000000000000000000" pitchFamily="2" charset="2"/>
              <a:buChar char="u"/>
            </a:pPr>
            <a:r>
              <a:rPr lang="zh-CN" altLang="en-US" sz="1000" dirty="0">
                <a:latin typeface="Impact" panose="020B0806030902050204" pitchFamily="2"/>
                <a:ea typeface="Aharoni" panose="02010803020104030203" pitchFamily="2" charset="-79"/>
              </a:rPr>
              <a:t>  </a:t>
            </a:r>
            <a:r>
              <a:rPr lang="zh-CN" altLang="en-US" sz="1100" b="0" dirty="0">
                <a:latin typeface="微软雅黑" panose="020B0503020204020204" pitchFamily="2" charset="-122"/>
                <a:ea typeface="微软雅黑" panose="020B0503020204020204" pitchFamily="2" charset="-122"/>
              </a:rPr>
              <a:t>建立“先登记资产，后实施研发”的机制</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聚合实体表应关联业务对象和数据对象进行注册挂牌，经审批通过后才能生效</a:t>
            </a:r>
            <a:endParaRPr lang="zh-CN" altLang="en-US" sz="1100" b="0" dirty="0">
              <a:latin typeface="微软雅黑" panose="020B0503020204020204" pitchFamily="2" charset="-122"/>
              <a:ea typeface="微软雅黑" panose="020B0503020204020204" pitchFamily="2" charset="-122"/>
            </a:endParaRPr>
          </a:p>
        </p:txBody>
      </p:sp>
      <p:sp>
        <p:nvSpPr>
          <p:cNvPr id="36872" name="文本框 133"/>
          <p:cNvSpPr txBox="1"/>
          <p:nvPr/>
        </p:nvSpPr>
        <p:spPr>
          <a:xfrm>
            <a:off x="184150" y="3778250"/>
            <a:ext cx="2647950" cy="1766888"/>
          </a:xfrm>
          <a:prstGeom prst="rect">
            <a:avLst/>
          </a:prstGeom>
          <a:noFill/>
          <a:ln w="9525">
            <a:noFill/>
          </a:ln>
        </p:spPr>
        <p:txBody>
          <a:bodyPr vert="horz" wrap="square" anchor="t" anchorCtr="0">
            <a:spAutoFit/>
          </a:bodyPr>
          <a:p>
            <a:pPr>
              <a:buFont typeface="Wingdings" panose="05000000000000000000" pitchFamily="2" charset="2"/>
              <a:buChar char="u"/>
            </a:pPr>
            <a:r>
              <a:rPr lang="zh-CN" altLang="en-US" sz="1000" dirty="0">
                <a:latin typeface="Impact" panose="020B0806030902050204" pitchFamily="2"/>
                <a:ea typeface="Aharoni" panose="02010803020104030203" pitchFamily="2" charset="-79"/>
              </a:rPr>
              <a:t> </a:t>
            </a:r>
            <a:r>
              <a:rPr lang="zh-CN" altLang="en-US" sz="1100" b="0" dirty="0">
                <a:latin typeface="Impact" panose="020B0806030902050204" pitchFamily="2"/>
                <a:ea typeface="Aharoni" panose="02010803020104030203" pitchFamily="2" charset="-79"/>
              </a:rPr>
              <a:t> </a:t>
            </a:r>
            <a:r>
              <a:rPr lang="zh-CN" altLang="en-US" sz="1100" b="0" dirty="0">
                <a:latin typeface="微软雅黑" panose="020B0503020204020204" pitchFamily="2" charset="-122"/>
                <a:ea typeface="微软雅黑" panose="020B0503020204020204" pitchFamily="2" charset="-122"/>
              </a:rPr>
              <a:t>元数据应记录包含表结构、存放位置、关键约束、数据业务标准、历史变动情况等数据资产信息</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表结构：包括字段序号、字段英文名称、字段中文名称、字段数据类型、字段数据长度、是否可为空、物理主键、数据字典、数据标准、数据对象说明</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历史变动情况：包括数据结构、数据格式变化和口径及业务定义变化，均需登记管理</a:t>
            </a:r>
            <a:endParaRPr lang="zh-CN" altLang="en-US" sz="1100" b="0" dirty="0">
              <a:latin typeface="微软雅黑" panose="020B0503020204020204" pitchFamily="2" charset="-122"/>
              <a:ea typeface="微软雅黑" panose="020B0503020204020204" pitchFamily="2" charset="-122"/>
            </a:endParaRPr>
          </a:p>
        </p:txBody>
      </p:sp>
      <p:sp>
        <p:nvSpPr>
          <p:cNvPr id="36873" name="Freeform 6"/>
          <p:cNvSpPr>
            <a:spLocks noChangeAspect="1"/>
          </p:cNvSpPr>
          <p:nvPr/>
        </p:nvSpPr>
        <p:spPr>
          <a:xfrm>
            <a:off x="5162550" y="3187700"/>
            <a:ext cx="788988" cy="825500"/>
          </a:xfrm>
          <a:custGeom>
            <a:avLst/>
            <a:gdLst/>
            <a:ahLst/>
            <a:cxnLst>
              <a:cxn ang="0">
                <a:pos x="875972" y="0"/>
              </a:cxn>
              <a:cxn ang="0">
                <a:pos x="0" y="380941"/>
              </a:cxn>
              <a:cxn ang="0">
                <a:pos x="0" y="916580"/>
              </a:cxn>
              <a:cxn ang="0">
                <a:pos x="875972" y="535639"/>
              </a:cxn>
              <a:cxn ang="0">
                <a:pos x="875972" y="0"/>
              </a:cxn>
            </a:cxnLst>
            <a:pathLst>
              <a:path w="453" h="474">
                <a:moveTo>
                  <a:pt x="453" y="0"/>
                </a:moveTo>
                <a:lnTo>
                  <a:pt x="0" y="197"/>
                </a:lnTo>
                <a:lnTo>
                  <a:pt x="0" y="474"/>
                </a:lnTo>
                <a:lnTo>
                  <a:pt x="453" y="277"/>
                </a:lnTo>
                <a:lnTo>
                  <a:pt x="453" y="0"/>
                </a:lnTo>
                <a:close/>
              </a:path>
            </a:pathLst>
          </a:custGeom>
          <a:solidFill>
            <a:srgbClr val="2AA1DC">
              <a:alpha val="100000"/>
            </a:srgbClr>
          </a:solidFill>
          <a:ln w="9525">
            <a:noFill/>
          </a:ln>
        </p:spPr>
        <p:txBody>
          <a:bodyPr/>
          <a:p>
            <a:endParaRPr lang="zh-CN" altLang="en-US"/>
          </a:p>
        </p:txBody>
      </p:sp>
      <p:sp>
        <p:nvSpPr>
          <p:cNvPr id="36874" name="Freeform 7"/>
          <p:cNvSpPr>
            <a:spLocks noChangeAspect="1"/>
          </p:cNvSpPr>
          <p:nvPr/>
        </p:nvSpPr>
        <p:spPr>
          <a:xfrm>
            <a:off x="4375150" y="3187700"/>
            <a:ext cx="787400" cy="825500"/>
          </a:xfrm>
          <a:custGeom>
            <a:avLst/>
            <a:gdLst/>
            <a:ahLst/>
            <a:cxnLst>
              <a:cxn ang="0">
                <a:pos x="0" y="0"/>
              </a:cxn>
              <a:cxn ang="0">
                <a:pos x="875972" y="380941"/>
              </a:cxn>
              <a:cxn ang="0">
                <a:pos x="875972" y="916580"/>
              </a:cxn>
              <a:cxn ang="0">
                <a:pos x="0" y="535639"/>
              </a:cxn>
              <a:cxn ang="0">
                <a:pos x="0" y="0"/>
              </a:cxn>
            </a:cxnLst>
            <a:pathLst>
              <a:path w="453" h="474">
                <a:moveTo>
                  <a:pt x="0" y="0"/>
                </a:moveTo>
                <a:lnTo>
                  <a:pt x="453" y="197"/>
                </a:lnTo>
                <a:lnTo>
                  <a:pt x="453" y="474"/>
                </a:lnTo>
                <a:lnTo>
                  <a:pt x="0" y="277"/>
                </a:lnTo>
                <a:lnTo>
                  <a:pt x="0" y="0"/>
                </a:lnTo>
                <a:close/>
              </a:path>
            </a:pathLst>
          </a:custGeom>
          <a:solidFill>
            <a:srgbClr val="4BAEE2">
              <a:alpha val="100000"/>
            </a:srgbClr>
          </a:solidFill>
          <a:ln w="9525">
            <a:noFill/>
          </a:ln>
        </p:spPr>
        <p:txBody>
          <a:bodyPr/>
          <a:p>
            <a:endParaRPr lang="zh-CN" altLang="en-US"/>
          </a:p>
        </p:txBody>
      </p:sp>
      <p:sp>
        <p:nvSpPr>
          <p:cNvPr id="36875" name="Freeform 8"/>
          <p:cNvSpPr>
            <a:spLocks noChangeAspect="1"/>
          </p:cNvSpPr>
          <p:nvPr/>
        </p:nvSpPr>
        <p:spPr>
          <a:xfrm>
            <a:off x="4502150" y="3314700"/>
            <a:ext cx="787400" cy="825500"/>
          </a:xfrm>
          <a:custGeom>
            <a:avLst/>
            <a:gdLst/>
            <a:ahLst/>
            <a:cxnLst>
              <a:cxn ang="0">
                <a:pos x="0" y="0"/>
              </a:cxn>
              <a:cxn ang="0">
                <a:pos x="875972" y="380941"/>
              </a:cxn>
              <a:cxn ang="0">
                <a:pos x="875972" y="916580"/>
              </a:cxn>
              <a:cxn ang="0">
                <a:pos x="0" y="535639"/>
              </a:cxn>
              <a:cxn ang="0">
                <a:pos x="0" y="0"/>
              </a:cxn>
            </a:cxnLst>
            <a:pathLst>
              <a:path w="453" h="474">
                <a:moveTo>
                  <a:pt x="0" y="0"/>
                </a:moveTo>
                <a:lnTo>
                  <a:pt x="453" y="197"/>
                </a:lnTo>
                <a:lnTo>
                  <a:pt x="453" y="474"/>
                </a:lnTo>
                <a:lnTo>
                  <a:pt x="0" y="277"/>
                </a:lnTo>
                <a:lnTo>
                  <a:pt x="0" y="0"/>
                </a:lnTo>
              </a:path>
            </a:pathLst>
          </a:custGeom>
          <a:noFill/>
          <a:ln w="9525">
            <a:noFill/>
          </a:ln>
        </p:spPr>
        <p:txBody>
          <a:bodyPr/>
          <a:p>
            <a:endParaRPr lang="zh-CN" altLang="en-US"/>
          </a:p>
        </p:txBody>
      </p:sp>
      <p:sp>
        <p:nvSpPr>
          <p:cNvPr id="36876" name="Freeform 9"/>
          <p:cNvSpPr>
            <a:spLocks noChangeAspect="1"/>
          </p:cNvSpPr>
          <p:nvPr/>
        </p:nvSpPr>
        <p:spPr>
          <a:xfrm>
            <a:off x="4375150" y="2847975"/>
            <a:ext cx="1576388" cy="682625"/>
          </a:xfrm>
          <a:custGeom>
            <a:avLst/>
            <a:gdLst/>
            <a:ahLst/>
            <a:cxnLst>
              <a:cxn ang="0">
                <a:pos x="875972" y="0"/>
              </a:cxn>
              <a:cxn ang="0">
                <a:pos x="0" y="375140"/>
              </a:cxn>
              <a:cxn ang="0">
                <a:pos x="875972" y="756081"/>
              </a:cxn>
              <a:cxn ang="0">
                <a:pos x="1751943" y="375140"/>
              </a:cxn>
              <a:cxn ang="0">
                <a:pos x="875972" y="0"/>
              </a:cxn>
            </a:cxnLst>
            <a:pathLst>
              <a:path w="906" h="391">
                <a:moveTo>
                  <a:pt x="453" y="0"/>
                </a:moveTo>
                <a:lnTo>
                  <a:pt x="0" y="194"/>
                </a:lnTo>
                <a:lnTo>
                  <a:pt x="453" y="391"/>
                </a:lnTo>
                <a:lnTo>
                  <a:pt x="906" y="194"/>
                </a:lnTo>
                <a:lnTo>
                  <a:pt x="453" y="0"/>
                </a:lnTo>
                <a:close/>
              </a:path>
            </a:pathLst>
          </a:custGeom>
          <a:solidFill>
            <a:srgbClr val="FFFFFF">
              <a:alpha val="100000"/>
            </a:srgbClr>
          </a:solidFill>
          <a:ln w="9525" cap="flat" cmpd="sng">
            <a:solidFill>
              <a:srgbClr val="C0C0C0"/>
            </a:solidFill>
            <a:prstDash val="solid"/>
            <a:miter/>
            <a:headEnd type="none" w="med" len="med"/>
            <a:tailEnd type="none" w="med" len="med"/>
          </a:ln>
        </p:spPr>
        <p:txBody>
          <a:bodyPr/>
          <a:p>
            <a:endParaRPr lang="zh-CN" altLang="en-US"/>
          </a:p>
        </p:txBody>
      </p:sp>
      <p:sp>
        <p:nvSpPr>
          <p:cNvPr id="36877" name="Freeform 10"/>
          <p:cNvSpPr>
            <a:spLocks noChangeAspect="1"/>
          </p:cNvSpPr>
          <p:nvPr/>
        </p:nvSpPr>
        <p:spPr>
          <a:xfrm>
            <a:off x="3595688" y="3190875"/>
            <a:ext cx="788987" cy="825500"/>
          </a:xfrm>
          <a:custGeom>
            <a:avLst/>
            <a:gdLst/>
            <a:ahLst/>
            <a:cxnLst>
              <a:cxn ang="0">
                <a:pos x="875972" y="0"/>
              </a:cxn>
              <a:cxn ang="0">
                <a:pos x="0" y="375140"/>
              </a:cxn>
              <a:cxn ang="0">
                <a:pos x="0" y="914646"/>
              </a:cxn>
              <a:cxn ang="0">
                <a:pos x="875972" y="535638"/>
              </a:cxn>
              <a:cxn ang="0">
                <a:pos x="875972" y="0"/>
              </a:cxn>
            </a:cxnLst>
            <a:pathLst>
              <a:path w="453" h="473">
                <a:moveTo>
                  <a:pt x="453" y="0"/>
                </a:moveTo>
                <a:lnTo>
                  <a:pt x="0" y="194"/>
                </a:lnTo>
                <a:lnTo>
                  <a:pt x="0" y="473"/>
                </a:lnTo>
                <a:lnTo>
                  <a:pt x="453" y="277"/>
                </a:lnTo>
                <a:lnTo>
                  <a:pt x="453" y="0"/>
                </a:lnTo>
                <a:close/>
              </a:path>
            </a:pathLst>
          </a:custGeom>
          <a:solidFill>
            <a:srgbClr val="454444">
              <a:alpha val="100000"/>
            </a:srgbClr>
          </a:solidFill>
          <a:ln w="9525">
            <a:noFill/>
          </a:ln>
        </p:spPr>
        <p:txBody>
          <a:bodyPr/>
          <a:p>
            <a:endParaRPr lang="zh-CN" altLang="en-US"/>
          </a:p>
        </p:txBody>
      </p:sp>
      <p:sp>
        <p:nvSpPr>
          <p:cNvPr id="36878" name="Freeform 11"/>
          <p:cNvSpPr>
            <a:spLocks noChangeAspect="1"/>
          </p:cNvSpPr>
          <p:nvPr/>
        </p:nvSpPr>
        <p:spPr>
          <a:xfrm>
            <a:off x="2808288" y="3190875"/>
            <a:ext cx="787400" cy="825500"/>
          </a:xfrm>
          <a:custGeom>
            <a:avLst/>
            <a:gdLst/>
            <a:ahLst/>
            <a:cxnLst>
              <a:cxn ang="0">
                <a:pos x="0" y="0"/>
              </a:cxn>
              <a:cxn ang="0">
                <a:pos x="875972" y="375140"/>
              </a:cxn>
              <a:cxn ang="0">
                <a:pos x="875972" y="914646"/>
              </a:cxn>
              <a:cxn ang="0">
                <a:pos x="0" y="535638"/>
              </a:cxn>
              <a:cxn ang="0">
                <a:pos x="0" y="0"/>
              </a:cxn>
            </a:cxnLst>
            <a:pathLst>
              <a:path w="453" h="473">
                <a:moveTo>
                  <a:pt x="0" y="0"/>
                </a:moveTo>
                <a:lnTo>
                  <a:pt x="453" y="194"/>
                </a:lnTo>
                <a:lnTo>
                  <a:pt x="453" y="473"/>
                </a:lnTo>
                <a:lnTo>
                  <a:pt x="0" y="277"/>
                </a:lnTo>
                <a:lnTo>
                  <a:pt x="0" y="0"/>
                </a:lnTo>
                <a:close/>
              </a:path>
            </a:pathLst>
          </a:custGeom>
          <a:solidFill>
            <a:srgbClr val="606060">
              <a:alpha val="100000"/>
            </a:srgbClr>
          </a:solidFill>
          <a:ln w="9525">
            <a:noFill/>
          </a:ln>
        </p:spPr>
        <p:txBody>
          <a:bodyPr/>
          <a:p>
            <a:endParaRPr lang="zh-CN" altLang="en-US"/>
          </a:p>
        </p:txBody>
      </p:sp>
      <p:sp>
        <p:nvSpPr>
          <p:cNvPr id="36879" name="Freeform 12"/>
          <p:cNvSpPr>
            <a:spLocks noChangeAspect="1"/>
          </p:cNvSpPr>
          <p:nvPr/>
        </p:nvSpPr>
        <p:spPr>
          <a:xfrm>
            <a:off x="2808288" y="2854325"/>
            <a:ext cx="1576387" cy="676275"/>
          </a:xfrm>
          <a:custGeom>
            <a:avLst/>
            <a:gdLst/>
            <a:ahLst/>
            <a:cxnLst>
              <a:cxn ang="0">
                <a:pos x="875972" y="0"/>
              </a:cxn>
              <a:cxn ang="0">
                <a:pos x="0" y="375140"/>
              </a:cxn>
              <a:cxn ang="0">
                <a:pos x="875972" y="750280"/>
              </a:cxn>
              <a:cxn ang="0">
                <a:pos x="1751943" y="375140"/>
              </a:cxn>
              <a:cxn ang="0">
                <a:pos x="875972" y="0"/>
              </a:cxn>
            </a:cxnLst>
            <a:pathLst>
              <a:path w="906" h="388">
                <a:moveTo>
                  <a:pt x="453" y="0"/>
                </a:moveTo>
                <a:lnTo>
                  <a:pt x="0" y="194"/>
                </a:lnTo>
                <a:lnTo>
                  <a:pt x="453" y="388"/>
                </a:lnTo>
                <a:lnTo>
                  <a:pt x="906" y="194"/>
                </a:lnTo>
                <a:lnTo>
                  <a:pt x="453" y="0"/>
                </a:lnTo>
                <a:close/>
              </a:path>
            </a:pathLst>
          </a:custGeom>
          <a:solidFill>
            <a:srgbClr val="FFFFFF">
              <a:alpha val="100000"/>
            </a:srgbClr>
          </a:solidFill>
          <a:ln w="9525" cap="flat" cmpd="sng">
            <a:solidFill>
              <a:srgbClr val="C0C0C0"/>
            </a:solidFill>
            <a:prstDash val="solid"/>
            <a:miter/>
            <a:headEnd type="none" w="med" len="med"/>
            <a:tailEnd type="none" w="med" len="med"/>
          </a:ln>
        </p:spPr>
        <p:txBody>
          <a:bodyPr/>
          <a:p>
            <a:endParaRPr lang="zh-CN" altLang="en-US"/>
          </a:p>
        </p:txBody>
      </p:sp>
      <p:sp>
        <p:nvSpPr>
          <p:cNvPr id="36880" name="Freeform 13"/>
          <p:cNvSpPr>
            <a:spLocks noChangeAspect="1"/>
          </p:cNvSpPr>
          <p:nvPr/>
        </p:nvSpPr>
        <p:spPr>
          <a:xfrm>
            <a:off x="3595688" y="2101850"/>
            <a:ext cx="788987" cy="825500"/>
          </a:xfrm>
          <a:custGeom>
            <a:avLst/>
            <a:gdLst/>
            <a:ahLst/>
            <a:cxnLst>
              <a:cxn ang="0">
                <a:pos x="875972" y="0"/>
              </a:cxn>
              <a:cxn ang="0">
                <a:pos x="0" y="375140"/>
              </a:cxn>
              <a:cxn ang="0">
                <a:pos x="0" y="916580"/>
              </a:cxn>
              <a:cxn ang="0">
                <a:pos x="875972" y="535639"/>
              </a:cxn>
              <a:cxn ang="0">
                <a:pos x="875972" y="0"/>
              </a:cxn>
            </a:cxnLst>
            <a:pathLst>
              <a:path w="453" h="474">
                <a:moveTo>
                  <a:pt x="453" y="0"/>
                </a:moveTo>
                <a:lnTo>
                  <a:pt x="0" y="194"/>
                </a:lnTo>
                <a:lnTo>
                  <a:pt x="0" y="474"/>
                </a:lnTo>
                <a:lnTo>
                  <a:pt x="453" y="277"/>
                </a:lnTo>
                <a:lnTo>
                  <a:pt x="453" y="0"/>
                </a:lnTo>
                <a:close/>
              </a:path>
            </a:pathLst>
          </a:custGeom>
          <a:solidFill>
            <a:srgbClr val="F0466E">
              <a:alpha val="100000"/>
            </a:srgbClr>
          </a:solidFill>
          <a:ln w="9525">
            <a:noFill/>
          </a:ln>
        </p:spPr>
        <p:txBody>
          <a:bodyPr/>
          <a:p>
            <a:endParaRPr lang="zh-CN" altLang="en-US"/>
          </a:p>
        </p:txBody>
      </p:sp>
      <p:sp>
        <p:nvSpPr>
          <p:cNvPr id="36881" name="Freeform 14"/>
          <p:cNvSpPr>
            <a:spLocks noChangeAspect="1"/>
          </p:cNvSpPr>
          <p:nvPr/>
        </p:nvSpPr>
        <p:spPr>
          <a:xfrm>
            <a:off x="2808288" y="2101850"/>
            <a:ext cx="787400" cy="825500"/>
          </a:xfrm>
          <a:custGeom>
            <a:avLst/>
            <a:gdLst/>
            <a:ahLst/>
            <a:cxnLst>
              <a:cxn ang="0">
                <a:pos x="0" y="0"/>
              </a:cxn>
              <a:cxn ang="0">
                <a:pos x="875972" y="375140"/>
              </a:cxn>
              <a:cxn ang="0">
                <a:pos x="875972" y="916580"/>
              </a:cxn>
              <a:cxn ang="0">
                <a:pos x="0" y="535639"/>
              </a:cxn>
              <a:cxn ang="0">
                <a:pos x="0" y="0"/>
              </a:cxn>
            </a:cxnLst>
            <a:pathLst>
              <a:path w="453" h="474">
                <a:moveTo>
                  <a:pt x="0" y="0"/>
                </a:moveTo>
                <a:lnTo>
                  <a:pt x="453" y="194"/>
                </a:lnTo>
                <a:lnTo>
                  <a:pt x="453" y="474"/>
                </a:lnTo>
                <a:lnTo>
                  <a:pt x="0" y="277"/>
                </a:lnTo>
                <a:lnTo>
                  <a:pt x="0" y="0"/>
                </a:lnTo>
                <a:close/>
              </a:path>
            </a:pathLst>
          </a:custGeom>
          <a:solidFill>
            <a:srgbClr val="F3698A">
              <a:alpha val="100000"/>
            </a:srgbClr>
          </a:solidFill>
          <a:ln w="9525">
            <a:noFill/>
          </a:ln>
        </p:spPr>
        <p:txBody>
          <a:bodyPr/>
          <a:p>
            <a:endParaRPr lang="zh-CN" altLang="en-US"/>
          </a:p>
        </p:txBody>
      </p:sp>
      <p:sp>
        <p:nvSpPr>
          <p:cNvPr id="36882" name="Freeform 15"/>
          <p:cNvSpPr>
            <a:spLocks noChangeAspect="1"/>
          </p:cNvSpPr>
          <p:nvPr/>
        </p:nvSpPr>
        <p:spPr>
          <a:xfrm>
            <a:off x="2935288" y="2228850"/>
            <a:ext cx="787400" cy="825500"/>
          </a:xfrm>
          <a:custGeom>
            <a:avLst/>
            <a:gdLst/>
            <a:ahLst/>
            <a:cxnLst>
              <a:cxn ang="0">
                <a:pos x="0" y="0"/>
              </a:cxn>
              <a:cxn ang="0">
                <a:pos x="875972" y="375140"/>
              </a:cxn>
              <a:cxn ang="0">
                <a:pos x="875972" y="916580"/>
              </a:cxn>
              <a:cxn ang="0">
                <a:pos x="0" y="535639"/>
              </a:cxn>
              <a:cxn ang="0">
                <a:pos x="0" y="0"/>
              </a:cxn>
            </a:cxnLst>
            <a:pathLst>
              <a:path w="453" h="474">
                <a:moveTo>
                  <a:pt x="0" y="0"/>
                </a:moveTo>
                <a:lnTo>
                  <a:pt x="453" y="194"/>
                </a:lnTo>
                <a:lnTo>
                  <a:pt x="453" y="474"/>
                </a:lnTo>
                <a:lnTo>
                  <a:pt x="0" y="277"/>
                </a:lnTo>
                <a:lnTo>
                  <a:pt x="0" y="0"/>
                </a:lnTo>
              </a:path>
            </a:pathLst>
          </a:custGeom>
          <a:noFill/>
          <a:ln w="9525">
            <a:noFill/>
          </a:ln>
        </p:spPr>
        <p:txBody>
          <a:bodyPr/>
          <a:p>
            <a:endParaRPr lang="zh-CN" altLang="en-US"/>
          </a:p>
        </p:txBody>
      </p:sp>
      <p:sp>
        <p:nvSpPr>
          <p:cNvPr id="36883" name="Freeform 16"/>
          <p:cNvSpPr>
            <a:spLocks noChangeAspect="1"/>
          </p:cNvSpPr>
          <p:nvPr/>
        </p:nvSpPr>
        <p:spPr>
          <a:xfrm>
            <a:off x="2808288" y="1762125"/>
            <a:ext cx="1576387" cy="676275"/>
          </a:xfrm>
          <a:custGeom>
            <a:avLst/>
            <a:gdLst/>
            <a:ahLst/>
            <a:cxnLst>
              <a:cxn ang="0">
                <a:pos x="875972" y="0"/>
              </a:cxn>
              <a:cxn ang="0">
                <a:pos x="0" y="375140"/>
              </a:cxn>
              <a:cxn ang="0">
                <a:pos x="875972" y="750280"/>
              </a:cxn>
              <a:cxn ang="0">
                <a:pos x="1751943" y="375140"/>
              </a:cxn>
              <a:cxn ang="0">
                <a:pos x="875972" y="0"/>
              </a:cxn>
            </a:cxnLst>
            <a:pathLst>
              <a:path w="906" h="388">
                <a:moveTo>
                  <a:pt x="453" y="0"/>
                </a:moveTo>
                <a:lnTo>
                  <a:pt x="0" y="194"/>
                </a:lnTo>
                <a:lnTo>
                  <a:pt x="453" y="388"/>
                </a:lnTo>
                <a:lnTo>
                  <a:pt x="906" y="194"/>
                </a:lnTo>
                <a:lnTo>
                  <a:pt x="453" y="0"/>
                </a:lnTo>
                <a:close/>
              </a:path>
            </a:pathLst>
          </a:custGeom>
          <a:solidFill>
            <a:srgbClr val="FFFFFF">
              <a:alpha val="100000"/>
            </a:srgbClr>
          </a:solidFill>
          <a:ln w="9525" cap="flat" cmpd="sng">
            <a:solidFill>
              <a:srgbClr val="C0C0C0"/>
            </a:solidFill>
            <a:prstDash val="solid"/>
            <a:miter/>
            <a:headEnd type="none" w="med" len="med"/>
            <a:tailEnd type="none" w="med" len="med"/>
          </a:ln>
        </p:spPr>
        <p:txBody>
          <a:bodyPr/>
          <a:p>
            <a:endParaRPr lang="zh-CN" altLang="en-US"/>
          </a:p>
        </p:txBody>
      </p:sp>
      <p:sp>
        <p:nvSpPr>
          <p:cNvPr id="36884" name="Freeform 17"/>
          <p:cNvSpPr>
            <a:spLocks noChangeAspect="1"/>
          </p:cNvSpPr>
          <p:nvPr/>
        </p:nvSpPr>
        <p:spPr>
          <a:xfrm>
            <a:off x="5172075" y="2124075"/>
            <a:ext cx="788988" cy="822325"/>
          </a:xfrm>
          <a:custGeom>
            <a:avLst/>
            <a:gdLst/>
            <a:ahLst/>
            <a:cxnLst>
              <a:cxn ang="0">
                <a:pos x="875972" y="0"/>
              </a:cxn>
              <a:cxn ang="0">
                <a:pos x="0" y="375140"/>
              </a:cxn>
              <a:cxn ang="0">
                <a:pos x="0" y="916580"/>
              </a:cxn>
              <a:cxn ang="0">
                <a:pos x="875972" y="535639"/>
              </a:cxn>
              <a:cxn ang="0">
                <a:pos x="875972" y="0"/>
              </a:cxn>
            </a:cxnLst>
            <a:pathLst>
              <a:path w="453" h="474">
                <a:moveTo>
                  <a:pt x="453" y="0"/>
                </a:moveTo>
                <a:lnTo>
                  <a:pt x="0" y="194"/>
                </a:lnTo>
                <a:lnTo>
                  <a:pt x="0" y="474"/>
                </a:lnTo>
                <a:lnTo>
                  <a:pt x="453" y="277"/>
                </a:lnTo>
                <a:lnTo>
                  <a:pt x="453" y="0"/>
                </a:lnTo>
                <a:close/>
              </a:path>
            </a:pathLst>
          </a:custGeom>
          <a:solidFill>
            <a:srgbClr val="F49C19">
              <a:alpha val="100000"/>
            </a:srgbClr>
          </a:solidFill>
          <a:ln w="9525">
            <a:noFill/>
          </a:ln>
        </p:spPr>
        <p:txBody>
          <a:bodyPr/>
          <a:p>
            <a:endParaRPr lang="zh-CN" altLang="en-US"/>
          </a:p>
        </p:txBody>
      </p:sp>
      <p:sp>
        <p:nvSpPr>
          <p:cNvPr id="36885" name="Freeform 18"/>
          <p:cNvSpPr>
            <a:spLocks noChangeAspect="1"/>
          </p:cNvSpPr>
          <p:nvPr/>
        </p:nvSpPr>
        <p:spPr>
          <a:xfrm>
            <a:off x="4384675" y="2124075"/>
            <a:ext cx="787400" cy="822325"/>
          </a:xfrm>
          <a:custGeom>
            <a:avLst/>
            <a:gdLst/>
            <a:ahLst/>
            <a:cxnLst>
              <a:cxn ang="0">
                <a:pos x="0" y="0"/>
              </a:cxn>
              <a:cxn ang="0">
                <a:pos x="875972" y="375140"/>
              </a:cxn>
              <a:cxn ang="0">
                <a:pos x="875972" y="916580"/>
              </a:cxn>
              <a:cxn ang="0">
                <a:pos x="0" y="535639"/>
              </a:cxn>
              <a:cxn ang="0">
                <a:pos x="0" y="0"/>
              </a:cxn>
            </a:cxnLst>
            <a:pathLst>
              <a:path w="453" h="474">
                <a:moveTo>
                  <a:pt x="0" y="0"/>
                </a:moveTo>
                <a:lnTo>
                  <a:pt x="453" y="194"/>
                </a:lnTo>
                <a:lnTo>
                  <a:pt x="453" y="474"/>
                </a:lnTo>
                <a:lnTo>
                  <a:pt x="0" y="277"/>
                </a:lnTo>
                <a:lnTo>
                  <a:pt x="0" y="0"/>
                </a:lnTo>
                <a:close/>
              </a:path>
            </a:pathLst>
          </a:custGeom>
          <a:solidFill>
            <a:srgbClr val="F6AC40">
              <a:alpha val="100000"/>
            </a:srgbClr>
          </a:solidFill>
          <a:ln w="9525">
            <a:noFill/>
          </a:ln>
        </p:spPr>
        <p:txBody>
          <a:bodyPr/>
          <a:p>
            <a:endParaRPr lang="zh-CN" altLang="en-US"/>
          </a:p>
        </p:txBody>
      </p:sp>
      <p:sp>
        <p:nvSpPr>
          <p:cNvPr id="36886" name="Freeform 19"/>
          <p:cNvSpPr>
            <a:spLocks noChangeAspect="1"/>
          </p:cNvSpPr>
          <p:nvPr/>
        </p:nvSpPr>
        <p:spPr>
          <a:xfrm>
            <a:off x="4511675" y="2251075"/>
            <a:ext cx="787400" cy="822325"/>
          </a:xfrm>
          <a:custGeom>
            <a:avLst/>
            <a:gdLst/>
            <a:ahLst/>
            <a:cxnLst>
              <a:cxn ang="0">
                <a:pos x="0" y="0"/>
              </a:cxn>
              <a:cxn ang="0">
                <a:pos x="875972" y="375140"/>
              </a:cxn>
              <a:cxn ang="0">
                <a:pos x="875972" y="916580"/>
              </a:cxn>
              <a:cxn ang="0">
                <a:pos x="0" y="535639"/>
              </a:cxn>
              <a:cxn ang="0">
                <a:pos x="0" y="0"/>
              </a:cxn>
            </a:cxnLst>
            <a:pathLst>
              <a:path w="453" h="474">
                <a:moveTo>
                  <a:pt x="0" y="0"/>
                </a:moveTo>
                <a:lnTo>
                  <a:pt x="453" y="194"/>
                </a:lnTo>
                <a:lnTo>
                  <a:pt x="453" y="474"/>
                </a:lnTo>
                <a:lnTo>
                  <a:pt x="0" y="277"/>
                </a:lnTo>
                <a:lnTo>
                  <a:pt x="0" y="0"/>
                </a:lnTo>
              </a:path>
            </a:pathLst>
          </a:custGeom>
          <a:noFill/>
          <a:ln w="9525">
            <a:noFill/>
          </a:ln>
        </p:spPr>
        <p:txBody>
          <a:bodyPr/>
          <a:p>
            <a:endParaRPr lang="zh-CN" altLang="en-US"/>
          </a:p>
        </p:txBody>
      </p:sp>
      <p:sp>
        <p:nvSpPr>
          <p:cNvPr id="36887" name="Freeform 20"/>
          <p:cNvSpPr>
            <a:spLocks noChangeAspect="1"/>
          </p:cNvSpPr>
          <p:nvPr/>
        </p:nvSpPr>
        <p:spPr>
          <a:xfrm>
            <a:off x="4384675" y="1784350"/>
            <a:ext cx="1576388" cy="676275"/>
          </a:xfrm>
          <a:custGeom>
            <a:avLst/>
            <a:gdLst/>
            <a:ahLst/>
            <a:cxnLst>
              <a:cxn ang="0">
                <a:pos x="875972" y="0"/>
              </a:cxn>
              <a:cxn ang="0">
                <a:pos x="0" y="375140"/>
              </a:cxn>
              <a:cxn ang="0">
                <a:pos x="875972" y="750280"/>
              </a:cxn>
              <a:cxn ang="0">
                <a:pos x="1751943" y="375140"/>
              </a:cxn>
              <a:cxn ang="0">
                <a:pos x="875972" y="0"/>
              </a:cxn>
            </a:cxnLst>
            <a:pathLst>
              <a:path w="906" h="388">
                <a:moveTo>
                  <a:pt x="453" y="0"/>
                </a:moveTo>
                <a:lnTo>
                  <a:pt x="0" y="194"/>
                </a:lnTo>
                <a:lnTo>
                  <a:pt x="453" y="388"/>
                </a:lnTo>
                <a:lnTo>
                  <a:pt x="906" y="194"/>
                </a:lnTo>
                <a:lnTo>
                  <a:pt x="453" y="0"/>
                </a:lnTo>
                <a:close/>
              </a:path>
            </a:pathLst>
          </a:custGeom>
          <a:noFill/>
          <a:ln w="9525" cap="flat" cmpd="sng">
            <a:solidFill>
              <a:srgbClr val="C0C0C0"/>
            </a:solidFill>
            <a:prstDash val="solid"/>
            <a:miter/>
            <a:headEnd type="none" w="med" len="med"/>
            <a:tailEnd type="none" w="med" len="med"/>
          </a:ln>
        </p:spPr>
        <p:txBody>
          <a:bodyPr/>
          <a:p>
            <a:endParaRPr lang="zh-CN" altLang="en-US"/>
          </a:p>
        </p:txBody>
      </p:sp>
      <p:sp>
        <p:nvSpPr>
          <p:cNvPr id="36888" name="Oval 21"/>
          <p:cNvSpPr>
            <a:spLocks noChangeAspect="1"/>
          </p:cNvSpPr>
          <p:nvPr/>
        </p:nvSpPr>
        <p:spPr>
          <a:xfrm>
            <a:off x="2584450" y="2041525"/>
            <a:ext cx="168275" cy="171450"/>
          </a:xfrm>
          <a:prstGeom prst="ellipse">
            <a:avLst/>
          </a:prstGeom>
          <a:solidFill>
            <a:srgbClr val="D16776">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89" name="Freeform 22"/>
          <p:cNvSpPr>
            <a:spLocks noChangeAspect="1"/>
          </p:cNvSpPr>
          <p:nvPr/>
        </p:nvSpPr>
        <p:spPr>
          <a:xfrm>
            <a:off x="2266950" y="2101850"/>
            <a:ext cx="320675" cy="53975"/>
          </a:xfrm>
          <a:custGeom>
            <a:avLst/>
            <a:gdLst/>
            <a:ahLst/>
            <a:cxnLst>
              <a:cxn ang="0">
                <a:pos x="357737" y="0"/>
              </a:cxn>
              <a:cxn ang="0">
                <a:pos x="0" y="0"/>
              </a:cxn>
              <a:cxn ang="0">
                <a:pos x="0" y="58011"/>
              </a:cxn>
              <a:cxn ang="0">
                <a:pos x="357737" y="58011"/>
              </a:cxn>
              <a:cxn ang="0">
                <a:pos x="353151" y="26774"/>
              </a:cxn>
              <a:cxn ang="0">
                <a:pos x="357737" y="0"/>
              </a:cxn>
            </a:cxnLst>
            <a:pathLst>
              <a:path w="78" h="13">
                <a:moveTo>
                  <a:pt x="78" y="0"/>
                </a:moveTo>
                <a:cubicBezTo>
                  <a:pt x="0" y="0"/>
                  <a:pt x="0" y="0"/>
                  <a:pt x="0" y="0"/>
                </a:cubicBezTo>
                <a:cubicBezTo>
                  <a:pt x="0" y="13"/>
                  <a:pt x="0" y="13"/>
                  <a:pt x="0" y="13"/>
                </a:cubicBezTo>
                <a:cubicBezTo>
                  <a:pt x="78" y="13"/>
                  <a:pt x="78" y="13"/>
                  <a:pt x="78" y="13"/>
                </a:cubicBezTo>
                <a:cubicBezTo>
                  <a:pt x="78" y="11"/>
                  <a:pt x="77" y="9"/>
                  <a:pt x="77" y="6"/>
                </a:cubicBezTo>
                <a:cubicBezTo>
                  <a:pt x="77" y="4"/>
                  <a:pt x="78" y="2"/>
                  <a:pt x="78" y="0"/>
                </a:cubicBezTo>
              </a:path>
            </a:pathLst>
          </a:custGeom>
          <a:solidFill>
            <a:srgbClr val="C5CDCD">
              <a:alpha val="100000"/>
            </a:srgbClr>
          </a:solidFill>
          <a:ln w="9525">
            <a:noFill/>
          </a:ln>
        </p:spPr>
        <p:txBody>
          <a:bodyPr/>
          <a:p>
            <a:endParaRPr lang="zh-CN" altLang="en-US"/>
          </a:p>
        </p:txBody>
      </p:sp>
      <p:sp>
        <p:nvSpPr>
          <p:cNvPr id="36890" name="Freeform 23"/>
          <p:cNvSpPr>
            <a:spLocks noChangeAspect="1"/>
          </p:cNvSpPr>
          <p:nvPr/>
        </p:nvSpPr>
        <p:spPr>
          <a:xfrm>
            <a:off x="2584450" y="2101850"/>
            <a:ext cx="82550" cy="53975"/>
          </a:xfrm>
          <a:custGeom>
            <a:avLst/>
            <a:gdLst/>
            <a:ahLst/>
            <a:cxnLst>
              <a:cxn ang="0">
                <a:pos x="90884" y="0"/>
              </a:cxn>
              <a:cxn ang="0">
                <a:pos x="4544" y="0"/>
              </a:cxn>
              <a:cxn ang="0">
                <a:pos x="0" y="26774"/>
              </a:cxn>
              <a:cxn ang="0">
                <a:pos x="4544" y="58011"/>
              </a:cxn>
              <a:cxn ang="0">
                <a:pos x="90884" y="58011"/>
              </a:cxn>
              <a:cxn ang="0">
                <a:pos x="90884" y="0"/>
              </a:cxn>
            </a:cxnLst>
            <a:pathLst>
              <a:path w="20" h="13">
                <a:moveTo>
                  <a:pt x="20" y="0"/>
                </a:moveTo>
                <a:cubicBezTo>
                  <a:pt x="1" y="0"/>
                  <a:pt x="1" y="0"/>
                  <a:pt x="1" y="0"/>
                </a:cubicBezTo>
                <a:cubicBezTo>
                  <a:pt x="1" y="2"/>
                  <a:pt x="0" y="4"/>
                  <a:pt x="0" y="6"/>
                </a:cubicBezTo>
                <a:cubicBezTo>
                  <a:pt x="0" y="9"/>
                  <a:pt x="1" y="11"/>
                  <a:pt x="1" y="13"/>
                </a:cubicBezTo>
                <a:cubicBezTo>
                  <a:pt x="20" y="13"/>
                  <a:pt x="20" y="13"/>
                  <a:pt x="20" y="13"/>
                </a:cubicBezTo>
                <a:cubicBezTo>
                  <a:pt x="20" y="0"/>
                  <a:pt x="20" y="0"/>
                  <a:pt x="20" y="0"/>
                </a:cubicBezTo>
              </a:path>
            </a:pathLst>
          </a:custGeom>
          <a:solidFill>
            <a:srgbClr val="A95865">
              <a:alpha val="100000"/>
            </a:srgbClr>
          </a:solidFill>
          <a:ln w="9525">
            <a:noFill/>
          </a:ln>
        </p:spPr>
        <p:txBody>
          <a:bodyPr/>
          <a:p>
            <a:endParaRPr lang="zh-CN" altLang="en-US"/>
          </a:p>
        </p:txBody>
      </p:sp>
      <p:sp>
        <p:nvSpPr>
          <p:cNvPr id="36891" name="Oval 24"/>
          <p:cNvSpPr>
            <a:spLocks noChangeAspect="1"/>
          </p:cNvSpPr>
          <p:nvPr/>
        </p:nvSpPr>
        <p:spPr>
          <a:xfrm>
            <a:off x="2628900" y="2085975"/>
            <a:ext cx="79375" cy="76200"/>
          </a:xfrm>
          <a:prstGeom prst="ellipse">
            <a:avLst/>
          </a:prstGeom>
          <a:solidFill>
            <a:srgbClr val="E6EAEC">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2" name="Oval 25"/>
          <p:cNvSpPr>
            <a:spLocks noChangeAspect="1"/>
          </p:cNvSpPr>
          <p:nvPr/>
        </p:nvSpPr>
        <p:spPr>
          <a:xfrm>
            <a:off x="2228850" y="2092325"/>
            <a:ext cx="73025" cy="69850"/>
          </a:xfrm>
          <a:prstGeom prst="ellipse">
            <a:avLst/>
          </a:prstGeom>
          <a:solidFill>
            <a:srgbClr val="454444">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3" name="Oval 26"/>
          <p:cNvSpPr>
            <a:spLocks noChangeAspect="1"/>
          </p:cNvSpPr>
          <p:nvPr/>
        </p:nvSpPr>
        <p:spPr>
          <a:xfrm>
            <a:off x="2584450" y="3571875"/>
            <a:ext cx="168275" cy="168275"/>
          </a:xfrm>
          <a:prstGeom prst="ellipse">
            <a:avLst/>
          </a:prstGeom>
          <a:solidFill>
            <a:srgbClr val="4F9DAE">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4" name="Freeform 27"/>
          <p:cNvSpPr>
            <a:spLocks noChangeAspect="1"/>
          </p:cNvSpPr>
          <p:nvPr/>
        </p:nvSpPr>
        <p:spPr>
          <a:xfrm>
            <a:off x="2266950" y="3629025"/>
            <a:ext cx="320675" cy="53975"/>
          </a:xfrm>
          <a:custGeom>
            <a:avLst/>
            <a:gdLst/>
            <a:ahLst/>
            <a:cxnLst>
              <a:cxn ang="0">
                <a:pos x="357737" y="0"/>
              </a:cxn>
              <a:cxn ang="0">
                <a:pos x="0" y="0"/>
              </a:cxn>
              <a:cxn ang="0">
                <a:pos x="0" y="59945"/>
              </a:cxn>
              <a:cxn ang="0">
                <a:pos x="357737" y="59945"/>
              </a:cxn>
              <a:cxn ang="0">
                <a:pos x="353151" y="32278"/>
              </a:cxn>
              <a:cxn ang="0">
                <a:pos x="357737" y="0"/>
              </a:cxn>
            </a:cxnLst>
            <a:pathLst>
              <a:path w="78" h="13">
                <a:moveTo>
                  <a:pt x="78" y="0"/>
                </a:moveTo>
                <a:cubicBezTo>
                  <a:pt x="0" y="0"/>
                  <a:pt x="0" y="0"/>
                  <a:pt x="0" y="0"/>
                </a:cubicBezTo>
                <a:cubicBezTo>
                  <a:pt x="0" y="13"/>
                  <a:pt x="0" y="13"/>
                  <a:pt x="0" y="13"/>
                </a:cubicBezTo>
                <a:cubicBezTo>
                  <a:pt x="78" y="13"/>
                  <a:pt x="78" y="13"/>
                  <a:pt x="78" y="13"/>
                </a:cubicBezTo>
                <a:cubicBezTo>
                  <a:pt x="78" y="11"/>
                  <a:pt x="77" y="9"/>
                  <a:pt x="77" y="7"/>
                </a:cubicBezTo>
                <a:cubicBezTo>
                  <a:pt x="77" y="4"/>
                  <a:pt x="78" y="2"/>
                  <a:pt x="78" y="0"/>
                </a:cubicBezTo>
              </a:path>
            </a:pathLst>
          </a:custGeom>
          <a:solidFill>
            <a:srgbClr val="C5CDCD">
              <a:alpha val="100000"/>
            </a:srgbClr>
          </a:solidFill>
          <a:ln w="9525">
            <a:noFill/>
          </a:ln>
        </p:spPr>
        <p:txBody>
          <a:bodyPr/>
          <a:p>
            <a:endParaRPr lang="zh-CN" altLang="en-US"/>
          </a:p>
        </p:txBody>
      </p:sp>
      <p:sp>
        <p:nvSpPr>
          <p:cNvPr id="36895" name="Freeform 28"/>
          <p:cNvSpPr>
            <a:spLocks noChangeAspect="1"/>
          </p:cNvSpPr>
          <p:nvPr/>
        </p:nvSpPr>
        <p:spPr>
          <a:xfrm>
            <a:off x="2584450" y="3629025"/>
            <a:ext cx="82550" cy="53975"/>
          </a:xfrm>
          <a:custGeom>
            <a:avLst/>
            <a:gdLst/>
            <a:ahLst/>
            <a:cxnLst>
              <a:cxn ang="0">
                <a:pos x="90884" y="0"/>
              </a:cxn>
              <a:cxn ang="0">
                <a:pos x="4544" y="0"/>
              </a:cxn>
              <a:cxn ang="0">
                <a:pos x="0" y="32278"/>
              </a:cxn>
              <a:cxn ang="0">
                <a:pos x="4544" y="59945"/>
              </a:cxn>
              <a:cxn ang="0">
                <a:pos x="90884" y="59945"/>
              </a:cxn>
              <a:cxn ang="0">
                <a:pos x="90884" y="0"/>
              </a:cxn>
            </a:cxnLst>
            <a:pathLst>
              <a:path w="20" h="13">
                <a:moveTo>
                  <a:pt x="20" y="0"/>
                </a:moveTo>
                <a:cubicBezTo>
                  <a:pt x="1" y="0"/>
                  <a:pt x="1" y="0"/>
                  <a:pt x="1" y="0"/>
                </a:cubicBezTo>
                <a:cubicBezTo>
                  <a:pt x="1" y="2"/>
                  <a:pt x="0" y="4"/>
                  <a:pt x="0" y="7"/>
                </a:cubicBezTo>
                <a:cubicBezTo>
                  <a:pt x="0" y="9"/>
                  <a:pt x="1" y="11"/>
                  <a:pt x="1" y="13"/>
                </a:cubicBezTo>
                <a:cubicBezTo>
                  <a:pt x="20" y="13"/>
                  <a:pt x="20" y="13"/>
                  <a:pt x="20" y="13"/>
                </a:cubicBezTo>
                <a:cubicBezTo>
                  <a:pt x="20" y="0"/>
                  <a:pt x="20" y="0"/>
                  <a:pt x="20" y="0"/>
                </a:cubicBezTo>
              </a:path>
            </a:pathLst>
          </a:custGeom>
          <a:solidFill>
            <a:srgbClr val="378690">
              <a:alpha val="100000"/>
            </a:srgbClr>
          </a:solidFill>
          <a:ln w="9525">
            <a:noFill/>
          </a:ln>
        </p:spPr>
        <p:txBody>
          <a:bodyPr/>
          <a:p>
            <a:endParaRPr lang="zh-CN" altLang="en-US"/>
          </a:p>
        </p:txBody>
      </p:sp>
      <p:sp>
        <p:nvSpPr>
          <p:cNvPr id="36896" name="Oval 29"/>
          <p:cNvSpPr>
            <a:spLocks noChangeAspect="1"/>
          </p:cNvSpPr>
          <p:nvPr/>
        </p:nvSpPr>
        <p:spPr>
          <a:xfrm>
            <a:off x="2628900" y="3619500"/>
            <a:ext cx="79375" cy="76200"/>
          </a:xfrm>
          <a:prstGeom prst="ellipse">
            <a:avLst/>
          </a:prstGeom>
          <a:solidFill>
            <a:srgbClr val="E6EAEC">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7" name="Oval 30"/>
          <p:cNvSpPr>
            <a:spLocks noChangeAspect="1"/>
          </p:cNvSpPr>
          <p:nvPr/>
        </p:nvSpPr>
        <p:spPr>
          <a:xfrm>
            <a:off x="2228850" y="3619500"/>
            <a:ext cx="73025" cy="69850"/>
          </a:xfrm>
          <a:prstGeom prst="ellipse">
            <a:avLst/>
          </a:prstGeom>
          <a:solidFill>
            <a:srgbClr val="454444">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8" name="Oval 31"/>
          <p:cNvSpPr>
            <a:spLocks noChangeAspect="1"/>
          </p:cNvSpPr>
          <p:nvPr/>
        </p:nvSpPr>
        <p:spPr>
          <a:xfrm>
            <a:off x="5976938" y="2028825"/>
            <a:ext cx="168275" cy="165100"/>
          </a:xfrm>
          <a:prstGeom prst="ellipse">
            <a:avLst/>
          </a:prstGeom>
          <a:solidFill>
            <a:srgbClr val="EAA756">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899" name="Freeform 32"/>
          <p:cNvSpPr>
            <a:spLocks noChangeAspect="1"/>
          </p:cNvSpPr>
          <p:nvPr/>
        </p:nvSpPr>
        <p:spPr>
          <a:xfrm>
            <a:off x="6138863" y="2073275"/>
            <a:ext cx="320675" cy="57150"/>
          </a:xfrm>
          <a:custGeom>
            <a:avLst/>
            <a:gdLst/>
            <a:ahLst/>
            <a:cxnLst>
              <a:cxn ang="0">
                <a:pos x="357737" y="0"/>
              </a:cxn>
              <a:cxn ang="0">
                <a:pos x="0" y="0"/>
              </a:cxn>
              <a:cxn ang="0">
                <a:pos x="4586" y="32873"/>
              </a:cxn>
              <a:cxn ang="0">
                <a:pos x="0" y="65746"/>
              </a:cxn>
              <a:cxn ang="0">
                <a:pos x="357737" y="65746"/>
              </a:cxn>
              <a:cxn ang="0">
                <a:pos x="357737" y="0"/>
              </a:cxn>
            </a:cxnLst>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rgbClr val="C5CDCD">
              <a:alpha val="100000"/>
            </a:srgbClr>
          </a:solidFill>
          <a:ln w="9525">
            <a:noFill/>
          </a:ln>
        </p:spPr>
        <p:txBody>
          <a:bodyPr/>
          <a:p>
            <a:endParaRPr lang="zh-CN" altLang="en-US"/>
          </a:p>
        </p:txBody>
      </p:sp>
      <p:sp>
        <p:nvSpPr>
          <p:cNvPr id="36900" name="Freeform 33"/>
          <p:cNvSpPr>
            <a:spLocks noChangeAspect="1"/>
          </p:cNvSpPr>
          <p:nvPr/>
        </p:nvSpPr>
        <p:spPr>
          <a:xfrm>
            <a:off x="6059488" y="2082800"/>
            <a:ext cx="85725" cy="57150"/>
          </a:xfrm>
          <a:custGeom>
            <a:avLst/>
            <a:gdLst/>
            <a:ahLst/>
            <a:cxnLst>
              <a:cxn ang="0">
                <a:pos x="92082" y="0"/>
              </a:cxn>
              <a:cxn ang="0">
                <a:pos x="0" y="0"/>
              </a:cxn>
              <a:cxn ang="0">
                <a:pos x="0" y="65746"/>
              </a:cxn>
              <a:cxn ang="0">
                <a:pos x="92082" y="65746"/>
              </a:cxn>
              <a:cxn ang="0">
                <a:pos x="96686" y="32873"/>
              </a:cxn>
              <a:cxn ang="0">
                <a:pos x="92082" y="0"/>
              </a:cxn>
            </a:cxnLst>
            <a:pathLst>
              <a:path w="21" h="14">
                <a:moveTo>
                  <a:pt x="20" y="0"/>
                </a:moveTo>
                <a:cubicBezTo>
                  <a:pt x="0" y="0"/>
                  <a:pt x="0" y="0"/>
                  <a:pt x="0" y="0"/>
                </a:cubicBezTo>
                <a:cubicBezTo>
                  <a:pt x="0" y="14"/>
                  <a:pt x="0" y="14"/>
                  <a:pt x="0" y="14"/>
                </a:cubicBezTo>
                <a:cubicBezTo>
                  <a:pt x="20" y="14"/>
                  <a:pt x="20" y="14"/>
                  <a:pt x="20" y="14"/>
                </a:cubicBezTo>
                <a:cubicBezTo>
                  <a:pt x="20" y="12"/>
                  <a:pt x="21" y="9"/>
                  <a:pt x="21" y="7"/>
                </a:cubicBezTo>
                <a:cubicBezTo>
                  <a:pt x="21" y="5"/>
                  <a:pt x="20" y="2"/>
                  <a:pt x="20" y="0"/>
                </a:cubicBezTo>
              </a:path>
            </a:pathLst>
          </a:custGeom>
          <a:solidFill>
            <a:srgbClr val="BA894D">
              <a:alpha val="100000"/>
            </a:srgbClr>
          </a:solidFill>
          <a:ln w="9525">
            <a:noFill/>
          </a:ln>
        </p:spPr>
        <p:txBody>
          <a:bodyPr/>
          <a:p>
            <a:endParaRPr lang="zh-CN" altLang="en-US"/>
          </a:p>
        </p:txBody>
      </p:sp>
      <p:sp>
        <p:nvSpPr>
          <p:cNvPr id="36901" name="Oval 34"/>
          <p:cNvSpPr>
            <a:spLocks noChangeAspect="1"/>
          </p:cNvSpPr>
          <p:nvPr/>
        </p:nvSpPr>
        <p:spPr>
          <a:xfrm>
            <a:off x="6022975" y="2073275"/>
            <a:ext cx="73025" cy="73025"/>
          </a:xfrm>
          <a:prstGeom prst="ellipse">
            <a:avLst/>
          </a:prstGeom>
          <a:solidFill>
            <a:srgbClr val="E6EAEC">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902" name="Oval 35"/>
          <p:cNvSpPr>
            <a:spLocks noChangeAspect="1"/>
          </p:cNvSpPr>
          <p:nvPr/>
        </p:nvSpPr>
        <p:spPr>
          <a:xfrm>
            <a:off x="6423025" y="2063750"/>
            <a:ext cx="74613" cy="73025"/>
          </a:xfrm>
          <a:prstGeom prst="ellipse">
            <a:avLst/>
          </a:prstGeom>
          <a:solidFill>
            <a:srgbClr val="454444">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903" name="Freeform 41"/>
          <p:cNvSpPr>
            <a:spLocks noChangeAspect="1" noEditPoints="1"/>
          </p:cNvSpPr>
          <p:nvPr/>
        </p:nvSpPr>
        <p:spPr>
          <a:xfrm>
            <a:off x="4573588" y="3390900"/>
            <a:ext cx="319087" cy="400050"/>
          </a:xfrm>
          <a:custGeom>
            <a:avLst/>
            <a:gdLst/>
            <a:ahLst/>
            <a:cxnLst>
              <a:cxn ang="0">
                <a:pos x="114893" y="366807"/>
              </a:cxn>
              <a:cxn ang="0">
                <a:pos x="41361" y="210914"/>
              </a:cxn>
              <a:cxn ang="0">
                <a:pos x="114893" y="119212"/>
              </a:cxn>
              <a:cxn ang="0">
                <a:pos x="188424" y="275106"/>
              </a:cxn>
              <a:cxn ang="0">
                <a:pos x="101105" y="41266"/>
              </a:cxn>
              <a:cxn ang="0">
                <a:pos x="91914" y="77947"/>
              </a:cxn>
              <a:cxn ang="0">
                <a:pos x="50553" y="55021"/>
              </a:cxn>
              <a:cxn ang="0">
                <a:pos x="36766" y="119212"/>
              </a:cxn>
              <a:cxn ang="0">
                <a:pos x="0" y="165063"/>
              </a:cxn>
              <a:cxn ang="0">
                <a:pos x="22979" y="233840"/>
              </a:cxn>
              <a:cxn ang="0">
                <a:pos x="22979" y="320957"/>
              </a:cxn>
              <a:cxn ang="0">
                <a:pos x="59744" y="353052"/>
              </a:cxn>
              <a:cxn ang="0">
                <a:pos x="96510" y="430999"/>
              </a:cxn>
              <a:cxn ang="0">
                <a:pos x="133275" y="408073"/>
              </a:cxn>
              <a:cxn ang="0">
                <a:pos x="165445" y="398903"/>
              </a:cxn>
              <a:cxn ang="0">
                <a:pos x="206807" y="403488"/>
              </a:cxn>
              <a:cxn ang="0">
                <a:pos x="206807" y="316371"/>
              </a:cxn>
              <a:cxn ang="0">
                <a:pos x="229785" y="265935"/>
              </a:cxn>
              <a:cxn ang="0">
                <a:pos x="193019" y="187989"/>
              </a:cxn>
              <a:cxn ang="0">
                <a:pos x="183828" y="114627"/>
              </a:cxn>
              <a:cxn ang="0">
                <a:pos x="137871" y="96287"/>
              </a:cxn>
              <a:cxn ang="0">
                <a:pos x="101105" y="41266"/>
              </a:cxn>
              <a:cxn ang="0">
                <a:pos x="275742" y="220084"/>
              </a:cxn>
              <a:cxn ang="0">
                <a:pos x="225189" y="114627"/>
              </a:cxn>
              <a:cxn ang="0">
                <a:pos x="275742" y="55021"/>
              </a:cxn>
              <a:cxn ang="0">
                <a:pos x="321699" y="160478"/>
              </a:cxn>
              <a:cxn ang="0">
                <a:pos x="266551" y="0"/>
              </a:cxn>
              <a:cxn ang="0">
                <a:pos x="261955" y="22925"/>
              </a:cxn>
              <a:cxn ang="0">
                <a:pos x="229785" y="9170"/>
              </a:cxn>
              <a:cxn ang="0">
                <a:pos x="220594" y="50436"/>
              </a:cxn>
              <a:cxn ang="0">
                <a:pos x="197615" y="82532"/>
              </a:cxn>
              <a:cxn ang="0">
                <a:pos x="211402" y="128383"/>
              </a:cxn>
              <a:cxn ang="0">
                <a:pos x="211402" y="187989"/>
              </a:cxn>
              <a:cxn ang="0">
                <a:pos x="238976" y="210914"/>
              </a:cxn>
              <a:cxn ang="0">
                <a:pos x="261955" y="261350"/>
              </a:cxn>
              <a:cxn ang="0">
                <a:pos x="284933" y="252180"/>
              </a:cxn>
              <a:cxn ang="0">
                <a:pos x="307912" y="243010"/>
              </a:cxn>
              <a:cxn ang="0">
                <a:pos x="335486" y="243010"/>
              </a:cxn>
              <a:cxn ang="0">
                <a:pos x="335486" y="187989"/>
              </a:cxn>
              <a:cxn ang="0">
                <a:pos x="353869" y="151308"/>
              </a:cxn>
              <a:cxn ang="0">
                <a:pos x="330891" y="100872"/>
              </a:cxn>
              <a:cxn ang="0">
                <a:pos x="321699" y="50436"/>
              </a:cxn>
              <a:cxn ang="0">
                <a:pos x="289529" y="36681"/>
              </a:cxn>
              <a:cxn ang="0">
                <a:pos x="266551" y="0"/>
              </a:cxn>
            </a:cxnLst>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alpha val="100000"/>
            </a:schemeClr>
          </a:solidFill>
          <a:ln w="9525">
            <a:noFill/>
          </a:ln>
        </p:spPr>
        <p:txBody>
          <a:bodyPr/>
          <a:p>
            <a:endParaRPr lang="zh-CN" altLang="en-US"/>
          </a:p>
        </p:txBody>
      </p:sp>
      <p:sp>
        <p:nvSpPr>
          <p:cNvPr id="36904" name="Freeform 42"/>
          <p:cNvSpPr>
            <a:spLocks noChangeAspect="1" noEditPoints="1"/>
          </p:cNvSpPr>
          <p:nvPr/>
        </p:nvSpPr>
        <p:spPr>
          <a:xfrm>
            <a:off x="3081338" y="2266950"/>
            <a:ext cx="234950" cy="482600"/>
          </a:xfrm>
          <a:custGeom>
            <a:avLst/>
            <a:gdLst/>
            <a:ahLst/>
            <a:cxnLst>
              <a:cxn ang="0">
                <a:pos x="192353" y="292999"/>
              </a:cxn>
              <a:cxn ang="0">
                <a:pos x="196933" y="311311"/>
              </a:cxn>
              <a:cxn ang="0">
                <a:pos x="192353" y="325045"/>
              </a:cxn>
              <a:cxn ang="0">
                <a:pos x="151135" y="379983"/>
              </a:cxn>
              <a:cxn ang="0">
                <a:pos x="146555" y="389139"/>
              </a:cxn>
              <a:cxn ang="0">
                <a:pos x="137395" y="379983"/>
              </a:cxn>
              <a:cxn ang="0">
                <a:pos x="128236" y="370826"/>
              </a:cxn>
              <a:cxn ang="0">
                <a:pos x="132815" y="421185"/>
              </a:cxn>
              <a:cxn ang="0">
                <a:pos x="137395" y="421185"/>
              </a:cxn>
              <a:cxn ang="0">
                <a:pos x="146555" y="416607"/>
              </a:cxn>
              <a:cxn ang="0">
                <a:pos x="151135" y="430342"/>
              </a:cxn>
              <a:cxn ang="0">
                <a:pos x="233572" y="535638"/>
              </a:cxn>
              <a:cxn ang="0">
                <a:pos x="261051" y="499013"/>
              </a:cxn>
              <a:cxn ang="0">
                <a:pos x="219832" y="338780"/>
              </a:cxn>
              <a:cxn ang="0">
                <a:pos x="219832" y="320467"/>
              </a:cxn>
              <a:cxn ang="0">
                <a:pos x="206093" y="274686"/>
              </a:cxn>
              <a:cxn ang="0">
                <a:pos x="50378" y="210593"/>
              </a:cxn>
              <a:cxn ang="0">
                <a:pos x="41219" y="247218"/>
              </a:cxn>
              <a:cxn ang="0">
                <a:pos x="41219" y="265530"/>
              </a:cxn>
              <a:cxn ang="0">
                <a:pos x="0" y="247218"/>
              </a:cxn>
              <a:cxn ang="0">
                <a:pos x="0" y="320467"/>
              </a:cxn>
              <a:cxn ang="0">
                <a:pos x="4580" y="320467"/>
              </a:cxn>
              <a:cxn ang="0">
                <a:pos x="13740" y="315889"/>
              </a:cxn>
              <a:cxn ang="0">
                <a:pos x="36639" y="357092"/>
              </a:cxn>
              <a:cxn ang="0">
                <a:pos x="18319" y="384561"/>
              </a:cxn>
              <a:cxn ang="0">
                <a:pos x="4580" y="366248"/>
              </a:cxn>
              <a:cxn ang="0">
                <a:pos x="0" y="366248"/>
              </a:cxn>
              <a:cxn ang="0">
                <a:pos x="0" y="389139"/>
              </a:cxn>
              <a:cxn ang="0">
                <a:pos x="109916" y="485279"/>
              </a:cxn>
              <a:cxn ang="0">
                <a:pos x="109916" y="407451"/>
              </a:cxn>
              <a:cxn ang="0">
                <a:pos x="105336" y="407451"/>
              </a:cxn>
              <a:cxn ang="0">
                <a:pos x="96177" y="412029"/>
              </a:cxn>
              <a:cxn ang="0">
                <a:pos x="73277" y="370826"/>
              </a:cxn>
              <a:cxn ang="0">
                <a:pos x="91597" y="347936"/>
              </a:cxn>
              <a:cxn ang="0">
                <a:pos x="105336" y="361670"/>
              </a:cxn>
              <a:cxn ang="0">
                <a:pos x="109916" y="366248"/>
              </a:cxn>
              <a:cxn ang="0">
                <a:pos x="109916" y="292999"/>
              </a:cxn>
              <a:cxn ang="0">
                <a:pos x="64118" y="260952"/>
              </a:cxn>
              <a:cxn ang="0">
                <a:pos x="68698" y="242639"/>
              </a:cxn>
              <a:cxn ang="0">
                <a:pos x="50378" y="210593"/>
              </a:cxn>
              <a:cxn ang="0">
                <a:pos x="0" y="36625"/>
              </a:cxn>
              <a:cxn ang="0">
                <a:pos x="41219" y="196858"/>
              </a:cxn>
              <a:cxn ang="0">
                <a:pos x="41219" y="187702"/>
              </a:cxn>
              <a:cxn ang="0">
                <a:pos x="36639" y="160234"/>
              </a:cxn>
              <a:cxn ang="0">
                <a:pos x="54958" y="137343"/>
              </a:cxn>
              <a:cxn ang="0">
                <a:pos x="68698" y="192280"/>
              </a:cxn>
              <a:cxn ang="0">
                <a:pos x="68698" y="206015"/>
              </a:cxn>
              <a:cxn ang="0">
                <a:pos x="109916" y="224327"/>
              </a:cxn>
              <a:cxn ang="0">
                <a:pos x="109916" y="151077"/>
              </a:cxn>
              <a:cxn ang="0">
                <a:pos x="105336" y="151077"/>
              </a:cxn>
              <a:cxn ang="0">
                <a:pos x="96177" y="155656"/>
              </a:cxn>
              <a:cxn ang="0">
                <a:pos x="73277" y="114453"/>
              </a:cxn>
              <a:cxn ang="0">
                <a:pos x="91597" y="91562"/>
              </a:cxn>
              <a:cxn ang="0">
                <a:pos x="105336" y="105296"/>
              </a:cxn>
              <a:cxn ang="0">
                <a:pos x="109916" y="109874"/>
              </a:cxn>
              <a:cxn ang="0">
                <a:pos x="109916" y="32047"/>
              </a:cxn>
              <a:cxn ang="0">
                <a:pos x="18319" y="0"/>
              </a:cxn>
            </a:cxnLst>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alpha val="100000"/>
            </a:schemeClr>
          </a:solidFill>
          <a:ln w="9525">
            <a:noFill/>
          </a:ln>
        </p:spPr>
        <p:txBody>
          <a:bodyPr/>
          <a:p>
            <a:endParaRPr lang="zh-CN" altLang="en-US"/>
          </a:p>
        </p:txBody>
      </p:sp>
      <p:sp>
        <p:nvSpPr>
          <p:cNvPr id="36905" name="Freeform 43"/>
          <p:cNvSpPr>
            <a:spLocks noChangeAspect="1" noEditPoints="1"/>
          </p:cNvSpPr>
          <p:nvPr/>
        </p:nvSpPr>
        <p:spPr>
          <a:xfrm>
            <a:off x="3060700" y="3378200"/>
            <a:ext cx="288925" cy="434975"/>
          </a:xfrm>
          <a:custGeom>
            <a:avLst/>
            <a:gdLst/>
            <a:ahLst/>
            <a:cxnLst>
              <a:cxn ang="0">
                <a:pos x="288896" y="105314"/>
              </a:cxn>
              <a:cxn ang="0">
                <a:pos x="233868" y="173998"/>
              </a:cxn>
              <a:cxn ang="0">
                <a:pos x="192598" y="114472"/>
              </a:cxn>
              <a:cxn ang="0">
                <a:pos x="192598" y="109893"/>
              </a:cxn>
              <a:cxn ang="0">
                <a:pos x="188012" y="114472"/>
              </a:cxn>
              <a:cxn ang="0">
                <a:pos x="151327" y="160261"/>
              </a:cxn>
              <a:cxn ang="0">
                <a:pos x="155912" y="169419"/>
              </a:cxn>
              <a:cxn ang="0">
                <a:pos x="192598" y="128209"/>
              </a:cxn>
              <a:cxn ang="0">
                <a:pos x="233868" y="183155"/>
              </a:cxn>
              <a:cxn ang="0">
                <a:pos x="233868" y="187734"/>
              </a:cxn>
              <a:cxn ang="0">
                <a:pos x="238454" y="187734"/>
              </a:cxn>
              <a:cxn ang="0">
                <a:pos x="293482" y="119051"/>
              </a:cxn>
              <a:cxn ang="0">
                <a:pos x="288896" y="105314"/>
              </a:cxn>
              <a:cxn ang="0">
                <a:pos x="82542" y="59526"/>
              </a:cxn>
              <a:cxn ang="0">
                <a:pos x="36685" y="119051"/>
              </a:cxn>
              <a:cxn ang="0">
                <a:pos x="59614" y="196892"/>
              </a:cxn>
              <a:cxn ang="0">
                <a:pos x="22928" y="238102"/>
              </a:cxn>
              <a:cxn ang="0">
                <a:pos x="132984" y="283891"/>
              </a:cxn>
              <a:cxn ang="0">
                <a:pos x="132984" y="448731"/>
              </a:cxn>
              <a:cxn ang="0">
                <a:pos x="215526" y="357153"/>
              </a:cxn>
              <a:cxn ang="0">
                <a:pos x="215526" y="311364"/>
              </a:cxn>
              <a:cxn ang="0">
                <a:pos x="201769" y="302207"/>
              </a:cxn>
              <a:cxn ang="0">
                <a:pos x="188012" y="306785"/>
              </a:cxn>
              <a:cxn ang="0">
                <a:pos x="151327" y="334259"/>
              </a:cxn>
              <a:cxn ang="0">
                <a:pos x="110056" y="219787"/>
              </a:cxn>
              <a:cxn ang="0">
                <a:pos x="132984" y="160261"/>
              </a:cxn>
              <a:cxn ang="0">
                <a:pos x="82542" y="59526"/>
              </a:cxn>
              <a:cxn ang="0">
                <a:pos x="128398" y="293049"/>
              </a:cxn>
              <a:cxn ang="0">
                <a:pos x="0" y="238102"/>
              </a:cxn>
              <a:cxn ang="0">
                <a:pos x="0" y="430415"/>
              </a:cxn>
              <a:cxn ang="0">
                <a:pos x="13757" y="439573"/>
              </a:cxn>
              <a:cxn ang="0">
                <a:pos x="13757" y="270154"/>
              </a:cxn>
              <a:cxn ang="0">
                <a:pos x="114641" y="311364"/>
              </a:cxn>
              <a:cxn ang="0">
                <a:pos x="114641" y="480783"/>
              </a:cxn>
              <a:cxn ang="0">
                <a:pos x="128398" y="485362"/>
              </a:cxn>
              <a:cxn ang="0">
                <a:pos x="128398" y="293049"/>
              </a:cxn>
              <a:cxn ang="0">
                <a:pos x="320996" y="77841"/>
              </a:cxn>
              <a:cxn ang="0">
                <a:pos x="123813" y="0"/>
              </a:cxn>
              <a:cxn ang="0">
                <a:pos x="123813" y="73262"/>
              </a:cxn>
              <a:cxn ang="0">
                <a:pos x="137570" y="105314"/>
              </a:cxn>
              <a:cxn ang="0">
                <a:pos x="137570" y="27473"/>
              </a:cxn>
              <a:cxn ang="0">
                <a:pos x="307239" y="96157"/>
              </a:cxn>
              <a:cxn ang="0">
                <a:pos x="307239" y="242681"/>
              </a:cxn>
              <a:cxn ang="0">
                <a:pos x="146741" y="178577"/>
              </a:cxn>
              <a:cxn ang="0">
                <a:pos x="142155" y="201471"/>
              </a:cxn>
              <a:cxn ang="0">
                <a:pos x="215526" y="228944"/>
              </a:cxn>
              <a:cxn ang="0">
                <a:pos x="215526" y="247260"/>
              </a:cxn>
              <a:cxn ang="0">
                <a:pos x="197183" y="238102"/>
              </a:cxn>
              <a:cxn ang="0">
                <a:pos x="197183" y="260997"/>
              </a:cxn>
              <a:cxn ang="0">
                <a:pos x="252211" y="288470"/>
              </a:cxn>
              <a:cxn ang="0">
                <a:pos x="252211" y="260997"/>
              </a:cxn>
              <a:cxn ang="0">
                <a:pos x="229283" y="251839"/>
              </a:cxn>
              <a:cxn ang="0">
                <a:pos x="229283" y="238102"/>
              </a:cxn>
              <a:cxn ang="0">
                <a:pos x="320996" y="274733"/>
              </a:cxn>
              <a:cxn ang="0">
                <a:pos x="320996" y="77841"/>
              </a:cxn>
            </a:cxnLst>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alpha val="100000"/>
            </a:schemeClr>
          </a:solidFill>
          <a:ln w="9525">
            <a:noFill/>
          </a:ln>
        </p:spPr>
        <p:txBody>
          <a:bodyPr/>
          <a:p>
            <a:endParaRPr lang="zh-CN" altLang="en-US"/>
          </a:p>
        </p:txBody>
      </p:sp>
      <p:sp>
        <p:nvSpPr>
          <p:cNvPr id="36906" name="Freeform 44"/>
          <p:cNvSpPr>
            <a:spLocks noChangeAspect="1" noEditPoints="1"/>
          </p:cNvSpPr>
          <p:nvPr/>
        </p:nvSpPr>
        <p:spPr>
          <a:xfrm>
            <a:off x="4603750" y="2324100"/>
            <a:ext cx="379413" cy="425450"/>
          </a:xfrm>
          <a:custGeom>
            <a:avLst/>
            <a:gdLst/>
            <a:ahLst/>
            <a:cxnLst>
              <a:cxn ang="0">
                <a:pos x="284087" y="164910"/>
              </a:cxn>
              <a:cxn ang="0">
                <a:pos x="238267" y="219880"/>
              </a:cxn>
              <a:cxn ang="0">
                <a:pos x="229103" y="233623"/>
              </a:cxn>
              <a:cxn ang="0">
                <a:pos x="284087" y="352724"/>
              </a:cxn>
              <a:cxn ang="0">
                <a:pos x="302416" y="325239"/>
              </a:cxn>
              <a:cxn ang="0">
                <a:pos x="284087" y="284012"/>
              </a:cxn>
              <a:cxn ang="0">
                <a:pos x="421549" y="338982"/>
              </a:cxn>
              <a:cxn ang="0">
                <a:pos x="421549" y="288593"/>
              </a:cxn>
              <a:cxn ang="0">
                <a:pos x="284087" y="233623"/>
              </a:cxn>
              <a:cxn ang="0">
                <a:pos x="302416" y="206138"/>
              </a:cxn>
              <a:cxn ang="0">
                <a:pos x="284087" y="164910"/>
              </a:cxn>
              <a:cxn ang="0">
                <a:pos x="160372" y="0"/>
              </a:cxn>
              <a:cxn ang="0">
                <a:pos x="100805" y="96198"/>
              </a:cxn>
              <a:cxn ang="0">
                <a:pos x="100805" y="160329"/>
              </a:cxn>
              <a:cxn ang="0">
                <a:pos x="59567" y="142006"/>
              </a:cxn>
              <a:cxn ang="0">
                <a:pos x="77895" y="114521"/>
              </a:cxn>
              <a:cxn ang="0">
                <a:pos x="54985" y="73293"/>
              </a:cxn>
              <a:cxn ang="0">
                <a:pos x="13746" y="128263"/>
              </a:cxn>
              <a:cxn ang="0">
                <a:pos x="13746" y="128263"/>
              </a:cxn>
              <a:cxn ang="0">
                <a:pos x="0" y="142006"/>
              </a:cxn>
              <a:cxn ang="0">
                <a:pos x="54985" y="256527"/>
              </a:cxn>
              <a:cxn ang="0">
                <a:pos x="77895" y="233623"/>
              </a:cxn>
              <a:cxn ang="0">
                <a:pos x="59567" y="192395"/>
              </a:cxn>
              <a:cxn ang="0">
                <a:pos x="100805" y="210718"/>
              </a:cxn>
              <a:cxn ang="0">
                <a:pos x="100805" y="270269"/>
              </a:cxn>
              <a:cxn ang="0">
                <a:pos x="174118" y="426018"/>
              </a:cxn>
              <a:cxn ang="0">
                <a:pos x="279505" y="467245"/>
              </a:cxn>
              <a:cxn ang="0">
                <a:pos x="297834" y="471826"/>
              </a:cxn>
              <a:cxn ang="0">
                <a:pos x="352818" y="375628"/>
              </a:cxn>
              <a:cxn ang="0">
                <a:pos x="352818" y="352724"/>
              </a:cxn>
              <a:cxn ang="0">
                <a:pos x="325326" y="338982"/>
              </a:cxn>
              <a:cxn ang="0">
                <a:pos x="325326" y="361886"/>
              </a:cxn>
              <a:cxn ang="0">
                <a:pos x="288669" y="421437"/>
              </a:cxn>
              <a:cxn ang="0">
                <a:pos x="279505" y="416856"/>
              </a:cxn>
              <a:cxn ang="0">
                <a:pos x="174118" y="375628"/>
              </a:cxn>
              <a:cxn ang="0">
                <a:pos x="132880" y="284012"/>
              </a:cxn>
              <a:cxn ang="0">
                <a:pos x="132880" y="109940"/>
              </a:cxn>
              <a:cxn ang="0">
                <a:pos x="164954" y="50389"/>
              </a:cxn>
              <a:cxn ang="0">
                <a:pos x="174118" y="50389"/>
              </a:cxn>
              <a:cxn ang="0">
                <a:pos x="279505" y="96198"/>
              </a:cxn>
              <a:cxn ang="0">
                <a:pos x="325326" y="187814"/>
              </a:cxn>
              <a:cxn ang="0">
                <a:pos x="325326" y="210718"/>
              </a:cxn>
              <a:cxn ang="0">
                <a:pos x="352818" y="219880"/>
              </a:cxn>
              <a:cxn ang="0">
                <a:pos x="352818" y="201557"/>
              </a:cxn>
              <a:cxn ang="0">
                <a:pos x="279505" y="45808"/>
              </a:cxn>
              <a:cxn ang="0">
                <a:pos x="174118" y="0"/>
              </a:cxn>
              <a:cxn ang="0">
                <a:pos x="160372" y="0"/>
              </a:cxn>
            </a:cxnLst>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alpha val="100000"/>
            </a:schemeClr>
          </a:solidFill>
          <a:ln w="9525">
            <a:noFill/>
          </a:ln>
        </p:spPr>
        <p:txBody>
          <a:bodyPr/>
          <a:p>
            <a:endParaRPr lang="zh-CN" altLang="en-US"/>
          </a:p>
        </p:txBody>
      </p:sp>
      <p:sp>
        <p:nvSpPr>
          <p:cNvPr id="36907" name="文本框 117"/>
          <p:cNvSpPr txBox="1">
            <a:spLocks noChangeAspect="1"/>
          </p:cNvSpPr>
          <p:nvPr/>
        </p:nvSpPr>
        <p:spPr>
          <a:xfrm>
            <a:off x="1312863" y="1809750"/>
            <a:ext cx="1247775" cy="307975"/>
          </a:xfrm>
          <a:prstGeom prst="rect">
            <a:avLst/>
          </a:prstGeom>
          <a:noFill/>
          <a:ln w="9525">
            <a:noFill/>
          </a:ln>
        </p:spPr>
        <p:txBody>
          <a:bodyPr vert="horz" wrap="none" lIns="90170" tIns="46990" rIns="90170" bIns="46990" anchor="t" anchorCtr="0">
            <a:spAutoFit/>
          </a:bodyPr>
          <a:p>
            <a:r>
              <a:rPr lang="zh-CN" altLang="en-US" sz="1400" dirty="0">
                <a:latin typeface="Impact" panose="020B0806030902050204" pitchFamily="2"/>
                <a:ea typeface="Aharoni" panose="02010803020104030203" pitchFamily="2" charset="-79"/>
              </a:rPr>
              <a:t>聚合对象管理</a:t>
            </a:r>
            <a:endParaRPr lang="zh-CN" altLang="en-US" sz="1400" dirty="0">
              <a:latin typeface="Impact" panose="020B0806030902050204" pitchFamily="2"/>
              <a:ea typeface="Aharoni" panose="02010803020104030203" pitchFamily="2" charset="-79"/>
            </a:endParaRPr>
          </a:p>
        </p:txBody>
      </p:sp>
      <p:sp>
        <p:nvSpPr>
          <p:cNvPr id="36908" name="文本框 119"/>
          <p:cNvSpPr txBox="1">
            <a:spLocks noChangeAspect="1"/>
          </p:cNvSpPr>
          <p:nvPr/>
        </p:nvSpPr>
        <p:spPr>
          <a:xfrm>
            <a:off x="6124575" y="1803400"/>
            <a:ext cx="1247775" cy="307975"/>
          </a:xfrm>
          <a:prstGeom prst="rect">
            <a:avLst/>
          </a:prstGeom>
          <a:noFill/>
          <a:ln w="9525">
            <a:noFill/>
          </a:ln>
        </p:spPr>
        <p:txBody>
          <a:bodyPr vert="horz" wrap="none" lIns="90170" tIns="46990" rIns="90170" bIns="46990" anchor="t" anchorCtr="0">
            <a:spAutoFit/>
          </a:bodyPr>
          <a:p>
            <a:r>
              <a:rPr lang="zh-CN" altLang="en-US" sz="1400" dirty="0">
                <a:latin typeface="Impact" panose="020B0806030902050204" pitchFamily="2"/>
                <a:ea typeface="宋体" panose="02010600030101010101" pitchFamily="2" charset="-122"/>
              </a:rPr>
              <a:t>数据分布管理</a:t>
            </a:r>
            <a:endParaRPr lang="zh-CN" altLang="en-US" sz="1400" dirty="0">
              <a:latin typeface="Impact" panose="020B0806030902050204" pitchFamily="2"/>
              <a:ea typeface="宋体" panose="02010600030101010101" pitchFamily="2" charset="-122"/>
            </a:endParaRPr>
          </a:p>
        </p:txBody>
      </p:sp>
      <p:sp>
        <p:nvSpPr>
          <p:cNvPr id="36909" name="文本框 129"/>
          <p:cNvSpPr txBox="1">
            <a:spLocks noChangeAspect="1"/>
          </p:cNvSpPr>
          <p:nvPr/>
        </p:nvSpPr>
        <p:spPr>
          <a:xfrm>
            <a:off x="1511300" y="3343275"/>
            <a:ext cx="1068388" cy="307975"/>
          </a:xfrm>
          <a:prstGeom prst="rect">
            <a:avLst/>
          </a:prstGeom>
          <a:noFill/>
          <a:ln w="9525">
            <a:noFill/>
          </a:ln>
        </p:spPr>
        <p:txBody>
          <a:bodyPr vert="horz" wrap="none" lIns="90170" tIns="46990" rIns="90170" bIns="46990" anchor="t" anchorCtr="0">
            <a:spAutoFit/>
          </a:bodyPr>
          <a:p>
            <a:r>
              <a:rPr lang="zh-CN" altLang="en-US" sz="1400" dirty="0">
                <a:latin typeface="Impact" panose="020B0806030902050204" pitchFamily="2"/>
                <a:ea typeface="宋体" panose="02010600030101010101" pitchFamily="2" charset="-122"/>
              </a:rPr>
              <a:t>元数据管理</a:t>
            </a:r>
            <a:endParaRPr lang="zh-CN" altLang="en-US" sz="1400" dirty="0">
              <a:latin typeface="Impact" panose="020B0806030902050204" pitchFamily="2"/>
              <a:ea typeface="宋体" panose="02010600030101010101" pitchFamily="2" charset="-122"/>
            </a:endParaRPr>
          </a:p>
        </p:txBody>
      </p:sp>
      <p:grpSp>
        <p:nvGrpSpPr>
          <p:cNvPr id="36910" name="组合 1"/>
          <p:cNvGrpSpPr/>
          <p:nvPr/>
        </p:nvGrpSpPr>
        <p:grpSpPr>
          <a:xfrm>
            <a:off x="6022975" y="3406775"/>
            <a:ext cx="2676525" cy="1819275"/>
            <a:chOff x="0" y="0"/>
            <a:chExt cx="4215" cy="2866"/>
          </a:xfrm>
        </p:grpSpPr>
        <p:sp>
          <p:nvSpPr>
            <p:cNvPr id="36911" name="文本框 133"/>
            <p:cNvSpPr txBox="1"/>
            <p:nvPr/>
          </p:nvSpPr>
          <p:spPr>
            <a:xfrm>
              <a:off x="333" y="541"/>
              <a:ext cx="3882" cy="2325"/>
            </a:xfrm>
            <a:prstGeom prst="rect">
              <a:avLst/>
            </a:prstGeom>
            <a:noFill/>
            <a:ln w="9525">
              <a:noFill/>
            </a:ln>
          </p:spPr>
          <p:txBody>
            <a:bodyPr vert="horz" wrap="square" anchor="t" anchorCtr="0">
              <a:spAutoFit/>
            </a:bodyPr>
            <a:p>
              <a:pPr>
                <a:buFont typeface="Wingdings" panose="05000000000000000000" pitchFamily="2" charset="2"/>
                <a:buChar char="u"/>
              </a:pPr>
              <a:r>
                <a:rPr lang="zh-CN" altLang="en-US" sz="1000" dirty="0">
                  <a:latin typeface="Impact" panose="020B0806030902050204" pitchFamily="2"/>
                  <a:ea typeface="Aharoni" panose="02010803020104030203" pitchFamily="2" charset="-79"/>
                </a:rPr>
                <a:t>  </a:t>
              </a:r>
              <a:r>
                <a:rPr lang="zh-CN" altLang="en-US" sz="1100" b="0" dirty="0">
                  <a:latin typeface="微软雅黑" panose="020B0503020204020204" pitchFamily="2" charset="-122"/>
                  <a:ea typeface="微软雅黑" panose="020B0503020204020204" pitchFamily="2" charset="-122"/>
                </a:rPr>
                <a:t>客户信息保留最近7天，最近13个月末，最近5个年末</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历史表保留最近7年</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专业领域业务主题和跨域融合主题在Hadoop上保留最近31天，最近13个月末，最近5个年末数据</a:t>
              </a:r>
              <a:endParaRPr lang="zh-CN" altLang="en-US" sz="1100" b="0" dirty="0">
                <a:latin typeface="微软雅黑" panose="020B0503020204020204" pitchFamily="2" charset="-122"/>
                <a:ea typeface="微软雅黑" panose="020B0503020204020204" pitchFamily="2" charset="-122"/>
              </a:endParaRPr>
            </a:p>
            <a:p>
              <a:pPr>
                <a:buFont typeface="Wingdings" panose="05000000000000000000" pitchFamily="2" charset="2"/>
                <a:buChar char="u"/>
              </a:pPr>
              <a:r>
                <a:rPr lang="zh-CN" altLang="en-US" sz="1100" b="0" dirty="0">
                  <a:latin typeface="微软雅黑" panose="020B0503020204020204" pitchFamily="2" charset="-122"/>
                  <a:ea typeface="微软雅黑" panose="020B0503020204020204" pitchFamily="2" charset="-122"/>
                </a:rPr>
                <a:t> MPP分析挖掘集群可根据业务实际需求放宽保留周期，原则上不超过最近25个月末，最近7个年末 </a:t>
              </a:r>
              <a:endParaRPr lang="zh-CN" altLang="en-US" sz="1100" b="0" dirty="0">
                <a:latin typeface="Arial" panose="020B0604020202020204" charset="-116"/>
                <a:ea typeface="宋体" panose="02010600030101010101" pitchFamily="2" charset="-122"/>
              </a:endParaRPr>
            </a:p>
          </p:txBody>
        </p:sp>
        <p:sp>
          <p:nvSpPr>
            <p:cNvPr id="36912" name="Oval 36"/>
            <p:cNvSpPr>
              <a:spLocks noChangeAspect="1"/>
            </p:cNvSpPr>
            <p:nvPr/>
          </p:nvSpPr>
          <p:spPr>
            <a:xfrm>
              <a:off x="0" y="365"/>
              <a:ext cx="265" cy="267"/>
            </a:xfrm>
            <a:prstGeom prst="ellipse">
              <a:avLst/>
            </a:prstGeom>
            <a:solidFill>
              <a:srgbClr val="454444">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913" name="Freeform 37"/>
            <p:cNvSpPr>
              <a:spLocks noChangeAspect="1"/>
            </p:cNvSpPr>
            <p:nvPr/>
          </p:nvSpPr>
          <p:spPr>
            <a:xfrm>
              <a:off x="260" y="458"/>
              <a:ext cx="505" cy="82"/>
            </a:xfrm>
            <a:custGeom>
              <a:avLst/>
              <a:gdLst/>
              <a:ahLst/>
              <a:cxnLst>
                <a:cxn ang="0">
                  <a:pos x="357737" y="0"/>
                </a:cxn>
                <a:cxn ang="0">
                  <a:pos x="0" y="0"/>
                </a:cxn>
                <a:cxn ang="0">
                  <a:pos x="4586" y="27667"/>
                </a:cxn>
                <a:cxn ang="0">
                  <a:pos x="0" y="59945"/>
                </a:cxn>
                <a:cxn ang="0">
                  <a:pos x="357737" y="59945"/>
                </a:cxn>
                <a:cxn ang="0">
                  <a:pos x="357737" y="0"/>
                </a:cxn>
              </a:cxnLst>
              <a:pathLst>
                <a:path w="78" h="13">
                  <a:moveTo>
                    <a:pt x="78" y="0"/>
                  </a:moveTo>
                  <a:cubicBezTo>
                    <a:pt x="0" y="0"/>
                    <a:pt x="0" y="0"/>
                    <a:pt x="0" y="0"/>
                  </a:cubicBezTo>
                  <a:cubicBezTo>
                    <a:pt x="0" y="2"/>
                    <a:pt x="1" y="4"/>
                    <a:pt x="1" y="6"/>
                  </a:cubicBezTo>
                  <a:cubicBezTo>
                    <a:pt x="1" y="9"/>
                    <a:pt x="0" y="11"/>
                    <a:pt x="0" y="13"/>
                  </a:cubicBezTo>
                  <a:cubicBezTo>
                    <a:pt x="78" y="13"/>
                    <a:pt x="78" y="13"/>
                    <a:pt x="78" y="13"/>
                  </a:cubicBezTo>
                  <a:cubicBezTo>
                    <a:pt x="78" y="0"/>
                    <a:pt x="78" y="0"/>
                    <a:pt x="78" y="0"/>
                  </a:cubicBezTo>
                </a:path>
              </a:pathLst>
            </a:custGeom>
            <a:solidFill>
              <a:srgbClr val="C5CDCD">
                <a:alpha val="100000"/>
              </a:srgbClr>
            </a:solidFill>
            <a:ln w="9525">
              <a:noFill/>
            </a:ln>
          </p:spPr>
          <p:txBody>
            <a:bodyPr/>
            <a:p>
              <a:endParaRPr lang="zh-CN" altLang="en-US"/>
            </a:p>
          </p:txBody>
        </p:sp>
        <p:sp>
          <p:nvSpPr>
            <p:cNvPr id="36914" name="Freeform 38"/>
            <p:cNvSpPr>
              <a:spLocks noChangeAspect="1"/>
            </p:cNvSpPr>
            <p:nvPr/>
          </p:nvSpPr>
          <p:spPr>
            <a:xfrm>
              <a:off x="130" y="458"/>
              <a:ext cx="135" cy="82"/>
            </a:xfrm>
            <a:custGeom>
              <a:avLst/>
              <a:gdLst/>
              <a:ahLst/>
              <a:cxnLst>
                <a:cxn ang="0">
                  <a:pos x="92082" y="0"/>
                </a:cxn>
                <a:cxn ang="0">
                  <a:pos x="0" y="0"/>
                </a:cxn>
                <a:cxn ang="0">
                  <a:pos x="0" y="59945"/>
                </a:cxn>
                <a:cxn ang="0">
                  <a:pos x="92082" y="59945"/>
                </a:cxn>
                <a:cxn ang="0">
                  <a:pos x="96686" y="27667"/>
                </a:cxn>
                <a:cxn ang="0">
                  <a:pos x="92082" y="0"/>
                </a:cxn>
              </a:cxnLst>
              <a:pathLst>
                <a:path w="21" h="13">
                  <a:moveTo>
                    <a:pt x="20" y="0"/>
                  </a:moveTo>
                  <a:cubicBezTo>
                    <a:pt x="0" y="0"/>
                    <a:pt x="0" y="0"/>
                    <a:pt x="0" y="0"/>
                  </a:cubicBezTo>
                  <a:cubicBezTo>
                    <a:pt x="0" y="13"/>
                    <a:pt x="0" y="13"/>
                    <a:pt x="0" y="13"/>
                  </a:cubicBezTo>
                  <a:cubicBezTo>
                    <a:pt x="20" y="13"/>
                    <a:pt x="20" y="13"/>
                    <a:pt x="20" y="13"/>
                  </a:cubicBezTo>
                  <a:cubicBezTo>
                    <a:pt x="20" y="11"/>
                    <a:pt x="21" y="9"/>
                    <a:pt x="21" y="6"/>
                  </a:cubicBezTo>
                  <a:cubicBezTo>
                    <a:pt x="21" y="4"/>
                    <a:pt x="20" y="2"/>
                    <a:pt x="20" y="0"/>
                  </a:cubicBezTo>
                </a:path>
              </a:pathLst>
            </a:custGeom>
            <a:solidFill>
              <a:srgbClr val="373E3E">
                <a:alpha val="100000"/>
              </a:srgbClr>
            </a:solidFill>
            <a:ln w="9525">
              <a:noFill/>
            </a:ln>
          </p:spPr>
          <p:txBody>
            <a:bodyPr/>
            <a:p>
              <a:endParaRPr lang="zh-CN" altLang="en-US"/>
            </a:p>
          </p:txBody>
        </p:sp>
        <p:sp>
          <p:nvSpPr>
            <p:cNvPr id="36915" name="Oval 39"/>
            <p:cNvSpPr>
              <a:spLocks noChangeAspect="1"/>
            </p:cNvSpPr>
            <p:nvPr/>
          </p:nvSpPr>
          <p:spPr>
            <a:xfrm>
              <a:off x="72" y="438"/>
              <a:ext cx="115" cy="120"/>
            </a:xfrm>
            <a:prstGeom prst="ellipse">
              <a:avLst/>
            </a:prstGeom>
            <a:solidFill>
              <a:srgbClr val="E6EAEC">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916" name="Oval 40"/>
            <p:cNvSpPr>
              <a:spLocks noChangeAspect="1"/>
            </p:cNvSpPr>
            <p:nvPr/>
          </p:nvSpPr>
          <p:spPr>
            <a:xfrm>
              <a:off x="707" y="445"/>
              <a:ext cx="117" cy="112"/>
            </a:xfrm>
            <a:prstGeom prst="ellipse">
              <a:avLst/>
            </a:prstGeom>
            <a:solidFill>
              <a:srgbClr val="454444">
                <a:alpha val="100000"/>
              </a:srgbClr>
            </a:solidFill>
            <a:ln w="9525">
              <a:noFill/>
            </a:ln>
          </p:spPr>
          <p:txBody>
            <a:bodyPr vert="horz" wrap="square" lIns="90170" tIns="46990" rIns="90170" bIns="46990" anchor="t" anchorCtr="0"/>
            <a:p>
              <a:endParaRPr lang="zh-CN" altLang="en-US" dirty="0">
                <a:latin typeface="Arial" panose="020B0604020202020204" charset="-116"/>
                <a:ea typeface="宋体" panose="02010600030101010101" pitchFamily="2" charset="-122"/>
              </a:endParaRPr>
            </a:p>
          </p:txBody>
        </p:sp>
        <p:sp>
          <p:nvSpPr>
            <p:cNvPr id="36917" name="文本框 131"/>
            <p:cNvSpPr txBox="1">
              <a:spLocks noChangeAspect="1"/>
            </p:cNvSpPr>
            <p:nvPr/>
          </p:nvSpPr>
          <p:spPr>
            <a:xfrm>
              <a:off x="310" y="0"/>
              <a:ext cx="2205" cy="437"/>
            </a:xfrm>
            <a:prstGeom prst="rect">
              <a:avLst/>
            </a:prstGeom>
            <a:noFill/>
            <a:ln w="9525">
              <a:noFill/>
            </a:ln>
          </p:spPr>
          <p:txBody>
            <a:bodyPr vert="horz" wrap="none" lIns="90170" tIns="46990" rIns="90170" bIns="46990" anchor="t" anchorCtr="0">
              <a:spAutoFit/>
            </a:bodyPr>
            <a:p>
              <a:r>
                <a:rPr lang="zh-CN" altLang="en-US" sz="1400" dirty="0">
                  <a:latin typeface="Impact" panose="020B0806030902050204" pitchFamily="2"/>
                  <a:ea typeface="Aharoni" panose="02010803020104030203" pitchFamily="2" charset="-79"/>
                </a:rPr>
                <a:t>数据生命周期管理</a:t>
              </a:r>
              <a:endParaRPr lang="zh-CN" altLang="en-US" sz="1400" dirty="0">
                <a:latin typeface="Impact" panose="020B0806030902050204" pitchFamily="2"/>
                <a:ea typeface="Aharoni" panose="02010803020104030203" pitchFamily="2" charset="-79"/>
              </a:endParaRP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8"/>
          <p:cNvSpPr/>
          <p:nvPr/>
        </p:nvSpPr>
        <p:spPr>
          <a:xfrm>
            <a:off x="0" y="0"/>
            <a:ext cx="9144000" cy="6875463"/>
          </a:xfrm>
          <a:prstGeom prst="rect">
            <a:avLst/>
          </a:prstGeom>
          <a:solidFill>
            <a:schemeClr val="bg1"/>
          </a:solidFill>
          <a:ln w="9525">
            <a:noFill/>
          </a:ln>
        </p:spPr>
        <p:txBody>
          <a:bodyPr wrap="square" anchor="ctr" anchorCtr="0"/>
          <a:p>
            <a:pPr eaLnBrk="0" hangingPunct="0"/>
            <a:endParaRPr lang="zh-CN" altLang="en-US" sz="1800" b="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3251" name="矩形 50"/>
          <p:cNvSpPr/>
          <p:nvPr/>
        </p:nvSpPr>
        <p:spPr>
          <a:xfrm>
            <a:off x="411163" y="1704975"/>
            <a:ext cx="8232775" cy="1846263"/>
          </a:xfrm>
          <a:prstGeom prst="rect">
            <a:avLst/>
          </a:prstGeom>
          <a:noFill/>
          <a:ln w="9525">
            <a:noFill/>
          </a:ln>
        </p:spPr>
        <p:txBody>
          <a:bodyPr wrap="square" anchor="t" anchorCtr="0">
            <a:spAutoFit/>
          </a:bodyPr>
          <a:p>
            <a:pPr algn="ctr">
              <a:lnSpc>
                <a:spcPct val="120000"/>
              </a:lnSpc>
            </a:pPr>
            <a:r>
              <a:rPr lang="zh-CN" altLang="en-US" sz="4800" b="0" dirty="0">
                <a:latin typeface="微软雅黑" panose="020B0503020204020204" pitchFamily="2" charset="-122"/>
                <a:ea typeface="微软雅黑" panose="020B0503020204020204" pitchFamily="2" charset="-122"/>
              </a:rPr>
              <a:t>打造国际一流的</a:t>
            </a:r>
            <a:endParaRPr lang="zh-CN" altLang="en-US" sz="4800" b="0" dirty="0">
              <a:latin typeface="微软雅黑" panose="020B0503020204020204" pitchFamily="2" charset="-122"/>
              <a:ea typeface="微软雅黑" panose="020B0503020204020204" pitchFamily="2" charset="-122"/>
            </a:endParaRPr>
          </a:p>
          <a:p>
            <a:pPr algn="ctr">
              <a:lnSpc>
                <a:spcPct val="120000"/>
              </a:lnSpc>
            </a:pPr>
            <a:r>
              <a:rPr lang="zh-CN" altLang="en-US" sz="4800" b="0" dirty="0">
                <a:latin typeface="微软雅黑" panose="020B0503020204020204" pitchFamily="2" charset="-122"/>
                <a:ea typeface="微软雅黑" panose="020B0503020204020204" pitchFamily="2" charset="-122"/>
              </a:rPr>
              <a:t>金融软件开发中心</a:t>
            </a:r>
            <a:endParaRPr lang="zh-CN" altLang="en-US" sz="4800" b="0" dirty="0">
              <a:latin typeface="微软雅黑" panose="020B0503020204020204" pitchFamily="2" charset="-122"/>
              <a:ea typeface="微软雅黑" panose="020B0503020204020204" pitchFamily="2" charset="-122"/>
            </a:endParaRPr>
          </a:p>
        </p:txBody>
      </p:sp>
      <p:pic>
        <p:nvPicPr>
          <p:cNvPr id="53252" name="Picture 6" descr="图片1副本"/>
          <p:cNvPicPr>
            <a:picLocks noChangeAspect="1"/>
          </p:cNvPicPr>
          <p:nvPr/>
        </p:nvPicPr>
        <p:blipFill>
          <a:blip r:embed="rId1"/>
          <a:srcRect t="92453"/>
          <a:stretch>
            <a:fillRect/>
          </a:stretch>
        </p:blipFill>
        <p:spPr>
          <a:xfrm>
            <a:off x="1588" y="6345238"/>
            <a:ext cx="9144000" cy="541337"/>
          </a:xfrm>
          <a:prstGeom prst="rect">
            <a:avLst/>
          </a:prstGeom>
          <a:noFill/>
          <a:ln w="9525">
            <a:noFill/>
          </a:ln>
        </p:spPr>
      </p:pic>
      <p:sp>
        <p:nvSpPr>
          <p:cNvPr id="53253" name="直接连接符 100356"/>
          <p:cNvSpPr/>
          <p:nvPr/>
        </p:nvSpPr>
        <p:spPr>
          <a:xfrm>
            <a:off x="1704975" y="1704975"/>
            <a:ext cx="5716588" cy="0"/>
          </a:xfrm>
          <a:prstGeom prst="line">
            <a:avLst/>
          </a:prstGeom>
          <a:ln w="38100" cap="flat" cmpd="sng">
            <a:solidFill>
              <a:srgbClr val="CB0101"/>
            </a:solidFill>
            <a:prstDash val="solid"/>
            <a:headEnd type="none" w="med" len="med"/>
            <a:tailEnd type="none" w="med" len="med"/>
          </a:ln>
        </p:spPr>
      </p:sp>
      <p:sp>
        <p:nvSpPr>
          <p:cNvPr id="53254" name="直接连接符 100357"/>
          <p:cNvSpPr/>
          <p:nvPr/>
        </p:nvSpPr>
        <p:spPr>
          <a:xfrm>
            <a:off x="1654175" y="3713163"/>
            <a:ext cx="5716588" cy="0"/>
          </a:xfrm>
          <a:prstGeom prst="line">
            <a:avLst/>
          </a:prstGeom>
          <a:ln w="38100" cap="flat" cmpd="sng">
            <a:solidFill>
              <a:srgbClr val="CB0101"/>
            </a:solidFill>
            <a:prstDash val="solid"/>
            <a:headEnd type="none" w="med" len="med"/>
            <a:tailEnd type="none" w="med" len="med"/>
          </a:ln>
        </p:spPr>
      </p:sp>
      <p:grpSp>
        <p:nvGrpSpPr>
          <p:cNvPr id="53255" name="组合 100358"/>
          <p:cNvGrpSpPr/>
          <p:nvPr/>
        </p:nvGrpSpPr>
        <p:grpSpPr>
          <a:xfrm>
            <a:off x="0" y="5048250"/>
            <a:ext cx="9145588" cy="1263650"/>
            <a:chOff x="0" y="0"/>
            <a:chExt cx="14418" cy="1988"/>
          </a:xfrm>
        </p:grpSpPr>
        <p:pic>
          <p:nvPicPr>
            <p:cNvPr id="53256" name="图片 100359" descr="全景"/>
            <p:cNvPicPr preferRelativeResize="0"/>
            <p:nvPr/>
          </p:nvPicPr>
          <p:blipFill>
            <a:blip r:embed="rId2"/>
            <a:srcRect l="398" t="577" r="398" b="577"/>
            <a:stretch>
              <a:fillRect/>
            </a:stretch>
          </p:blipFill>
          <p:spPr>
            <a:xfrm>
              <a:off x="0" y="0"/>
              <a:ext cx="2840" cy="1975"/>
            </a:xfrm>
            <a:prstGeom prst="rect">
              <a:avLst/>
            </a:prstGeom>
            <a:noFill/>
            <a:ln w="9525" cap="flat" cmpd="sng">
              <a:solidFill>
                <a:schemeClr val="bg1"/>
              </a:solidFill>
              <a:prstDash val="solid"/>
              <a:miter/>
              <a:headEnd type="none" w="med" len="med"/>
              <a:tailEnd type="none" w="med" len="med"/>
            </a:ln>
          </p:spPr>
        </p:pic>
        <p:pic>
          <p:nvPicPr>
            <p:cNvPr id="53257" name="图片 100360" descr="441-2"/>
            <p:cNvPicPr preferRelativeResize="0"/>
            <p:nvPr/>
          </p:nvPicPr>
          <p:blipFill>
            <a:blip r:embed="rId3"/>
            <a:srcRect l="392" t="2435" r="392" b="572"/>
            <a:stretch>
              <a:fillRect/>
            </a:stretch>
          </p:blipFill>
          <p:spPr>
            <a:xfrm>
              <a:off x="2866" y="0"/>
              <a:ext cx="2836" cy="1978"/>
            </a:xfrm>
            <a:prstGeom prst="rect">
              <a:avLst/>
            </a:prstGeom>
            <a:noFill/>
            <a:ln w="9525" cap="flat" cmpd="sng">
              <a:solidFill>
                <a:schemeClr val="bg1"/>
              </a:solidFill>
              <a:prstDash val="solid"/>
              <a:miter/>
              <a:headEnd type="none" w="med" len="med"/>
              <a:tailEnd type="none" w="med" len="med"/>
            </a:ln>
          </p:spPr>
        </p:pic>
        <p:pic>
          <p:nvPicPr>
            <p:cNvPr id="53258" name="图片 100361" descr="IMG_3898"/>
            <p:cNvPicPr>
              <a:picLocks noChangeAspect="1"/>
            </p:cNvPicPr>
            <p:nvPr/>
          </p:nvPicPr>
          <p:blipFill>
            <a:blip r:embed="rId4"/>
            <a:srcRect l="2980"/>
            <a:stretch>
              <a:fillRect/>
            </a:stretch>
          </p:blipFill>
          <p:spPr>
            <a:xfrm>
              <a:off x="11552" y="0"/>
              <a:ext cx="2866" cy="1970"/>
            </a:xfrm>
            <a:prstGeom prst="rect">
              <a:avLst/>
            </a:prstGeom>
            <a:noFill/>
            <a:ln w="9525">
              <a:noFill/>
            </a:ln>
          </p:spPr>
        </p:pic>
        <p:pic>
          <p:nvPicPr>
            <p:cNvPr id="53259" name="图片 100362" descr="【入选】上研大楼图-2014-张昊拍摄"/>
            <p:cNvPicPr>
              <a:picLocks noChangeAspect="1"/>
            </p:cNvPicPr>
            <p:nvPr/>
          </p:nvPicPr>
          <p:blipFill>
            <a:blip r:embed="rId5"/>
            <a:srcRect b="8353"/>
            <a:stretch>
              <a:fillRect/>
            </a:stretch>
          </p:blipFill>
          <p:spPr>
            <a:xfrm>
              <a:off x="5744" y="0"/>
              <a:ext cx="2845" cy="1988"/>
            </a:xfrm>
            <a:prstGeom prst="rect">
              <a:avLst/>
            </a:prstGeom>
            <a:noFill/>
            <a:ln w="9525">
              <a:noFill/>
            </a:ln>
          </p:spPr>
        </p:pic>
        <p:pic>
          <p:nvPicPr>
            <p:cNvPr id="53260" name="图片 100363" descr="北研大楼全景图"/>
            <p:cNvPicPr>
              <a:picLocks noChangeAspect="1"/>
            </p:cNvPicPr>
            <p:nvPr/>
          </p:nvPicPr>
          <p:blipFill>
            <a:blip r:embed="rId6"/>
            <a:srcRect l="7982" t="16356" r="10320"/>
            <a:stretch>
              <a:fillRect/>
            </a:stretch>
          </p:blipFill>
          <p:spPr>
            <a:xfrm>
              <a:off x="8620" y="0"/>
              <a:ext cx="2898" cy="1978"/>
            </a:xfrm>
            <a:prstGeom prst="rect">
              <a:avLst/>
            </a:prstGeom>
            <a:noFill/>
            <a:ln w="9525">
              <a:noFill/>
            </a:ln>
          </p:spPr>
        </p:pic>
      </p:grpSp>
      <p:sp>
        <p:nvSpPr>
          <p:cNvPr id="53261" name="灯片编号占位符 1"/>
          <p:cNvSpPr/>
          <p:nvPr/>
        </p:nvSpPr>
        <p:spPr>
          <a:xfrm>
            <a:off x="4464050" y="6453188"/>
            <a:ext cx="539750" cy="476250"/>
          </a:xfrm>
          <a:prstGeom prst="rect">
            <a:avLst/>
          </a:prstGeom>
          <a:noFill/>
          <a:ln w="9525">
            <a:noFill/>
          </a:ln>
        </p:spPr>
        <p:txBody>
          <a:bodyPr anchor="t" anchorCtr="0"/>
          <a:p>
            <a:pPr eaLnBrk="0" hangingPunct="0"/>
            <a:fld id="{9A0DB2DC-4C9A-4742-B13C-FB6460FD3503}" type="slidenum">
              <a:rPr lang="zh-CN" altLang="en-US" sz="1600" b="0" dirty="0">
                <a:solidFill>
                  <a:schemeClr val="bg1"/>
                </a:solidFill>
                <a:latin typeface="Arial" panose="020B0604020202020204" charset="-116"/>
                <a:ea typeface="宋体" panose="02010600030101010101" pitchFamily="2" charset="-122"/>
              </a:rPr>
            </a:fld>
            <a:endParaRPr lang="zh-CN" altLang="en-US" sz="1600" b="0" dirty="0">
              <a:solidFill>
                <a:schemeClr val="bg1"/>
              </a:solidFill>
              <a:latin typeface="Arial" panose="020B0604020202020204" charset="-116"/>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Group 5"/>
          <p:cNvGrpSpPr/>
          <p:nvPr/>
        </p:nvGrpSpPr>
        <p:grpSpPr>
          <a:xfrm>
            <a:off x="-55562" y="1588"/>
            <a:ext cx="9209087" cy="6848475"/>
            <a:chOff x="0" y="0"/>
            <a:chExt cx="14455" cy="10780"/>
          </a:xfrm>
        </p:grpSpPr>
        <p:sp>
          <p:nvSpPr>
            <p:cNvPr id="16387" name="矩形 7"/>
            <p:cNvSpPr/>
            <p:nvPr/>
          </p:nvSpPr>
          <p:spPr>
            <a:xfrm>
              <a:off x="0" y="0"/>
              <a:ext cx="14455" cy="10780"/>
            </a:xfrm>
            <a:prstGeom prst="rect">
              <a:avLst/>
            </a:prstGeom>
            <a:solidFill>
              <a:schemeClr val="bg1"/>
            </a:solidFill>
            <a:ln w="9525">
              <a:noFill/>
            </a:ln>
          </p:spPr>
          <p:txBody>
            <a:bodyPr anchor="t" anchorCtr="0"/>
            <a:p>
              <a:pPr marL="342900" indent="-342900">
                <a:buFont typeface="Arial" panose="020B0604020202020204" charset="-116"/>
              </a:pPr>
              <a:endParaRPr lang="zh-CN" altLang="en-US"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16388" name="标题 1"/>
            <p:cNvSpPr/>
            <p:nvPr/>
          </p:nvSpPr>
          <p:spPr>
            <a:xfrm>
              <a:off x="623" y="1287"/>
              <a:ext cx="4835" cy="1288"/>
            </a:xfrm>
            <a:prstGeom prst="rect">
              <a:avLst/>
            </a:prstGeom>
            <a:noFill/>
            <a:ln w="9525">
              <a:noFill/>
            </a:ln>
          </p:spPr>
          <p:txBody>
            <a:bodyPr anchor="t" anchorCtr="0"/>
            <a:p>
              <a:pPr>
                <a:buFont typeface="Arial" panose="020B0604020202020204" charset="-116"/>
              </a:pPr>
              <a:r>
                <a:rPr lang="zh-CN" altLang="en-US" sz="4400" dirty="0">
                  <a:solidFill>
                    <a:srgbClr val="CC0000"/>
                  </a:solidFill>
                  <a:latin typeface="微软雅黑" panose="020B0503020204020204" pitchFamily="2" charset="-122"/>
                  <a:ea typeface="微软雅黑" panose="020B0503020204020204" pitchFamily="2" charset="-122"/>
                  <a:sym typeface="微软雅黑" panose="020B0503020204020204" pitchFamily="2" charset="-122"/>
                </a:rPr>
                <a:t>目  录</a:t>
              </a:r>
              <a:r>
                <a:rPr lang="zh-CN" altLang="en-US" sz="4400" dirty="0">
                  <a:solidFill>
                    <a:srgbClr val="CC66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600" dirty="0">
                  <a:solidFill>
                    <a:srgbClr val="333399"/>
                  </a:solidFill>
                  <a:latin typeface="微软雅黑" panose="020B0503020204020204" pitchFamily="2" charset="-122"/>
                  <a:ea typeface="微软雅黑" panose="020B0503020204020204" pitchFamily="2" charset="-122"/>
                  <a:sym typeface="Arial" panose="020B0604020202020204" charset="-116"/>
                </a:rPr>
                <a:t>CONTENTS</a:t>
              </a:r>
              <a:endParaRPr lang="zh-CN" altLang="en-US" dirty="0">
                <a:solidFill>
                  <a:srgbClr val="000000"/>
                </a:solidFill>
                <a:latin typeface="微软雅黑" panose="020B0503020204020204" pitchFamily="2" charset="-122"/>
                <a:ea typeface="宋体" panose="02010600030101010101" pitchFamily="2" charset="-122"/>
                <a:sym typeface="Arial" panose="020B0604020202020204" charset="-116"/>
              </a:endParaRPr>
            </a:p>
          </p:txBody>
        </p:sp>
        <p:sp>
          <p:nvSpPr>
            <p:cNvPr id="16389" name="矩形 6"/>
            <p:cNvSpPr/>
            <p:nvPr/>
          </p:nvSpPr>
          <p:spPr>
            <a:xfrm>
              <a:off x="0" y="4010"/>
              <a:ext cx="383" cy="5160"/>
            </a:xfrm>
            <a:prstGeom prst="rect">
              <a:avLst/>
            </a:prstGeom>
            <a:solidFill>
              <a:srgbClr val="B2B2B2"/>
            </a:solidFill>
            <a:ln w="9525">
              <a:noFill/>
            </a:ln>
          </p:spPr>
          <p:txBody>
            <a:bodyPr lIns="90170" tIns="46990" rIns="90170" bIns="46990" anchor="ctr" anchorCtr="0"/>
            <a:p>
              <a:pPr algn="ctr" eaLnBrk="0" hangingPunct="0">
                <a:buFont typeface="Arial" panose="020B0604020202020204" charset="-116"/>
              </a:pPr>
              <a:endParaRPr lang="zh-CN" altLang="en-US"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16390" name="Line 9"/>
            <p:cNvSpPr/>
            <p:nvPr/>
          </p:nvSpPr>
          <p:spPr>
            <a:xfrm flipV="1">
              <a:off x="680" y="2490"/>
              <a:ext cx="13665" cy="1"/>
            </a:xfrm>
            <a:prstGeom prst="line">
              <a:avLst/>
            </a:prstGeom>
            <a:ln w="28575" cap="flat" cmpd="sng">
              <a:solidFill>
                <a:srgbClr val="F8F8F8"/>
              </a:solidFill>
              <a:prstDash val="solid"/>
              <a:headEnd type="none" w="med" len="med"/>
              <a:tailEnd type="none" w="med" len="med"/>
            </a:ln>
          </p:spPr>
        </p:sp>
        <p:pic>
          <p:nvPicPr>
            <p:cNvPr id="16391" name="Picture 10" descr="gg"/>
            <p:cNvPicPr>
              <a:picLocks noChangeAspect="1"/>
            </p:cNvPicPr>
            <p:nvPr/>
          </p:nvPicPr>
          <p:blipFill>
            <a:blip r:embed="rId1">
              <a:lum bright="12000"/>
            </a:blip>
            <a:stretch>
              <a:fillRect/>
            </a:stretch>
          </p:blipFill>
          <p:spPr>
            <a:xfrm>
              <a:off x="5613" y="382"/>
              <a:ext cx="8787" cy="2325"/>
            </a:xfrm>
            <a:prstGeom prst="rect">
              <a:avLst/>
            </a:prstGeom>
            <a:noFill/>
            <a:ln w="9525">
              <a:noFill/>
            </a:ln>
          </p:spPr>
        </p:pic>
        <p:pic>
          <p:nvPicPr>
            <p:cNvPr id="16392" name="Picture 11" descr="jis"/>
            <p:cNvPicPr>
              <a:picLocks noChangeAspect="1"/>
            </p:cNvPicPr>
            <p:nvPr/>
          </p:nvPicPr>
          <p:blipFill>
            <a:blip r:embed="rId2">
              <a:lum bright="-12000"/>
            </a:blip>
            <a:stretch>
              <a:fillRect/>
            </a:stretch>
          </p:blipFill>
          <p:spPr>
            <a:xfrm>
              <a:off x="11340" y="437"/>
              <a:ext cx="2210" cy="1575"/>
            </a:xfrm>
            <a:prstGeom prst="rect">
              <a:avLst/>
            </a:prstGeom>
            <a:noFill/>
            <a:ln w="9525">
              <a:noFill/>
            </a:ln>
          </p:spPr>
        </p:pic>
      </p:grpSp>
      <p:sp>
        <p:nvSpPr>
          <p:cNvPr id="16393" name="矩形 50"/>
          <p:cNvSpPr/>
          <p:nvPr/>
        </p:nvSpPr>
        <p:spPr>
          <a:xfrm>
            <a:off x="1560513" y="1955800"/>
            <a:ext cx="3816350" cy="577850"/>
          </a:xfrm>
          <a:prstGeom prst="rect">
            <a:avLst/>
          </a:prstGeom>
          <a:noFill/>
          <a:ln w="9525">
            <a:noFill/>
          </a:ln>
        </p:spPr>
        <p:txBody>
          <a:bodyPr lIns="90170" tIns="46990" rIns="90170" bIns="46990" anchor="ctr" anchorCtr="0"/>
          <a:p>
            <a:pPr>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4" name="矩形 50"/>
          <p:cNvSpPr/>
          <p:nvPr/>
        </p:nvSpPr>
        <p:spPr>
          <a:xfrm>
            <a:off x="1547813" y="3016250"/>
            <a:ext cx="5903912" cy="577850"/>
          </a:xfrm>
          <a:prstGeom prst="rect">
            <a:avLst/>
          </a:prstGeom>
          <a:noFill/>
          <a:ln w="9525">
            <a:noFill/>
          </a:ln>
        </p:spPr>
        <p:txBody>
          <a:bodyPr lIns="90170" tIns="46990" rIns="90170" bIns="46990" anchor="ctr" anchorCtr="0"/>
          <a:p>
            <a:pPr>
              <a:buFont typeface="Arial" panose="020B0604020202020204" charset="-116"/>
            </a:pPr>
            <a:r>
              <a:rPr lang="zh-CN" altLang="en-US" sz="20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设计方法</a:t>
            </a:r>
            <a:endParaRPr lang="zh-CN" altLang="en-US" sz="20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5" name="矩形 6"/>
          <p:cNvSpPr/>
          <p:nvPr/>
        </p:nvSpPr>
        <p:spPr>
          <a:xfrm>
            <a:off x="684213" y="1989138"/>
            <a:ext cx="647700" cy="515937"/>
          </a:xfrm>
          <a:prstGeom prst="rect">
            <a:avLst/>
          </a:prstGeom>
          <a:solidFill>
            <a:srgbClr val="CC0000"/>
          </a:solidFill>
          <a:ln w="9525">
            <a:noFill/>
          </a:ln>
        </p:spPr>
        <p:txBody>
          <a:bodyPr lIns="90170" tIns="46990" rIns="90170" bIns="46990" anchor="ctr" anchorCtr="0"/>
          <a:p>
            <a:pPr algn="ctr" eaLnBrk="0" hangingPunct="0">
              <a:buFont typeface="Arial" panose="020B0604020202020204" charset="-116"/>
            </a:pPr>
            <a:r>
              <a:rPr lang="zh-CN" altLang="en-US"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6" name="矩形 6"/>
          <p:cNvSpPr/>
          <p:nvPr/>
        </p:nvSpPr>
        <p:spPr>
          <a:xfrm>
            <a:off x="684213" y="3057525"/>
            <a:ext cx="647700" cy="514350"/>
          </a:xfrm>
          <a:prstGeom prst="rect">
            <a:avLst/>
          </a:prstGeom>
          <a:solidFill>
            <a:srgbClr val="CC0000"/>
          </a:solidFill>
          <a:ln w="9525">
            <a:noFill/>
          </a:ln>
        </p:spPr>
        <p:txBody>
          <a:bodyPr lIns="90170" tIns="46990" rIns="90170" bIns="46990" anchor="ctr" anchorCtr="0"/>
          <a:p>
            <a:pPr algn="ctr" eaLnBrk="0" hangingPunct="0">
              <a:buFont typeface="Arial" panose="020B0604020202020204" charset="-116"/>
            </a:pPr>
            <a:r>
              <a:rPr lang="en-US" altLang="zh-CN"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2</a:t>
            </a:r>
            <a:endParaRPr lang="en-US" altLang="zh-CN"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9" name="矩形 50"/>
          <p:cNvSpPr/>
          <p:nvPr/>
        </p:nvSpPr>
        <p:spPr>
          <a:xfrm>
            <a:off x="3438525" y="2060575"/>
            <a:ext cx="2843213" cy="1009650"/>
          </a:xfrm>
          <a:prstGeom prst="rect">
            <a:avLst/>
          </a:prstGeom>
          <a:noFill/>
          <a:ln w="9525">
            <a:noFill/>
          </a:ln>
        </p:spPr>
        <p:txBody>
          <a:bodyPr vert="horz" wrap="square" lIns="90170" tIns="46990" rIns="90170" bIns="46990" anchor="ctr" anchorCtr="0"/>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1</a:t>
            </a:r>
            <a:r>
              <a:rPr lang="en-US" altLang="zh-CN"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1 概念导读</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1.2 架构定位</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1.3 数据布局</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4090988" y="931863"/>
            <a:ext cx="554037" cy="377825"/>
          </a:xfrm>
          <a:prstGeom prst="rect">
            <a:avLst/>
          </a:prstGeom>
          <a:solidFill>
            <a:srgbClr val="3366FF">
              <a:alpha val="100000"/>
            </a:srgbClr>
          </a:solidFill>
          <a:ln w="9525" cap="flat" cmpd="sng">
            <a:solidFill>
              <a:srgbClr val="3366FF"/>
            </a:solidFill>
            <a:prstDash val="solid"/>
            <a:miter/>
            <a:headEnd type="none" w="med" len="med"/>
            <a:tailEnd type="none" w="med" len="med"/>
          </a:ln>
        </p:spPr>
        <p:txBody>
          <a:bodyPr wrap="square" lIns="36195" tIns="46990" rIns="36195" bIns="46990" anchor="ctr" anchorCtr="0">
            <a:spAutoFit/>
          </a:bodyPr>
          <a:p>
            <a:pPr algn="r"/>
            <a:r>
              <a:rPr lang="zh-CN" altLang="en-US" sz="1800" b="0" dirty="0">
                <a:solidFill>
                  <a:schemeClr val="bg1"/>
                </a:solidFill>
                <a:latin typeface="微软雅黑" panose="020B0503020204020204" pitchFamily="2" charset="-122"/>
                <a:ea typeface="微软雅黑" panose="020B0503020204020204" pitchFamily="2" charset="-122"/>
              </a:rPr>
              <a:t>主题</a:t>
            </a:r>
            <a:endParaRPr lang="zh-CN" altLang="en-US" sz="1800" b="0" dirty="0">
              <a:solidFill>
                <a:schemeClr val="bg1"/>
              </a:solidFill>
              <a:latin typeface="微软雅黑" panose="020B0503020204020204" pitchFamily="2" charset="-122"/>
              <a:ea typeface="微软雅黑" panose="020B0503020204020204" pitchFamily="2" charset="-122"/>
            </a:endParaRPr>
          </a:p>
        </p:txBody>
      </p:sp>
      <p:pic>
        <p:nvPicPr>
          <p:cNvPr id="17411" name="图片 17410" descr="u=3176692657,2181119214&amp;fm=26&amp;gp=0."/>
          <p:cNvPicPr>
            <a:picLocks noChangeAspect="1"/>
          </p:cNvPicPr>
          <p:nvPr/>
        </p:nvPicPr>
        <p:blipFill>
          <a:blip r:embed="rId1"/>
          <a:stretch>
            <a:fillRect/>
          </a:stretch>
        </p:blipFill>
        <p:spPr>
          <a:xfrm>
            <a:off x="5956300" y="1585913"/>
            <a:ext cx="2344738" cy="1565275"/>
          </a:xfrm>
          <a:prstGeom prst="rect">
            <a:avLst/>
          </a:prstGeom>
          <a:noFill/>
          <a:ln w="9525">
            <a:noFill/>
          </a:ln>
        </p:spPr>
      </p:pic>
      <p:sp>
        <p:nvSpPr>
          <p:cNvPr id="17412" name="文本框 17411"/>
          <p:cNvSpPr txBox="1"/>
          <p:nvPr/>
        </p:nvSpPr>
        <p:spPr>
          <a:xfrm>
            <a:off x="5957888" y="1304925"/>
            <a:ext cx="2062162" cy="274638"/>
          </a:xfrm>
          <a:prstGeom prst="rect">
            <a:avLst/>
          </a:prstGeom>
          <a:noFill/>
          <a:ln w="9525">
            <a:noFill/>
          </a:ln>
        </p:spPr>
        <p:txBody>
          <a:bodyPr>
            <a:spAutoFit/>
          </a:bodyPr>
          <a:p>
            <a:r>
              <a:rPr lang="zh-CN" altLang="en-US" sz="1200" b="0" dirty="0">
                <a:latin typeface="微软雅黑" panose="020B0503020204020204" pitchFamily="2" charset="-122"/>
                <a:ea typeface="微软雅黑" panose="020B0503020204020204" pitchFamily="2" charset="-122"/>
              </a:rPr>
              <a:t>指分散的信息聚集到一起</a:t>
            </a:r>
            <a:endParaRPr lang="zh-CN" altLang="en-US" sz="1200" b="0" dirty="0">
              <a:latin typeface="微软雅黑" panose="020B0503020204020204" pitchFamily="2" charset="-122"/>
              <a:ea typeface="微软雅黑" panose="020B0503020204020204" pitchFamily="2" charset="-122"/>
            </a:endParaRPr>
          </a:p>
        </p:txBody>
      </p:sp>
      <p:sp>
        <p:nvSpPr>
          <p:cNvPr id="17413" name="文本框 17412"/>
          <p:cNvSpPr txBox="1"/>
          <p:nvPr/>
        </p:nvSpPr>
        <p:spPr>
          <a:xfrm>
            <a:off x="4752975" y="2974975"/>
            <a:ext cx="733425" cy="274638"/>
          </a:xfrm>
          <a:prstGeom prst="rect">
            <a:avLst/>
          </a:prstGeom>
          <a:noFill/>
          <a:ln w="9525">
            <a:noFill/>
          </a:ln>
        </p:spPr>
        <p:txBody>
          <a:bodyPr>
            <a:spAutoFit/>
          </a:bodyPr>
          <a:p>
            <a:r>
              <a:rPr lang="zh-CN" altLang="en-US" sz="1200" b="0" dirty="0">
                <a:latin typeface="微软雅黑" panose="020B0503020204020204" pitchFamily="2" charset="-122"/>
                <a:ea typeface="微软雅黑" panose="020B0503020204020204" pitchFamily="2" charset="-122"/>
              </a:rPr>
              <a:t>示例：</a:t>
            </a:r>
            <a:endParaRPr lang="zh-CN" altLang="en-US" sz="1200" b="0" dirty="0">
              <a:latin typeface="微软雅黑" panose="020B0503020204020204" pitchFamily="2" charset="-122"/>
              <a:ea typeface="微软雅黑" panose="020B0503020204020204" pitchFamily="2" charset="-122"/>
            </a:endParaRPr>
          </a:p>
        </p:txBody>
      </p:sp>
      <p:graphicFrame>
        <p:nvGraphicFramePr>
          <p:cNvPr id="17414" name="表格 17413"/>
          <p:cNvGraphicFramePr/>
          <p:nvPr/>
        </p:nvGraphicFramePr>
        <p:xfrm>
          <a:off x="4860925" y="5300663"/>
          <a:ext cx="4070350" cy="858837"/>
        </p:xfrm>
        <a:graphic>
          <a:graphicData uri="http://schemas.openxmlformats.org/drawingml/2006/table">
            <a:tbl>
              <a:tblPr/>
              <a:tblGrid>
                <a:gridCol w="309563"/>
                <a:gridCol w="369887"/>
                <a:gridCol w="469900"/>
                <a:gridCol w="339725"/>
                <a:gridCol w="336550"/>
                <a:gridCol w="311150"/>
                <a:gridCol w="333375"/>
                <a:gridCol w="431800"/>
                <a:gridCol w="381000"/>
                <a:gridCol w="407988"/>
                <a:gridCol w="379412"/>
              </a:tblGrid>
              <a:tr h="395288">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学号</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buNone/>
                      </a:pPr>
                      <a:r>
                        <a:rPr lang="zh-CN" altLang="en-US" sz="900" b="0" dirty="0">
                          <a:solidFill>
                            <a:srgbClr val="FFFFFF"/>
                          </a:solidFill>
                          <a:latin typeface="Calibri" panose="020F0502020204030204" pitchFamily="2"/>
                          <a:ea typeface="宋体" panose="02010600030101010101" pitchFamily="2" charset="-122"/>
                        </a:rPr>
                        <a:t>id</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姓名</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生源地</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公寓</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buNone/>
                      </a:pPr>
                      <a:r>
                        <a:rPr lang="zh-CN" altLang="en-US" sz="900" b="0" dirty="0">
                          <a:solidFill>
                            <a:srgbClr val="FFFFFF"/>
                          </a:solidFill>
                          <a:latin typeface="Calibri" panose="020F0502020204030204" pitchFamily="2"/>
                          <a:ea typeface="宋体" panose="02010600030101010101" pitchFamily="2" charset="-122"/>
                        </a:rPr>
                        <a:t>楼</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宿舍</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门牌</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年级</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buNone/>
                      </a:pPr>
                      <a:r>
                        <a:rPr lang="zh-CN" altLang="en-US" sz="900" b="0" dirty="0">
                          <a:solidFill>
                            <a:srgbClr val="FFFFFF"/>
                          </a:solidFill>
                          <a:latin typeface="Calibri" panose="020F0502020204030204" pitchFamily="2"/>
                          <a:ea typeface="宋体" panose="02010600030101010101" pitchFamily="2" charset="-122"/>
                        </a:rPr>
                        <a:t>班级</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文理科</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标志</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语文</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分数</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数学</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分数</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英语</a:t>
                      </a:r>
                      <a:endParaRPr lang="zh-CN" altLang="en-US" sz="900" b="0" dirty="0">
                        <a:solidFill>
                          <a:srgbClr val="FFFFFF"/>
                        </a:solidFill>
                        <a:latin typeface="Calibri" panose="020F0502020204030204" pitchFamily="2"/>
                        <a:ea typeface="宋体" panose="02010600030101010101" pitchFamily="2" charset="-122"/>
                      </a:endParaRPr>
                    </a:p>
                    <a:p>
                      <a:pPr marL="0" lvl="0" indent="0" algn="ctr">
                        <a:lnSpc>
                          <a:spcPct val="100000"/>
                        </a:lnSpc>
                        <a:spcBef>
                          <a:spcPct val="0"/>
                        </a:spcBef>
                        <a:buNone/>
                      </a:pPr>
                      <a:r>
                        <a:rPr lang="zh-CN" altLang="en-US" sz="900" b="0" dirty="0">
                          <a:solidFill>
                            <a:srgbClr val="FFFFFF"/>
                          </a:solidFill>
                          <a:latin typeface="Calibri" panose="020F0502020204030204" pitchFamily="2"/>
                          <a:ea typeface="宋体" panose="02010600030101010101" pitchFamily="2" charset="-122"/>
                        </a:rPr>
                        <a:t>分数</a:t>
                      </a:r>
                      <a:endParaRPr lang="zh-CN" altLang="en-US" sz="900" b="0" dirty="0">
                        <a:solidFill>
                          <a:srgbClr val="FFFFFF"/>
                        </a:solidFill>
                        <a:latin typeface="Calibri" panose="020F0502020204030204" pitchFamily="2"/>
                        <a:ea typeface="宋体" panose="02010600030101010101" pitchFamily="2" charset="-122"/>
                      </a:endParaRPr>
                    </a:p>
                  </a:txBody>
                  <a:tcPr marL="0" marR="0"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38100" cap="flat" cmpd="sng">
                      <a:solidFill>
                        <a:srgbClr val="FFFFFF"/>
                      </a:solidFill>
                      <a:prstDash val="solid"/>
                      <a:miter/>
                      <a:headEnd type="none" w="med" len="med"/>
                      <a:tailEnd type="none" w="med" len="med"/>
                    </a:lnB>
                    <a:lnTlToBr>
                      <a:noFill/>
                    </a:lnTlToBr>
                    <a:lnBlToTr>
                      <a:noFill/>
                    </a:lnBlToTr>
                    <a:solidFill>
                      <a:srgbClr val="4F81BD">
                        <a:alpha val="100000"/>
                      </a:srgbClr>
                    </a:solidFill>
                  </a:tcPr>
                </a:tc>
              </a:tr>
              <a:tr h="2317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dirty="0">
                          <a:solidFill>
                            <a:srgbClr val="000000"/>
                          </a:solidFill>
                          <a:latin typeface="Calibri" panose="020F0502020204030204" pitchFamily="2"/>
                          <a:ea typeface="宋体" panose="02010600030101010101" pitchFamily="2" charset="-122"/>
                        </a:rPr>
                        <a:t>101</a:t>
                      </a:r>
                      <a:endParaRPr lang="zh-CN" altLang="en-US" sz="900" b="0"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小明</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北京</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101</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高三</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1班</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文科</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120</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110</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125</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381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D0D8E8">
                        <a:alpha val="100000"/>
                      </a:srgbClr>
                    </a:solidFill>
                  </a:tcPr>
                </a:tc>
              </a:tr>
              <a:tr h="231775">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dirty="0">
                          <a:solidFill>
                            <a:srgbClr val="000000"/>
                          </a:solidFill>
                          <a:latin typeface="Calibri" panose="020F0502020204030204" pitchFamily="2"/>
                          <a:ea typeface="宋体" panose="02010600030101010101" pitchFamily="2" charset="-122"/>
                        </a:rPr>
                        <a:t>102</a:t>
                      </a:r>
                      <a:endParaRPr lang="zh-CN" altLang="en-US" sz="900" b="0"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小红</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上海</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2</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302</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高一</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2班</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理科</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125</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148</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ctr" latinLnBrk="1" hangingPunct="0">
                        <a:lnSpc>
                          <a:spcPct val="100000"/>
                        </a:lnSpc>
                        <a:spcBef>
                          <a:spcPct val="20000"/>
                        </a:spcBef>
                        <a:spcAft>
                          <a:spcPct val="0"/>
                        </a:spcAft>
                        <a:buClr>
                          <a:schemeClr val="accent2"/>
                        </a:buClr>
                        <a:buSzPct val="100000"/>
                        <a:buFont typeface="Wingdings" panose="05000000000000000000" pitchFamily="2" charset="2"/>
                        <a:buChar char="u"/>
                        <a:defRPr sz="2800" u="sng" kern="1200">
                          <a:latin typeface="Arial" panose="020B0604020202020204" charset="-116"/>
                        </a:defRPr>
                      </a:lvl1pPr>
                      <a:lvl2pPr marL="342900" lvl="1" indent="-34290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400" b="1" i="0" u="sng" kern="1200">
                          <a:latin typeface="Arial" panose="020B0604020202020204" charset="-116"/>
                        </a:defRPr>
                      </a:lvl2pPr>
                      <a:lvl3pPr marL="0" lvl="2" indent="0" algn="l" defTabSz="91440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defRPr sz="2000" b="1" i="0" u="sng" kern="1200">
                          <a:latin typeface="Arial" panose="020B0604020202020204" charset="-116"/>
                        </a:defRPr>
                      </a:lvl3pPr>
                      <a:lvl4pPr marL="0" lvl="3" indent="0" algn="l" defTabSz="0" eaLnBrk="0" fontAlgn="base" latinLnBrk="1" hangingPunct="0">
                        <a:lnSpc>
                          <a:spcPct val="100000"/>
                        </a:lnSpc>
                        <a:spcBef>
                          <a:spcPct val="20000"/>
                        </a:spcBef>
                        <a:spcAft>
                          <a:spcPct val="0"/>
                        </a:spcAft>
                        <a:buClr>
                          <a:schemeClr val="accent2"/>
                        </a:buClr>
                        <a:buSzPct val="100000"/>
                        <a:buFont typeface="Wingdings" panose="05000000000000000000" pitchFamily="2" charset="2"/>
                        <a:buChar char="u"/>
                        <a:tabLst>
                          <a:tab pos="914400" algn="l"/>
                          <a:tab pos="0" algn="l"/>
                          <a:tab pos="0" algn="l"/>
                          <a:tab pos="1828800" algn="l"/>
                          <a:tab pos="0" algn="l"/>
                        </a:tabLst>
                        <a:defRPr sz="1800" b="1" i="0" u="sng" kern="1200">
                          <a:latin typeface="Arial" panose="020B0604020202020204" charset="-116"/>
                        </a:defRPr>
                      </a:lvl4pPr>
                      <a:lvl5pPr marL="1828800" lvl="4" indent="228600" algn="l" defTabSz="0" eaLnBrk="0" fontAlgn="base" latinLnBrk="1" hangingPunct="0">
                        <a:lnSpc>
                          <a:spcPct val="100000"/>
                        </a:lnSpc>
                        <a:spcBef>
                          <a:spcPct val="20000"/>
                        </a:spcBef>
                        <a:spcAft>
                          <a:spcPct val="0"/>
                        </a:spcAft>
                        <a:buClr>
                          <a:schemeClr val="folHlink"/>
                        </a:buClr>
                        <a:buSzPct val="60000"/>
                        <a:buFont typeface="Wingdings" panose="05000000000000000000" pitchFamily="2" charset="2"/>
                        <a:buChar char="n"/>
                        <a:tabLst>
                          <a:tab pos="914400" algn="l"/>
                          <a:tab pos="0" algn="l"/>
                          <a:tab pos="0" algn="l"/>
                          <a:tab pos="1828800" algn="l"/>
                          <a:tab pos="0" algn="l"/>
                        </a:tabLst>
                        <a:defRPr sz="1800" b="1" i="0" u="sng" kern="1200">
                          <a:latin typeface="Arial" panose="020B0604020202020204" charset="-116"/>
                        </a:defRPr>
                      </a:lvl5pPr>
                    </a:lstStyle>
                    <a:p>
                      <a:pPr marL="0" lvl="0" indent="0">
                        <a:buNone/>
                      </a:pPr>
                      <a:r>
                        <a:rPr lang="zh-CN" altLang="en-US" sz="900" b="0" u="none" dirty="0">
                          <a:solidFill>
                            <a:srgbClr val="000000"/>
                          </a:solidFill>
                          <a:latin typeface="Calibri" panose="020F0502020204030204" pitchFamily="2"/>
                          <a:ea typeface="宋体" panose="02010600030101010101" pitchFamily="2" charset="-122"/>
                        </a:rPr>
                        <a:t>140</a:t>
                      </a:r>
                      <a:endParaRPr lang="zh-CN" altLang="en-US" sz="900" b="0" u="none" dirty="0">
                        <a:solidFill>
                          <a:srgbClr val="000000"/>
                        </a:solidFill>
                        <a:latin typeface="Calibri" panose="020F0502020204030204" pitchFamily="2"/>
                        <a:ea typeface="宋体" panose="02010600030101010101" pitchFamily="2" charset="-122"/>
                      </a:endParaRPr>
                    </a:p>
                  </a:txBody>
                  <a:tcPr marL="36195" marR="36195" marT="46990" marB="46990" vert="horz" anchor="ctr" anchorCtr="0">
                    <a:lnL w="12700" cap="flat" cmpd="sng">
                      <a:solidFill>
                        <a:srgbClr val="FFFFFF"/>
                      </a:solidFill>
                      <a:prstDash val="solid"/>
                      <a:miter/>
                      <a:headEnd type="none" w="med" len="med"/>
                      <a:tailEnd type="none" w="med" len="med"/>
                    </a:lnL>
                    <a:lnR w="12700" cap="flat" cmpd="sng">
                      <a:solidFill>
                        <a:srgbClr val="FFFFFF"/>
                      </a:solidFill>
                      <a:prstDash val="solid"/>
                      <a:miter/>
                      <a:headEnd type="none" w="med" len="med"/>
                      <a:tailEnd type="none" w="med" len="med"/>
                    </a:lnR>
                    <a:lnT w="12700" cap="flat" cmpd="sng">
                      <a:solidFill>
                        <a:srgbClr val="FFFFFF"/>
                      </a:solidFill>
                      <a:prstDash val="solid"/>
                      <a:miter/>
                      <a:headEnd type="none" w="med" len="med"/>
                      <a:tailEnd type="none" w="med" len="med"/>
                    </a:lnT>
                    <a:lnB w="12700" cap="flat" cmpd="sng">
                      <a:solidFill>
                        <a:srgbClr val="FFFFFF"/>
                      </a:solidFill>
                      <a:prstDash val="solid"/>
                      <a:miter/>
                      <a:headEnd type="none" w="med" len="med"/>
                      <a:tailEnd type="none" w="med" len="med"/>
                    </a:lnB>
                    <a:lnTlToBr>
                      <a:noFill/>
                    </a:lnTlToBr>
                    <a:lnBlToTr>
                      <a:noFill/>
                    </a:lnBlToTr>
                    <a:solidFill>
                      <a:srgbClr val="E9EDF4">
                        <a:alpha val="100000"/>
                      </a:srgbClr>
                    </a:solidFill>
                  </a:tcPr>
                </a:tc>
              </a:tr>
            </a:tbl>
          </a:graphicData>
        </a:graphic>
      </p:graphicFrame>
      <p:sp>
        <p:nvSpPr>
          <p:cNvPr id="17520" name="下箭头 17519"/>
          <p:cNvSpPr/>
          <p:nvPr/>
        </p:nvSpPr>
        <p:spPr>
          <a:xfrm>
            <a:off x="6875463" y="4940300"/>
            <a:ext cx="215900" cy="252413"/>
          </a:xfrm>
          <a:prstGeom prst="downArrow">
            <a:avLst>
              <a:gd name="adj1" fmla="val 50000"/>
              <a:gd name="adj2" fmla="val 29227"/>
            </a:avLst>
          </a:prstGeom>
          <a:solidFill>
            <a:schemeClr val="hlink">
              <a:alpha val="100000"/>
            </a:schemeClr>
          </a:solidFill>
          <a:ln w="9525">
            <a:noFill/>
          </a:ln>
        </p:spPr>
        <p:txBody>
          <a:bodyPr/>
          <a:p>
            <a:endParaRPr lang="zh-CN" altLang="en-US"/>
          </a:p>
        </p:txBody>
      </p:sp>
      <p:sp>
        <p:nvSpPr>
          <p:cNvPr id="17521" name="文本框 17520"/>
          <p:cNvSpPr txBox="1"/>
          <p:nvPr/>
        </p:nvSpPr>
        <p:spPr>
          <a:xfrm>
            <a:off x="485775" y="1704975"/>
            <a:ext cx="4016375" cy="639763"/>
          </a:xfrm>
          <a:prstGeom prst="rect">
            <a:avLst/>
          </a:prstGeom>
          <a:noFill/>
          <a:ln w="9525">
            <a:noFill/>
          </a:ln>
        </p:spPr>
        <p:txBody>
          <a:bodyPr vert="horz" wrap="square" anchor="t" anchorCtr="0">
            <a:spAutoFit/>
          </a:bodyPr>
          <a:p>
            <a:r>
              <a:rPr lang="zh-CN" altLang="en-US" sz="1200" b="0" dirty="0">
                <a:latin typeface="微软雅黑" panose="020B0503020204020204" pitchFamily="2" charset="-122"/>
                <a:ea typeface="微软雅黑" panose="020B0503020204020204" pitchFamily="2" charset="-122"/>
              </a:rPr>
              <a:t>主题是在较高层次上将企业信息系统中的数据进行综合、归类和分析利用的一个抽象概念，是相对面向应用的数据组织方式而言的，具有更高的数据抽象级别</a:t>
            </a:r>
            <a:endParaRPr lang="zh-CN" altLang="en-US" sz="1200" b="0" dirty="0">
              <a:latin typeface="微软雅黑" panose="020B0503020204020204" pitchFamily="2" charset="-122"/>
              <a:ea typeface="微软雅黑" panose="020B0503020204020204" pitchFamily="2" charset="-122"/>
            </a:endParaRPr>
          </a:p>
        </p:txBody>
      </p:sp>
      <p:grpSp>
        <p:nvGrpSpPr>
          <p:cNvPr id="17522" name="组合 17521"/>
          <p:cNvGrpSpPr/>
          <p:nvPr/>
        </p:nvGrpSpPr>
        <p:grpSpPr>
          <a:xfrm>
            <a:off x="73025" y="2606675"/>
            <a:ext cx="4464050" cy="1192213"/>
            <a:chOff x="0" y="0"/>
            <a:chExt cx="12206" cy="3860"/>
          </a:xfrm>
        </p:grpSpPr>
        <p:sp>
          <p:nvSpPr>
            <p:cNvPr id="17523" name="矩形 4097"/>
            <p:cNvSpPr/>
            <p:nvPr/>
          </p:nvSpPr>
          <p:spPr>
            <a:xfrm>
              <a:off x="0" y="0"/>
              <a:ext cx="12203" cy="3860"/>
            </a:xfrm>
            <a:prstGeom prst="rect">
              <a:avLst/>
            </a:prstGeom>
            <a:gradFill rotWithShape="0">
              <a:gsLst>
                <a:gs pos="0">
                  <a:srgbClr val="FFFFFF">
                    <a:alpha val="100000"/>
                  </a:srgbClr>
                </a:gs>
                <a:gs pos="100000">
                  <a:srgbClr val="C0C0C0">
                    <a:alpha val="34000"/>
                  </a:srgbClr>
                </a:gs>
              </a:gsLst>
              <a:path path="shape">
                <a:fillToRect l="50000" t="50000" r="50000" b="50000"/>
              </a:path>
              <a:tileRect/>
            </a:gradFill>
            <a:ln w="9525">
              <a:noFill/>
            </a:ln>
          </p:spPr>
          <p:txBody>
            <a:bodyPr vert="horz" wrap="none" lIns="90170" tIns="46990" rIns="90170" bIns="46990" anchor="t" anchorCtr="1"/>
            <a:p>
              <a:pPr algn="ctr"/>
              <a:r>
                <a:rPr lang="zh-CN" altLang="en-US" sz="800" dirty="0">
                  <a:latin typeface="微软雅黑" panose="020B0503020204020204" pitchFamily="2" charset="-122"/>
                  <a:ea typeface="微软雅黑" panose="020B0503020204020204" pitchFamily="2" charset="-122"/>
                </a:rPr>
                <a:t>业务领域</a:t>
              </a:r>
              <a:endParaRPr lang="zh-CN" altLang="en-US" sz="800" dirty="0">
                <a:latin typeface="微软雅黑" panose="020B0503020204020204" pitchFamily="2" charset="-122"/>
                <a:ea typeface="微软雅黑" panose="020B0503020204020204" pitchFamily="2" charset="-122"/>
              </a:endParaRPr>
            </a:p>
            <a:p>
              <a:pPr algn="ctr"/>
              <a:endParaRPr lang="zh-CN" altLang="en-US" sz="800" dirty="0">
                <a:latin typeface="微软雅黑" panose="020B0503020204020204" pitchFamily="2" charset="-122"/>
                <a:ea typeface="微软雅黑" panose="020B0503020204020204" pitchFamily="2" charset="-122"/>
              </a:endParaRPr>
            </a:p>
          </p:txBody>
        </p:sp>
        <p:sp>
          <p:nvSpPr>
            <p:cNvPr id="17524" name="矩形 4103"/>
            <p:cNvSpPr/>
            <p:nvPr/>
          </p:nvSpPr>
          <p:spPr>
            <a:xfrm>
              <a:off x="71" y="1023"/>
              <a:ext cx="285"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个</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人</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存</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款</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25" name="矩形 4104"/>
            <p:cNvSpPr/>
            <p:nvPr/>
          </p:nvSpPr>
          <p:spPr>
            <a:xfrm>
              <a:off x="419" y="1023"/>
              <a:ext cx="282"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个</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人</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账</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户</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26" name="矩形 4105"/>
            <p:cNvSpPr/>
            <p:nvPr/>
          </p:nvSpPr>
          <p:spPr>
            <a:xfrm>
              <a:off x="5981" y="1025"/>
              <a:ext cx="283" cy="2723"/>
            </a:xfrm>
            <a:prstGeom prst="rect">
              <a:avLst/>
            </a:prstGeom>
            <a:solidFill>
              <a:srgbClr val="CCFF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财</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产</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品</a:t>
              </a:r>
              <a:endParaRPr lang="zh-CN" altLang="en-US" sz="600" dirty="0">
                <a:latin typeface="微软雅黑" panose="020B0503020204020204" pitchFamily="2" charset="-122"/>
                <a:ea typeface="微软雅黑" panose="020B0503020204020204" pitchFamily="2" charset="-122"/>
              </a:endParaRPr>
            </a:p>
          </p:txBody>
        </p:sp>
        <p:sp>
          <p:nvSpPr>
            <p:cNvPr id="17527" name="矩形 4106"/>
            <p:cNvSpPr/>
            <p:nvPr/>
          </p:nvSpPr>
          <p:spPr>
            <a:xfrm>
              <a:off x="2159" y="1023"/>
              <a:ext cx="282"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代</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理</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销</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售</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投</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资</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理</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财</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28" name="矩形 4107"/>
            <p:cNvSpPr/>
            <p:nvPr/>
          </p:nvSpPr>
          <p:spPr>
            <a:xfrm>
              <a:off x="771" y="1023"/>
              <a:ext cx="285"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信</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用</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卡</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29" name="矩形 4108"/>
            <p:cNvSpPr/>
            <p:nvPr/>
          </p:nvSpPr>
          <p:spPr>
            <a:xfrm>
              <a:off x="1119" y="1023"/>
              <a:ext cx="282"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分</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期</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付</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款</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30" name="矩形 4109"/>
            <p:cNvSpPr/>
            <p:nvPr/>
          </p:nvSpPr>
          <p:spPr>
            <a:xfrm>
              <a:off x="1466" y="1023"/>
              <a:ext cx="285"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个</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人</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支</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付</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结</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算</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31" name="矩形 4110"/>
            <p:cNvSpPr/>
            <p:nvPr/>
          </p:nvSpPr>
          <p:spPr>
            <a:xfrm>
              <a:off x="1814" y="1023"/>
              <a:ext cx="285" cy="2722"/>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收</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单</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32" name="矩形 4111"/>
            <p:cNvSpPr/>
            <p:nvPr/>
          </p:nvSpPr>
          <p:spPr>
            <a:xfrm>
              <a:off x="8306" y="1025"/>
              <a:ext cx="285"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交</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易</a:t>
              </a:r>
              <a:endParaRPr lang="zh-CN" altLang="en-US" sz="600" dirty="0">
                <a:latin typeface="微软雅黑" panose="020B0503020204020204" pitchFamily="2" charset="-122"/>
                <a:ea typeface="微软雅黑" panose="020B0503020204020204" pitchFamily="2" charset="-122"/>
              </a:endParaRPr>
            </a:p>
          </p:txBody>
        </p:sp>
        <p:sp>
          <p:nvSpPr>
            <p:cNvPr id="17533" name="矩形 4112"/>
            <p:cNvSpPr/>
            <p:nvPr/>
          </p:nvSpPr>
          <p:spPr>
            <a:xfrm>
              <a:off x="8664" y="1023"/>
              <a:ext cx="285" cy="2722"/>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实</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物</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贵</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属</a:t>
              </a:r>
              <a:endParaRPr lang="zh-CN" altLang="en-US" sz="600" dirty="0">
                <a:latin typeface="微软雅黑" panose="020B0503020204020204" pitchFamily="2" charset="-122"/>
                <a:ea typeface="微软雅黑" panose="020B0503020204020204" pitchFamily="2" charset="-122"/>
              </a:endParaRPr>
            </a:p>
          </p:txBody>
        </p:sp>
        <p:sp>
          <p:nvSpPr>
            <p:cNvPr id="17534" name="矩形 4113"/>
            <p:cNvSpPr/>
            <p:nvPr/>
          </p:nvSpPr>
          <p:spPr>
            <a:xfrm>
              <a:off x="2506" y="1025"/>
              <a:ext cx="283" cy="2723"/>
            </a:xfrm>
            <a:prstGeom prst="rect">
              <a:avLst/>
            </a:prstGeom>
            <a:solidFill>
              <a:srgbClr val="B40000">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客</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户</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财</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富</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管</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理</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35" name="矩形 4114"/>
            <p:cNvSpPr/>
            <p:nvPr/>
          </p:nvSpPr>
          <p:spPr>
            <a:xfrm>
              <a:off x="9914" y="1025"/>
              <a:ext cx="285" cy="2723"/>
            </a:xfrm>
            <a:prstGeom prst="rect">
              <a:avLst/>
            </a:prstGeom>
            <a:solidFill>
              <a:srgbClr val="46999D">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rPr>
                <a:t>个</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人</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贷</a:t>
              </a:r>
              <a:endParaRPr lang="zh-CN" altLang="en-US" sz="600" dirty="0">
                <a:solidFill>
                  <a:schemeClr val="bg1"/>
                </a:solidFill>
                <a:latin typeface="微软雅黑" panose="020B0503020204020204" pitchFamily="2" charset="-122"/>
                <a:ea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rPr>
                <a:t>款</a:t>
              </a:r>
              <a:endParaRPr lang="zh-CN" altLang="en-US" sz="600" dirty="0">
                <a:solidFill>
                  <a:schemeClr val="bg1"/>
                </a:solidFill>
                <a:latin typeface="微软雅黑" panose="020B0503020204020204" pitchFamily="2" charset="-122"/>
                <a:ea typeface="微软雅黑" panose="020B0503020204020204" pitchFamily="2" charset="-122"/>
              </a:endParaRPr>
            </a:p>
          </p:txBody>
        </p:sp>
        <p:sp>
          <p:nvSpPr>
            <p:cNvPr id="17536" name="矩形 4115"/>
            <p:cNvSpPr/>
            <p:nvPr/>
          </p:nvSpPr>
          <p:spPr>
            <a:xfrm>
              <a:off x="11101" y="1025"/>
              <a:ext cx="283" cy="2723"/>
            </a:xfrm>
            <a:prstGeom prst="rect">
              <a:avLst/>
            </a:prstGeom>
            <a:solidFill>
              <a:srgbClr val="CCFFCC">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代</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收</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付</a:t>
              </a:r>
              <a:endParaRPr lang="zh-CN" altLang="en-US" sz="600" dirty="0">
                <a:latin typeface="微软雅黑" panose="020B0503020204020204" pitchFamily="2" charset="-122"/>
                <a:ea typeface="微软雅黑" panose="020B0503020204020204" pitchFamily="2" charset="-122"/>
              </a:endParaRPr>
            </a:p>
          </p:txBody>
        </p:sp>
        <p:sp>
          <p:nvSpPr>
            <p:cNvPr id="17537" name="矩形 4116"/>
            <p:cNvSpPr/>
            <p:nvPr/>
          </p:nvSpPr>
          <p:spPr>
            <a:xfrm>
              <a:off x="2984" y="1023"/>
              <a:ext cx="285" cy="2722"/>
            </a:xfrm>
            <a:prstGeom prst="rect">
              <a:avLst/>
            </a:prstGeom>
            <a:solidFill>
              <a:srgbClr val="99CC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对</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公</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存</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款</a:t>
              </a:r>
              <a:endParaRPr lang="zh-CN" altLang="en-US" sz="600" dirty="0">
                <a:latin typeface="微软雅黑" panose="020B0503020204020204" pitchFamily="2" charset="-122"/>
                <a:ea typeface="微软雅黑" panose="020B0503020204020204" pitchFamily="2" charset="-122"/>
              </a:endParaRPr>
            </a:p>
          </p:txBody>
        </p:sp>
        <p:sp>
          <p:nvSpPr>
            <p:cNvPr id="17538" name="矩形 4117"/>
            <p:cNvSpPr/>
            <p:nvPr/>
          </p:nvSpPr>
          <p:spPr>
            <a:xfrm>
              <a:off x="10259" y="1025"/>
              <a:ext cx="285" cy="2723"/>
            </a:xfrm>
            <a:prstGeom prst="rect">
              <a:avLst/>
            </a:prstGeom>
            <a:solidFill>
              <a:srgbClr val="46999D">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对</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公</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贷</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款</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539" name="矩形 4118"/>
            <p:cNvSpPr/>
            <p:nvPr/>
          </p:nvSpPr>
          <p:spPr>
            <a:xfrm>
              <a:off x="4016" y="1023"/>
              <a:ext cx="285" cy="2722"/>
            </a:xfrm>
            <a:prstGeom prst="rect">
              <a:avLst/>
            </a:prstGeom>
            <a:solidFill>
              <a:srgbClr val="99CC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国</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际</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贸</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易</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融</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p:txBody>
        </p:sp>
        <p:sp>
          <p:nvSpPr>
            <p:cNvPr id="17540" name="矩形 4121"/>
            <p:cNvSpPr/>
            <p:nvPr/>
          </p:nvSpPr>
          <p:spPr>
            <a:xfrm>
              <a:off x="3334" y="1023"/>
              <a:ext cx="285" cy="2722"/>
            </a:xfrm>
            <a:prstGeom prst="rect">
              <a:avLst/>
            </a:prstGeom>
            <a:solidFill>
              <a:srgbClr val="99CC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对</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公</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支</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付</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结</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算</a:t>
              </a:r>
              <a:endParaRPr lang="zh-CN" altLang="en-US" sz="600" dirty="0">
                <a:latin typeface="微软雅黑" panose="020B0503020204020204" pitchFamily="2" charset="-122"/>
                <a:ea typeface="微软雅黑" panose="020B0503020204020204" pitchFamily="2" charset="-122"/>
              </a:endParaRPr>
            </a:p>
          </p:txBody>
        </p:sp>
        <p:sp>
          <p:nvSpPr>
            <p:cNvPr id="17541" name="矩形 4122"/>
            <p:cNvSpPr/>
            <p:nvPr/>
          </p:nvSpPr>
          <p:spPr>
            <a:xfrm>
              <a:off x="4356" y="1020"/>
              <a:ext cx="283" cy="2723"/>
            </a:xfrm>
            <a:prstGeom prst="rect">
              <a:avLst/>
            </a:prstGeom>
            <a:solidFill>
              <a:srgbClr val="99CC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国</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际</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结</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算</a:t>
              </a:r>
              <a:endParaRPr lang="zh-CN" altLang="en-US" sz="600" dirty="0">
                <a:latin typeface="微软雅黑" panose="020B0503020204020204" pitchFamily="2" charset="-122"/>
                <a:ea typeface="微软雅黑" panose="020B0503020204020204" pitchFamily="2" charset="-122"/>
              </a:endParaRPr>
            </a:p>
          </p:txBody>
        </p:sp>
        <p:sp>
          <p:nvSpPr>
            <p:cNvPr id="17542" name="矩形 4123"/>
            <p:cNvSpPr/>
            <p:nvPr/>
          </p:nvSpPr>
          <p:spPr>
            <a:xfrm>
              <a:off x="3676" y="1023"/>
              <a:ext cx="285" cy="2722"/>
            </a:xfrm>
            <a:prstGeom prst="rect">
              <a:avLst/>
            </a:prstGeom>
            <a:solidFill>
              <a:srgbClr val="99CC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现</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管</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endParaRPr>
            </a:p>
          </p:txBody>
        </p:sp>
        <p:sp>
          <p:nvSpPr>
            <p:cNvPr id="17543" name="矩形 4124"/>
            <p:cNvSpPr/>
            <p:nvPr/>
          </p:nvSpPr>
          <p:spPr>
            <a:xfrm>
              <a:off x="6779" y="1023"/>
              <a:ext cx="282" cy="2722"/>
            </a:xfrm>
            <a:prstGeom prst="rect">
              <a:avLst/>
            </a:prstGeom>
            <a:solidFill>
              <a:srgbClr val="FFCC99">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电</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子</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商</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务</a:t>
              </a:r>
              <a:endParaRPr lang="zh-CN" altLang="en-US" sz="600" dirty="0">
                <a:latin typeface="微软雅黑" panose="020B0503020204020204" pitchFamily="2" charset="-122"/>
                <a:ea typeface="微软雅黑" panose="020B0503020204020204" pitchFamily="2" charset="-122"/>
              </a:endParaRPr>
            </a:p>
          </p:txBody>
        </p:sp>
        <p:sp>
          <p:nvSpPr>
            <p:cNvPr id="17544" name="矩形 4125"/>
            <p:cNvSpPr/>
            <p:nvPr/>
          </p:nvSpPr>
          <p:spPr>
            <a:xfrm>
              <a:off x="11806" y="1025"/>
              <a:ext cx="283" cy="2723"/>
            </a:xfrm>
            <a:prstGeom prst="rect">
              <a:avLst/>
            </a:prstGeom>
            <a:solidFill>
              <a:srgbClr val="CCFFCC">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代</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同</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业</a:t>
              </a:r>
              <a:endParaRPr lang="zh-CN" altLang="en-US" sz="600" dirty="0">
                <a:latin typeface="微软雅黑" panose="020B0503020204020204" pitchFamily="2" charset="-122"/>
                <a:ea typeface="微软雅黑" panose="020B0503020204020204" pitchFamily="2" charset="-122"/>
              </a:endParaRPr>
            </a:p>
          </p:txBody>
        </p:sp>
        <p:sp>
          <p:nvSpPr>
            <p:cNvPr id="17545" name="矩形 4126"/>
            <p:cNvSpPr/>
            <p:nvPr/>
          </p:nvSpPr>
          <p:spPr>
            <a:xfrm>
              <a:off x="11446" y="1025"/>
              <a:ext cx="283" cy="2723"/>
            </a:xfrm>
            <a:prstGeom prst="rect">
              <a:avLst/>
            </a:prstGeom>
            <a:solidFill>
              <a:srgbClr val="CCFFCC">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代</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政</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府</a:t>
              </a:r>
              <a:endParaRPr lang="zh-CN" altLang="en-US" sz="600" dirty="0">
                <a:latin typeface="微软雅黑" panose="020B0503020204020204" pitchFamily="2" charset="-122"/>
                <a:ea typeface="微软雅黑" panose="020B0503020204020204" pitchFamily="2" charset="-122"/>
              </a:endParaRPr>
            </a:p>
          </p:txBody>
        </p:sp>
        <p:sp>
          <p:nvSpPr>
            <p:cNvPr id="17546" name="矩形 4127"/>
            <p:cNvSpPr/>
            <p:nvPr/>
          </p:nvSpPr>
          <p:spPr>
            <a:xfrm>
              <a:off x="5614" y="1020"/>
              <a:ext cx="282" cy="2723"/>
            </a:xfrm>
            <a:prstGeom prst="rect">
              <a:avLst/>
            </a:prstGeom>
            <a:solidFill>
              <a:srgbClr val="CCFF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养</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老</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p:txBody>
        </p:sp>
        <p:sp>
          <p:nvSpPr>
            <p:cNvPr id="17547" name="矩形 4128"/>
            <p:cNvSpPr/>
            <p:nvPr/>
          </p:nvSpPr>
          <p:spPr>
            <a:xfrm>
              <a:off x="5274" y="1023"/>
              <a:ext cx="285" cy="2722"/>
            </a:xfrm>
            <a:prstGeom prst="rect">
              <a:avLst/>
            </a:prstGeom>
            <a:solidFill>
              <a:srgbClr val="CCFF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产</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托</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管</a:t>
              </a:r>
              <a:endParaRPr lang="zh-CN" altLang="en-US" sz="600" dirty="0">
                <a:latin typeface="微软雅黑" panose="020B0503020204020204" pitchFamily="2" charset="-122"/>
                <a:ea typeface="微软雅黑" panose="020B0503020204020204" pitchFamily="2" charset="-122"/>
              </a:endParaRPr>
            </a:p>
          </p:txBody>
        </p:sp>
        <p:sp>
          <p:nvSpPr>
            <p:cNvPr id="17548" name="矩形 4129"/>
            <p:cNvSpPr/>
            <p:nvPr/>
          </p:nvSpPr>
          <p:spPr>
            <a:xfrm>
              <a:off x="4809" y="1023"/>
              <a:ext cx="284" cy="2722"/>
            </a:xfrm>
            <a:prstGeom prst="rect">
              <a:avLst/>
            </a:prstGeom>
            <a:solidFill>
              <a:srgbClr val="99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投</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银</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行</a:t>
              </a:r>
              <a:endParaRPr lang="zh-CN" altLang="en-US" sz="600" dirty="0">
                <a:latin typeface="微软雅黑" panose="020B0503020204020204" pitchFamily="2" charset="-122"/>
                <a:ea typeface="微软雅黑" panose="020B0503020204020204" pitchFamily="2" charset="-122"/>
              </a:endParaRPr>
            </a:p>
          </p:txBody>
        </p:sp>
        <p:sp>
          <p:nvSpPr>
            <p:cNvPr id="17549" name="矩形 4130"/>
            <p:cNvSpPr/>
            <p:nvPr/>
          </p:nvSpPr>
          <p:spPr>
            <a:xfrm>
              <a:off x="6334" y="1025"/>
              <a:ext cx="285" cy="2723"/>
            </a:xfrm>
            <a:prstGeom prst="rect">
              <a:avLst/>
            </a:prstGeom>
            <a:solidFill>
              <a:srgbClr val="CCFFFF">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基</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外</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包</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业</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务</a:t>
              </a:r>
              <a:endParaRPr lang="zh-CN" altLang="en-US" sz="600" dirty="0">
                <a:latin typeface="微软雅黑" panose="020B0503020204020204" pitchFamily="2" charset="-122"/>
                <a:ea typeface="微软雅黑" panose="020B0503020204020204" pitchFamily="2" charset="-122"/>
              </a:endParaRPr>
            </a:p>
          </p:txBody>
        </p:sp>
        <p:sp>
          <p:nvSpPr>
            <p:cNvPr id="17550" name="矩形 4131"/>
            <p:cNvSpPr/>
            <p:nvPr/>
          </p:nvSpPr>
          <p:spPr>
            <a:xfrm>
              <a:off x="7234" y="1020"/>
              <a:ext cx="282"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债</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券</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承</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销</a:t>
              </a:r>
              <a:endParaRPr lang="zh-CN" altLang="en-US" sz="600" dirty="0">
                <a:latin typeface="微软雅黑" panose="020B0503020204020204" pitchFamily="2" charset="-122"/>
                <a:ea typeface="微软雅黑" panose="020B0503020204020204" pitchFamily="2" charset="-122"/>
              </a:endParaRPr>
            </a:p>
          </p:txBody>
        </p:sp>
        <p:sp>
          <p:nvSpPr>
            <p:cNvPr id="17551" name="矩形 4132"/>
            <p:cNvSpPr/>
            <p:nvPr/>
          </p:nvSpPr>
          <p:spPr>
            <a:xfrm>
              <a:off x="7586" y="1020"/>
              <a:ext cx="285"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自</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有</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投</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业</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务</a:t>
              </a:r>
              <a:endParaRPr lang="zh-CN" altLang="en-US" sz="600" dirty="0">
                <a:latin typeface="微软雅黑" panose="020B0503020204020204" pitchFamily="2" charset="-122"/>
                <a:ea typeface="微软雅黑" panose="020B0503020204020204" pitchFamily="2" charset="-122"/>
              </a:endParaRPr>
            </a:p>
          </p:txBody>
        </p:sp>
        <p:sp>
          <p:nvSpPr>
            <p:cNvPr id="17552" name="矩形 4133"/>
            <p:cNvSpPr/>
            <p:nvPr/>
          </p:nvSpPr>
          <p:spPr>
            <a:xfrm>
              <a:off x="7939" y="1025"/>
              <a:ext cx="285"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rPr>
                <a:t>自</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有</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融</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资</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业</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务</a:t>
              </a:r>
              <a:endParaRPr lang="zh-CN" altLang="en-US" sz="600" dirty="0">
                <a:latin typeface="微软雅黑" panose="020B0503020204020204" pitchFamily="2" charset="-122"/>
                <a:ea typeface="微软雅黑" panose="020B0503020204020204" pitchFamily="2" charset="-122"/>
              </a:endParaRPr>
            </a:p>
          </p:txBody>
        </p:sp>
        <p:sp>
          <p:nvSpPr>
            <p:cNvPr id="17553" name="矩形 4141"/>
            <p:cNvSpPr/>
            <p:nvPr/>
          </p:nvSpPr>
          <p:spPr>
            <a:xfrm>
              <a:off x="2574" y="583"/>
              <a:ext cx="4761" cy="340"/>
            </a:xfrm>
            <a:prstGeom prst="rect">
              <a:avLst/>
            </a:prstGeom>
            <a:noFill/>
            <a:ln w="9525">
              <a:noFill/>
            </a:ln>
          </p:spPr>
          <p:txBody>
            <a:bodyPr vert="horz" wrap="none" anchor="ctr" anchorCtr="0"/>
            <a:p>
              <a:pPr algn="ctr"/>
              <a:r>
                <a:rPr lang="zh-CN" altLang="en-US" sz="600" dirty="0">
                  <a:latin typeface="微软雅黑" panose="020B0503020204020204" pitchFamily="2" charset="-122"/>
                  <a:ea typeface="微软雅黑" panose="020B0503020204020204" pitchFamily="2" charset="-122"/>
                </a:rPr>
                <a:t>大投</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行</a:t>
              </a:r>
              <a:endParaRPr lang="zh-CN" altLang="en-US" sz="600" dirty="0">
                <a:latin typeface="微软雅黑" panose="020B0503020204020204" pitchFamily="2" charset="-122"/>
                <a:ea typeface="微软雅黑" panose="020B0503020204020204" pitchFamily="2" charset="-122"/>
              </a:endParaRPr>
            </a:p>
          </p:txBody>
        </p:sp>
        <p:sp>
          <p:nvSpPr>
            <p:cNvPr id="17554" name="矩形 4146"/>
            <p:cNvSpPr/>
            <p:nvPr/>
          </p:nvSpPr>
          <p:spPr>
            <a:xfrm>
              <a:off x="4541" y="583"/>
              <a:ext cx="4762" cy="340"/>
            </a:xfrm>
            <a:prstGeom prst="rect">
              <a:avLst/>
            </a:prstGeom>
            <a:noFill/>
            <a:ln w="9525">
              <a:noFill/>
            </a:ln>
          </p:spPr>
          <p:txBody>
            <a:bodyPr vert="horz" wrap="none" anchor="ctr" anchorCtr="0"/>
            <a:p>
              <a:pPr algn="ctr"/>
              <a:r>
                <a:rPr lang="zh-CN" altLang="en-US" sz="600" dirty="0">
                  <a:latin typeface="微软雅黑" panose="020B0503020204020204" pitchFamily="2" charset="-122"/>
                  <a:ea typeface="微软雅黑" panose="020B0503020204020204" pitchFamily="2" charset="-122"/>
                </a:rPr>
                <a:t>互联</a:t>
              </a:r>
              <a:endParaRPr lang="zh-CN" altLang="en-US" sz="600" dirty="0">
                <a:latin typeface="微软雅黑" panose="020B0503020204020204" pitchFamily="2" charset="-122"/>
                <a:ea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rPr>
                <a:t>网</a:t>
              </a:r>
              <a:endParaRPr lang="zh-CN" altLang="en-US" sz="600" dirty="0">
                <a:latin typeface="微软雅黑" panose="020B0503020204020204" pitchFamily="2" charset="-122"/>
                <a:ea typeface="微软雅黑" panose="020B0503020204020204" pitchFamily="2" charset="-122"/>
              </a:endParaRPr>
            </a:p>
          </p:txBody>
        </p:sp>
        <p:sp>
          <p:nvSpPr>
            <p:cNvPr id="17555" name="圆角矩形 4147"/>
            <p:cNvSpPr/>
            <p:nvPr/>
          </p:nvSpPr>
          <p:spPr>
            <a:xfrm>
              <a:off x="1" y="568"/>
              <a:ext cx="2835" cy="3290"/>
            </a:xfrm>
            <a:prstGeom prst="roundRect">
              <a:avLst>
                <a:gd name="adj" fmla="val 0"/>
              </a:avLst>
            </a:prstGeom>
            <a:noFill/>
            <a:ln w="9525" cap="flat" cmpd="sng">
              <a:solidFill>
                <a:schemeClr val="bg2"/>
              </a:solidFill>
              <a:prstDash val="dash"/>
              <a:miter/>
              <a:headEnd type="none" w="med" len="med"/>
              <a:tailEnd type="none" w="med" len="med"/>
            </a:ln>
          </p:spPr>
          <p:txBody>
            <a:bodyPr vert="horz" wrap="square" anchor="t" anchorCtr="1"/>
            <a:p>
              <a:r>
                <a:rPr lang="zh-CN" altLang="en-US" sz="600" dirty="0">
                  <a:latin typeface="微软雅黑" panose="020B0503020204020204" pitchFamily="2" charset="-122"/>
                  <a:ea typeface="微软雅黑" panose="020B0503020204020204" pitchFamily="2" charset="-122"/>
                </a:rPr>
                <a:t>大零售板块</a:t>
              </a:r>
              <a:endParaRPr lang="zh-CN" altLang="en-US" sz="600" dirty="0">
                <a:latin typeface="微软雅黑" panose="020B0503020204020204" pitchFamily="2" charset="-122"/>
                <a:ea typeface="微软雅黑" panose="020B0503020204020204" pitchFamily="2" charset="-122"/>
              </a:endParaRPr>
            </a:p>
          </p:txBody>
        </p:sp>
        <p:sp>
          <p:nvSpPr>
            <p:cNvPr id="17556" name="圆角矩形 4148"/>
            <p:cNvSpPr/>
            <p:nvPr/>
          </p:nvSpPr>
          <p:spPr>
            <a:xfrm>
              <a:off x="2926" y="568"/>
              <a:ext cx="1803" cy="3290"/>
            </a:xfrm>
            <a:prstGeom prst="roundRect">
              <a:avLst>
                <a:gd name="adj" fmla="val 0"/>
              </a:avLst>
            </a:prstGeom>
            <a:noFill/>
            <a:ln w="9525" cap="flat" cmpd="sng">
              <a:solidFill>
                <a:schemeClr val="bg2"/>
              </a:solidFill>
              <a:prstDash val="dash"/>
              <a:headEnd type="none" w="med" len="med"/>
              <a:tailEnd type="none" w="med" len="med"/>
            </a:ln>
          </p:spPr>
          <p:txBody>
            <a:bodyPr vert="horz" wrap="square" anchor="t" anchorCtr="1"/>
            <a:p>
              <a:r>
                <a:rPr lang="zh-CN" altLang="en-US" sz="600" dirty="0">
                  <a:latin typeface="微软雅黑" panose="020B0503020204020204" pitchFamily="2" charset="-122"/>
                  <a:ea typeface="微软雅黑" panose="020B0503020204020204" pitchFamily="2" charset="-122"/>
                </a:rPr>
                <a:t>大对公板块</a:t>
              </a:r>
              <a:endParaRPr lang="zh-CN" altLang="en-US" sz="600" dirty="0">
                <a:latin typeface="微软雅黑" panose="020B0503020204020204" pitchFamily="2" charset="-122"/>
                <a:ea typeface="微软雅黑" panose="020B0503020204020204" pitchFamily="2" charset="-122"/>
              </a:endParaRPr>
            </a:p>
          </p:txBody>
        </p:sp>
        <p:sp>
          <p:nvSpPr>
            <p:cNvPr id="17557" name="圆角矩形 4149"/>
            <p:cNvSpPr/>
            <p:nvPr/>
          </p:nvSpPr>
          <p:spPr>
            <a:xfrm>
              <a:off x="7156" y="558"/>
              <a:ext cx="2608" cy="3300"/>
            </a:xfrm>
            <a:prstGeom prst="roundRect">
              <a:avLst>
                <a:gd name="adj" fmla="val 0"/>
              </a:avLst>
            </a:prstGeom>
            <a:noFill/>
            <a:ln w="9525" cap="flat" cmpd="sng">
              <a:solidFill>
                <a:schemeClr val="bg2"/>
              </a:solidFill>
              <a:prstDash val="dash"/>
              <a:headEnd type="none" w="med" len="med"/>
              <a:tailEnd type="none" w="med" len="med"/>
            </a:ln>
          </p:spPr>
          <p:txBody>
            <a:bodyPr vert="horz" wrap="none" anchor="t" anchorCtr="1"/>
            <a:p>
              <a:r>
                <a:rPr lang="zh-CN" altLang="en-US" sz="600" dirty="0">
                  <a:latin typeface="微软雅黑" panose="020B0503020204020204" pitchFamily="2" charset="-122"/>
                  <a:ea typeface="微软雅黑" panose="020B0503020204020204" pitchFamily="2" charset="-122"/>
                </a:rPr>
                <a:t>金融市场板块</a:t>
              </a:r>
              <a:endParaRPr lang="zh-CN" altLang="en-US" sz="600" dirty="0">
                <a:latin typeface="微软雅黑" panose="020B0503020204020204" pitchFamily="2" charset="-122"/>
                <a:ea typeface="微软雅黑" panose="020B0503020204020204" pitchFamily="2" charset="-122"/>
              </a:endParaRPr>
            </a:p>
            <a:p>
              <a:endParaRPr lang="zh-CN" altLang="en-US" sz="600" dirty="0">
                <a:latin typeface="微软雅黑" panose="020B0503020204020204" pitchFamily="2" charset="-122"/>
                <a:ea typeface="微软雅黑" panose="020B0503020204020204" pitchFamily="2" charset="-122"/>
              </a:endParaRPr>
            </a:p>
          </p:txBody>
        </p:sp>
        <p:sp>
          <p:nvSpPr>
            <p:cNvPr id="17558" name="圆角矩形 4150"/>
            <p:cNvSpPr/>
            <p:nvPr/>
          </p:nvSpPr>
          <p:spPr>
            <a:xfrm>
              <a:off x="5181" y="558"/>
              <a:ext cx="1520" cy="3300"/>
            </a:xfrm>
            <a:prstGeom prst="roundRect">
              <a:avLst>
                <a:gd name="adj" fmla="val 0"/>
              </a:avLst>
            </a:prstGeom>
            <a:noFill/>
            <a:ln w="9525" cap="flat" cmpd="sng">
              <a:solidFill>
                <a:schemeClr val="bg2"/>
              </a:solidFill>
              <a:prstDash val="dash"/>
              <a:miter/>
              <a:headEnd type="none" w="med" len="med"/>
              <a:tailEnd type="none" w="med" len="med"/>
            </a:ln>
          </p:spPr>
          <p:txBody>
            <a:bodyPr vert="horz" wrap="none" anchor="t" anchorCtr="1"/>
            <a:p>
              <a:r>
                <a:rPr lang="zh-CN" altLang="en-US" sz="600" dirty="0">
                  <a:latin typeface="微软雅黑" panose="020B0503020204020204" pitchFamily="2" charset="-122"/>
                  <a:ea typeface="微软雅黑" panose="020B0503020204020204" pitchFamily="2" charset="-122"/>
                </a:rPr>
                <a:t>大资管板块</a:t>
              </a:r>
              <a:endParaRPr lang="zh-CN" altLang="en-US" sz="600" dirty="0">
                <a:latin typeface="微软雅黑" panose="020B0503020204020204" pitchFamily="2" charset="-122"/>
                <a:ea typeface="微软雅黑" panose="020B0503020204020204" pitchFamily="2" charset="-122"/>
              </a:endParaRPr>
            </a:p>
            <a:p>
              <a:endParaRPr lang="zh-CN" altLang="en-US" sz="600" dirty="0">
                <a:latin typeface="微软雅黑" panose="020B0503020204020204" pitchFamily="2" charset="-122"/>
                <a:ea typeface="微软雅黑" panose="020B0503020204020204" pitchFamily="2" charset="-122"/>
              </a:endParaRPr>
            </a:p>
          </p:txBody>
        </p:sp>
        <p:sp>
          <p:nvSpPr>
            <p:cNvPr id="17559" name="圆角矩形 4151"/>
            <p:cNvSpPr/>
            <p:nvPr/>
          </p:nvSpPr>
          <p:spPr>
            <a:xfrm>
              <a:off x="11036" y="558"/>
              <a:ext cx="1170" cy="3300"/>
            </a:xfrm>
            <a:prstGeom prst="roundRect">
              <a:avLst>
                <a:gd name="adj" fmla="val 0"/>
              </a:avLst>
            </a:prstGeom>
            <a:noFill/>
            <a:ln w="9525" cap="flat" cmpd="sng">
              <a:solidFill>
                <a:schemeClr val="bg2"/>
              </a:solidFill>
              <a:prstDash val="dash"/>
              <a:miter/>
              <a:headEnd type="none" w="med" len="med"/>
              <a:tailEnd type="none" w="med" len="med"/>
            </a:ln>
          </p:spPr>
          <p:txBody>
            <a:bodyPr vert="horz" wrap="none" anchor="t" anchorCtr="1"/>
            <a:p>
              <a:r>
                <a:rPr lang="zh-CN" altLang="en-US" sz="600" dirty="0">
                  <a:latin typeface="微软雅黑" panose="020B0503020204020204" pitchFamily="2" charset="-122"/>
                  <a:ea typeface="微软雅黑" panose="020B0503020204020204" pitchFamily="2" charset="-122"/>
                </a:rPr>
                <a:t>合作方</a:t>
              </a:r>
              <a:endParaRPr lang="zh-CN" altLang="en-US" sz="600" dirty="0">
                <a:latin typeface="微软雅黑" panose="020B0503020204020204" pitchFamily="2" charset="-122"/>
                <a:ea typeface="微软雅黑" panose="020B0503020204020204" pitchFamily="2" charset="-122"/>
              </a:endParaRPr>
            </a:p>
          </p:txBody>
        </p:sp>
        <p:sp>
          <p:nvSpPr>
            <p:cNvPr id="17560" name="矩形 1"/>
            <p:cNvSpPr/>
            <p:nvPr/>
          </p:nvSpPr>
          <p:spPr>
            <a:xfrm>
              <a:off x="9024" y="1025"/>
              <a:ext cx="282"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代</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利</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率</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汇</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率</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交</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易</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561" name="矩形 2"/>
            <p:cNvSpPr/>
            <p:nvPr/>
          </p:nvSpPr>
          <p:spPr>
            <a:xfrm>
              <a:off x="9379" y="1025"/>
              <a:ext cx="282" cy="2723"/>
            </a:xfrm>
            <a:prstGeom prst="rect">
              <a:avLst/>
            </a:prstGeom>
            <a:solidFill>
              <a:srgbClr val="FFCC00">
                <a:alpha val="100000"/>
              </a:srgbClr>
            </a:solidFill>
            <a:ln w="9525">
              <a:noFill/>
            </a:ln>
          </p:spPr>
          <p:txBody>
            <a:bodyPr vert="horz" wrap="none" lIns="90170" tIns="46990" rIns="90170" bIns="46990" anchor="ctr" anchorCtr="0"/>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代</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理</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贵</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金</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属</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交</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易</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562" name="圆角矩形 3"/>
            <p:cNvSpPr/>
            <p:nvPr/>
          </p:nvSpPr>
          <p:spPr>
            <a:xfrm>
              <a:off x="9831" y="558"/>
              <a:ext cx="1148" cy="3300"/>
            </a:xfrm>
            <a:prstGeom prst="roundRect">
              <a:avLst>
                <a:gd name="adj" fmla="val 0"/>
              </a:avLst>
            </a:prstGeom>
            <a:noFill/>
            <a:ln w="9525" cap="flat" cmpd="sng">
              <a:solidFill>
                <a:schemeClr val="bg2"/>
              </a:solidFill>
              <a:prstDash val="dash"/>
              <a:miter/>
              <a:headEnd type="none" w="med" len="med"/>
              <a:tailEnd type="none" w="med" len="med"/>
            </a:ln>
          </p:spPr>
          <p:txBody>
            <a:bodyPr vert="horz" wrap="none" anchor="t" anchorCtr="1"/>
            <a:p>
              <a:r>
                <a:rPr lang="zh-CN" altLang="en-US" sz="600" dirty="0">
                  <a:latin typeface="微软雅黑" panose="020B0503020204020204" pitchFamily="2" charset="-122"/>
                  <a:ea typeface="微软雅黑" panose="020B0503020204020204" pitchFamily="2" charset="-122"/>
                  <a:sym typeface="微软雅黑" panose="020B0503020204020204" pitchFamily="2" charset="-122"/>
                </a:rPr>
                <a:t>信贷</a:t>
              </a:r>
              <a:endParaRPr lang="zh-CN" altLang="en-US" sz="6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563" name="矩形 4"/>
            <p:cNvSpPr/>
            <p:nvPr/>
          </p:nvSpPr>
          <p:spPr>
            <a:xfrm>
              <a:off x="10614" y="1025"/>
              <a:ext cx="282" cy="2723"/>
            </a:xfrm>
            <a:prstGeom prst="rect">
              <a:avLst/>
            </a:prstGeom>
            <a:solidFill>
              <a:srgbClr val="46999D">
                <a:alpha val="100000"/>
              </a:srgbClr>
            </a:solidFill>
            <a:ln w="9525">
              <a:noFill/>
            </a:ln>
          </p:spPr>
          <p:txBody>
            <a:bodyPr vert="horz" wrap="none" anchor="ctr" anchorCtr="0"/>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信</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贷</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资</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产</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证</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券</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化</a:t>
              </a:r>
              <a:endParaRPr lang="zh-CN" altLang="en-US" sz="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7564" name="直接连接符 17563"/>
          <p:cNvSpPr/>
          <p:nvPr/>
        </p:nvSpPr>
        <p:spPr>
          <a:xfrm>
            <a:off x="4641850" y="1412875"/>
            <a:ext cx="0" cy="4787900"/>
          </a:xfrm>
          <a:prstGeom prst="line">
            <a:avLst/>
          </a:prstGeom>
          <a:ln w="9525" cap="flat" cmpd="sng">
            <a:solidFill>
              <a:srgbClr val="C0C0C0"/>
            </a:solidFill>
            <a:prstDash val="dash"/>
            <a:headEnd type="none" w="med" len="med"/>
            <a:tailEnd type="none" w="med" len="med"/>
          </a:ln>
        </p:spPr>
      </p:sp>
      <p:sp>
        <p:nvSpPr>
          <p:cNvPr id="17565" name="Oval 23"/>
          <p:cNvSpPr/>
          <p:nvPr/>
        </p:nvSpPr>
        <p:spPr>
          <a:xfrm>
            <a:off x="242888" y="1711325"/>
            <a:ext cx="252412" cy="252413"/>
          </a:xfrm>
          <a:prstGeom prst="ellipse">
            <a:avLst/>
          </a:prstGeom>
          <a:solidFill>
            <a:srgbClr val="FF0000">
              <a:alpha val="100000"/>
            </a:srgbClr>
          </a:solidFill>
          <a:ln w="9525">
            <a:noFill/>
          </a:ln>
        </p:spPr>
        <p:txBody>
          <a:bodyPr vert="horz" wrap="square" lIns="0" tIns="0" rIns="0" bIns="0" anchor="ctr" anchorCtr="1"/>
          <a:p>
            <a:pPr eaLnBrk="0" hangingPunct="0">
              <a:buClrTx/>
              <a:buFont typeface="Arial" panose="020B0604020202020204" charset="-116"/>
            </a:pPr>
            <a:r>
              <a:rPr lang="en-US" altLang="zh-CN" sz="1400" dirty="0">
                <a:solidFill>
                  <a:schemeClr val="bg1"/>
                </a:solidFill>
                <a:latin typeface="微软雅黑" panose="020B0503020204020204" pitchFamily="2" charset="-122"/>
                <a:ea typeface="微软雅黑" panose="020B0503020204020204" pitchFamily="2" charset="-122"/>
              </a:rPr>
              <a:t>1</a:t>
            </a:r>
            <a:endParaRPr lang="zh-CN" altLang="en-US" sz="1400" dirty="0">
              <a:solidFill>
                <a:schemeClr val="bg1"/>
              </a:solidFill>
              <a:latin typeface="微软雅黑" panose="020B0503020204020204" pitchFamily="2" charset="-122"/>
              <a:ea typeface="微软雅黑" panose="020B0503020204020204" pitchFamily="2" charset="-122"/>
            </a:endParaRPr>
          </a:p>
        </p:txBody>
      </p:sp>
      <p:sp>
        <p:nvSpPr>
          <p:cNvPr id="17566" name="Oval 23"/>
          <p:cNvSpPr/>
          <p:nvPr/>
        </p:nvSpPr>
        <p:spPr>
          <a:xfrm>
            <a:off x="254000" y="4143375"/>
            <a:ext cx="250825" cy="250825"/>
          </a:xfrm>
          <a:prstGeom prst="ellipse">
            <a:avLst/>
          </a:prstGeom>
          <a:solidFill>
            <a:srgbClr val="FF0000">
              <a:alpha val="100000"/>
            </a:srgbClr>
          </a:solidFill>
          <a:ln w="9525">
            <a:noFill/>
          </a:ln>
        </p:spPr>
        <p:txBody>
          <a:bodyPr vert="horz" wrap="square" lIns="0" tIns="0" rIns="0" bIns="0" anchor="ctr" anchorCtr="1"/>
          <a:p>
            <a:pPr eaLnBrk="0" hangingPunct="0">
              <a:buClrTx/>
              <a:buFont typeface="Arial" panose="020B0604020202020204" charset="-116"/>
            </a:pPr>
            <a:r>
              <a:rPr lang="zh-CN" altLang="en-US" sz="1400" dirty="0">
                <a:solidFill>
                  <a:schemeClr val="bg1"/>
                </a:solidFill>
                <a:latin typeface="微软雅黑" panose="020B0503020204020204" pitchFamily="2" charset="-122"/>
                <a:ea typeface="微软雅黑" panose="020B0503020204020204" pitchFamily="2" charset="-122"/>
              </a:rPr>
              <a:t>2</a:t>
            </a:r>
            <a:endParaRPr lang="zh-CN" altLang="en-US" sz="1400" dirty="0">
              <a:solidFill>
                <a:schemeClr val="bg1"/>
              </a:solidFill>
              <a:latin typeface="微软雅黑" panose="020B0503020204020204" pitchFamily="2" charset="-122"/>
              <a:ea typeface="微软雅黑" panose="020B0503020204020204" pitchFamily="2" charset="-122"/>
            </a:endParaRPr>
          </a:p>
        </p:txBody>
      </p:sp>
      <p:sp>
        <p:nvSpPr>
          <p:cNvPr id="17567" name="文本框 17566"/>
          <p:cNvSpPr txBox="1"/>
          <p:nvPr/>
        </p:nvSpPr>
        <p:spPr>
          <a:xfrm>
            <a:off x="503238" y="4653280"/>
            <a:ext cx="3998912" cy="639763"/>
          </a:xfrm>
          <a:prstGeom prst="rect">
            <a:avLst/>
          </a:prstGeom>
          <a:noFill/>
          <a:ln w="9525">
            <a:noFill/>
          </a:ln>
        </p:spPr>
        <p:txBody>
          <a:bodyPr vert="horz" wrap="square" anchor="t" anchorCtr="0">
            <a:spAutoFit/>
          </a:bodyPr>
          <a:p>
            <a:r>
              <a:rPr lang="zh-CN" altLang="en-US" sz="1200" b="0" dirty="0">
                <a:latin typeface="微软雅黑" panose="020B0503020204020204" pitchFamily="2" charset="-122"/>
                <a:ea typeface="微软雅黑" panose="020B0503020204020204" pitchFamily="2" charset="-122"/>
              </a:rPr>
              <a:t>跨主题是将一个主题的某一特性与其他主题进行融合、渗透，可放大相互资源的价值，创造出很多新型，可以融合成一个完整的独立主题</a:t>
            </a:r>
            <a:endParaRPr lang="zh-CN" altLang="en-US" sz="1200" b="0" dirty="0">
              <a:latin typeface="微软雅黑" panose="020B0503020204020204" pitchFamily="2" charset="-122"/>
              <a:ea typeface="微软雅黑" panose="020B0503020204020204" pitchFamily="2" charset="-122"/>
            </a:endParaRPr>
          </a:p>
        </p:txBody>
      </p:sp>
      <p:sp>
        <p:nvSpPr>
          <p:cNvPr id="17568"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1.</a:t>
            </a:r>
            <a:r>
              <a:rPr lang="en-US" altLang="zh-CN" sz="2400" dirty="0">
                <a:solidFill>
                  <a:schemeClr val="bg1"/>
                </a:solidFill>
                <a:latin typeface="Impact" panose="020B0806030902050204" pitchFamily="2"/>
                <a:ea typeface="黑体" panose="02010609060101010101" charset="-122"/>
                <a:sym typeface="Impact" panose="020B0806030902050204" pitchFamily="2"/>
              </a:rPr>
              <a:t>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17569"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概念导读</a:t>
            </a:r>
            <a:endParaRPr lang="zh-CN" altLang="en-US" sz="24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570" name="文本框 17569"/>
          <p:cNvSpPr txBox="1"/>
          <p:nvPr/>
        </p:nvSpPr>
        <p:spPr>
          <a:xfrm>
            <a:off x="4645025" y="931863"/>
            <a:ext cx="555625" cy="377825"/>
          </a:xfrm>
          <a:prstGeom prst="rect">
            <a:avLst/>
          </a:prstGeom>
          <a:solidFill>
            <a:srgbClr val="3366FF">
              <a:alpha val="100000"/>
            </a:srgbClr>
          </a:solidFill>
          <a:ln w="9525" cap="flat" cmpd="sng">
            <a:solidFill>
              <a:srgbClr val="3366FF"/>
            </a:solidFill>
            <a:prstDash val="solid"/>
            <a:miter/>
            <a:headEnd type="none" w="med" len="med"/>
            <a:tailEnd type="none" w="med" len="med"/>
          </a:ln>
        </p:spPr>
        <p:txBody>
          <a:bodyPr vert="horz" wrap="square" lIns="36195" tIns="46990" rIns="36195" bIns="46990" anchor="ctr" anchorCtr="0">
            <a:spAutoFit/>
          </a:bodyPr>
          <a:p>
            <a:r>
              <a:rPr lang="zh-CN" altLang="en-US" sz="1800" b="0" dirty="0">
                <a:solidFill>
                  <a:schemeClr val="bg1"/>
                </a:solidFill>
                <a:latin typeface="微软雅黑" panose="020B0503020204020204" pitchFamily="2" charset="-122"/>
                <a:ea typeface="微软雅黑" panose="020B0503020204020204" pitchFamily="2" charset="-122"/>
              </a:rPr>
              <a:t>聚合</a:t>
            </a:r>
            <a:endParaRPr lang="zh-CN" altLang="en-US" sz="1800" b="0" dirty="0">
              <a:solidFill>
                <a:schemeClr val="bg1"/>
              </a:solidFill>
              <a:latin typeface="微软雅黑" panose="020B0503020204020204" pitchFamily="2" charset="-122"/>
              <a:ea typeface="微软雅黑" panose="020B0503020204020204" pitchFamily="2" charset="-122"/>
            </a:endParaRPr>
          </a:p>
        </p:txBody>
      </p:sp>
      <p:graphicFrame>
        <p:nvGraphicFramePr>
          <p:cNvPr id="17571" name="对象 17570"/>
          <p:cNvGraphicFramePr>
            <a:graphicFrameLocks noChangeAspect="1"/>
          </p:cNvGraphicFramePr>
          <p:nvPr/>
        </p:nvGraphicFramePr>
        <p:xfrm>
          <a:off x="4787900" y="3322638"/>
          <a:ext cx="4176713" cy="1717675"/>
        </p:xfrm>
        <a:graphic>
          <a:graphicData uri="http://schemas.openxmlformats.org/presentationml/2006/ole">
            <mc:AlternateContent xmlns:mc="http://schemas.openxmlformats.org/markup-compatibility/2006">
              <mc:Choice xmlns:v="urn:schemas-microsoft-com:vml" Requires="v">
                <p:oleObj spid="_x0000_s3076" name="" r:id="rId2" imgW="11176000" imgH="4292600" progId="Visio.Drawing.11">
                  <p:embed/>
                </p:oleObj>
              </mc:Choice>
              <mc:Fallback>
                <p:oleObj name="" r:id="rId2" imgW="11176000" imgH="4292600" progId="Visio.Drawing.11">
                  <p:embed/>
                  <p:pic>
                    <p:nvPicPr>
                      <p:cNvPr id="0" name="图片 3075"/>
                      <p:cNvPicPr/>
                      <p:nvPr/>
                    </p:nvPicPr>
                    <p:blipFill>
                      <a:blip r:embed="rId3"/>
                      <a:stretch>
                        <a:fillRect/>
                      </a:stretch>
                    </p:blipFill>
                    <p:spPr>
                      <a:xfrm>
                        <a:off x="4787900" y="3322638"/>
                        <a:ext cx="4176713" cy="1717675"/>
                      </a:xfrm>
                      <a:prstGeom prst="rect">
                        <a:avLst/>
                      </a:prstGeom>
                      <a:noFill/>
                      <a:ln w="38100">
                        <a:noFill/>
                        <a:miter/>
                      </a:ln>
                    </p:spPr>
                  </p:pic>
                </p:oleObj>
              </mc:Fallback>
            </mc:AlternateContent>
          </a:graphicData>
        </a:graphic>
      </p:graphicFrame>
      <p:sp>
        <p:nvSpPr>
          <p:cNvPr id="17572" name="文本框 17571"/>
          <p:cNvSpPr txBox="1"/>
          <p:nvPr/>
        </p:nvSpPr>
        <p:spPr>
          <a:xfrm>
            <a:off x="577850" y="2346325"/>
            <a:ext cx="4014788" cy="273050"/>
          </a:xfrm>
          <a:prstGeom prst="rect">
            <a:avLst/>
          </a:prstGeom>
          <a:noFill/>
          <a:ln w="9525">
            <a:noFill/>
          </a:ln>
        </p:spPr>
        <p:txBody>
          <a:bodyPr vert="horz" wrap="square" anchor="t" anchorCtr="0">
            <a:spAutoFit/>
          </a:bodyPr>
          <a:p>
            <a:r>
              <a:rPr lang="zh-CN" altLang="en-US" sz="1200" b="0" dirty="0">
                <a:latin typeface="微软雅黑" panose="020B0503020204020204" pitchFamily="2" charset="-122"/>
                <a:ea typeface="微软雅黑" panose="020B0503020204020204" pitchFamily="2" charset="-122"/>
              </a:rPr>
              <a:t>选择a：业务主题域</a:t>
            </a:r>
            <a:endParaRPr lang="zh-CN" altLang="en-US" b="0" dirty="0">
              <a:latin typeface="微软雅黑" panose="020B0503020204020204" pitchFamily="2" charset="-122"/>
              <a:ea typeface="微软雅黑" panose="020B0503020204020204" pitchFamily="2" charset="-122"/>
            </a:endParaRPr>
          </a:p>
        </p:txBody>
      </p:sp>
      <p:sp>
        <p:nvSpPr>
          <p:cNvPr id="17573" name="文本框 17572"/>
          <p:cNvSpPr txBox="1"/>
          <p:nvPr/>
        </p:nvSpPr>
        <p:spPr>
          <a:xfrm>
            <a:off x="579438" y="3798888"/>
            <a:ext cx="4014787" cy="274637"/>
          </a:xfrm>
          <a:prstGeom prst="rect">
            <a:avLst/>
          </a:prstGeom>
          <a:noFill/>
          <a:ln w="9525">
            <a:noFill/>
          </a:ln>
        </p:spPr>
        <p:txBody>
          <a:bodyPr vert="horz" wrap="square" anchor="t" anchorCtr="0">
            <a:spAutoFit/>
          </a:bodyPr>
          <a:p>
            <a:r>
              <a:rPr lang="zh-CN" altLang="en-US" sz="1200" b="0" dirty="0">
                <a:latin typeface="微软雅黑" panose="020B0503020204020204" pitchFamily="2" charset="-122"/>
                <a:ea typeface="微软雅黑" panose="020B0503020204020204" pitchFamily="2" charset="-122"/>
              </a:rPr>
              <a:t>选择b：概念主题域</a:t>
            </a:r>
            <a:endParaRPr lang="zh-CN" altLang="en-US" b="0" dirty="0">
              <a:latin typeface="微软雅黑" panose="020B0503020204020204" pitchFamily="2" charset="-122"/>
              <a:ea typeface="微软雅黑" panose="020B0503020204020204" pitchFamily="2" charset="-122"/>
            </a:endParaRPr>
          </a:p>
        </p:txBody>
      </p:sp>
      <p:graphicFrame>
        <p:nvGraphicFramePr>
          <p:cNvPr id="17574" name="对象 17573"/>
          <p:cNvGraphicFramePr>
            <a:graphicFrameLocks noChangeAspect="1"/>
          </p:cNvGraphicFramePr>
          <p:nvPr/>
        </p:nvGraphicFramePr>
        <p:xfrm>
          <a:off x="95250" y="4073525"/>
          <a:ext cx="3975100" cy="471488"/>
        </p:xfrm>
        <a:graphic>
          <a:graphicData uri="http://schemas.openxmlformats.org/presentationml/2006/ole">
            <mc:AlternateContent xmlns:mc="http://schemas.openxmlformats.org/markup-compatibility/2006">
              <mc:Choice xmlns:v="urn:schemas-microsoft-com:vml" Requires="v">
                <p:oleObj spid="_x0000_s3077" name="" r:id="rId4" imgW="8813800" imgH="990600" progId="Visio.Drawing.11">
                  <p:embed/>
                </p:oleObj>
              </mc:Choice>
              <mc:Fallback>
                <p:oleObj name="" r:id="rId4" imgW="8813800" imgH="990600" progId="Visio.Drawing.11">
                  <p:embed/>
                  <p:pic>
                    <p:nvPicPr>
                      <p:cNvPr id="0" name="图片 3076"/>
                      <p:cNvPicPr/>
                      <p:nvPr/>
                    </p:nvPicPr>
                    <p:blipFill>
                      <a:blip r:embed="rId5"/>
                      <a:stretch>
                        <a:fillRect/>
                      </a:stretch>
                    </p:blipFill>
                    <p:spPr>
                      <a:xfrm>
                        <a:off x="95250" y="4073525"/>
                        <a:ext cx="3975100" cy="4714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8" nodeType="clickEffect">
                                  <p:stCondLst>
                                    <p:cond delay="0"/>
                                  </p:stCondLst>
                                  <p:childTnLst>
                                    <p:animMotion origin="layout" path="M 0 0  L 0.25 0  E" pathEditMode="relative" ptsTypes="">
                                      <p:cBhvr>
                                        <p:cTn id="6" dur="2000" fill="hold"/>
                                        <p:tgtEl>
                                          <p:spTgt spid="17570"/>
                                        </p:tgtEl>
                                        <p:attrNameLst>
                                          <p:attrName>ppt_x</p:attrName>
                                          <p:attrName>ppt_y</p:attrName>
                                        </p:attrNameLst>
                                      </p:cBhvr>
                                    </p:animMotion>
                                  </p:childTnLst>
                                </p:cTn>
                              </p:par>
                              <p:par>
                                <p:cTn id="7" presetID="35" presetClass="path" presetSubtype="0" accel="50000" decel="50000" fill="hold" grpId="8" nodeType="withEffect">
                                  <p:stCondLst>
                                    <p:cond delay="0"/>
                                  </p:stCondLst>
                                  <p:childTnLst>
                                    <p:animMotion origin="layout" path="M 0 0  L -0.25 0  E" pathEditMode="relative" ptsTypes="">
                                      <p:cBhvr>
                                        <p:cTn id="8" dur="2000" fill="hold"/>
                                        <p:tgtEl>
                                          <p:spTgt spid="17410"/>
                                        </p:tgtEl>
                                        <p:attrNameLst>
                                          <p:attrName>ppt_x</p:attrName>
                                          <p:attrName>ppt_y</p:attrName>
                                        </p:attrNameLst>
                                      </p:cBhvr>
                                    </p:animMotion>
                                  </p:childTnLst>
                                </p:cTn>
                              </p:par>
                              <p:par>
                                <p:cTn id="9" presetID="10" presetClass="entr" presetSubtype="0" fill="hold" nodeType="withEffect">
                                  <p:stCondLst>
                                    <p:cond delay="0"/>
                                  </p:stCondLst>
                                  <p:childTnLst>
                                    <p:set>
                                      <p:cBhvr>
                                        <p:cTn id="10" dur="1" fill="hold">
                                          <p:stCondLst>
                                            <p:cond delay="0"/>
                                          </p:stCondLst>
                                        </p:cTn>
                                        <p:tgtEl>
                                          <p:spTgt spid="17564"/>
                                        </p:tgtEl>
                                        <p:attrNameLst>
                                          <p:attrName>style.visibility</p:attrName>
                                        </p:attrNameLst>
                                      </p:cBhvr>
                                      <p:to>
                                        <p:strVal val="visible"/>
                                      </p:to>
                                    </p:set>
                                    <p:animEffect transition="in" filter="fade">
                                      <p:cBhvr>
                                        <p:cTn id="11" dur="2000"/>
                                        <p:tgtEl>
                                          <p:spTgt spid="1756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411"/>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174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5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4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5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2" nodeType="clickEffect">
                                  <p:stCondLst>
                                    <p:cond delay="0"/>
                                  </p:stCondLst>
                                  <p:childTnLst>
                                    <p:set>
                                      <p:cBhvr>
                                        <p:cTn id="33" dur="1" fill="hold">
                                          <p:stCondLst>
                                            <p:cond delay="0"/>
                                          </p:stCondLst>
                                        </p:cTn>
                                        <p:tgtEl>
                                          <p:spTgt spid="17521"/>
                                        </p:tgtEl>
                                        <p:attrNameLst>
                                          <p:attrName>style.visibility</p:attrName>
                                        </p:attrNameLst>
                                      </p:cBhvr>
                                      <p:to>
                                        <p:strVal val="visible"/>
                                      </p:to>
                                    </p:set>
                                    <p:animEffect transition="in" filter="fade">
                                      <p:cBhvr>
                                        <p:cTn id="34" dur="2000"/>
                                        <p:tgtEl>
                                          <p:spTgt spid="17521"/>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7565"/>
                                        </p:tgtEl>
                                        <p:attrNameLst>
                                          <p:attrName>style.visibility</p:attrName>
                                        </p:attrNameLst>
                                      </p:cBhvr>
                                      <p:to>
                                        <p:strVal val="visible"/>
                                      </p:to>
                                    </p:set>
                                    <p:animEffect transition="in" filter="fade">
                                      <p:cBhvr>
                                        <p:cTn id="37" dur="2000"/>
                                        <p:tgtEl>
                                          <p:spTgt spid="1756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522"/>
                                        </p:tgtEl>
                                        <p:attrNameLst>
                                          <p:attrName>style.visibility</p:attrName>
                                        </p:attrNameLst>
                                      </p:cBhvr>
                                      <p:to>
                                        <p:strVal val="visible"/>
                                      </p:to>
                                    </p:set>
                                  </p:childTnLst>
                                </p:cTn>
                              </p:par>
                              <p:par>
                                <p:cTn id="42" presetID="1" presetClass="entr" presetSubtype="0" fill="hold" grpId="2" nodeType="withEffect">
                                  <p:stCondLst>
                                    <p:cond delay="0"/>
                                  </p:stCondLst>
                                  <p:childTnLst>
                                    <p:set>
                                      <p:cBhvr>
                                        <p:cTn id="43" dur="1" fill="hold">
                                          <p:stCondLst>
                                            <p:cond delay="0"/>
                                          </p:stCondLst>
                                        </p:cTn>
                                        <p:tgtEl>
                                          <p:spTgt spid="17572"/>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1757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57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3" nodeType="clickEffect">
                                  <p:stCondLst>
                                    <p:cond delay="0"/>
                                  </p:stCondLst>
                                  <p:childTnLst>
                                    <p:animEffect transition="out" filter="blinds(horizontal)">
                                      <p:cBhvr>
                                        <p:cTn id="51" dur="500"/>
                                        <p:tgtEl>
                                          <p:spTgt spid="17573"/>
                                        </p:tgtEl>
                                      </p:cBhvr>
                                    </p:animEffect>
                                    <p:set>
                                      <p:cBhvr>
                                        <p:cTn id="52" dur="1" fill="hold">
                                          <p:stCondLst>
                                            <p:cond delay="499"/>
                                          </p:stCondLst>
                                        </p:cTn>
                                        <p:tgtEl>
                                          <p:spTgt spid="17573"/>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17574"/>
                                        </p:tgtEl>
                                      </p:cBhvr>
                                    </p:animEffect>
                                    <p:set>
                                      <p:cBhvr>
                                        <p:cTn id="55" dur="1" fill="hold">
                                          <p:stCondLst>
                                            <p:cond delay="499"/>
                                          </p:stCondLst>
                                        </p:cTn>
                                        <p:tgtEl>
                                          <p:spTgt spid="1757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1" nodeType="clickEffect">
                                  <p:stCondLst>
                                    <p:cond delay="0"/>
                                  </p:stCondLst>
                                  <p:childTnLst>
                                    <p:set>
                                      <p:cBhvr>
                                        <p:cTn id="59" dur="1" fill="hold">
                                          <p:stCondLst>
                                            <p:cond delay="0"/>
                                          </p:stCondLst>
                                        </p:cTn>
                                        <p:tgtEl>
                                          <p:spTgt spid="17566"/>
                                        </p:tgtEl>
                                        <p:attrNameLst>
                                          <p:attrName>style.visibility</p:attrName>
                                        </p:attrNameLst>
                                      </p:cBhvr>
                                      <p:to>
                                        <p:strVal val="visible"/>
                                      </p:to>
                                    </p:set>
                                    <p:animEffect transition="in" filter="fade">
                                      <p:cBhvr>
                                        <p:cTn id="60" dur="2000"/>
                                        <p:tgtEl>
                                          <p:spTgt spid="17566"/>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17567"/>
                                        </p:tgtEl>
                                        <p:attrNameLst>
                                          <p:attrName>style.visibility</p:attrName>
                                        </p:attrNameLst>
                                      </p:cBhvr>
                                      <p:to>
                                        <p:strVal val="visible"/>
                                      </p:to>
                                    </p:set>
                                    <p:animEffect transition="in" filter="fade">
                                      <p:cBhvr>
                                        <p:cTn id="63" dur="2000"/>
                                        <p:tgtEl>
                                          <p:spTgt spid="17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p:bldP spid="17412" grpId="1" bldLvl="0"/>
      <p:bldP spid="17413" grpId="0" bldLvl="0"/>
      <p:bldP spid="17521" grpId="0" bldLvl="0"/>
      <p:bldP spid="17565" grpId="0" bldLvl="0"/>
      <p:bldP spid="17521" grpId="1" bldLvl="0"/>
      <p:bldP spid="17565" grpId="1" bldLvl="0"/>
      <p:bldP spid="17521" grpId="2" bldLvl="0"/>
      <p:bldP spid="17565" grpId="2" bldLvl="0"/>
      <p:bldP spid="17566" grpId="0" bldLvl="0"/>
      <p:bldP spid="17567" grpId="0" bldLvl="0"/>
      <p:bldP spid="17566" grpId="1" bldLvl="0"/>
      <p:bldP spid="17567" grpId="1" bldLvl="0"/>
      <p:bldP spid="17410" grpId="0" bldLvl="0"/>
      <p:bldP spid="17570" grpId="0" bldLvl="0"/>
      <p:bldP spid="17410" grpId="1" bldLvl="0"/>
      <p:bldP spid="17570" grpId="1" bldLvl="0"/>
      <p:bldP spid="17410" grpId="2" bldLvl="0"/>
      <p:bldP spid="17570" grpId="2" bldLvl="0"/>
      <p:bldP spid="17410" grpId="3" bldLvl="0"/>
      <p:bldP spid="17570" grpId="3" bldLvl="0"/>
      <p:bldP spid="17410" grpId="4" bldLvl="0"/>
      <p:bldP spid="17570" grpId="4" bldLvl="0"/>
      <p:bldP spid="17410" grpId="5" bldLvl="0"/>
      <p:bldP spid="17570" grpId="5" bldLvl="0"/>
      <p:bldP spid="17410" grpId="6" bldLvl="0"/>
      <p:bldP spid="17570" grpId="6" bldLvl="0"/>
      <p:bldP spid="17410" grpId="7" bldLvl="0"/>
      <p:bldP spid="17570" grpId="7" bldLvl="0"/>
      <p:bldP spid="17570" grpId="8" bldLvl="0"/>
      <p:bldP spid="17410" grpId="8" bldLvl="0"/>
      <p:bldP spid="17572" grpId="0" bldLvl="0"/>
      <p:bldP spid="17572" grpId="1" bldLvl="0"/>
      <p:bldP spid="17572" grpId="2" bldLvl="0"/>
      <p:bldP spid="17573" grpId="0" bldLvl="0"/>
      <p:bldP spid="17573" grpId="1" bldLvl="0"/>
      <p:bldP spid="17573" grpId="2" bldLvl="0"/>
      <p:bldP spid="17573" grpId="3"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txBox="1"/>
          <p:nvPr/>
        </p:nvSpPr>
        <p:spPr>
          <a:xfrm>
            <a:off x="309880" y="819150"/>
            <a:ext cx="8590915" cy="4196080"/>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主题聚合</a:t>
            </a:r>
            <a:r>
              <a:rPr lang="zh-CN" altLang="en-US" sz="1600" dirty="0">
                <a:solidFill>
                  <a:srgbClr val="000000"/>
                </a:solidFill>
                <a:latin typeface="Arial" panose="020B0604020202020204" charset="-116"/>
                <a:ea typeface="微软雅黑" panose="020B0503020204020204" pitchFamily="2" charset="-122"/>
              </a:rPr>
              <a:t>基于数据湖贴源数据建设，支撑上层的</a:t>
            </a:r>
            <a:r>
              <a:rPr lang="zh-CN" altLang="en-US" sz="1600" dirty="0">
                <a:solidFill>
                  <a:srgbClr val="000000"/>
                </a:solidFill>
                <a:latin typeface="Arial" panose="020B0604020202020204" charset="-116"/>
                <a:ea typeface="微软雅黑" panose="020B0503020204020204" pitchFamily="2" charset="-122"/>
              </a:rPr>
              <a:t>共享数据服务建设</a:t>
            </a: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400" dirty="0">
                <a:solidFill>
                  <a:srgbClr val="000000"/>
                </a:solidFill>
                <a:latin typeface="Arial" panose="020B0604020202020204" charset="-116"/>
                <a:ea typeface="微软雅黑" panose="020B0503020204020204" pitchFamily="2" charset="-122"/>
              </a:rPr>
              <a:t> </a:t>
            </a: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从业务完整性角度重新组织数据，建立标准化的数据底座，形成企业级的公用数据层，避免重复建设。</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400" b="0" dirty="0">
                <a:solidFill>
                  <a:srgbClr val="000000"/>
                </a:solidFill>
                <a:sym typeface="Arial" panose="020B0604020202020204" charset="-116"/>
              </a:rPr>
              <a:t>主题数据的关键能力在于</a:t>
            </a:r>
            <a:r>
              <a:rPr lang="zh-CN" altLang="en-US" sz="1400" dirty="0">
                <a:solidFill>
                  <a:srgbClr val="FF0000"/>
                </a:solidFill>
                <a:sym typeface="Arial" panose="020B0604020202020204" charset="-116"/>
              </a:rPr>
              <a:t>整合全行数据形成企业级的数据</a:t>
            </a:r>
            <a:r>
              <a:rPr lang="zh-CN" altLang="en-US" sz="1400" b="0" dirty="0">
                <a:solidFill>
                  <a:srgbClr val="000000"/>
                </a:solidFill>
                <a:sym typeface="Arial" panose="020B0604020202020204" charset="-116"/>
              </a:rPr>
              <a:t>，减少数据应用在企业级数据使用时的整合难度。</a:t>
            </a:r>
            <a:endParaRPr lang="zh-CN" altLang="en-US" sz="1400" b="0" dirty="0">
              <a:solidFill>
                <a:srgbClr val="000000"/>
              </a:solidFill>
              <a:sym typeface="Arial" panose="020B0604020202020204" charset="-116"/>
            </a:endParaRPr>
          </a:p>
          <a:p>
            <a:pPr marL="285750" indent="-285750" eaLnBrk="0" hangingPunct="0">
              <a:lnSpc>
                <a:spcPct val="120000"/>
              </a:lnSpc>
              <a:buClr>
                <a:srgbClr val="CC4E3F"/>
              </a:buClr>
              <a:buFont typeface="Wingdings" panose="05000000000000000000" pitchFamily="2" charset="2"/>
              <a:buChar char="l"/>
            </a:pPr>
            <a:r>
              <a:rPr lang="zh-CN" altLang="en-US" sz="1400" b="0" dirty="0">
                <a:solidFill>
                  <a:srgbClr val="000000"/>
                </a:solidFill>
                <a:sym typeface="Arial" panose="020B0604020202020204" charset="-116"/>
              </a:rPr>
              <a:t>关键点：</a:t>
            </a:r>
            <a:r>
              <a:rPr lang="zh-CN" altLang="en-US" sz="1400" dirty="0">
                <a:solidFill>
                  <a:srgbClr val="1552D1"/>
                </a:solidFill>
                <a:sym typeface="Arial" panose="020B0604020202020204" charset="-116"/>
              </a:rPr>
              <a:t>形成数据对象视角的关联实体间的聚合。</a:t>
            </a:r>
            <a:endParaRPr lang="zh-CN" altLang="en-US" sz="1400" b="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sym typeface="微软雅黑" panose="020B0503020204020204" pitchFamily="2" charset="-122"/>
              </a:rPr>
              <a:t>对主题聚合的能力要求：</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400" dirty="0">
                <a:solidFill>
                  <a:srgbClr val="000000"/>
                </a:solidFill>
                <a:sym typeface="微软雅黑" panose="020B0503020204020204" pitchFamily="2" charset="-122"/>
              </a:rPr>
              <a:t>数据整合：</a:t>
            </a:r>
            <a:r>
              <a:rPr lang="zh-CN" altLang="en-US" sz="1400" b="0" dirty="0">
                <a:solidFill>
                  <a:srgbClr val="000000"/>
                </a:solidFill>
                <a:sym typeface="微软雅黑" panose="020B0503020204020204" pitchFamily="2" charset="-122"/>
              </a:rPr>
              <a:t>加强信息利用和共享，避免成为多个缺乏相互连接的数据池或者集中在一个地方的多个信息孤岛的集合体</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400" dirty="0">
                <a:solidFill>
                  <a:srgbClr val="000000"/>
                </a:solidFill>
                <a:sym typeface="微软雅黑" panose="020B0503020204020204" pitchFamily="2" charset="-122"/>
              </a:rPr>
              <a:t>数据灵活性：</a:t>
            </a:r>
            <a:r>
              <a:rPr lang="zh-CN" altLang="en-US" sz="1400" b="0" dirty="0">
                <a:solidFill>
                  <a:srgbClr val="000000"/>
                </a:solidFill>
                <a:sym typeface="微软雅黑" panose="020B0503020204020204" pitchFamily="2" charset="-122"/>
              </a:rPr>
              <a:t>目标是基本满足共享数据服务层需求，用户可以根据实际需要自行组合使用</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buClr>
                <a:srgbClr val="CC4E3F"/>
              </a:buClr>
              <a:buFont typeface="Wingdings" panose="05000000000000000000" pitchFamily="2" charset="2"/>
              <a:buChar char="l"/>
            </a:pPr>
            <a:r>
              <a:rPr lang="zh-CN" altLang="en-US" sz="1400" dirty="0">
                <a:solidFill>
                  <a:srgbClr val="000000"/>
                </a:solidFill>
                <a:sym typeface="微软雅黑" panose="020B0503020204020204" pitchFamily="2" charset="-122"/>
              </a:rPr>
              <a:t>语义一致性：</a:t>
            </a:r>
            <a:r>
              <a:rPr lang="zh-CN" altLang="en-US" sz="1400" b="0" dirty="0">
                <a:solidFill>
                  <a:srgbClr val="000000"/>
                </a:solidFill>
                <a:sym typeface="微软雅黑" panose="020B0503020204020204" pitchFamily="2" charset="-122"/>
              </a:rPr>
              <a:t>即数据单元、术语、含义等方面的一致和合理化。降低使用门槛，使普通用户也能消化、理解并利用这些数据</a:t>
            </a:r>
            <a:endParaRPr lang="zh-CN" altLang="en-US" sz="1400" dirty="0">
              <a:solidFill>
                <a:srgbClr val="000000"/>
              </a:solidFill>
              <a:latin typeface="Arial" panose="020B0604020202020204" charset="-116"/>
              <a:ea typeface="微软雅黑" panose="020B0503020204020204" pitchFamily="2" charset="-122"/>
            </a:endParaRPr>
          </a:p>
          <a:p>
            <a:pPr eaLnBrk="0" hangingPunct="0">
              <a:buNone/>
            </a:pPr>
            <a:endParaRPr lang="zh-CN" altLang="en-US" sz="1400" b="0" dirty="0">
              <a:solidFill>
                <a:srgbClr val="000000"/>
              </a:solidFill>
              <a:latin typeface="Arial" panose="020B0604020202020204" charset="-116"/>
              <a:ea typeface="微软雅黑" panose="020B0503020204020204" pitchFamily="2" charset="-122"/>
            </a:endParaRPr>
          </a:p>
        </p:txBody>
      </p:sp>
      <p:sp>
        <p:nvSpPr>
          <p:cNvPr id="19649"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架构定位</a:t>
            </a:r>
            <a:endParaRPr lang="zh-CN" altLang="en-US" sz="24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650"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1.2</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主题聚合数据域划分为通用领域数据聚合区、专业领域数据聚合区、跨域数据聚合区</a:t>
            </a:r>
            <a:endParaRPr lang="zh-CN" altLang="en-US" sz="1400" b="0" dirty="0">
              <a:solidFill>
                <a:srgbClr val="000000"/>
              </a:solidFill>
              <a:latin typeface="Arial" panose="020B0604020202020204" charset="-116"/>
              <a:ea typeface="微软雅黑" panose="020B0503020204020204" pitchFamily="2" charset="-122"/>
            </a:endParaRPr>
          </a:p>
        </p:txBody>
      </p:sp>
      <p:sp>
        <p:nvSpPr>
          <p:cNvPr id="22531"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数据布局</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2"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1.3</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22533" name="圆角矩形 152"/>
          <p:cNvSpPr/>
          <p:nvPr/>
        </p:nvSpPr>
        <p:spPr>
          <a:xfrm>
            <a:off x="296863" y="1527175"/>
            <a:ext cx="3627437" cy="4354513"/>
          </a:xfrm>
          <a:prstGeom prst="roundRect">
            <a:avLst>
              <a:gd name="adj" fmla="val 1528"/>
            </a:avLst>
          </a:prstGeom>
          <a:solidFill>
            <a:srgbClr val="07AEEB">
              <a:alpha val="67000"/>
            </a:srgbClr>
          </a:solidFill>
          <a:ln w="9525">
            <a:noFill/>
          </a:ln>
        </p:spPr>
        <p:txBody>
          <a:bodyPr vert="horz" wrap="square" anchor="t" anchorCtr="0"/>
          <a:p>
            <a:pPr algn="ctr"/>
            <a:r>
              <a:rPr lang="zh-CN" altLang="en-US"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数据仓库</a:t>
            </a:r>
            <a:r>
              <a:rPr lang="en-US" altLang="zh-CN"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(F-</a:t>
            </a:r>
            <a:r>
              <a:rPr lang="zh-CN" altLang="en-US"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EDW</a:t>
            </a:r>
            <a:r>
              <a:rPr lang="en-US" altLang="zh-CN"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主题聚合</a:t>
            </a:r>
            <a:endParaRPr lang="en-US" altLang="zh-CN" sz="1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4" name="矩形 17"/>
          <p:cNvSpPr/>
          <p:nvPr/>
        </p:nvSpPr>
        <p:spPr>
          <a:xfrm>
            <a:off x="333375" y="1849438"/>
            <a:ext cx="3554413" cy="3929062"/>
          </a:xfrm>
          <a:prstGeom prst="roundRect">
            <a:avLst>
              <a:gd name="adj" fmla="val 3157"/>
            </a:avLst>
          </a:prstGeom>
          <a:solidFill>
            <a:srgbClr val="D8D8D8">
              <a:alpha val="100000"/>
            </a:srgbClr>
          </a:solidFill>
          <a:ln w="12700" cap="flat" cmpd="sng">
            <a:solidFill>
              <a:srgbClr val="89A4A7"/>
            </a:solidFill>
            <a:prstDash val="solid"/>
            <a:miter/>
            <a:headEnd type="none" w="med" len="med"/>
            <a:tailEnd type="none" w="med" len="med"/>
          </a:ln>
        </p:spPr>
        <p:txBody>
          <a:bodyPr vert="horz" wrap="square" anchor="ctr" anchorCtr="0"/>
          <a:p>
            <a:pPr algn="ctr"/>
            <a:endParaRPr lang="zh-CN" altLang="en-US" dirty="0">
              <a:solidFill>
                <a:srgbClr val="FFFFFF"/>
              </a:solidFill>
              <a:latin typeface="Arial" panose="020B0604020202020204" charset="-116"/>
              <a:ea typeface="宋体" panose="02010600030101010101" pitchFamily="2" charset="-122"/>
              <a:sym typeface="Arial" panose="020B0604020202020204" charset="-116"/>
            </a:endParaRPr>
          </a:p>
        </p:txBody>
      </p:sp>
      <p:sp>
        <p:nvSpPr>
          <p:cNvPr id="22535" name="矩形 149"/>
          <p:cNvSpPr/>
          <p:nvPr/>
        </p:nvSpPr>
        <p:spPr>
          <a:xfrm>
            <a:off x="417513" y="2425700"/>
            <a:ext cx="2376487" cy="3276600"/>
          </a:xfrm>
          <a:prstGeom prst="rect">
            <a:avLst/>
          </a:prstGeom>
          <a:noFill/>
          <a:ln w="12700" cap="flat" cmpd="sng">
            <a:solidFill>
              <a:schemeClr val="tx1"/>
            </a:solidFill>
            <a:prstDash val="sysDot"/>
            <a:miter/>
            <a:headEnd type="none" w="med" len="med"/>
            <a:tailEnd type="none" w="med" len="med"/>
          </a:ln>
        </p:spPr>
        <p:txBody>
          <a:bodyPr vert="horz" wrap="square" anchor="ctr" anchorCtr="0"/>
          <a:p>
            <a:pPr algn="ctr"/>
            <a:endParaRPr lang="zh-CN" altLang="en-US" sz="1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6" name="文本框 30747"/>
          <p:cNvSpPr/>
          <p:nvPr/>
        </p:nvSpPr>
        <p:spPr>
          <a:xfrm>
            <a:off x="985838" y="2422525"/>
            <a:ext cx="1314450" cy="212725"/>
          </a:xfrm>
          <a:prstGeom prst="rect">
            <a:avLst/>
          </a:prstGeom>
          <a:noFill/>
          <a:ln w="9525">
            <a:noFill/>
          </a:ln>
        </p:spPr>
        <p:txBody>
          <a:bodyPr vert="horz" wrap="square" anchor="t" anchorCtr="0">
            <a:spAutoFit/>
          </a:bodyPr>
          <a:p>
            <a:pPr algn="ctr"/>
            <a:r>
              <a:rPr lang="zh-CN" altLang="en-US" sz="800" dirty="0">
                <a:solidFill>
                  <a:srgbClr val="000000"/>
                </a:solidFill>
                <a:latin typeface="Arial" panose="020B0604020202020204" charset="-116"/>
                <a:ea typeface="微软雅黑" panose="020B0503020204020204" pitchFamily="2" charset="-122"/>
                <a:sym typeface="Arial" panose="020B0604020202020204" charset="-116"/>
              </a:rPr>
              <a:t>专业领域业务主题</a:t>
            </a:r>
            <a:endParaRPr lang="zh-CN" altLang="en-US" dirty="0">
              <a:latin typeface="Arial" panose="020B0604020202020204" charset="-116"/>
              <a:ea typeface="宋体" panose="02010600030101010101" pitchFamily="2" charset="-122"/>
            </a:endParaRPr>
          </a:p>
        </p:txBody>
      </p:sp>
      <p:sp>
        <p:nvSpPr>
          <p:cNvPr id="22537" name="矩形 22536"/>
          <p:cNvSpPr/>
          <p:nvPr/>
        </p:nvSpPr>
        <p:spPr>
          <a:xfrm>
            <a:off x="500063" y="2838450"/>
            <a:ext cx="5524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个人存款</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38" name="矩形 22537"/>
          <p:cNvSpPr/>
          <p:nvPr/>
        </p:nvSpPr>
        <p:spPr>
          <a:xfrm>
            <a:off x="1063625" y="2835275"/>
            <a:ext cx="552450" cy="146050"/>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个人账户</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39" name="矩形 22538"/>
          <p:cNvSpPr/>
          <p:nvPr/>
        </p:nvSpPr>
        <p:spPr>
          <a:xfrm>
            <a:off x="1628775" y="2838450"/>
            <a:ext cx="53022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信用卡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0" name="矩形 22539"/>
          <p:cNvSpPr/>
          <p:nvPr/>
        </p:nvSpPr>
        <p:spPr>
          <a:xfrm>
            <a:off x="2170113" y="2835275"/>
            <a:ext cx="538162" cy="14922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分期付款</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1" name="矩形 22540"/>
          <p:cNvSpPr/>
          <p:nvPr/>
        </p:nvSpPr>
        <p:spPr>
          <a:xfrm>
            <a:off x="498475" y="2994025"/>
            <a:ext cx="5524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个人支付结算</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2" name="矩形 22541"/>
          <p:cNvSpPr/>
          <p:nvPr/>
        </p:nvSpPr>
        <p:spPr>
          <a:xfrm>
            <a:off x="1063625" y="2994025"/>
            <a:ext cx="5524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收单</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3" name="矩形 22542"/>
          <p:cNvSpPr/>
          <p:nvPr/>
        </p:nvSpPr>
        <p:spPr>
          <a:xfrm>
            <a:off x="1628775" y="2994025"/>
            <a:ext cx="530225" cy="142875"/>
          </a:xfrm>
          <a:prstGeom prst="rect">
            <a:avLst/>
          </a:prstGeom>
          <a:solidFill>
            <a:schemeClr val="bg1">
              <a:alpha val="100000"/>
            </a:schemeClr>
          </a:solidFill>
          <a:ln w="9525">
            <a:noFill/>
          </a:ln>
        </p:spPr>
        <p:txBody>
          <a:bodyPr vert="horz" wrap="square" lIns="0" tIns="0" rIns="0" bIns="0" anchor="ctr" anchorCtr="1"/>
          <a:p>
            <a:pPr algn="ctr">
              <a:lnSpc>
                <a:spcPct val="8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代理销售</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a:p>
            <a:pPr algn="ctr">
              <a:lnSpc>
                <a:spcPct val="8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投资理财</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4" name="矩形 22543"/>
          <p:cNvSpPr/>
          <p:nvPr/>
        </p:nvSpPr>
        <p:spPr>
          <a:xfrm>
            <a:off x="2171700" y="2997200"/>
            <a:ext cx="53657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客户财富管理</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5" name="矩形 22544"/>
          <p:cNvSpPr/>
          <p:nvPr/>
        </p:nvSpPr>
        <p:spPr>
          <a:xfrm>
            <a:off x="512763" y="3359150"/>
            <a:ext cx="5397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对公存款</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6" name="矩形 22545"/>
          <p:cNvSpPr/>
          <p:nvPr/>
        </p:nvSpPr>
        <p:spPr>
          <a:xfrm>
            <a:off x="1063625" y="3359150"/>
            <a:ext cx="5524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对公支付结算</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7" name="矩形 22546"/>
          <p:cNvSpPr/>
          <p:nvPr/>
        </p:nvSpPr>
        <p:spPr>
          <a:xfrm>
            <a:off x="1628775" y="3359150"/>
            <a:ext cx="53022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现金管理</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8" name="矩形 22547"/>
          <p:cNvSpPr/>
          <p:nvPr/>
        </p:nvSpPr>
        <p:spPr>
          <a:xfrm>
            <a:off x="2173288" y="3359150"/>
            <a:ext cx="534987"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国际贸易融资</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49" name="矩形 22548"/>
          <p:cNvSpPr/>
          <p:nvPr/>
        </p:nvSpPr>
        <p:spPr>
          <a:xfrm>
            <a:off x="514350" y="4171950"/>
            <a:ext cx="53657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资产托管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0" name="矩形 22549"/>
          <p:cNvSpPr/>
          <p:nvPr/>
        </p:nvSpPr>
        <p:spPr>
          <a:xfrm>
            <a:off x="1068388" y="4171950"/>
            <a:ext cx="54292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养老金</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1" name="矩形 22550"/>
          <p:cNvSpPr/>
          <p:nvPr/>
        </p:nvSpPr>
        <p:spPr>
          <a:xfrm>
            <a:off x="1619250" y="4171950"/>
            <a:ext cx="538163"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理财产品</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2" name="矩形 22551"/>
          <p:cNvSpPr/>
          <p:nvPr/>
        </p:nvSpPr>
        <p:spPr>
          <a:xfrm>
            <a:off x="2171700" y="4168775"/>
            <a:ext cx="538163"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基金外包业务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3" name="矩形 22552"/>
          <p:cNvSpPr/>
          <p:nvPr/>
        </p:nvSpPr>
        <p:spPr>
          <a:xfrm>
            <a:off x="523875" y="4565650"/>
            <a:ext cx="530225" cy="152400"/>
          </a:xfrm>
          <a:prstGeom prst="rect">
            <a:avLst/>
          </a:prstGeom>
          <a:solidFill>
            <a:schemeClr val="bg1">
              <a:alpha val="100000"/>
            </a:schemeClr>
          </a:solidFill>
          <a:ln w="9525">
            <a:noFill/>
          </a:ln>
        </p:spPr>
        <p:txBody>
          <a:bodyPr vert="horz" wrap="square" lIns="0" tIns="0" rIns="0" bIns="0" anchor="ctr" anchorCtr="1"/>
          <a:p>
            <a:pPr algn="ctr">
              <a:lnSpc>
                <a:spcPct val="9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自有资金</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a:p>
            <a:pPr algn="ctr">
              <a:lnSpc>
                <a:spcPct val="9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投资业务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4" name="矩形 22553"/>
          <p:cNvSpPr/>
          <p:nvPr/>
        </p:nvSpPr>
        <p:spPr>
          <a:xfrm>
            <a:off x="1066800" y="4559300"/>
            <a:ext cx="538163" cy="155575"/>
          </a:xfrm>
          <a:prstGeom prst="rect">
            <a:avLst/>
          </a:prstGeom>
          <a:solidFill>
            <a:schemeClr val="bg1">
              <a:alpha val="100000"/>
            </a:schemeClr>
          </a:solidFill>
          <a:ln w="9525">
            <a:noFill/>
          </a:ln>
        </p:spPr>
        <p:txBody>
          <a:bodyPr vert="horz" wrap="square" lIns="0" tIns="0" rIns="0" bIns="0" anchor="ctr" anchorCtr="1"/>
          <a:p>
            <a:pPr algn="ctr">
              <a:lnSpc>
                <a:spcPct val="9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自有资金</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a:p>
            <a:pPr algn="ctr">
              <a:lnSpc>
                <a:spcPct val="90000"/>
              </a:lnSpc>
            </a:pP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融资业务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5" name="矩形 22554"/>
          <p:cNvSpPr/>
          <p:nvPr/>
        </p:nvSpPr>
        <p:spPr>
          <a:xfrm>
            <a:off x="1616075" y="4562475"/>
            <a:ext cx="541338" cy="1555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资金交易</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6" name="矩形 149"/>
          <p:cNvSpPr/>
          <p:nvPr/>
        </p:nvSpPr>
        <p:spPr>
          <a:xfrm>
            <a:off x="477838" y="2670175"/>
            <a:ext cx="2249487" cy="508000"/>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大零售</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57" name="矩形 22556"/>
          <p:cNvSpPr/>
          <p:nvPr/>
        </p:nvSpPr>
        <p:spPr>
          <a:xfrm>
            <a:off x="2171700" y="4562475"/>
            <a:ext cx="539750" cy="1555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实物贵金属</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8" name="矩形 22557"/>
          <p:cNvSpPr/>
          <p:nvPr/>
        </p:nvSpPr>
        <p:spPr>
          <a:xfrm>
            <a:off x="498475" y="4991100"/>
            <a:ext cx="54610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个人贷款</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59" name="矩形 22558"/>
          <p:cNvSpPr/>
          <p:nvPr/>
        </p:nvSpPr>
        <p:spPr>
          <a:xfrm>
            <a:off x="1054100" y="4991100"/>
            <a:ext cx="534988"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对公贷款</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60" name="矩形 149"/>
          <p:cNvSpPr/>
          <p:nvPr/>
        </p:nvSpPr>
        <p:spPr>
          <a:xfrm>
            <a:off x="479425" y="3225800"/>
            <a:ext cx="2247900" cy="39052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大对公</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61" name="矩形 22560"/>
          <p:cNvSpPr/>
          <p:nvPr/>
        </p:nvSpPr>
        <p:spPr>
          <a:xfrm>
            <a:off x="1358900" y="3463925"/>
            <a:ext cx="554038" cy="142875"/>
          </a:xfrm>
          <a:prstGeom prst="rect">
            <a:avLst/>
          </a:prstGeom>
          <a:noFill/>
          <a:ln w="9525">
            <a:noFill/>
          </a:ln>
        </p:spPr>
        <p:txBody>
          <a:bodyPr vert="horz" wrap="square" lIns="0" tIns="0" rIns="0" bIns="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 ……</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62" name="矩形 149"/>
          <p:cNvSpPr/>
          <p:nvPr/>
        </p:nvSpPr>
        <p:spPr>
          <a:xfrm>
            <a:off x="477838" y="3670300"/>
            <a:ext cx="1116012" cy="30162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大投行</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63" name="矩形 22562"/>
          <p:cNvSpPr/>
          <p:nvPr/>
        </p:nvSpPr>
        <p:spPr>
          <a:xfrm>
            <a:off x="739775" y="3806825"/>
            <a:ext cx="568325"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投资银行</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64" name="矩形 149"/>
          <p:cNvSpPr/>
          <p:nvPr/>
        </p:nvSpPr>
        <p:spPr>
          <a:xfrm>
            <a:off x="1628775" y="3670300"/>
            <a:ext cx="1098550" cy="30162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互联网</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65" name="矩形 22564"/>
          <p:cNvSpPr/>
          <p:nvPr/>
        </p:nvSpPr>
        <p:spPr>
          <a:xfrm>
            <a:off x="1912938" y="3806825"/>
            <a:ext cx="566737"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电子商务</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66" name="矩形 149"/>
          <p:cNvSpPr/>
          <p:nvPr/>
        </p:nvSpPr>
        <p:spPr>
          <a:xfrm>
            <a:off x="477838" y="4029075"/>
            <a:ext cx="2251075" cy="30797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大资管</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67" name="矩形 149"/>
          <p:cNvSpPr/>
          <p:nvPr/>
        </p:nvSpPr>
        <p:spPr>
          <a:xfrm>
            <a:off x="476250" y="4394200"/>
            <a:ext cx="2252663" cy="41592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金融市场</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68" name="矩形 22567"/>
          <p:cNvSpPr/>
          <p:nvPr/>
        </p:nvSpPr>
        <p:spPr>
          <a:xfrm>
            <a:off x="1336675" y="4667250"/>
            <a:ext cx="554038" cy="142875"/>
          </a:xfrm>
          <a:prstGeom prst="rect">
            <a:avLst/>
          </a:prstGeom>
          <a:noFill/>
          <a:ln w="9525">
            <a:noFill/>
          </a:ln>
        </p:spPr>
        <p:txBody>
          <a:bodyPr vert="horz" wrap="square" lIns="0" tIns="0" rIns="0" bIns="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 ……</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69" name="矩形 149"/>
          <p:cNvSpPr/>
          <p:nvPr/>
        </p:nvSpPr>
        <p:spPr>
          <a:xfrm>
            <a:off x="1644650" y="4848225"/>
            <a:ext cx="1084263" cy="40322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合作方</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70" name="矩形 149"/>
          <p:cNvSpPr/>
          <p:nvPr/>
        </p:nvSpPr>
        <p:spPr>
          <a:xfrm>
            <a:off x="474663" y="4854575"/>
            <a:ext cx="1141412" cy="396875"/>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信贷</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71" name="矩形 22570"/>
          <p:cNvSpPr/>
          <p:nvPr/>
        </p:nvSpPr>
        <p:spPr>
          <a:xfrm>
            <a:off x="1673225" y="4994275"/>
            <a:ext cx="500063"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代理收付</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72" name="矩形 22571"/>
          <p:cNvSpPr/>
          <p:nvPr/>
        </p:nvSpPr>
        <p:spPr>
          <a:xfrm>
            <a:off x="2200275" y="4991100"/>
            <a:ext cx="50800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代理同业</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73" name="矩形 22572"/>
          <p:cNvSpPr/>
          <p:nvPr/>
        </p:nvSpPr>
        <p:spPr>
          <a:xfrm>
            <a:off x="771525" y="5095875"/>
            <a:ext cx="552450" cy="142875"/>
          </a:xfrm>
          <a:prstGeom prst="rect">
            <a:avLst/>
          </a:prstGeom>
          <a:noFill/>
          <a:ln w="9525">
            <a:noFill/>
          </a:ln>
        </p:spPr>
        <p:txBody>
          <a:bodyPr vert="horz" wrap="square" lIns="0" tIns="0" rIns="0" bIns="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 ……</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74" name="矩形 22573"/>
          <p:cNvSpPr/>
          <p:nvPr/>
        </p:nvSpPr>
        <p:spPr>
          <a:xfrm>
            <a:off x="1906588" y="5095875"/>
            <a:ext cx="554037" cy="142875"/>
          </a:xfrm>
          <a:prstGeom prst="rect">
            <a:avLst/>
          </a:prstGeom>
          <a:noFill/>
          <a:ln w="9525">
            <a:noFill/>
          </a:ln>
        </p:spPr>
        <p:txBody>
          <a:bodyPr vert="horz" wrap="square" lIns="0" tIns="0" rIns="0" bIns="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 ……</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75" name="矩形 149"/>
          <p:cNvSpPr/>
          <p:nvPr/>
        </p:nvSpPr>
        <p:spPr>
          <a:xfrm>
            <a:off x="419100" y="1920875"/>
            <a:ext cx="3419475" cy="452438"/>
          </a:xfrm>
          <a:prstGeom prst="rect">
            <a:avLst/>
          </a:prstGeom>
          <a:noFill/>
          <a:ln w="12700" cap="flat" cmpd="sng">
            <a:solidFill>
              <a:schemeClr val="tx1"/>
            </a:solidFill>
            <a:prstDash val="sysDot"/>
            <a:miter/>
            <a:headEnd type="none" w="med" len="med"/>
            <a:tailEnd type="none" w="med" len="med"/>
          </a:ln>
        </p:spPr>
        <p:txBody>
          <a:bodyPr vert="horz" wrap="square" lIns="90170" tIns="4699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跨域业务主题</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76" name="矩形 149"/>
          <p:cNvSpPr/>
          <p:nvPr/>
        </p:nvSpPr>
        <p:spPr>
          <a:xfrm>
            <a:off x="2832100" y="2424113"/>
            <a:ext cx="1004888" cy="3276600"/>
          </a:xfrm>
          <a:prstGeom prst="rect">
            <a:avLst/>
          </a:prstGeom>
          <a:noFill/>
          <a:ln w="12700" cap="flat" cmpd="sng">
            <a:solidFill>
              <a:schemeClr val="tx1"/>
            </a:solidFill>
            <a:prstDash val="sysDot"/>
            <a:miter/>
            <a:headEnd type="none" w="med" len="med"/>
            <a:tailEnd type="none" w="med" len="med"/>
          </a:ln>
        </p:spPr>
        <p:txBody>
          <a:bodyPr vert="horz" wrap="square" anchor="ctr" anchorCtr="0"/>
          <a:p>
            <a:pPr algn="ctr"/>
            <a:endParaRPr lang="zh-CN" altLang="en-US" sz="1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77" name="文本框 30747"/>
          <p:cNvSpPr/>
          <p:nvPr/>
        </p:nvSpPr>
        <p:spPr>
          <a:xfrm>
            <a:off x="2814638" y="2425700"/>
            <a:ext cx="1079500" cy="212725"/>
          </a:xfrm>
          <a:prstGeom prst="rect">
            <a:avLst/>
          </a:prstGeom>
          <a:noFill/>
          <a:ln w="9525">
            <a:noFill/>
          </a:ln>
        </p:spPr>
        <p:txBody>
          <a:bodyPr vert="horz" wrap="square" anchor="t" anchorCtr="0">
            <a:spAutoFit/>
          </a:bodyPr>
          <a:p>
            <a:pPr algn="ctr"/>
            <a:r>
              <a:rPr lang="zh-CN" altLang="en-US" sz="800" dirty="0">
                <a:solidFill>
                  <a:srgbClr val="000000"/>
                </a:solidFill>
                <a:latin typeface="Arial" panose="020B0604020202020204" charset="-116"/>
                <a:ea typeface="微软雅黑" panose="020B0503020204020204" pitchFamily="2" charset="-122"/>
                <a:sym typeface="Arial" panose="020B0604020202020204" charset="-116"/>
              </a:rPr>
              <a:t>通用领域业务主题</a:t>
            </a:r>
            <a:endParaRPr lang="zh-CN" altLang="en-US" dirty="0">
              <a:latin typeface="Arial" panose="020B0604020202020204" charset="-116"/>
              <a:ea typeface="宋体" panose="02010600030101010101" pitchFamily="2" charset="-122"/>
            </a:endParaRPr>
          </a:p>
        </p:txBody>
      </p:sp>
      <p:sp>
        <p:nvSpPr>
          <p:cNvPr id="22578" name="矩形 149"/>
          <p:cNvSpPr/>
          <p:nvPr/>
        </p:nvSpPr>
        <p:spPr>
          <a:xfrm>
            <a:off x="484188" y="5286375"/>
            <a:ext cx="2252662" cy="342900"/>
          </a:xfrm>
          <a:prstGeom prst="rect">
            <a:avLst/>
          </a:prstGeom>
          <a:noFill/>
          <a:ln w="12700" cap="flat" cmpd="sng">
            <a:solidFill>
              <a:schemeClr val="tx1"/>
            </a:solidFill>
            <a:prstDash val="sysDot"/>
            <a:miter/>
            <a:headEnd type="none" w="med" len="med"/>
            <a:tailEnd type="none" w="med" len="med"/>
          </a:ln>
        </p:spPr>
        <p:txBody>
          <a:bodyPr vert="horz" wrap="square" lIns="90170" tIns="0" rIns="90170" bIns="46990" anchor="t" anchorCtr="1"/>
          <a:p>
            <a:pPr algn="ctr"/>
            <a:r>
              <a:rPr lang="zh-CN" altLang="en-US" sz="800" dirty="0">
                <a:latin typeface="微软雅黑" panose="020B0503020204020204" pitchFamily="2" charset="-122"/>
                <a:ea typeface="微软雅黑" panose="020B0503020204020204" pitchFamily="2" charset="-122"/>
                <a:sym typeface="微软雅黑" panose="020B0503020204020204" pitchFamily="2" charset="-122"/>
              </a:rPr>
              <a:t>渠道服务</a:t>
            </a:r>
            <a:endParaRPr lang="zh-CN" altLang="en-US" sz="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79" name="矩形 22578"/>
          <p:cNvSpPr/>
          <p:nvPr/>
        </p:nvSpPr>
        <p:spPr>
          <a:xfrm>
            <a:off x="504825" y="5449888"/>
            <a:ext cx="53975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线上渠道</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0" name="矩形 22579"/>
          <p:cNvSpPr/>
          <p:nvPr/>
        </p:nvSpPr>
        <p:spPr>
          <a:xfrm>
            <a:off x="1055688" y="5448300"/>
            <a:ext cx="538162"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线下渠道</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1" name="矩形 22580"/>
          <p:cNvSpPr/>
          <p:nvPr/>
        </p:nvSpPr>
        <p:spPr>
          <a:xfrm>
            <a:off x="1603375" y="5449888"/>
            <a:ext cx="736600" cy="142875"/>
          </a:xfrm>
          <a:prstGeom prst="rect">
            <a:avLst/>
          </a:prstGeom>
          <a:solidFill>
            <a:schemeClr val="bg1">
              <a:alpha val="100000"/>
            </a:schemeClr>
          </a:solid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合作方生态渠道</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2" name="矩形 22581"/>
          <p:cNvSpPr/>
          <p:nvPr/>
        </p:nvSpPr>
        <p:spPr>
          <a:xfrm>
            <a:off x="2260600" y="5413375"/>
            <a:ext cx="552450" cy="142875"/>
          </a:xfrm>
          <a:prstGeom prst="rect">
            <a:avLst/>
          </a:prstGeom>
          <a:noFill/>
          <a:ln w="9525">
            <a:noFill/>
          </a:ln>
        </p:spPr>
        <p:txBody>
          <a:bodyPr vert="horz" wrap="square" lIns="0" tIns="0" rIns="0" bIns="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 </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3" name="矩形 149"/>
          <p:cNvSpPr/>
          <p:nvPr/>
        </p:nvSpPr>
        <p:spPr>
          <a:xfrm>
            <a:off x="2879725" y="2670175"/>
            <a:ext cx="917575" cy="971550"/>
          </a:xfrm>
          <a:prstGeom prst="rect">
            <a:avLst/>
          </a:prstGeom>
          <a:noFill/>
          <a:ln w="12700" cap="flat" cmpd="sng">
            <a:solidFill>
              <a:schemeClr val="tx1"/>
            </a:solidFill>
            <a:prstDash val="sysDot"/>
            <a:miter/>
            <a:headEnd type="none" w="med" len="med"/>
            <a:tailEnd type="none" w="med" len="med"/>
          </a:ln>
        </p:spPr>
        <p:txBody>
          <a:bodyPr vert="horz" wrap="square" anchor="ctr" anchorCtr="0"/>
          <a:p>
            <a:pPr algn="ctr"/>
            <a:endParaRPr lang="zh-CN" altLang="en-US" sz="1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84" name="矩形 8"/>
          <p:cNvSpPr/>
          <p:nvPr/>
        </p:nvSpPr>
        <p:spPr>
          <a:xfrm>
            <a:off x="2922588" y="2959100"/>
            <a:ext cx="863600" cy="250825"/>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个人客户基本信息和</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客观事实融合信息</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5" name="矩形 8"/>
          <p:cNvSpPr/>
          <p:nvPr/>
        </p:nvSpPr>
        <p:spPr>
          <a:xfrm>
            <a:off x="2916238" y="3317875"/>
            <a:ext cx="863600" cy="252413"/>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法人客户基本信息和</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客观事实融合信息</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86" name="文本框 30747"/>
          <p:cNvSpPr/>
          <p:nvPr/>
        </p:nvSpPr>
        <p:spPr>
          <a:xfrm>
            <a:off x="2987675" y="2682875"/>
            <a:ext cx="755650" cy="212725"/>
          </a:xfrm>
          <a:prstGeom prst="rect">
            <a:avLst/>
          </a:prstGeom>
          <a:noFill/>
          <a:ln w="9525">
            <a:noFill/>
          </a:ln>
        </p:spPr>
        <p:txBody>
          <a:bodyPr vert="horz" wrap="square" anchor="t" anchorCtr="0">
            <a:spAutoFit/>
          </a:bodyPr>
          <a:p>
            <a:pPr algn="ctr"/>
            <a:r>
              <a:rPr lang="zh-CN" altLang="en-US" sz="800" dirty="0">
                <a:solidFill>
                  <a:srgbClr val="000000"/>
                </a:solidFill>
                <a:latin typeface="Arial" panose="020B0604020202020204" charset="-116"/>
                <a:ea typeface="微软雅黑" panose="020B0503020204020204" pitchFamily="2" charset="-122"/>
                <a:sym typeface="Arial" panose="020B0604020202020204" charset="-116"/>
              </a:rPr>
              <a:t>客户</a:t>
            </a:r>
            <a:endParaRPr lang="zh-CN" altLang="en-US" dirty="0">
              <a:latin typeface="Arial" panose="020B0604020202020204" charset="-116"/>
              <a:ea typeface="宋体" panose="02010600030101010101" pitchFamily="2" charset="-122"/>
            </a:endParaRPr>
          </a:p>
        </p:txBody>
      </p:sp>
      <p:sp>
        <p:nvSpPr>
          <p:cNvPr id="22587" name="矩形 149"/>
          <p:cNvSpPr/>
          <p:nvPr/>
        </p:nvSpPr>
        <p:spPr>
          <a:xfrm>
            <a:off x="2876550" y="3746500"/>
            <a:ext cx="917575" cy="1090613"/>
          </a:xfrm>
          <a:prstGeom prst="rect">
            <a:avLst/>
          </a:prstGeom>
          <a:noFill/>
          <a:ln w="12700" cap="flat" cmpd="sng">
            <a:solidFill>
              <a:schemeClr val="tx1"/>
            </a:solidFill>
            <a:prstDash val="sysDot"/>
            <a:miter/>
            <a:headEnd type="none" w="med" len="med"/>
            <a:tailEnd type="none" w="med" len="med"/>
          </a:ln>
        </p:spPr>
        <p:txBody>
          <a:bodyPr vert="horz" wrap="square" anchor="ctr" anchorCtr="0"/>
          <a:p>
            <a:pPr algn="ctr"/>
            <a:endParaRPr lang="zh-CN" altLang="en-US" sz="1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88" name="文本框 30747"/>
          <p:cNvSpPr/>
          <p:nvPr/>
        </p:nvSpPr>
        <p:spPr>
          <a:xfrm>
            <a:off x="2974975" y="3756025"/>
            <a:ext cx="755650" cy="214313"/>
          </a:xfrm>
          <a:prstGeom prst="rect">
            <a:avLst/>
          </a:prstGeom>
          <a:noFill/>
          <a:ln w="9525">
            <a:noFill/>
          </a:ln>
        </p:spPr>
        <p:txBody>
          <a:bodyPr vert="horz" wrap="square" anchor="t" anchorCtr="0">
            <a:spAutoFit/>
          </a:bodyPr>
          <a:p>
            <a:pPr algn="ctr"/>
            <a:r>
              <a:rPr lang="zh-CN" altLang="en-US" sz="800" dirty="0">
                <a:solidFill>
                  <a:srgbClr val="000000"/>
                </a:solidFill>
                <a:latin typeface="Arial" panose="020B0604020202020204" charset="-116"/>
                <a:ea typeface="微软雅黑" panose="020B0503020204020204" pitchFamily="2" charset="-122"/>
                <a:sym typeface="Arial" panose="020B0604020202020204" charset="-116"/>
              </a:rPr>
              <a:t>公共信息</a:t>
            </a:r>
            <a:endParaRPr lang="zh-CN" altLang="en-US" dirty="0">
              <a:latin typeface="Arial" panose="020B0604020202020204" charset="-116"/>
              <a:ea typeface="宋体" panose="02010600030101010101" pitchFamily="2" charset="-122"/>
            </a:endParaRPr>
          </a:p>
        </p:txBody>
      </p:sp>
      <p:sp>
        <p:nvSpPr>
          <p:cNvPr id="22589" name="矩形 8"/>
          <p:cNvSpPr/>
          <p:nvPr/>
        </p:nvSpPr>
        <p:spPr>
          <a:xfrm>
            <a:off x="3048000" y="4010025"/>
            <a:ext cx="611188" cy="142875"/>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机构</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0" name="矩形 8"/>
          <p:cNvSpPr/>
          <p:nvPr/>
        </p:nvSpPr>
        <p:spPr>
          <a:xfrm>
            <a:off x="3048000" y="4224338"/>
            <a:ext cx="611188" cy="142875"/>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柜员</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1" name="矩形 8"/>
          <p:cNvSpPr/>
          <p:nvPr/>
        </p:nvSpPr>
        <p:spPr>
          <a:xfrm>
            <a:off x="3048000" y="4440238"/>
            <a:ext cx="611188" cy="142875"/>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产品参数</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2" name="矩形 8"/>
          <p:cNvSpPr/>
          <p:nvPr/>
        </p:nvSpPr>
        <p:spPr>
          <a:xfrm>
            <a:off x="3048000" y="4621213"/>
            <a:ext cx="611188" cy="142875"/>
          </a:xfrm>
          <a:prstGeom prst="roundRect">
            <a:avLst>
              <a:gd name="adj" fmla="val 0"/>
            </a:avLst>
          </a:prstGeom>
          <a:noFill/>
          <a:ln w="9525">
            <a:noFill/>
          </a:ln>
        </p:spPr>
        <p:txBody>
          <a:bodyPr vert="horz" wrap="square" lIns="0" tIns="46990" rIns="0" bIns="4699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3" name="矩形 8"/>
          <p:cNvSpPr/>
          <p:nvPr/>
        </p:nvSpPr>
        <p:spPr>
          <a:xfrm>
            <a:off x="3024188" y="5124450"/>
            <a:ext cx="612775" cy="142875"/>
          </a:xfrm>
          <a:prstGeom prst="roundRect">
            <a:avLst>
              <a:gd name="adj" fmla="val 0"/>
            </a:avLst>
          </a:prstGeom>
          <a:noFill/>
          <a:ln w="9525">
            <a:noFill/>
          </a:ln>
        </p:spPr>
        <p:txBody>
          <a:bodyPr vert="horz" wrap="square" lIns="0" tIns="46990" rIns="0" bIns="46990" anchor="ctr" anchorCtr="1"/>
          <a:p>
            <a:pPr algn="ctr"/>
            <a:r>
              <a:rPr lang="zh-CN" altLang="en-US" sz="700" dirty="0">
                <a:solidFill>
                  <a:srgbClr val="000000"/>
                </a:solidFill>
                <a:latin typeface="Arial" panose="020B0604020202020204" charset="-116"/>
                <a:ea typeface="微软雅黑" panose="020B0503020204020204" pitchFamily="2" charset="-122"/>
                <a:sym typeface="Arial" panose="020B0604020202020204" charset="-116"/>
              </a:rPr>
              <a:t>…………</a:t>
            </a:r>
            <a:endParaRPr lang="zh-CN" altLang="en-US" sz="70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4" name="矩形 8"/>
          <p:cNvSpPr/>
          <p:nvPr/>
        </p:nvSpPr>
        <p:spPr>
          <a:xfrm>
            <a:off x="1439863" y="2136775"/>
            <a:ext cx="1331912" cy="180975"/>
          </a:xfrm>
          <a:prstGeom prst="roundRect">
            <a:avLst>
              <a:gd name="adj" fmla="val 0"/>
            </a:avLst>
          </a:prstGeom>
          <a:solidFill>
            <a:schemeClr val="bg1">
              <a:alpha val="100000"/>
            </a:schemeClr>
          </a:solidFill>
          <a:ln w="9525">
            <a:noFill/>
          </a:ln>
        </p:spPr>
        <p:txBody>
          <a:bodyPr vert="horz" wrap="square" lIns="0" tIns="46990" rIns="0" bIns="46990" anchor="ctr" anchorCtr="1"/>
          <a:p>
            <a:pPr algn="ctr"/>
            <a:r>
              <a:rPr lang="zh-CN" altLang="en-US" sz="700" b="0" dirty="0">
                <a:solidFill>
                  <a:srgbClr val="000000"/>
                </a:solidFill>
                <a:latin typeface="Arial" panose="020B0604020202020204" charset="-116"/>
                <a:ea typeface="微软雅黑" panose="020B0503020204020204" pitchFamily="2" charset="-122"/>
                <a:sym typeface="Arial" panose="020B0604020202020204" charset="-116"/>
              </a:rPr>
              <a:t>跨境、跨界融合</a:t>
            </a:r>
            <a:endParaRPr lang="zh-CN" altLang="en-US" sz="700" b="0" dirty="0">
              <a:solidFill>
                <a:srgbClr val="000000"/>
              </a:solidFill>
              <a:latin typeface="Arial" panose="020B0604020202020204" charset="-116"/>
              <a:ea typeface="微软雅黑" panose="020B0503020204020204" pitchFamily="2" charset="-122"/>
              <a:sym typeface="Arial" panose="020B0604020202020204" charset="-116"/>
            </a:endParaRPr>
          </a:p>
        </p:txBody>
      </p:sp>
      <p:sp>
        <p:nvSpPr>
          <p:cNvPr id="22595" name="矩形 41"/>
          <p:cNvSpPr/>
          <p:nvPr/>
        </p:nvSpPr>
        <p:spPr>
          <a:xfrm>
            <a:off x="3995738" y="1485900"/>
            <a:ext cx="4932362" cy="4124325"/>
          </a:xfrm>
          <a:prstGeom prst="rect">
            <a:avLst/>
          </a:prstGeom>
          <a:noFill/>
          <a:ln w="9525">
            <a:noFill/>
          </a:ln>
        </p:spPr>
        <p:txBody>
          <a:bodyPr vert="horz" wrap="square" anchor="t" anchorCtr="0">
            <a:spAutoFit/>
          </a:bodyPr>
          <a:p>
            <a:pPr marL="3175" indent="-3175">
              <a:lnSpc>
                <a:spcPct val="120000"/>
              </a:lnSpc>
              <a:spcBef>
                <a:spcPct val="40000"/>
              </a:spcBef>
              <a:buClr>
                <a:srgbClr val="BB120F"/>
              </a:buClr>
              <a:buFont typeface="Wingdings" panose="05000000000000000000" pitchFamily="2" charset="2"/>
              <a:buChar char="l"/>
            </a:pP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专业领域数据聚合区</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主题域一级目录按业务板块为边界进行划分，例如大零售、大对公、信贷等；二级目录按业务领域进行细分</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按领域内进行信息聚合</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a:p>
            <a:pPr marL="3175" indent="-3175">
              <a:lnSpc>
                <a:spcPct val="120000"/>
              </a:lnSpc>
              <a:spcBef>
                <a:spcPct val="20000"/>
              </a:spcBef>
              <a:buClr>
                <a:srgbClr val="BB120F"/>
              </a:buClr>
              <a:buFont typeface="Wingdings" panose="05000000000000000000" pitchFamily="2" charset="2"/>
              <a:buChar char="l"/>
            </a:pP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通用领域数据聚合区</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承载跨业务领域的企业级对象，主要是整合分散在多领域的信息</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主要涉及客户和公共信息</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2">
              <a:lnSpc>
                <a:spcPct val="120000"/>
              </a:lnSpc>
              <a:spcBef>
                <a:spcPct val="20000"/>
              </a:spcBef>
              <a:buClr>
                <a:srgbClr val="BB120F"/>
              </a:buClr>
              <a:buFont typeface="Wingdings" panose="05000000000000000000" pitchFamily="2" charset="2"/>
              <a:buChar char="ü"/>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客户聚合描述客户基本信息和客观事实融合信息</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2">
              <a:lnSpc>
                <a:spcPct val="120000"/>
              </a:lnSpc>
              <a:spcBef>
                <a:spcPct val="20000"/>
              </a:spcBef>
              <a:buClr>
                <a:srgbClr val="BB120F"/>
              </a:buClr>
              <a:buFont typeface="Wingdings" panose="05000000000000000000" pitchFamily="2" charset="2"/>
              <a:buChar char="ü"/>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200" b="0" dirty="0">
                <a:latin typeface="微软雅黑" panose="020B0503020204020204" pitchFamily="2" charset="-122"/>
                <a:ea typeface="微软雅黑" panose="020B0503020204020204" pitchFamily="2" charset="-122"/>
                <a:sym typeface="微软雅黑" panose="020B0503020204020204" pitchFamily="2" charset="-122"/>
              </a:rPr>
              <a:t>与客户相关的维度汇总信息，</a:t>
            </a: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或根据一定业务规则计算出的客户特征或客户衍生指标均不属于客户主题聚合范围</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3175" indent="-3175">
              <a:lnSpc>
                <a:spcPct val="120000"/>
              </a:lnSpc>
              <a:spcBef>
                <a:spcPct val="40000"/>
              </a:spcBef>
              <a:buClr>
                <a:srgbClr val="BB120F"/>
              </a:buClr>
              <a:buFont typeface="Wingdings" panose="05000000000000000000" pitchFamily="2" charset="2"/>
              <a:buChar char="l"/>
            </a:pP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跨域数据聚合区</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不同业务领域的多个企业级对象进行聚合，且对象之间没有主次之分，重要性相当</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indent="0">
              <a:lnSpc>
                <a:spcPct val="120000"/>
              </a:lnSpc>
              <a:spcBef>
                <a:spcPct val="20000"/>
              </a:spcBef>
              <a:buClr>
                <a:srgbClr val="BB120F"/>
              </a:buClr>
              <a:buFont typeface="Wingdings" panose="05000000000000000000" pitchFamily="2" charset="2"/>
              <a:buChar char="Ø"/>
            </a:pP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根据实际业务需要建立跨域数据聚合，以更好满足业务场景及分析师分析需要</a:t>
            </a:r>
            <a:endParaRPr lang="zh-CN" altLang="en-US" sz="1200" b="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5"/>
          <p:cNvGrpSpPr/>
          <p:nvPr/>
        </p:nvGrpSpPr>
        <p:grpSpPr>
          <a:xfrm>
            <a:off x="-55562" y="1588"/>
            <a:ext cx="9209087" cy="6848475"/>
            <a:chOff x="0" y="0"/>
            <a:chExt cx="14455" cy="10780"/>
          </a:xfrm>
        </p:grpSpPr>
        <p:sp>
          <p:nvSpPr>
            <p:cNvPr id="23555" name="矩形 7"/>
            <p:cNvSpPr/>
            <p:nvPr/>
          </p:nvSpPr>
          <p:spPr>
            <a:xfrm>
              <a:off x="0" y="0"/>
              <a:ext cx="14455" cy="10780"/>
            </a:xfrm>
            <a:prstGeom prst="rect">
              <a:avLst/>
            </a:prstGeom>
            <a:solidFill>
              <a:schemeClr val="bg1"/>
            </a:solidFill>
            <a:ln w="9525">
              <a:noFill/>
            </a:ln>
          </p:spPr>
          <p:txBody>
            <a:bodyPr anchor="t" anchorCtr="0"/>
            <a:p>
              <a:pPr marL="342900" indent="-342900">
                <a:buFont typeface="Arial" panose="020B0604020202020204" charset="-116"/>
              </a:pPr>
              <a:endParaRPr lang="zh-CN" altLang="en-US"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3556" name="标题 1"/>
            <p:cNvSpPr/>
            <p:nvPr/>
          </p:nvSpPr>
          <p:spPr>
            <a:xfrm>
              <a:off x="623" y="1287"/>
              <a:ext cx="4835" cy="1288"/>
            </a:xfrm>
            <a:prstGeom prst="rect">
              <a:avLst/>
            </a:prstGeom>
            <a:noFill/>
            <a:ln w="9525">
              <a:noFill/>
            </a:ln>
          </p:spPr>
          <p:txBody>
            <a:bodyPr anchor="t" anchorCtr="0"/>
            <a:p>
              <a:pPr>
                <a:buFont typeface="Arial" panose="020B0604020202020204" charset="-116"/>
              </a:pPr>
              <a:r>
                <a:rPr lang="zh-CN" altLang="en-US" sz="4400" dirty="0">
                  <a:solidFill>
                    <a:srgbClr val="CC0000"/>
                  </a:solidFill>
                  <a:latin typeface="微软雅黑" panose="020B0503020204020204" pitchFamily="2" charset="-122"/>
                  <a:ea typeface="微软雅黑" panose="020B0503020204020204" pitchFamily="2" charset="-122"/>
                  <a:sym typeface="微软雅黑" panose="020B0503020204020204" pitchFamily="2" charset="-122"/>
                </a:rPr>
                <a:t>目  录</a:t>
              </a:r>
              <a:r>
                <a:rPr lang="zh-CN" altLang="en-US" sz="4400" dirty="0">
                  <a:solidFill>
                    <a:srgbClr val="CC66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600" dirty="0">
                  <a:solidFill>
                    <a:srgbClr val="333399"/>
                  </a:solidFill>
                  <a:latin typeface="微软雅黑" panose="020B0503020204020204" pitchFamily="2" charset="-122"/>
                  <a:ea typeface="微软雅黑" panose="020B0503020204020204" pitchFamily="2" charset="-122"/>
                  <a:sym typeface="Arial" panose="020B0604020202020204" charset="-116"/>
                </a:rPr>
                <a:t>CONTENTS</a:t>
              </a:r>
              <a:endParaRPr lang="zh-CN" altLang="en-US" dirty="0">
                <a:solidFill>
                  <a:srgbClr val="000000"/>
                </a:solidFill>
                <a:latin typeface="微软雅黑" panose="020B0503020204020204" pitchFamily="2" charset="-122"/>
                <a:ea typeface="宋体" panose="02010600030101010101" pitchFamily="2" charset="-122"/>
                <a:sym typeface="Arial" panose="020B0604020202020204" charset="-116"/>
              </a:endParaRPr>
            </a:p>
          </p:txBody>
        </p:sp>
        <p:sp>
          <p:nvSpPr>
            <p:cNvPr id="23557" name="矩形 6"/>
            <p:cNvSpPr/>
            <p:nvPr/>
          </p:nvSpPr>
          <p:spPr>
            <a:xfrm>
              <a:off x="0" y="4010"/>
              <a:ext cx="383" cy="5160"/>
            </a:xfrm>
            <a:prstGeom prst="rect">
              <a:avLst/>
            </a:prstGeom>
            <a:solidFill>
              <a:srgbClr val="B2B2B2"/>
            </a:solidFill>
            <a:ln w="9525">
              <a:noFill/>
            </a:ln>
          </p:spPr>
          <p:txBody>
            <a:bodyPr lIns="90170" tIns="46990" rIns="90170" bIns="46990" anchor="ctr" anchorCtr="0"/>
            <a:p>
              <a:pPr algn="ctr" eaLnBrk="0" hangingPunct="0">
                <a:buFont typeface="Arial" panose="020B0604020202020204" charset="-116"/>
              </a:pPr>
              <a:endParaRPr lang="zh-CN" altLang="en-US"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3558" name="Line 9"/>
            <p:cNvSpPr/>
            <p:nvPr/>
          </p:nvSpPr>
          <p:spPr>
            <a:xfrm flipV="1">
              <a:off x="680" y="2490"/>
              <a:ext cx="13665" cy="1"/>
            </a:xfrm>
            <a:prstGeom prst="line">
              <a:avLst/>
            </a:prstGeom>
            <a:ln w="28575" cap="flat" cmpd="sng">
              <a:solidFill>
                <a:srgbClr val="F8F8F8"/>
              </a:solidFill>
              <a:prstDash val="solid"/>
              <a:headEnd type="none" w="med" len="med"/>
              <a:tailEnd type="none" w="med" len="med"/>
            </a:ln>
          </p:spPr>
        </p:sp>
        <p:pic>
          <p:nvPicPr>
            <p:cNvPr id="23559" name="Picture 10" descr="gg"/>
            <p:cNvPicPr>
              <a:picLocks noChangeAspect="1"/>
            </p:cNvPicPr>
            <p:nvPr/>
          </p:nvPicPr>
          <p:blipFill>
            <a:blip r:embed="rId1">
              <a:lum bright="12000"/>
            </a:blip>
            <a:stretch>
              <a:fillRect/>
            </a:stretch>
          </p:blipFill>
          <p:spPr>
            <a:xfrm>
              <a:off x="5613" y="382"/>
              <a:ext cx="8787" cy="2325"/>
            </a:xfrm>
            <a:prstGeom prst="rect">
              <a:avLst/>
            </a:prstGeom>
            <a:noFill/>
            <a:ln w="9525">
              <a:noFill/>
            </a:ln>
          </p:spPr>
        </p:pic>
        <p:pic>
          <p:nvPicPr>
            <p:cNvPr id="23560" name="Picture 11" descr="jis"/>
            <p:cNvPicPr>
              <a:picLocks noChangeAspect="1"/>
            </p:cNvPicPr>
            <p:nvPr/>
          </p:nvPicPr>
          <p:blipFill>
            <a:blip r:embed="rId2">
              <a:lum bright="-12000"/>
            </a:blip>
            <a:stretch>
              <a:fillRect/>
            </a:stretch>
          </p:blipFill>
          <p:spPr>
            <a:xfrm>
              <a:off x="11340" y="437"/>
              <a:ext cx="2210" cy="1575"/>
            </a:xfrm>
            <a:prstGeom prst="rect">
              <a:avLst/>
            </a:prstGeom>
            <a:noFill/>
            <a:ln w="9525">
              <a:noFill/>
            </a:ln>
          </p:spPr>
        </p:pic>
      </p:grpSp>
      <p:sp>
        <p:nvSpPr>
          <p:cNvPr id="23561" name="矩形 50"/>
          <p:cNvSpPr/>
          <p:nvPr/>
        </p:nvSpPr>
        <p:spPr>
          <a:xfrm>
            <a:off x="1560513" y="1955800"/>
            <a:ext cx="3816350" cy="577850"/>
          </a:xfrm>
          <a:prstGeom prst="rect">
            <a:avLst/>
          </a:prstGeom>
          <a:noFill/>
          <a:ln w="9525">
            <a:noFill/>
          </a:ln>
        </p:spPr>
        <p:txBody>
          <a:bodyPr lIns="90170" tIns="46990" rIns="90170" bIns="46990" anchor="ctr" anchorCtr="0"/>
          <a:p>
            <a:pPr>
              <a:buFont typeface="Arial" panose="020B0604020202020204" charset="-116"/>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62" name="矩形 6"/>
          <p:cNvSpPr/>
          <p:nvPr/>
        </p:nvSpPr>
        <p:spPr>
          <a:xfrm>
            <a:off x="684213" y="1989138"/>
            <a:ext cx="647700" cy="515937"/>
          </a:xfrm>
          <a:prstGeom prst="rect">
            <a:avLst/>
          </a:prstGeom>
          <a:solidFill>
            <a:srgbClr val="CC0000"/>
          </a:solidFill>
          <a:ln w="9525">
            <a:noFill/>
          </a:ln>
        </p:spPr>
        <p:txBody>
          <a:bodyPr lIns="90170" tIns="46990" rIns="90170" bIns="46990" anchor="ctr" anchorCtr="0"/>
          <a:p>
            <a:pPr algn="ctr" eaLnBrk="0" hangingPunct="0">
              <a:buFont typeface="Arial" panose="020B0604020202020204" charset="-116"/>
            </a:pPr>
            <a:r>
              <a:rPr lang="zh-CN" altLang="en-US"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63" name="矩形 50"/>
          <p:cNvSpPr/>
          <p:nvPr/>
        </p:nvSpPr>
        <p:spPr>
          <a:xfrm>
            <a:off x="3419475" y="3144838"/>
            <a:ext cx="2844800" cy="1008062"/>
          </a:xfrm>
          <a:prstGeom prst="rect">
            <a:avLst/>
          </a:prstGeom>
          <a:noFill/>
          <a:ln w="9525">
            <a:noFill/>
          </a:ln>
        </p:spPr>
        <p:txBody>
          <a:bodyPr vert="horz" wrap="square" lIns="90170" tIns="46990" rIns="90170" bIns="46990" anchor="ctr" anchorCtr="0"/>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2</a:t>
            </a:r>
            <a:r>
              <a:rPr lang="en-US" altLang="zh-CN"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1 总体设计</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2.2 设计原则</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20000"/>
              </a:lnSpc>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2.3 设计规范</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64" name="矩形 50"/>
          <p:cNvSpPr/>
          <p:nvPr/>
        </p:nvSpPr>
        <p:spPr>
          <a:xfrm>
            <a:off x="1547813" y="3016250"/>
            <a:ext cx="5903912" cy="577850"/>
          </a:xfrm>
          <a:prstGeom prst="rect">
            <a:avLst/>
          </a:prstGeom>
          <a:noFill/>
          <a:ln w="9525">
            <a:noFill/>
          </a:ln>
        </p:spPr>
        <p:txBody>
          <a:bodyPr vert="horz" wrap="square" lIns="90170" tIns="46990" rIns="90170" bIns="46990" anchor="ctr" anchorCtr="0"/>
          <a:p>
            <a:pPr>
              <a:buFont typeface="Arial" panose="020B0604020202020204" charset="-116"/>
            </a:pPr>
            <a:r>
              <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设计方法</a:t>
            </a:r>
            <a:endParaRPr lang="zh-CN" altLang="en-US" sz="2000"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65" name="矩形 6"/>
          <p:cNvSpPr/>
          <p:nvPr/>
        </p:nvSpPr>
        <p:spPr>
          <a:xfrm>
            <a:off x="684213" y="3057525"/>
            <a:ext cx="647700" cy="514350"/>
          </a:xfrm>
          <a:prstGeom prst="rect">
            <a:avLst/>
          </a:prstGeom>
          <a:solidFill>
            <a:srgbClr val="CC0000">
              <a:alpha val="100000"/>
            </a:srgbClr>
          </a:solidFill>
          <a:ln w="9525">
            <a:noFill/>
          </a:ln>
        </p:spPr>
        <p:txBody>
          <a:bodyPr vert="horz" wrap="square" lIns="90170" tIns="46990" rIns="90170" bIns="46990" anchor="ctr" anchorCtr="0"/>
          <a:p>
            <a:pPr algn="ctr" eaLnBrk="0" hangingPunct="0">
              <a:buFont typeface="Arial" panose="020B0604020202020204" charset="-116"/>
            </a:pPr>
            <a:r>
              <a:rPr lang="en-US" altLang="zh-CN"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2</a:t>
            </a:r>
            <a:endParaRPr lang="en-US" altLang="zh-CN" sz="44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主题聚合根据自身建设情况和需要选择建模策略</a:t>
            </a:r>
            <a:endPar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Inmon范式建模：</a:t>
            </a: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设计思路自上而下；Single Version of the Truth</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Kimball维度建模：</a:t>
            </a: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设计思路自下而上，将客观世界划分为度量和上下文</a:t>
            </a:r>
            <a:endPar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4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endParaRPr lang="zh-CN" altLang="en-US" sz="1600" dirty="0">
              <a:solidFill>
                <a:srgbClr val="000000"/>
              </a:solidFill>
              <a:latin typeface="Arial" panose="020B0604020202020204" charset="-116"/>
              <a:ea typeface="微软雅黑" panose="020B0503020204020204" pitchFamily="2" charset="-122"/>
            </a:endParaRPr>
          </a:p>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Arial" panose="020B0604020202020204" charset="-116"/>
                <a:ea typeface="微软雅黑" panose="020B0503020204020204" pitchFamily="2" charset="-122"/>
              </a:rPr>
              <a:t>主题聚合旨在转化为面向大数据查询和分析的组织结构，表现形式为数据宽表。聚合数据区内不定义事实表、维度表</a:t>
            </a:r>
            <a:endParaRPr lang="zh-CN" altLang="en-US" sz="1600" dirty="0">
              <a:solidFill>
                <a:srgbClr val="000000"/>
              </a:solidFill>
              <a:latin typeface="Arial" panose="020B0604020202020204" charset="-116"/>
              <a:ea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solidFill>
                  <a:srgbClr val="000000"/>
                </a:solidFill>
                <a:latin typeface="Arial" panose="020B0604020202020204" charset="-116"/>
                <a:ea typeface="微软雅黑" panose="020B0503020204020204" pitchFamily="2" charset="-122"/>
              </a:rPr>
              <a:t> </a:t>
            </a:r>
            <a:r>
              <a:rPr lang="zh-CN" altLang="en-US" sz="1400" b="0" dirty="0">
                <a:solidFill>
                  <a:srgbClr val="000000"/>
                </a:solidFill>
                <a:latin typeface="Arial" panose="020B0604020202020204" charset="-116"/>
                <a:ea typeface="微软雅黑" panose="020B0503020204020204" pitchFamily="2" charset="-122"/>
              </a:rPr>
              <a:t>事实表和维度表是使用方通过维度建模看待和处理数据的角度问题</a:t>
            </a:r>
            <a:endParaRPr lang="zh-CN" altLang="en-US" sz="1400" b="0" dirty="0">
              <a:solidFill>
                <a:srgbClr val="000000"/>
              </a:solidFill>
              <a:latin typeface="Arial" panose="020B0604020202020204" charset="-116"/>
              <a:ea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solidFill>
                  <a:srgbClr val="000000"/>
                </a:solidFill>
                <a:latin typeface="Arial" panose="020B0604020202020204" charset="-116"/>
                <a:ea typeface="微软雅黑" panose="020B0503020204020204" pitchFamily="2" charset="-122"/>
              </a:rPr>
              <a:t> 事实表和维度表在不同应用场景下可以进行转换</a:t>
            </a:r>
            <a:endParaRPr lang="zh-CN" altLang="en-US" sz="1400" b="0" dirty="0">
              <a:solidFill>
                <a:srgbClr val="000000"/>
              </a:solidFill>
              <a:latin typeface="Arial" panose="020B0604020202020204" charset="-116"/>
              <a:ea typeface="微软雅黑" panose="020B0503020204020204" pitchFamily="2" charset="-122"/>
            </a:endParaRPr>
          </a:p>
          <a:p>
            <a:pPr lvl="2" eaLnBrk="0" hangingPunct="0">
              <a:lnSpc>
                <a:spcPct val="120000"/>
              </a:lnSpc>
              <a:buClr>
                <a:srgbClr val="CC4E3F"/>
              </a:buClr>
              <a:buFont typeface="Wingdings" panose="05000000000000000000" pitchFamily="2" charset="2"/>
              <a:buChar char="ü"/>
            </a:pPr>
            <a:r>
              <a:rPr lang="zh-CN" altLang="en-US" sz="1400" b="0" dirty="0">
                <a:solidFill>
                  <a:srgbClr val="000000"/>
                </a:solidFill>
                <a:latin typeface="Arial" panose="020B0604020202020204" charset="-116"/>
                <a:ea typeface="微软雅黑" panose="020B0503020204020204" pitchFamily="2" charset="-122"/>
              </a:rPr>
              <a:t> 如：贷款合同表可以作为贷款借据的维度表，在对合同对象独立分析时也是事实表</a:t>
            </a:r>
            <a:endParaRPr lang="zh-CN" altLang="en-US" sz="1400" b="0" dirty="0">
              <a:solidFill>
                <a:srgbClr val="000000"/>
              </a:solidFill>
              <a:latin typeface="Arial" panose="020B0604020202020204" charset="-116"/>
              <a:ea typeface="微软雅黑" panose="020B0503020204020204" pitchFamily="2" charset="-122"/>
            </a:endParaRPr>
          </a:p>
        </p:txBody>
      </p:sp>
      <p:sp>
        <p:nvSpPr>
          <p:cNvPr id="24579"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建模模式</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0"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graphicFrame>
        <p:nvGraphicFramePr>
          <p:cNvPr id="24581" name="对象 24580"/>
          <p:cNvGraphicFramePr>
            <a:graphicFrameLocks noChangeAspect="1"/>
          </p:cNvGraphicFramePr>
          <p:nvPr/>
        </p:nvGraphicFramePr>
        <p:xfrm>
          <a:off x="2160588" y="1946275"/>
          <a:ext cx="763587" cy="1638300"/>
        </p:xfrm>
        <a:graphic>
          <a:graphicData uri="http://schemas.openxmlformats.org/presentationml/2006/ole">
            <mc:AlternateContent xmlns:mc="http://schemas.openxmlformats.org/markup-compatibility/2006">
              <mc:Choice xmlns:v="urn:schemas-microsoft-com:vml" Requires="v">
                <p:oleObj spid="_x0000_s3078" name="" r:id="rId1" imgW="1524000" imgH="3200400" progId="Visio.Drawing.11">
                  <p:embed/>
                </p:oleObj>
              </mc:Choice>
              <mc:Fallback>
                <p:oleObj name="" r:id="rId1" imgW="1524000" imgH="3200400" progId="Visio.Drawing.11">
                  <p:embed/>
                  <p:pic>
                    <p:nvPicPr>
                      <p:cNvPr id="0" name="图片 3077"/>
                      <p:cNvPicPr/>
                      <p:nvPr/>
                    </p:nvPicPr>
                    <p:blipFill>
                      <a:blip r:embed="rId2"/>
                      <a:stretch>
                        <a:fillRect/>
                      </a:stretch>
                    </p:blipFill>
                    <p:spPr>
                      <a:xfrm>
                        <a:off x="2160588" y="1946275"/>
                        <a:ext cx="763587" cy="1638300"/>
                      </a:xfrm>
                      <a:prstGeom prst="rect">
                        <a:avLst/>
                      </a:prstGeom>
                      <a:noFill/>
                      <a:ln w="38100">
                        <a:noFill/>
                        <a:miter/>
                      </a:ln>
                    </p:spPr>
                  </p:pic>
                </p:oleObj>
              </mc:Fallback>
            </mc:AlternateContent>
          </a:graphicData>
        </a:graphic>
      </p:graphicFrame>
      <p:sp>
        <p:nvSpPr>
          <p:cNvPr id="24582" name="线形标注 2(带强调线) 24581"/>
          <p:cNvSpPr/>
          <p:nvPr/>
        </p:nvSpPr>
        <p:spPr>
          <a:xfrm>
            <a:off x="2160588" y="2486025"/>
            <a:ext cx="914400" cy="609600"/>
          </a:xfrm>
          <a:prstGeom prst="accentCallout2">
            <a:avLst>
              <a:gd name="adj1" fmla="val 18750"/>
              <a:gd name="adj2" fmla="val -8333"/>
              <a:gd name="adj3" fmla="val 18750"/>
              <a:gd name="adj4" fmla="val -23542"/>
              <a:gd name="adj5" fmla="val 69583"/>
              <a:gd name="adj6" fmla="val -70208"/>
            </a:avLst>
          </a:prstGeom>
          <a:noFill/>
          <a:ln w="9525" cap="flat" cmpd="sng">
            <a:solidFill>
              <a:schemeClr val="tx1"/>
            </a:solidFill>
            <a:prstDash val="solid"/>
            <a:miter/>
            <a:headEnd type="none" w="med" len="med"/>
            <a:tailEnd type="none" w="med" len="med"/>
          </a:ln>
        </p:spPr>
        <p:txBody>
          <a:bodyPr lIns="90170" tIns="46990" rIns="90170" bIns="46990"/>
          <a:p>
            <a:pPr algn="ctr"/>
            <a:endParaRPr>
              <a:latin typeface="微软雅黑" panose="020B0503020204020204" pitchFamily="2" charset="-122"/>
              <a:ea typeface="微软雅黑" panose="020B0503020204020204" pitchFamily="2" charset="-122"/>
            </a:endParaRPr>
          </a:p>
        </p:txBody>
      </p:sp>
      <p:sp>
        <p:nvSpPr>
          <p:cNvPr id="24583" name="文本框 24582"/>
          <p:cNvSpPr txBox="1"/>
          <p:nvPr/>
        </p:nvSpPr>
        <p:spPr>
          <a:xfrm>
            <a:off x="1006475" y="2774950"/>
            <a:ext cx="647700" cy="273050"/>
          </a:xfrm>
          <a:prstGeom prst="rect">
            <a:avLst/>
          </a:prstGeom>
          <a:noFill/>
          <a:ln w="9525">
            <a:noFill/>
          </a:ln>
        </p:spPr>
        <p:txBody>
          <a:bodyPr wrap="square">
            <a:spAutoFit/>
          </a:bodyPr>
          <a:p>
            <a:r>
              <a:rPr lang="zh-CN" altLang="en-US" sz="1200" dirty="0">
                <a:latin typeface="微软雅黑" panose="020B0503020204020204" pitchFamily="2" charset="-122"/>
                <a:ea typeface="微软雅黑" panose="020B0503020204020204" pitchFamily="2" charset="-122"/>
              </a:rPr>
              <a:t>2NF</a:t>
            </a:r>
            <a:endParaRPr lang="zh-CN" altLang="en-US" sz="1200" dirty="0">
              <a:latin typeface="微软雅黑" panose="020B0503020204020204" pitchFamily="2" charset="-122"/>
              <a:ea typeface="微软雅黑" panose="020B0503020204020204" pitchFamily="2" charset="-122"/>
            </a:endParaRPr>
          </a:p>
        </p:txBody>
      </p:sp>
      <p:graphicFrame>
        <p:nvGraphicFramePr>
          <p:cNvPr id="24584" name="对象 24583"/>
          <p:cNvGraphicFramePr>
            <a:graphicFrameLocks noChangeAspect="1"/>
          </p:cNvGraphicFramePr>
          <p:nvPr/>
        </p:nvGraphicFramePr>
        <p:xfrm>
          <a:off x="4427538" y="2127250"/>
          <a:ext cx="1990725" cy="1255713"/>
        </p:xfrm>
        <a:graphic>
          <a:graphicData uri="http://schemas.openxmlformats.org/presentationml/2006/ole">
            <mc:AlternateContent xmlns:mc="http://schemas.openxmlformats.org/markup-compatibility/2006">
              <mc:Choice xmlns:v="urn:schemas-microsoft-com:vml" Requires="v">
                <p:oleObj spid="_x0000_s3079" name="" r:id="rId3" imgW="4940300" imgH="3136900" progId="Visio.Drawing.11">
                  <p:embed/>
                </p:oleObj>
              </mc:Choice>
              <mc:Fallback>
                <p:oleObj name="" r:id="rId3" imgW="4940300" imgH="3136900" progId="Visio.Drawing.11">
                  <p:embed/>
                  <p:pic>
                    <p:nvPicPr>
                      <p:cNvPr id="0" name="图片 3078"/>
                      <p:cNvPicPr/>
                      <p:nvPr/>
                    </p:nvPicPr>
                    <p:blipFill>
                      <a:blip r:embed="rId4"/>
                      <a:stretch>
                        <a:fillRect/>
                      </a:stretch>
                    </p:blipFill>
                    <p:spPr>
                      <a:xfrm>
                        <a:off x="4427538" y="2127250"/>
                        <a:ext cx="1990725" cy="1255713"/>
                      </a:xfrm>
                      <a:prstGeom prst="rect">
                        <a:avLst/>
                      </a:prstGeom>
                      <a:noFill/>
                      <a:ln w="38100">
                        <a:noFill/>
                        <a:miter/>
                      </a:ln>
                    </p:spPr>
                  </p:pic>
                </p:oleObj>
              </mc:Fallback>
            </mc:AlternateContent>
          </a:graphicData>
        </a:graphic>
      </p:graphicFrame>
      <p:sp>
        <p:nvSpPr>
          <p:cNvPr id="24585" name="左箭头 24584"/>
          <p:cNvSpPr/>
          <p:nvPr/>
        </p:nvSpPr>
        <p:spPr>
          <a:xfrm>
            <a:off x="3168650" y="2738438"/>
            <a:ext cx="1187450" cy="144462"/>
          </a:xfrm>
          <a:prstGeom prst="leftArrow">
            <a:avLst>
              <a:gd name="adj1" fmla="val 49777"/>
              <a:gd name="adj2" fmla="val 192442"/>
            </a:avLst>
          </a:prstGeom>
          <a:solidFill>
            <a:srgbClr val="3366FF">
              <a:alpha val="100000"/>
            </a:srgbClr>
          </a:solidFill>
          <a:ln w="9525">
            <a:noFill/>
          </a:ln>
        </p:spPr>
        <p:txBody>
          <a:bodyPr/>
          <a:p>
            <a:endParaRPr lang="zh-CN" altLang="en-US"/>
          </a:p>
        </p:txBody>
      </p:sp>
      <p:sp>
        <p:nvSpPr>
          <p:cNvPr id="24586" name="文本框 24585"/>
          <p:cNvSpPr txBox="1"/>
          <p:nvPr/>
        </p:nvSpPr>
        <p:spPr>
          <a:xfrm>
            <a:off x="3240088" y="2449513"/>
            <a:ext cx="1189037" cy="274637"/>
          </a:xfrm>
          <a:prstGeom prst="rect">
            <a:avLst/>
          </a:prstGeom>
          <a:noFill/>
          <a:ln w="9525">
            <a:noFill/>
          </a:ln>
        </p:spPr>
        <p:txBody>
          <a:bodyPr wrap="square">
            <a:spAutoFit/>
          </a:bodyPr>
          <a:p>
            <a:r>
              <a:rPr lang="zh-CN" altLang="en-US" sz="1200" b="0" dirty="0">
                <a:solidFill>
                  <a:schemeClr val="hlink"/>
                </a:solidFill>
                <a:latin typeface="微软雅黑" panose="020B0503020204020204" pitchFamily="2" charset="-122"/>
                <a:ea typeface="微软雅黑" panose="020B0503020204020204" pitchFamily="2" charset="-122"/>
              </a:rPr>
              <a:t>退化维度处理</a:t>
            </a:r>
            <a:endParaRPr lang="zh-CN" altLang="en-US" sz="1200" b="0" dirty="0">
              <a:solidFill>
                <a:schemeClr val="hlink"/>
              </a:solidFill>
              <a:latin typeface="微软雅黑" panose="020B0503020204020204" pitchFamily="2" charset="-122"/>
              <a:ea typeface="微软雅黑" panose="020B0503020204020204" pitchFamily="2" charset="-122"/>
            </a:endParaRPr>
          </a:p>
        </p:txBody>
      </p:sp>
      <p:sp>
        <p:nvSpPr>
          <p:cNvPr id="24587" name="线形标注 2(带强调线) 24586"/>
          <p:cNvSpPr/>
          <p:nvPr/>
        </p:nvSpPr>
        <p:spPr>
          <a:xfrm>
            <a:off x="5561013" y="2486025"/>
            <a:ext cx="914400" cy="609600"/>
          </a:xfrm>
          <a:prstGeom prst="accentCallout2">
            <a:avLst>
              <a:gd name="adj1" fmla="val 18750"/>
              <a:gd name="adj2" fmla="val 108333"/>
              <a:gd name="adj3" fmla="val 18750"/>
              <a:gd name="adj4" fmla="val 122917"/>
              <a:gd name="adj5" fmla="val 64375"/>
              <a:gd name="adj6" fmla="val 168056"/>
            </a:avLst>
          </a:prstGeom>
          <a:noFill/>
          <a:ln w="9525" cap="flat" cmpd="sng">
            <a:solidFill>
              <a:schemeClr val="tx1"/>
            </a:solidFill>
            <a:prstDash val="solid"/>
            <a:miter/>
            <a:headEnd type="none" w="med" len="med"/>
            <a:tailEnd type="none" w="med" len="med"/>
          </a:ln>
        </p:spPr>
        <p:txBody>
          <a:bodyPr vert="horz" wrap="square" lIns="90170" tIns="46990" rIns="90170" bIns="46990" anchor="t" anchorCtr="0"/>
          <a:p>
            <a:pPr algn="ctr"/>
            <a:endParaRPr>
              <a:latin typeface="微软雅黑" panose="020B0503020204020204" pitchFamily="2" charset="-122"/>
              <a:ea typeface="微软雅黑" panose="020B0503020204020204" pitchFamily="2" charset="-122"/>
            </a:endParaRPr>
          </a:p>
        </p:txBody>
      </p:sp>
      <p:sp>
        <p:nvSpPr>
          <p:cNvPr id="24588" name="文本框 24587"/>
          <p:cNvSpPr txBox="1"/>
          <p:nvPr/>
        </p:nvSpPr>
        <p:spPr>
          <a:xfrm>
            <a:off x="7058025" y="2774950"/>
            <a:ext cx="1149350" cy="274638"/>
          </a:xfrm>
          <a:prstGeom prst="rect">
            <a:avLst/>
          </a:prstGeom>
          <a:noFill/>
          <a:ln w="9525">
            <a:noFill/>
          </a:ln>
        </p:spPr>
        <p:txBody>
          <a:bodyPr vert="horz" wrap="square" anchor="t" anchorCtr="0">
            <a:spAutoFit/>
          </a:bodyPr>
          <a:p>
            <a:r>
              <a:rPr lang="zh-CN" altLang="en-US" sz="1200" dirty="0">
                <a:latin typeface="微软雅黑" panose="020B0503020204020204" pitchFamily="2" charset="-122"/>
                <a:ea typeface="微软雅黑" panose="020B0503020204020204" pitchFamily="2" charset="-122"/>
              </a:rPr>
              <a:t>阿里维度建模</a:t>
            </a:r>
            <a:endParaRPr lang="zh-CN" altLang="en-US" sz="1200" dirty="0">
              <a:latin typeface="微软雅黑" panose="020B0503020204020204" pitchFamily="2" charset="-122"/>
              <a:ea typeface="微软雅黑" panose="020B0503020204020204"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企业级数据模型指导主题聚合建设</a:t>
            </a:r>
            <a:endPar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构建全域的业务对象和数据对象中心，将数字世界的实体映射到真实世界中业务可理解和认识的事物，统一与业务沟通的语言</a:t>
            </a:r>
            <a:endParaRPr lang="zh-CN" altLang="en-US" sz="1600" dirty="0">
              <a:solidFill>
                <a:srgbClr val="000000"/>
              </a:solidFill>
              <a:latin typeface="Arial" panose="020B0604020202020204" charset="-116"/>
              <a:ea typeface="微软雅黑" panose="020B0503020204020204" pitchFamily="2" charset="-122"/>
            </a:endParaRPr>
          </a:p>
        </p:txBody>
      </p:sp>
      <p:sp>
        <p:nvSpPr>
          <p:cNvPr id="25603"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模型设计</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4"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25605" name="TextBox 16"/>
          <p:cNvSpPr/>
          <p:nvPr/>
        </p:nvSpPr>
        <p:spPr>
          <a:xfrm>
            <a:off x="1095375" y="6391275"/>
            <a:ext cx="1219200" cy="368300"/>
          </a:xfrm>
          <a:prstGeom prst="rect">
            <a:avLst/>
          </a:prstGeom>
          <a:noFill/>
          <a:ln w="9525">
            <a:noFill/>
          </a:ln>
        </p:spPr>
        <p:txBody>
          <a:bodyPr vert="horz" wrap="none" anchor="t" anchorCtr="0">
            <a:spAutoFit/>
          </a:bodyPr>
          <a:p>
            <a:pPr eaLnBrk="0" hangingPunct="0"/>
            <a:r>
              <a:rPr lang="en-US" altLang="zh-CN" sz="1800" b="0" dirty="0">
                <a:solidFill>
                  <a:srgbClr val="000000"/>
                </a:solidFill>
                <a:latin typeface="Arial" panose="020B0604020202020204" charset="-116"/>
                <a:ea typeface="宋体" panose="02010600030101010101" pitchFamily="2" charset="-122"/>
                <a:sym typeface="Arial" panose="020B0604020202020204" charset="-116"/>
              </a:rPr>
              <a:t>OLTP</a:t>
            </a:r>
            <a:r>
              <a:rPr lang="zh-CN" altLang="en-US" sz="1800" b="0" dirty="0">
                <a:solidFill>
                  <a:srgbClr val="000000"/>
                </a:solidFill>
                <a:latin typeface="Arial" panose="020B0604020202020204" charset="-116"/>
                <a:ea typeface="宋体" panose="02010600030101010101" pitchFamily="2" charset="-122"/>
                <a:sym typeface="Arial" panose="020B0604020202020204" charset="-116"/>
              </a:rPr>
              <a:t>领域</a:t>
            </a:r>
            <a:endParaRPr lang="zh-CN" altLang="en-US" sz="18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06" name="TextBox 53"/>
          <p:cNvSpPr/>
          <p:nvPr/>
        </p:nvSpPr>
        <p:spPr>
          <a:xfrm>
            <a:off x="4619625" y="6426200"/>
            <a:ext cx="1249363" cy="368300"/>
          </a:xfrm>
          <a:prstGeom prst="rect">
            <a:avLst/>
          </a:prstGeom>
          <a:noFill/>
          <a:ln w="9525">
            <a:noFill/>
          </a:ln>
        </p:spPr>
        <p:txBody>
          <a:bodyPr vert="horz" wrap="none" anchor="t" anchorCtr="0">
            <a:spAutoFit/>
          </a:bodyPr>
          <a:p>
            <a:pPr eaLnBrk="0" hangingPunct="0"/>
            <a:r>
              <a:rPr lang="en-US" altLang="zh-CN" sz="1800" b="0" dirty="0">
                <a:solidFill>
                  <a:srgbClr val="000000"/>
                </a:solidFill>
                <a:latin typeface="Arial" panose="020B0604020202020204" charset="-116"/>
                <a:ea typeface="宋体" panose="02010600030101010101" pitchFamily="2" charset="-122"/>
                <a:sym typeface="Arial" panose="020B0604020202020204" charset="-116"/>
              </a:rPr>
              <a:t>OLAP</a:t>
            </a:r>
            <a:r>
              <a:rPr lang="zh-CN" altLang="en-US" sz="1800" b="0" dirty="0">
                <a:solidFill>
                  <a:srgbClr val="000000"/>
                </a:solidFill>
                <a:latin typeface="Arial" panose="020B0604020202020204" charset="-116"/>
                <a:ea typeface="宋体" panose="02010600030101010101" pitchFamily="2" charset="-122"/>
                <a:sym typeface="Arial" panose="020B0604020202020204" charset="-116"/>
              </a:rPr>
              <a:t>领域</a:t>
            </a:r>
            <a:endParaRPr lang="zh-CN" altLang="en-US" sz="18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07" name="文本框 93"/>
          <p:cNvSpPr/>
          <p:nvPr/>
        </p:nvSpPr>
        <p:spPr>
          <a:xfrm>
            <a:off x="7954963" y="4889500"/>
            <a:ext cx="396875" cy="1422400"/>
          </a:xfrm>
          <a:prstGeom prst="rect">
            <a:avLst/>
          </a:prstGeom>
          <a:noFill/>
          <a:ln w="9525">
            <a:noFill/>
          </a:ln>
        </p:spPr>
        <p:txBody>
          <a:bodyPr wrap="square" anchor="t" anchorCtr="0">
            <a:spAutoFit/>
          </a:bodyPr>
          <a:p>
            <a:r>
              <a:rPr lang="zh-CN" altLang="en-US" sz="1400" b="0" dirty="0">
                <a:solidFill>
                  <a:srgbClr val="000000"/>
                </a:solidFill>
                <a:latin typeface="Arial" panose="020B0604020202020204" charset="-116"/>
                <a:ea typeface="宋体" panose="02010600030101010101" pitchFamily="2" charset="-122"/>
                <a:sym typeface="Arial" panose="020B0604020202020204" charset="-116"/>
              </a:rPr>
              <a:t>应用物理层</a:t>
            </a:r>
            <a:endParaRPr lang="zh-CN" altLang="en-US" sz="14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08" name="平行四边形 99"/>
          <p:cNvSpPr>
            <a:spLocks noChangeAspect="1"/>
          </p:cNvSpPr>
          <p:nvPr/>
        </p:nvSpPr>
        <p:spPr>
          <a:xfrm>
            <a:off x="1423988" y="5370513"/>
            <a:ext cx="558800" cy="261937"/>
          </a:xfrm>
          <a:prstGeom prst="parallelogram">
            <a:avLst>
              <a:gd name="adj" fmla="val 77431"/>
            </a:avLst>
          </a:prstGeom>
          <a:solidFill>
            <a:srgbClr val="D8D8D8">
              <a:alpha val="100000"/>
            </a:srgbClr>
          </a:solid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buFont typeface="Arial" panose="020B0604020202020204" charset="-116"/>
              <a:buNone/>
            </a:pPr>
            <a:endParaRPr sz="1000" b="0" i="1" baseline="0">
              <a:latin typeface="Arial" panose="020B0604020202020204" charset="-116"/>
              <a:ea typeface="宋体" panose="02010600030101010101" pitchFamily="2" charset="-122"/>
              <a:sym typeface="Arial" panose="020B0604020202020204" charset="-116"/>
            </a:endParaRPr>
          </a:p>
        </p:txBody>
      </p:sp>
      <p:sp>
        <p:nvSpPr>
          <p:cNvPr id="25609" name="Rectangle 5"/>
          <p:cNvSpPr>
            <a:spLocks noChangeAspect="1"/>
          </p:cNvSpPr>
          <p:nvPr/>
        </p:nvSpPr>
        <p:spPr>
          <a:xfrm>
            <a:off x="3865563" y="3460750"/>
            <a:ext cx="1820862" cy="544513"/>
          </a:xfrm>
          <a:prstGeom prst="parallelogram">
            <a:avLst>
              <a:gd name="adj" fmla="val 66198"/>
            </a:avLst>
          </a:prstGeom>
          <a:solidFill>
            <a:srgbClr val="95B3D7">
              <a:alpha val="100000"/>
            </a:srgbClr>
          </a:solidFill>
          <a:ln w="9525">
            <a:noFill/>
          </a:ln>
        </p:spPr>
        <p:txBody>
          <a:bodyPr vert="horz" wrap="square" lIns="90170" tIns="46990" rIns="90170" bIns="46990" anchor="t" anchorCtr="0"/>
          <a:p>
            <a:pPr eaLnBrk="0" hangingPunct="0"/>
            <a:endParaRPr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10" name="Straight Connector 6"/>
          <p:cNvSpPr>
            <a:spLocks noChangeAspect="1"/>
          </p:cNvSpPr>
          <p:nvPr/>
        </p:nvSpPr>
        <p:spPr>
          <a:xfrm>
            <a:off x="581025" y="2871788"/>
            <a:ext cx="7572375" cy="0"/>
          </a:xfrm>
          <a:prstGeom prst="line">
            <a:avLst/>
          </a:prstGeom>
          <a:ln w="19050" cap="flat" cmpd="sng">
            <a:solidFill>
              <a:srgbClr val="00B0F0"/>
            </a:solidFill>
            <a:prstDash val="dash"/>
            <a:headEnd type="none" w="med" len="med"/>
            <a:tailEnd type="none" w="med" len="med"/>
          </a:ln>
        </p:spPr>
      </p:sp>
      <p:sp>
        <p:nvSpPr>
          <p:cNvPr id="25611" name="TextBox 7"/>
          <p:cNvSpPr>
            <a:spLocks noChangeAspect="1"/>
          </p:cNvSpPr>
          <p:nvPr/>
        </p:nvSpPr>
        <p:spPr>
          <a:xfrm>
            <a:off x="468313" y="2555875"/>
            <a:ext cx="788987" cy="276225"/>
          </a:xfrm>
          <a:prstGeom prst="rect">
            <a:avLst/>
          </a:prstGeom>
          <a:noFill/>
          <a:ln w="9525">
            <a:noFill/>
          </a:ln>
        </p:spPr>
        <p:txBody>
          <a:bodyPr vert="horz" wrap="none" lIns="90170" tIns="46990" rIns="90170" bIns="46990" anchor="t" anchorCtr="0">
            <a:spAutoFit/>
          </a:bodyPr>
          <a:p>
            <a:pPr eaLnBrk="0" hangingPunct="0"/>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业务视角</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2" name="Parallelogram 14"/>
          <p:cNvSpPr>
            <a:spLocks noChangeAspect="1"/>
          </p:cNvSpPr>
          <p:nvPr/>
        </p:nvSpPr>
        <p:spPr>
          <a:xfrm>
            <a:off x="917575" y="3570288"/>
            <a:ext cx="1822450" cy="617537"/>
          </a:xfrm>
          <a:prstGeom prst="parallelogram">
            <a:avLst>
              <a:gd name="adj" fmla="val 82263"/>
            </a:avLst>
          </a:prstGeom>
          <a:noFill/>
          <a:ln w="952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b="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13" name="TextBox 21"/>
          <p:cNvSpPr>
            <a:spLocks noChangeAspect="1"/>
          </p:cNvSpPr>
          <p:nvPr/>
        </p:nvSpPr>
        <p:spPr>
          <a:xfrm>
            <a:off x="1470025" y="3570288"/>
            <a:ext cx="292100" cy="247650"/>
          </a:xfrm>
          <a:prstGeom prst="rect">
            <a:avLst/>
          </a:prstGeom>
          <a:noFill/>
          <a:ln w="9525">
            <a:noFill/>
          </a:ln>
        </p:spPr>
        <p:txBody>
          <a:bodyPr vert="horz" wrap="none" lIns="90170" tIns="46990" rIns="90170" bIns="46990" anchor="t" anchorCtr="0">
            <a:spAutoFit/>
          </a:bodyPr>
          <a:p>
            <a:pPr algn="ctr"/>
            <a:r>
              <a:rPr lang="en-US" altLang="zh-CN" sz="12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C'</a:t>
            </a:r>
            <a:endParaRPr lang="en-US" altLang="zh-CN" sz="12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4" name="Isosceles Triangle 1"/>
          <p:cNvSpPr>
            <a:spLocks noChangeAspect="1"/>
          </p:cNvSpPr>
          <p:nvPr/>
        </p:nvSpPr>
        <p:spPr>
          <a:xfrm>
            <a:off x="2462213" y="1773238"/>
            <a:ext cx="1798637" cy="1042987"/>
          </a:xfrm>
          <a:prstGeom prst="triangle">
            <a:avLst>
              <a:gd name="adj" fmla="val 50000"/>
            </a:avLst>
          </a:prstGeom>
          <a:solidFill>
            <a:srgbClr val="2D65B4">
              <a:alpha val="100000"/>
            </a:srgbClr>
          </a:solidFill>
          <a:ln w="9525">
            <a:noFill/>
          </a:ln>
        </p:spPr>
        <p:txBody>
          <a:bodyPr vert="horz" wrap="square" lIns="90170" tIns="46990" rIns="90170" bIns="46990" anchor="t" anchorCtr="0"/>
          <a:p>
            <a:pPr eaLnBrk="0" hangingPunct="0"/>
            <a:endParaRPr b="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15" name="TextBox 4"/>
          <p:cNvSpPr>
            <a:spLocks noChangeAspect="1"/>
          </p:cNvSpPr>
          <p:nvPr/>
        </p:nvSpPr>
        <p:spPr>
          <a:xfrm>
            <a:off x="2916238" y="2247900"/>
            <a:ext cx="950912" cy="247650"/>
          </a:xfrm>
          <a:prstGeom prst="rect">
            <a:avLst/>
          </a:prstGeom>
          <a:noFill/>
          <a:ln w="9525">
            <a:noFill/>
          </a:ln>
        </p:spPr>
        <p:txBody>
          <a:bodyPr vert="horz" wrap="square" lIns="90170" tIns="46990" rIns="90170" bIns="46990" anchor="t" anchorCtr="0">
            <a:spAutoFit/>
          </a:bodyPr>
          <a:p>
            <a:pPr algn="ctr"/>
            <a:r>
              <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业务对象层</a:t>
            </a:r>
            <a:endPar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6" name="TextBox 4"/>
          <p:cNvSpPr>
            <a:spLocks noChangeAspect="1"/>
          </p:cNvSpPr>
          <p:nvPr/>
        </p:nvSpPr>
        <p:spPr>
          <a:xfrm>
            <a:off x="2876550" y="2571750"/>
            <a:ext cx="1001713" cy="220663"/>
          </a:xfrm>
          <a:prstGeom prst="rect">
            <a:avLst/>
          </a:prstGeom>
          <a:noFill/>
          <a:ln w="9525">
            <a:noFill/>
          </a:ln>
        </p:spPr>
        <p:txBody>
          <a:bodyPr vert="horz" wrap="square" lIns="90170" tIns="46990" rIns="90170" bIns="46990" anchor="t" anchorCtr="0">
            <a:spAutoFit/>
          </a:bodyPr>
          <a:p>
            <a:pPr algn="ctr"/>
            <a:r>
              <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业务实体层</a:t>
            </a:r>
            <a:endPar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7" name="TextBox 4"/>
          <p:cNvSpPr>
            <a:spLocks noChangeAspect="1"/>
          </p:cNvSpPr>
          <p:nvPr/>
        </p:nvSpPr>
        <p:spPr>
          <a:xfrm>
            <a:off x="3043238" y="1900238"/>
            <a:ext cx="669925" cy="220662"/>
          </a:xfrm>
          <a:prstGeom prst="rect">
            <a:avLst/>
          </a:prstGeom>
          <a:noFill/>
          <a:ln w="9525">
            <a:noFill/>
          </a:ln>
        </p:spPr>
        <p:txBody>
          <a:bodyPr vert="horz" wrap="square" lIns="90170" tIns="46990" rIns="90170" bIns="46990" anchor="t" anchorCtr="0">
            <a:spAutoFit/>
          </a:bodyPr>
          <a:p>
            <a:pPr algn="ctr"/>
            <a:r>
              <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概念层</a:t>
            </a:r>
            <a:endParaRPr lang="zh-CN" altLang="en-US" sz="1000" b="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8" name="矩形 7"/>
          <p:cNvSpPr>
            <a:spLocks noChangeAspect="1"/>
          </p:cNvSpPr>
          <p:nvPr/>
        </p:nvSpPr>
        <p:spPr>
          <a:xfrm>
            <a:off x="2538413" y="2179638"/>
            <a:ext cx="1517650" cy="68262"/>
          </a:xfrm>
          <a:prstGeom prst="rect">
            <a:avLst/>
          </a:prstGeom>
          <a:solidFill>
            <a:schemeClr val="bg1">
              <a:alpha val="100000"/>
            </a:schemeClr>
          </a:solidFill>
          <a:ln w="9525">
            <a:noFill/>
          </a:ln>
        </p:spPr>
        <p:txBody>
          <a:bodyPr vert="horz" wrap="square" lIns="90170" tIns="46990" rIns="90170" bIns="46990" anchor="t" anchorCtr="0"/>
          <a:p>
            <a:pPr eaLnBrk="0" hangingPunct="0"/>
            <a:endParaRPr b="0">
              <a:solidFill>
                <a:schemeClr val="bg1"/>
              </a:solidFill>
              <a:latin typeface="Arial" panose="020B0604020202020204" charset="-116"/>
              <a:ea typeface="宋体" panose="02010600030101010101" pitchFamily="2" charset="-122"/>
              <a:sym typeface="Arial" panose="020B0604020202020204" charset="-116"/>
            </a:endParaRPr>
          </a:p>
        </p:txBody>
      </p:sp>
      <p:sp>
        <p:nvSpPr>
          <p:cNvPr id="25619" name="矩形 8"/>
          <p:cNvSpPr>
            <a:spLocks noChangeAspect="1"/>
          </p:cNvSpPr>
          <p:nvPr/>
        </p:nvSpPr>
        <p:spPr>
          <a:xfrm>
            <a:off x="2536825" y="2486025"/>
            <a:ext cx="1714500" cy="69850"/>
          </a:xfrm>
          <a:prstGeom prst="rect">
            <a:avLst/>
          </a:prstGeom>
          <a:solidFill>
            <a:schemeClr val="bg1">
              <a:alpha val="100000"/>
            </a:schemeClr>
          </a:solidFill>
          <a:ln w="9525">
            <a:noFill/>
          </a:ln>
        </p:spPr>
        <p:txBody>
          <a:bodyPr vert="horz" wrap="square" lIns="90170" tIns="46990" rIns="90170" bIns="46990" anchor="t" anchorCtr="0"/>
          <a:p>
            <a:pPr eaLnBrk="0" hangingPunct="0"/>
            <a:endParaRPr b="0">
              <a:solidFill>
                <a:schemeClr val="bg1"/>
              </a:solidFill>
              <a:latin typeface="Arial" panose="020B0604020202020204" charset="-116"/>
              <a:ea typeface="宋体" panose="02010600030101010101" pitchFamily="2" charset="-122"/>
              <a:sym typeface="Arial" panose="020B0604020202020204" charset="-116"/>
            </a:endParaRPr>
          </a:p>
        </p:txBody>
      </p:sp>
      <p:sp>
        <p:nvSpPr>
          <p:cNvPr id="25620" name="TextBox 7"/>
          <p:cNvSpPr>
            <a:spLocks noChangeAspect="1"/>
          </p:cNvSpPr>
          <p:nvPr/>
        </p:nvSpPr>
        <p:spPr>
          <a:xfrm>
            <a:off x="468313" y="2922588"/>
            <a:ext cx="615950" cy="277812"/>
          </a:xfrm>
          <a:prstGeom prst="rect">
            <a:avLst/>
          </a:prstGeom>
          <a:noFill/>
          <a:ln w="9525">
            <a:noFill/>
          </a:ln>
        </p:spPr>
        <p:txBody>
          <a:bodyPr vert="horz" wrap="none" lIns="90170" tIns="46990" rIns="90170" bIns="46990" anchor="t" anchorCtr="0">
            <a:spAutoFit/>
          </a:bodyPr>
          <a:p>
            <a:pPr eaLnBrk="0" hangingPunct="0"/>
            <a:r>
              <a:rPr lang="en-US" altLang="zh-CN"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IT</a:t>
            </a:r>
            <a:r>
              <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视角</a:t>
            </a:r>
            <a:endParaRPr lang="zh-CN" altLang="en-US" sz="12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1" name="平行四边形 14"/>
          <p:cNvSpPr>
            <a:spLocks noChangeAspect="1"/>
          </p:cNvSpPr>
          <p:nvPr/>
        </p:nvSpPr>
        <p:spPr>
          <a:xfrm>
            <a:off x="1365250" y="3857625"/>
            <a:ext cx="719138" cy="263525"/>
          </a:xfrm>
          <a:prstGeom prst="parallelogram">
            <a:avLst>
              <a:gd name="adj" fmla="val 77004"/>
            </a:avLst>
          </a:prstGeom>
          <a:solidFill>
            <a:srgbClr val="D8D8D8">
              <a:alpha val="100000"/>
            </a:srgbClr>
          </a:solid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buFont typeface="Arial" panose="020B0604020202020204" charset="-116"/>
              <a:buNone/>
            </a:pPr>
            <a:endParaRPr sz="1000" b="0" i="1" baseline="0">
              <a:latin typeface="Arial" panose="020B0604020202020204" charset="-116"/>
              <a:ea typeface="宋体" panose="02010600030101010101" pitchFamily="2" charset="-122"/>
              <a:sym typeface="Arial" panose="020B0604020202020204" charset="-116"/>
            </a:endParaRPr>
          </a:p>
        </p:txBody>
      </p:sp>
      <p:sp>
        <p:nvSpPr>
          <p:cNvPr id="25622" name="TextBox 21"/>
          <p:cNvSpPr>
            <a:spLocks noChangeAspect="1"/>
          </p:cNvSpPr>
          <p:nvPr/>
        </p:nvSpPr>
        <p:spPr>
          <a:xfrm>
            <a:off x="1014413" y="3990975"/>
            <a:ext cx="392112" cy="358775"/>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逻辑</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应用</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3" name="文本框 16"/>
          <p:cNvSpPr>
            <a:spLocks noChangeAspect="1"/>
          </p:cNvSpPr>
          <p:nvPr/>
        </p:nvSpPr>
        <p:spPr>
          <a:xfrm>
            <a:off x="1408113" y="3865563"/>
            <a:ext cx="715962" cy="246062"/>
          </a:xfrm>
          <a:prstGeom prst="rect">
            <a:avLst/>
          </a:prstGeom>
          <a:noFill/>
          <a:ln w="9525">
            <a:noFill/>
          </a:ln>
        </p:spPr>
        <p:txBody>
          <a:bodyPr vert="horz" wrap="square" lIns="90170" tIns="46990" rIns="90170" bIns="46990" anchor="t" anchorCtr="0">
            <a:spAutoFit/>
          </a:bodyPr>
          <a:p>
            <a:r>
              <a:rPr lang="en-US" altLang="zh-CN" sz="1000" b="0" i="1" dirty="0">
                <a:solidFill>
                  <a:srgbClr val="000000"/>
                </a:solidFill>
                <a:latin typeface="Arial" panose="020B0604020202020204" charset="-116"/>
                <a:ea typeface="宋体" panose="02010600030101010101" pitchFamily="2" charset="-122"/>
                <a:sym typeface="Arial" panose="020B0604020202020204" charset="-116"/>
              </a:rPr>
              <a:t>ER</a:t>
            </a:r>
            <a:r>
              <a:rPr lang="zh-CN" altLang="en-US" sz="1000" b="0" i="1" dirty="0">
                <a:solidFill>
                  <a:srgbClr val="000000"/>
                </a:solidFill>
                <a:latin typeface="Arial" panose="020B0604020202020204" charset="-116"/>
                <a:ea typeface="宋体" panose="02010600030101010101" pitchFamily="2" charset="-122"/>
                <a:sym typeface="Arial" panose="020B0604020202020204" charset="-116"/>
              </a:rPr>
              <a:t>模型</a:t>
            </a:r>
            <a:endParaRPr lang="zh-CN" altLang="en-US" sz="1000" b="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24" name="Parallelogram 14"/>
          <p:cNvSpPr>
            <a:spLocks noChangeAspect="1"/>
          </p:cNvSpPr>
          <p:nvPr/>
        </p:nvSpPr>
        <p:spPr>
          <a:xfrm>
            <a:off x="839788" y="5046663"/>
            <a:ext cx="1825625" cy="617537"/>
          </a:xfrm>
          <a:prstGeom prst="parallelogram">
            <a:avLst>
              <a:gd name="adj" fmla="val 82463"/>
            </a:avLst>
          </a:prstGeom>
          <a:noFill/>
          <a:ln w="952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b="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25" name="TextBox 21"/>
          <p:cNvSpPr>
            <a:spLocks noChangeAspect="1"/>
          </p:cNvSpPr>
          <p:nvPr/>
        </p:nvSpPr>
        <p:spPr>
          <a:xfrm>
            <a:off x="1398588" y="5046663"/>
            <a:ext cx="268287" cy="247650"/>
          </a:xfrm>
          <a:prstGeom prst="rect">
            <a:avLst/>
          </a:prstGeom>
          <a:noFill/>
          <a:ln w="9525">
            <a:noFill/>
          </a:ln>
        </p:spPr>
        <p:txBody>
          <a:bodyPr vert="horz" wrap="none" lIns="90170" tIns="46990" rIns="90170" bIns="46990" anchor="t" anchorCtr="0">
            <a:spAutoFit/>
          </a:bodyPr>
          <a:p>
            <a:pPr algn="ctr"/>
            <a:r>
              <a:rPr lang="en-US" altLang="zh-CN" sz="12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D</a:t>
            </a:r>
            <a:endParaRPr lang="en-US" altLang="zh-CN" sz="12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6" name="直接连接符 24"/>
          <p:cNvSpPr>
            <a:spLocks noChangeAspect="1"/>
          </p:cNvSpPr>
          <p:nvPr/>
        </p:nvSpPr>
        <p:spPr>
          <a:xfrm>
            <a:off x="1797050" y="4187825"/>
            <a:ext cx="0" cy="858838"/>
          </a:xfrm>
          <a:prstGeom prst="line">
            <a:avLst/>
          </a:prstGeom>
          <a:ln w="9525" cap="flat" cmpd="sng">
            <a:solidFill>
              <a:schemeClr val="tx1"/>
            </a:solidFill>
            <a:prstDash val="solid"/>
            <a:headEnd type="none" w="med" len="med"/>
            <a:tailEnd type="arrow" w="med" len="med"/>
          </a:ln>
        </p:spPr>
      </p:sp>
      <p:sp>
        <p:nvSpPr>
          <p:cNvPr id="25627" name="Rectangle 5"/>
          <p:cNvSpPr>
            <a:spLocks noChangeAspect="1"/>
          </p:cNvSpPr>
          <p:nvPr/>
        </p:nvSpPr>
        <p:spPr>
          <a:xfrm>
            <a:off x="3609975" y="2963863"/>
            <a:ext cx="3522663" cy="1425575"/>
          </a:xfrm>
          <a:prstGeom prst="parallelogram">
            <a:avLst>
              <a:gd name="adj" fmla="val 67187"/>
            </a:avLst>
          </a:prstGeom>
          <a:noFill/>
          <a:ln w="6350"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28" name="Rectangle 6"/>
          <p:cNvSpPr>
            <a:spLocks noChangeAspect="1"/>
          </p:cNvSpPr>
          <p:nvPr/>
        </p:nvSpPr>
        <p:spPr>
          <a:xfrm>
            <a:off x="4006850" y="3556000"/>
            <a:ext cx="1533525" cy="400050"/>
          </a:xfrm>
          <a:prstGeom prst="parallelogram">
            <a:avLst>
              <a:gd name="adj" fmla="val 70364"/>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29" name="Rectangle 7"/>
          <p:cNvSpPr>
            <a:spLocks noChangeAspect="1"/>
          </p:cNvSpPr>
          <p:nvPr/>
        </p:nvSpPr>
        <p:spPr>
          <a:xfrm>
            <a:off x="5413375" y="3567113"/>
            <a:ext cx="1165225" cy="403225"/>
          </a:xfrm>
          <a:prstGeom prst="parallelogram">
            <a:avLst>
              <a:gd name="adj" fmla="val 67415"/>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30" name="Rectangle 8"/>
          <p:cNvSpPr>
            <a:spLocks noChangeAspect="1"/>
          </p:cNvSpPr>
          <p:nvPr/>
        </p:nvSpPr>
        <p:spPr>
          <a:xfrm>
            <a:off x="3805238" y="4029075"/>
            <a:ext cx="2487612" cy="274638"/>
          </a:xfrm>
          <a:prstGeom prst="parallelogram">
            <a:avLst>
              <a:gd name="adj" fmla="val 67725"/>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31" name="Rectangle 13"/>
          <p:cNvSpPr>
            <a:spLocks noChangeAspect="1"/>
          </p:cNvSpPr>
          <p:nvPr/>
        </p:nvSpPr>
        <p:spPr>
          <a:xfrm>
            <a:off x="4360863" y="3105150"/>
            <a:ext cx="1366837" cy="355600"/>
          </a:xfrm>
          <a:prstGeom prst="parallelogram">
            <a:avLst>
              <a:gd name="adj" fmla="val 64382"/>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32" name="TextBox 21"/>
          <p:cNvSpPr>
            <a:spLocks noChangeAspect="1"/>
          </p:cNvSpPr>
          <p:nvPr/>
        </p:nvSpPr>
        <p:spPr>
          <a:xfrm>
            <a:off x="4035425" y="3738563"/>
            <a:ext cx="279400" cy="220662"/>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库</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33" name="TextBox 21"/>
          <p:cNvSpPr>
            <a:spLocks noChangeAspect="1"/>
          </p:cNvSpPr>
          <p:nvPr/>
        </p:nvSpPr>
        <p:spPr>
          <a:xfrm>
            <a:off x="5448300" y="3760788"/>
            <a:ext cx="279400" cy="220662"/>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图</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34" name="文本框 30"/>
          <p:cNvSpPr>
            <a:spLocks noChangeAspect="1"/>
          </p:cNvSpPr>
          <p:nvPr/>
        </p:nvSpPr>
        <p:spPr>
          <a:xfrm>
            <a:off x="4552950" y="3575050"/>
            <a:ext cx="587375" cy="368300"/>
          </a:xfrm>
          <a:prstGeom prst="rect">
            <a:avLst/>
          </a:prstGeom>
          <a:noFill/>
          <a:ln w="9525">
            <a:noFill/>
          </a:ln>
        </p:spPr>
        <p:txBody>
          <a:bodyPr vert="horz" wrap="square" lIns="90170" tIns="46990" rIns="90170" bIns="46990" anchor="t" anchorCtr="0">
            <a:spAutoFit/>
          </a:bodyPr>
          <a:p>
            <a:r>
              <a:rPr lang="zh-CN" altLang="en-US" sz="900" b="0" i="1" dirty="0">
                <a:solidFill>
                  <a:srgbClr val="000000"/>
                </a:solidFill>
                <a:latin typeface="Arial" panose="020B0604020202020204" charset="-116"/>
                <a:ea typeface="宋体" panose="02010600030101010101" pitchFamily="2" charset="-122"/>
                <a:sym typeface="Arial" panose="020B0604020202020204" charset="-116"/>
              </a:rPr>
              <a:t>降范</a:t>
            </a:r>
            <a:r>
              <a:rPr lang="en-US" altLang="zh-CN" sz="900" b="0" i="1" dirty="0">
                <a:solidFill>
                  <a:srgbClr val="000000"/>
                </a:solidFill>
                <a:latin typeface="Arial" panose="020B0604020202020204" charset="-116"/>
                <a:ea typeface="宋体" panose="02010600030101010101" pitchFamily="2" charset="-122"/>
                <a:sym typeface="Arial" panose="020B0604020202020204" charset="-116"/>
              </a:rPr>
              <a:t>ER</a:t>
            </a:r>
            <a:r>
              <a:rPr lang="zh-CN" altLang="en-US" sz="900" b="0" i="1" dirty="0">
                <a:solidFill>
                  <a:srgbClr val="000000"/>
                </a:solidFill>
                <a:latin typeface="Arial" panose="020B0604020202020204" charset="-116"/>
                <a:ea typeface="宋体" panose="02010600030101010101" pitchFamily="2" charset="-122"/>
                <a:sym typeface="Arial" panose="020B0604020202020204" charset="-116"/>
              </a:rPr>
              <a:t>模型</a:t>
            </a:r>
            <a:endParaRPr lang="zh-CN" altLang="en-US" sz="900" b="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35" name="TextBox 21"/>
          <p:cNvSpPr>
            <a:spLocks noChangeAspect="1"/>
          </p:cNvSpPr>
          <p:nvPr/>
        </p:nvSpPr>
        <p:spPr>
          <a:xfrm>
            <a:off x="3908425" y="4106863"/>
            <a:ext cx="280988" cy="220662"/>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湖</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36" name="TextBox 21"/>
          <p:cNvSpPr>
            <a:spLocks noChangeAspect="1"/>
          </p:cNvSpPr>
          <p:nvPr/>
        </p:nvSpPr>
        <p:spPr>
          <a:xfrm>
            <a:off x="931863" y="5441950"/>
            <a:ext cx="392112" cy="358775"/>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物理</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应用</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37" name="TextBox 21"/>
          <p:cNvSpPr>
            <a:spLocks noChangeAspect="1"/>
          </p:cNvSpPr>
          <p:nvPr/>
        </p:nvSpPr>
        <p:spPr>
          <a:xfrm>
            <a:off x="4868863" y="3011488"/>
            <a:ext cx="392112" cy="220662"/>
          </a:xfrm>
          <a:prstGeom prst="rect">
            <a:avLst/>
          </a:prstGeom>
          <a:solidFill>
            <a:schemeClr val="bg1">
              <a:alpha val="100000"/>
            </a:schemeClr>
          </a:solidFill>
          <a:ln w="9525">
            <a:noFill/>
          </a:ln>
        </p:spPr>
        <p:txBody>
          <a:bodyPr vert="horz" wrap="none" lIns="90170" tIns="46990" rIns="90170" bIns="46990" anchor="t" anchorCtr="0">
            <a:spAutoFit/>
          </a:bodyPr>
          <a:p>
            <a:pPr algn="ctr"/>
            <a:r>
              <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rPr>
              <a:t>通用</a:t>
            </a:r>
            <a:endPar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38" name="平行四边形 37"/>
          <p:cNvSpPr>
            <a:spLocks noChangeAspect="1"/>
          </p:cNvSpPr>
          <p:nvPr/>
        </p:nvSpPr>
        <p:spPr>
          <a:xfrm>
            <a:off x="4619625" y="3198813"/>
            <a:ext cx="749300" cy="239712"/>
          </a:xfrm>
          <a:prstGeom prst="parallelogram">
            <a:avLst>
              <a:gd name="adj" fmla="val 58349"/>
            </a:avLst>
          </a:prstGeom>
          <a:noFill/>
          <a:ln w="1270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39" name="Rectangle 13"/>
          <p:cNvSpPr>
            <a:spLocks noChangeAspect="1"/>
          </p:cNvSpPr>
          <p:nvPr/>
        </p:nvSpPr>
        <p:spPr>
          <a:xfrm>
            <a:off x="5599113" y="3105150"/>
            <a:ext cx="1347787" cy="355600"/>
          </a:xfrm>
          <a:prstGeom prst="parallelogram">
            <a:avLst>
              <a:gd name="adj" fmla="val 66187"/>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0" name="TextBox 21"/>
          <p:cNvSpPr>
            <a:spLocks noChangeAspect="1"/>
          </p:cNvSpPr>
          <p:nvPr/>
        </p:nvSpPr>
        <p:spPr>
          <a:xfrm>
            <a:off x="6127750" y="3006725"/>
            <a:ext cx="393700" cy="219075"/>
          </a:xfrm>
          <a:prstGeom prst="rect">
            <a:avLst/>
          </a:prstGeom>
          <a:solidFill>
            <a:schemeClr val="bg1">
              <a:alpha val="100000"/>
            </a:schemeClr>
          </a:solidFill>
          <a:ln w="9525">
            <a:noFill/>
          </a:ln>
        </p:spPr>
        <p:txBody>
          <a:bodyPr vert="horz" wrap="none" lIns="90170" tIns="46990" rIns="90170" bIns="46990" anchor="t" anchorCtr="0">
            <a:spAutoFit/>
          </a:bodyPr>
          <a:p>
            <a:pPr algn="ctr"/>
            <a:r>
              <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rPr>
              <a:t>专业</a:t>
            </a:r>
            <a:endPar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41" name="平行四边形 41"/>
          <p:cNvSpPr>
            <a:spLocks noChangeAspect="1"/>
          </p:cNvSpPr>
          <p:nvPr/>
        </p:nvSpPr>
        <p:spPr>
          <a:xfrm>
            <a:off x="5884863" y="3198813"/>
            <a:ext cx="760412" cy="239712"/>
          </a:xfrm>
          <a:prstGeom prst="parallelogram">
            <a:avLst>
              <a:gd name="adj" fmla="val 58377"/>
            </a:avLst>
          </a:prstGeom>
          <a:noFill/>
          <a:ln w="1270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2" name="直接连接符 44"/>
          <p:cNvSpPr>
            <a:spLocks noChangeAspect="1"/>
          </p:cNvSpPr>
          <p:nvPr/>
        </p:nvSpPr>
        <p:spPr>
          <a:xfrm>
            <a:off x="3346450" y="2792413"/>
            <a:ext cx="722313" cy="747712"/>
          </a:xfrm>
          <a:prstGeom prst="line">
            <a:avLst/>
          </a:prstGeom>
          <a:ln w="12700" cap="flat" cmpd="sng">
            <a:solidFill>
              <a:schemeClr val="tx1"/>
            </a:solidFill>
            <a:prstDash val="lgDash"/>
            <a:headEnd type="none" w="med" len="med"/>
            <a:tailEnd type="arrow" w="med" len="med"/>
          </a:ln>
        </p:spPr>
      </p:sp>
      <p:sp>
        <p:nvSpPr>
          <p:cNvPr id="25643" name="TextBox 21"/>
          <p:cNvSpPr>
            <a:spLocks noChangeAspect="1"/>
          </p:cNvSpPr>
          <p:nvPr/>
        </p:nvSpPr>
        <p:spPr>
          <a:xfrm>
            <a:off x="3814763" y="3038475"/>
            <a:ext cx="393700" cy="219075"/>
          </a:xfrm>
          <a:prstGeom prst="rect">
            <a:avLst/>
          </a:prstGeom>
          <a:noFill/>
          <a:ln w="9525">
            <a:noFill/>
          </a:ln>
        </p:spPr>
        <p:txBody>
          <a:bodyPr vert="horz" wrap="none" lIns="90170" tIns="46990" rIns="90170" bIns="46990" anchor="t" anchorCtr="0">
            <a:spAutoFit/>
          </a:bodyPr>
          <a:p>
            <a:pPr algn="ctr"/>
            <a:r>
              <a:rPr lang="zh-CN" altLang="en-US" sz="10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指导</a:t>
            </a:r>
            <a:endParaRPr lang="zh-CN" altLang="en-US" sz="1000" b="0"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44" name="Rectangle 5"/>
          <p:cNvSpPr>
            <a:spLocks noChangeAspect="1"/>
          </p:cNvSpPr>
          <p:nvPr/>
        </p:nvSpPr>
        <p:spPr>
          <a:xfrm>
            <a:off x="3552825" y="4670425"/>
            <a:ext cx="3557588" cy="1266825"/>
          </a:xfrm>
          <a:prstGeom prst="parallelogram">
            <a:avLst>
              <a:gd name="adj" fmla="val 67241"/>
            </a:avLst>
          </a:prstGeom>
          <a:noFill/>
          <a:ln w="6350"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b="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5" name="Rectangle 6"/>
          <p:cNvSpPr>
            <a:spLocks noChangeAspect="1"/>
          </p:cNvSpPr>
          <p:nvPr/>
        </p:nvSpPr>
        <p:spPr>
          <a:xfrm>
            <a:off x="3997325" y="5195888"/>
            <a:ext cx="1533525" cy="300037"/>
          </a:xfrm>
          <a:prstGeom prst="parallelogram">
            <a:avLst>
              <a:gd name="adj" fmla="val 70702"/>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6" name="Rectangle 7"/>
          <p:cNvSpPr>
            <a:spLocks noChangeAspect="1"/>
          </p:cNvSpPr>
          <p:nvPr/>
        </p:nvSpPr>
        <p:spPr>
          <a:xfrm>
            <a:off x="5403850" y="5195888"/>
            <a:ext cx="1165225" cy="314325"/>
          </a:xfrm>
          <a:prstGeom prst="parallelogram">
            <a:avLst>
              <a:gd name="adj" fmla="val 67705"/>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7" name="Rectangle 8"/>
          <p:cNvSpPr>
            <a:spLocks noChangeAspect="1"/>
          </p:cNvSpPr>
          <p:nvPr/>
        </p:nvSpPr>
        <p:spPr>
          <a:xfrm>
            <a:off x="3797300" y="5572125"/>
            <a:ext cx="2487613" cy="288925"/>
          </a:xfrm>
          <a:prstGeom prst="parallelogram">
            <a:avLst>
              <a:gd name="adj" fmla="val 68078"/>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8" name="Rectangle 13"/>
          <p:cNvSpPr>
            <a:spLocks noChangeAspect="1"/>
          </p:cNvSpPr>
          <p:nvPr/>
        </p:nvSpPr>
        <p:spPr>
          <a:xfrm>
            <a:off x="4249738" y="4856163"/>
            <a:ext cx="1363662" cy="284162"/>
          </a:xfrm>
          <a:prstGeom prst="parallelogram">
            <a:avLst>
              <a:gd name="adj" fmla="val 73648"/>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49" name="TextBox 21"/>
          <p:cNvSpPr>
            <a:spLocks noChangeAspect="1"/>
          </p:cNvSpPr>
          <p:nvPr/>
        </p:nvSpPr>
        <p:spPr>
          <a:xfrm>
            <a:off x="4025900" y="5280025"/>
            <a:ext cx="295275" cy="220663"/>
          </a:xfrm>
          <a:prstGeom prst="rect">
            <a:avLst/>
          </a:prstGeom>
          <a:noFill/>
          <a:ln w="9525">
            <a:noFill/>
          </a:ln>
        </p:spPr>
        <p:txBody>
          <a:bodyPr vert="horz" wrap="squar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库</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50" name="TextBox 21"/>
          <p:cNvSpPr>
            <a:spLocks noChangeAspect="1"/>
          </p:cNvSpPr>
          <p:nvPr/>
        </p:nvSpPr>
        <p:spPr>
          <a:xfrm>
            <a:off x="5440363" y="5303838"/>
            <a:ext cx="277812" cy="219075"/>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图</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51" name="文本框 63"/>
          <p:cNvSpPr>
            <a:spLocks noChangeAspect="1"/>
          </p:cNvSpPr>
          <p:nvPr/>
        </p:nvSpPr>
        <p:spPr>
          <a:xfrm>
            <a:off x="4491038" y="5232400"/>
            <a:ext cx="588962" cy="220663"/>
          </a:xfrm>
          <a:prstGeom prst="rect">
            <a:avLst/>
          </a:prstGeom>
          <a:noFill/>
          <a:ln w="9525">
            <a:noFill/>
          </a:ln>
        </p:spPr>
        <p:txBody>
          <a:bodyPr vert="horz" wrap="square" lIns="90170" tIns="46990" rIns="90170" bIns="46990" anchor="t" anchorCtr="0">
            <a:spAutoFit/>
          </a:bodyPr>
          <a:p>
            <a:r>
              <a:rPr lang="zh-CN" altLang="en-US" sz="1000" b="0" i="1" dirty="0">
                <a:solidFill>
                  <a:srgbClr val="000000"/>
                </a:solidFill>
                <a:latin typeface="Arial" panose="020B0604020202020204" charset="-116"/>
                <a:ea typeface="宋体" panose="02010600030101010101" pitchFamily="2" charset="-122"/>
                <a:sym typeface="Arial" panose="020B0604020202020204" charset="-116"/>
              </a:rPr>
              <a:t>宽表</a:t>
            </a:r>
            <a:endParaRPr lang="zh-CN" altLang="en-US" sz="1000" b="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52" name="TextBox 21"/>
          <p:cNvSpPr>
            <a:spLocks noChangeAspect="1"/>
          </p:cNvSpPr>
          <p:nvPr/>
        </p:nvSpPr>
        <p:spPr>
          <a:xfrm>
            <a:off x="3900488" y="5648325"/>
            <a:ext cx="280987" cy="220663"/>
          </a:xfrm>
          <a:prstGeom prst="rect">
            <a:avLst/>
          </a:prstGeom>
          <a:noFill/>
          <a:ln w="9525">
            <a:noFill/>
          </a:ln>
        </p:spPr>
        <p:txBody>
          <a:bodyPr vert="horz" wrap="none" lIns="90170" tIns="46990" rIns="90170" bIns="46990" anchor="t" anchorCtr="0">
            <a:spAutoFit/>
          </a:bodyPr>
          <a:p>
            <a:pPr algn="ctr"/>
            <a:r>
              <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rPr>
              <a:t>湖</a:t>
            </a:r>
            <a:endParaRPr lang="zh-CN" altLang="en-US" sz="1000" b="0" i="1"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53" name="TextBox 21"/>
          <p:cNvSpPr>
            <a:spLocks noChangeAspect="1"/>
          </p:cNvSpPr>
          <p:nvPr/>
        </p:nvSpPr>
        <p:spPr>
          <a:xfrm>
            <a:off x="4743450" y="4684713"/>
            <a:ext cx="392113" cy="219075"/>
          </a:xfrm>
          <a:prstGeom prst="rect">
            <a:avLst/>
          </a:prstGeom>
          <a:solidFill>
            <a:schemeClr val="bg1">
              <a:alpha val="100000"/>
            </a:schemeClr>
          </a:solidFill>
          <a:ln w="9525">
            <a:noFill/>
          </a:ln>
        </p:spPr>
        <p:txBody>
          <a:bodyPr vert="horz" wrap="none" lIns="90170" tIns="46990" rIns="90170" bIns="46990" anchor="t" anchorCtr="0">
            <a:spAutoFit/>
          </a:bodyPr>
          <a:p>
            <a:pPr algn="ctr"/>
            <a:r>
              <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rPr>
              <a:t>通用</a:t>
            </a:r>
            <a:endPar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54" name="Rectangle 13"/>
          <p:cNvSpPr>
            <a:spLocks noChangeAspect="1"/>
          </p:cNvSpPr>
          <p:nvPr/>
        </p:nvSpPr>
        <p:spPr>
          <a:xfrm>
            <a:off x="5537200" y="4851400"/>
            <a:ext cx="1279525" cy="288925"/>
          </a:xfrm>
          <a:prstGeom prst="parallelogram">
            <a:avLst>
              <a:gd name="adj" fmla="val 64236"/>
            </a:avLst>
          </a:prstGeom>
          <a:noFill/>
          <a:ln w="3175" cap="flat" cmpd="sng">
            <a:solidFill>
              <a:schemeClr val="tx1"/>
            </a:solidFill>
            <a:prstDash val="solid"/>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55" name="直接连接符 84"/>
          <p:cNvSpPr>
            <a:spLocks noChangeAspect="1"/>
          </p:cNvSpPr>
          <p:nvPr/>
        </p:nvSpPr>
        <p:spPr>
          <a:xfrm>
            <a:off x="5295900" y="4392613"/>
            <a:ext cx="1588" cy="273050"/>
          </a:xfrm>
          <a:prstGeom prst="line">
            <a:avLst/>
          </a:prstGeom>
          <a:ln w="12700" cap="flat" cmpd="sng">
            <a:solidFill>
              <a:schemeClr val="tx1"/>
            </a:solidFill>
            <a:prstDash val="lgDash"/>
            <a:headEnd type="none" w="med" len="med"/>
            <a:tailEnd type="arrow" w="med" len="med"/>
          </a:ln>
        </p:spPr>
      </p:sp>
      <p:cxnSp>
        <p:nvCxnSpPr>
          <p:cNvPr id="25656" name="曲线连接符 25655"/>
          <p:cNvCxnSpPr>
            <a:cxnSpLocks noChangeAspect="1"/>
            <a:stCxn id="25624" idx="4"/>
          </p:cNvCxnSpPr>
          <p:nvPr/>
        </p:nvCxnSpPr>
        <p:spPr>
          <a:xfrm rot="-5400000" flipH="1">
            <a:off x="3284538" y="4130675"/>
            <a:ext cx="188912" cy="3252788"/>
          </a:xfrm>
          <a:prstGeom prst="curvedConnector3">
            <a:avLst>
              <a:gd name="adj1" fmla="val 212954"/>
            </a:avLst>
          </a:prstGeom>
          <a:ln w="9525" cap="flat" cmpd="sng">
            <a:solidFill>
              <a:schemeClr val="tx1"/>
            </a:solidFill>
            <a:prstDash val="solid"/>
            <a:headEnd type="none" w="med" len="med"/>
            <a:tailEnd type="arrow" w="med" len="med"/>
          </a:ln>
        </p:spPr>
      </p:cxnSp>
      <p:sp>
        <p:nvSpPr>
          <p:cNvPr id="25657" name="TextBox 21"/>
          <p:cNvSpPr>
            <a:spLocks noChangeAspect="1"/>
          </p:cNvSpPr>
          <p:nvPr/>
        </p:nvSpPr>
        <p:spPr>
          <a:xfrm>
            <a:off x="5980113" y="4700588"/>
            <a:ext cx="393700" cy="220662"/>
          </a:xfrm>
          <a:prstGeom prst="rect">
            <a:avLst/>
          </a:prstGeom>
          <a:solidFill>
            <a:schemeClr val="bg1">
              <a:alpha val="100000"/>
            </a:schemeClr>
          </a:solidFill>
          <a:ln w="9525">
            <a:noFill/>
          </a:ln>
        </p:spPr>
        <p:txBody>
          <a:bodyPr vert="horz" wrap="none" lIns="90170" tIns="46990" rIns="90170" bIns="46990" anchor="t" anchorCtr="0">
            <a:spAutoFit/>
          </a:bodyPr>
          <a:p>
            <a:pPr algn="ctr"/>
            <a:r>
              <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rPr>
              <a:t>专业</a:t>
            </a:r>
            <a:endParaRPr lang="zh-CN" altLang="en-US" sz="1000" b="0" i="1" dirty="0">
              <a:solidFill>
                <a:srgbClr val="0945A5"/>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58" name="Straight Connector 6"/>
          <p:cNvSpPr>
            <a:spLocks noChangeAspect="1"/>
          </p:cNvSpPr>
          <p:nvPr/>
        </p:nvSpPr>
        <p:spPr>
          <a:xfrm>
            <a:off x="633413" y="4511675"/>
            <a:ext cx="7510462" cy="1588"/>
          </a:xfrm>
          <a:prstGeom prst="line">
            <a:avLst/>
          </a:prstGeom>
          <a:ln w="12700" cap="flat" cmpd="sng">
            <a:solidFill>
              <a:srgbClr val="FFC000"/>
            </a:solidFill>
            <a:prstDash val="dash"/>
            <a:headEnd type="none" w="med" len="med"/>
            <a:tailEnd type="none" w="med" len="med"/>
          </a:ln>
        </p:spPr>
      </p:sp>
      <p:sp>
        <p:nvSpPr>
          <p:cNvPr id="25659" name="文本框 92"/>
          <p:cNvSpPr>
            <a:spLocks noChangeAspect="1"/>
          </p:cNvSpPr>
          <p:nvPr/>
        </p:nvSpPr>
        <p:spPr>
          <a:xfrm>
            <a:off x="7956550" y="3209925"/>
            <a:ext cx="393700" cy="1279525"/>
          </a:xfrm>
          <a:prstGeom prst="rect">
            <a:avLst/>
          </a:prstGeom>
          <a:noFill/>
          <a:ln w="9525">
            <a:noFill/>
          </a:ln>
        </p:spPr>
        <p:txBody>
          <a:bodyPr wrap="square" lIns="90170" tIns="46990" rIns="90170" bIns="46990" anchor="t" anchorCtr="0">
            <a:spAutoFit/>
          </a:bodyPr>
          <a:p>
            <a:r>
              <a:rPr lang="zh-CN" altLang="en-US" sz="1400" b="0" dirty="0">
                <a:solidFill>
                  <a:srgbClr val="000000"/>
                </a:solidFill>
                <a:latin typeface="Arial" panose="020B0604020202020204" charset="-116"/>
                <a:ea typeface="宋体" panose="02010600030101010101" pitchFamily="2" charset="-122"/>
                <a:sym typeface="Arial" panose="020B0604020202020204" charset="-116"/>
              </a:rPr>
              <a:t>应用逻辑层</a:t>
            </a:r>
            <a:endParaRPr lang="zh-CN" altLang="en-US" sz="14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0" name="Rectangle 6"/>
          <p:cNvSpPr>
            <a:spLocks noChangeAspect="1"/>
          </p:cNvSpPr>
          <p:nvPr/>
        </p:nvSpPr>
        <p:spPr>
          <a:xfrm>
            <a:off x="5675313" y="3613150"/>
            <a:ext cx="730250" cy="279400"/>
          </a:xfrm>
          <a:prstGeom prst="parallelogram">
            <a:avLst>
              <a:gd name="adj" fmla="val 67614"/>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1" name="Rectangle 6"/>
          <p:cNvSpPr>
            <a:spLocks noChangeAspect="1"/>
          </p:cNvSpPr>
          <p:nvPr/>
        </p:nvSpPr>
        <p:spPr>
          <a:xfrm>
            <a:off x="4518025" y="3613150"/>
            <a:ext cx="601663" cy="279400"/>
          </a:xfrm>
          <a:prstGeom prst="parallelogram">
            <a:avLst>
              <a:gd name="adj" fmla="val 63665"/>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2" name="Rectangle 6"/>
          <p:cNvSpPr>
            <a:spLocks noChangeAspect="1"/>
          </p:cNvSpPr>
          <p:nvPr/>
        </p:nvSpPr>
        <p:spPr>
          <a:xfrm>
            <a:off x="5699125" y="5222875"/>
            <a:ext cx="674688" cy="249238"/>
          </a:xfrm>
          <a:prstGeom prst="parallelogram">
            <a:avLst>
              <a:gd name="adj" fmla="val 63552"/>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3" name="平行四边形 98"/>
          <p:cNvSpPr>
            <a:spLocks noChangeAspect="1"/>
          </p:cNvSpPr>
          <p:nvPr/>
        </p:nvSpPr>
        <p:spPr>
          <a:xfrm>
            <a:off x="1362075" y="5341938"/>
            <a:ext cx="558800" cy="261937"/>
          </a:xfrm>
          <a:prstGeom prst="parallelogram">
            <a:avLst>
              <a:gd name="adj" fmla="val 77431"/>
            </a:avLst>
          </a:prstGeom>
          <a:solidFill>
            <a:srgbClr val="D8D8D8">
              <a:alpha val="100000"/>
            </a:srgbClr>
          </a:solid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buFont typeface="Arial" panose="020B0604020202020204" charset="-116"/>
              <a:buNone/>
            </a:pPr>
            <a:endParaRPr sz="1000" b="0" i="1" baseline="0">
              <a:latin typeface="Arial" panose="020B0604020202020204" charset="-116"/>
              <a:ea typeface="宋体" panose="02010600030101010101" pitchFamily="2" charset="-122"/>
              <a:sym typeface="Arial" panose="020B0604020202020204" charset="-116"/>
            </a:endParaRPr>
          </a:p>
        </p:txBody>
      </p:sp>
      <p:sp>
        <p:nvSpPr>
          <p:cNvPr id="25664" name="平行四边形 32"/>
          <p:cNvSpPr>
            <a:spLocks noChangeAspect="1"/>
          </p:cNvSpPr>
          <p:nvPr/>
        </p:nvSpPr>
        <p:spPr>
          <a:xfrm>
            <a:off x="1323975" y="5303838"/>
            <a:ext cx="558800" cy="263525"/>
          </a:xfrm>
          <a:prstGeom prst="parallelogram">
            <a:avLst>
              <a:gd name="adj" fmla="val 76965"/>
            </a:avLst>
          </a:prstGeom>
          <a:solidFill>
            <a:srgbClr val="D8D8D8">
              <a:alpha val="100000"/>
            </a:srgbClr>
          </a:solid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buFont typeface="Arial" panose="020B0604020202020204" charset="-116"/>
              <a:buNone/>
            </a:pPr>
            <a:endParaRPr sz="1000" b="0" i="1" baseline="0">
              <a:latin typeface="Arial" panose="020B0604020202020204" charset="-116"/>
              <a:ea typeface="宋体" panose="02010600030101010101" pitchFamily="2" charset="-122"/>
              <a:sym typeface="Arial" panose="020B0604020202020204" charset="-116"/>
            </a:endParaRPr>
          </a:p>
        </p:txBody>
      </p:sp>
      <p:sp>
        <p:nvSpPr>
          <p:cNvPr id="25665" name="文本框 34"/>
          <p:cNvSpPr>
            <a:spLocks noChangeAspect="1"/>
          </p:cNvSpPr>
          <p:nvPr/>
        </p:nvSpPr>
        <p:spPr>
          <a:xfrm>
            <a:off x="1452563" y="5324475"/>
            <a:ext cx="587375" cy="219075"/>
          </a:xfrm>
          <a:prstGeom prst="rect">
            <a:avLst/>
          </a:prstGeom>
          <a:noFill/>
          <a:ln w="9525">
            <a:noFill/>
          </a:ln>
        </p:spPr>
        <p:txBody>
          <a:bodyPr vert="horz" wrap="square" lIns="90170" tIns="46990" rIns="90170" bIns="46990" anchor="t" anchorCtr="0">
            <a:spAutoFit/>
          </a:bodyPr>
          <a:p>
            <a:r>
              <a:rPr lang="zh-CN" altLang="en-US" sz="1000" b="0" i="1" dirty="0">
                <a:solidFill>
                  <a:srgbClr val="000000"/>
                </a:solidFill>
                <a:latin typeface="Arial" panose="020B0604020202020204" charset="-116"/>
                <a:ea typeface="宋体" panose="02010600030101010101" pitchFamily="2" charset="-122"/>
                <a:sym typeface="Arial" panose="020B0604020202020204" charset="-116"/>
              </a:rPr>
              <a:t>表</a:t>
            </a:r>
            <a:endParaRPr lang="zh-CN" altLang="en-US" sz="1000" b="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6" name="Rectangle 6"/>
          <p:cNvSpPr>
            <a:spLocks noChangeAspect="1"/>
          </p:cNvSpPr>
          <p:nvPr/>
        </p:nvSpPr>
        <p:spPr>
          <a:xfrm>
            <a:off x="4502150" y="5256213"/>
            <a:ext cx="485775" cy="180975"/>
          </a:xfrm>
          <a:prstGeom prst="parallelogram">
            <a:avLst>
              <a:gd name="adj" fmla="val 77020"/>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7" name="Rectangle 6"/>
          <p:cNvSpPr>
            <a:spLocks noChangeAspect="1"/>
          </p:cNvSpPr>
          <p:nvPr/>
        </p:nvSpPr>
        <p:spPr>
          <a:xfrm>
            <a:off x="4397375" y="4905375"/>
            <a:ext cx="485775" cy="180975"/>
          </a:xfrm>
          <a:prstGeom prst="parallelogram">
            <a:avLst>
              <a:gd name="adj" fmla="val 76873"/>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8" name="Rectangle 6"/>
          <p:cNvSpPr>
            <a:spLocks noChangeAspect="1"/>
          </p:cNvSpPr>
          <p:nvPr/>
        </p:nvSpPr>
        <p:spPr>
          <a:xfrm>
            <a:off x="4905375" y="4914900"/>
            <a:ext cx="485775" cy="180975"/>
          </a:xfrm>
          <a:prstGeom prst="parallelogram">
            <a:avLst>
              <a:gd name="adj" fmla="val 76948"/>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69" name="Rectangle 6"/>
          <p:cNvSpPr>
            <a:spLocks noChangeAspect="1"/>
          </p:cNvSpPr>
          <p:nvPr/>
        </p:nvSpPr>
        <p:spPr>
          <a:xfrm>
            <a:off x="5681663" y="4905375"/>
            <a:ext cx="485775" cy="180975"/>
          </a:xfrm>
          <a:prstGeom prst="parallelogram">
            <a:avLst>
              <a:gd name="adj" fmla="val 76835"/>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0" name="Rectangle 6"/>
          <p:cNvSpPr>
            <a:spLocks noChangeAspect="1"/>
          </p:cNvSpPr>
          <p:nvPr/>
        </p:nvSpPr>
        <p:spPr>
          <a:xfrm>
            <a:off x="6189663" y="4914900"/>
            <a:ext cx="487362" cy="182563"/>
          </a:xfrm>
          <a:prstGeom prst="parallelogram">
            <a:avLst>
              <a:gd name="adj" fmla="val 76698"/>
            </a:avLst>
          </a:prstGeom>
          <a:noFill/>
          <a:ln w="6350" cap="flat" cmpd="sng">
            <a:solidFill>
              <a:schemeClr val="tx1"/>
            </a:solidFill>
            <a:prstDash val="sysDash"/>
            <a:miter/>
            <a:headEnd type="none" w="med" len="med"/>
            <a:tailEnd type="none" w="med" len="med"/>
          </a:ln>
        </p:spPr>
        <p:txBody>
          <a:bodyPr vert="horz" wrap="square" lIns="90170" tIns="46990" rIns="90170" bIns="46990" anchor="t" anchorCtr="0"/>
          <a:p>
            <a:pPr eaLnBrk="0" hangingPunct="0"/>
            <a:endParaRPr sz="1000" b="0" i="1">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1" name="Straight Connector 6"/>
          <p:cNvSpPr>
            <a:spLocks noChangeAspect="1"/>
          </p:cNvSpPr>
          <p:nvPr/>
        </p:nvSpPr>
        <p:spPr>
          <a:xfrm>
            <a:off x="6883400" y="5172075"/>
            <a:ext cx="809625" cy="0"/>
          </a:xfrm>
          <a:prstGeom prst="line">
            <a:avLst/>
          </a:prstGeom>
          <a:ln w="12700" cap="flat" cmpd="sng">
            <a:solidFill>
              <a:schemeClr val="tx1"/>
            </a:solidFill>
            <a:prstDash val="dash"/>
            <a:headEnd type="none" w="med" len="med"/>
            <a:tailEnd type="none" w="med" len="med"/>
          </a:ln>
        </p:spPr>
      </p:sp>
      <p:sp>
        <p:nvSpPr>
          <p:cNvPr id="25672" name="Straight Connector 6"/>
          <p:cNvSpPr>
            <a:spLocks noChangeAspect="1"/>
          </p:cNvSpPr>
          <p:nvPr/>
        </p:nvSpPr>
        <p:spPr>
          <a:xfrm>
            <a:off x="6656388" y="5549900"/>
            <a:ext cx="1003300" cy="0"/>
          </a:xfrm>
          <a:prstGeom prst="line">
            <a:avLst/>
          </a:prstGeom>
          <a:ln w="12700" cap="flat" cmpd="sng">
            <a:solidFill>
              <a:schemeClr val="tx1"/>
            </a:solidFill>
            <a:prstDash val="dash"/>
            <a:headEnd type="none" w="med" len="med"/>
            <a:tailEnd type="none" w="med" len="med"/>
          </a:ln>
        </p:spPr>
      </p:sp>
      <p:sp>
        <p:nvSpPr>
          <p:cNvPr id="25673" name="文本框 42"/>
          <p:cNvSpPr>
            <a:spLocks noChangeAspect="1"/>
          </p:cNvSpPr>
          <p:nvPr/>
        </p:nvSpPr>
        <p:spPr>
          <a:xfrm>
            <a:off x="7045325" y="4857750"/>
            <a:ext cx="641350" cy="261938"/>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萃取层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4" name="文本框 42"/>
          <p:cNvSpPr>
            <a:spLocks noChangeAspect="1"/>
          </p:cNvSpPr>
          <p:nvPr/>
        </p:nvSpPr>
        <p:spPr>
          <a:xfrm>
            <a:off x="6870700" y="5260975"/>
            <a:ext cx="641350" cy="261938"/>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聚合层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5" name="文本框 42"/>
          <p:cNvSpPr>
            <a:spLocks noChangeAspect="1"/>
          </p:cNvSpPr>
          <p:nvPr/>
        </p:nvSpPr>
        <p:spPr>
          <a:xfrm>
            <a:off x="6697663" y="5630863"/>
            <a:ext cx="641350" cy="261937"/>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贴源层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6" name="Straight Connector 6"/>
          <p:cNvSpPr>
            <a:spLocks noChangeAspect="1"/>
          </p:cNvSpPr>
          <p:nvPr/>
        </p:nvSpPr>
        <p:spPr>
          <a:xfrm>
            <a:off x="6889750" y="3497263"/>
            <a:ext cx="809625" cy="1587"/>
          </a:xfrm>
          <a:prstGeom prst="line">
            <a:avLst/>
          </a:prstGeom>
          <a:ln w="12700" cap="flat" cmpd="sng">
            <a:solidFill>
              <a:schemeClr val="tx1"/>
            </a:solidFill>
            <a:prstDash val="dash"/>
            <a:headEnd type="none" w="med" len="med"/>
            <a:tailEnd type="none" w="med" len="med"/>
          </a:ln>
        </p:spPr>
      </p:sp>
      <p:sp>
        <p:nvSpPr>
          <p:cNvPr id="25677" name="Straight Connector 6"/>
          <p:cNvSpPr>
            <a:spLocks noChangeAspect="1"/>
          </p:cNvSpPr>
          <p:nvPr/>
        </p:nvSpPr>
        <p:spPr>
          <a:xfrm>
            <a:off x="6662738" y="3875088"/>
            <a:ext cx="1003300" cy="0"/>
          </a:xfrm>
          <a:prstGeom prst="line">
            <a:avLst/>
          </a:prstGeom>
          <a:ln w="12700" cap="flat" cmpd="sng">
            <a:solidFill>
              <a:schemeClr val="tx1"/>
            </a:solidFill>
            <a:prstDash val="dash"/>
            <a:headEnd type="none" w="med" len="med"/>
            <a:tailEnd type="none" w="med" len="med"/>
          </a:ln>
        </p:spPr>
      </p:sp>
      <p:sp>
        <p:nvSpPr>
          <p:cNvPr id="25678" name="文本框 42"/>
          <p:cNvSpPr>
            <a:spLocks noChangeAspect="1"/>
          </p:cNvSpPr>
          <p:nvPr/>
        </p:nvSpPr>
        <p:spPr>
          <a:xfrm>
            <a:off x="7051675" y="3219450"/>
            <a:ext cx="641350" cy="261938"/>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萃取层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79" name="文本框 42"/>
          <p:cNvSpPr>
            <a:spLocks noChangeAspect="1"/>
          </p:cNvSpPr>
          <p:nvPr/>
        </p:nvSpPr>
        <p:spPr>
          <a:xfrm>
            <a:off x="6877050" y="3586163"/>
            <a:ext cx="641350" cy="261937"/>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聚合层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80" name="文本框 42"/>
          <p:cNvSpPr>
            <a:spLocks noChangeAspect="1"/>
          </p:cNvSpPr>
          <p:nvPr/>
        </p:nvSpPr>
        <p:spPr>
          <a:xfrm>
            <a:off x="6704013" y="3956050"/>
            <a:ext cx="641350" cy="261938"/>
          </a:xfrm>
          <a:prstGeom prst="rect">
            <a:avLst/>
          </a:prstGeom>
          <a:noFill/>
          <a:ln w="9525">
            <a:noFill/>
          </a:ln>
        </p:spPr>
        <p:txBody>
          <a:bodyPr vert="horz" wrap="square" lIns="90170" tIns="46990" rIns="90170" bIns="46990" anchor="t" anchorCtr="0">
            <a:spAutoFit/>
          </a:bodyPr>
          <a:p>
            <a:r>
              <a:rPr lang="zh-CN" altLang="en-US" sz="1100" i="1" dirty="0">
                <a:solidFill>
                  <a:srgbClr val="000000"/>
                </a:solidFill>
                <a:latin typeface="Arial" panose="020B0604020202020204" charset="-116"/>
                <a:ea typeface="宋体" panose="02010600030101010101" pitchFamily="2" charset="-122"/>
                <a:sym typeface="Arial" panose="020B0604020202020204" charset="-116"/>
              </a:rPr>
              <a:t>贴源层</a:t>
            </a:r>
            <a:endParaRPr lang="zh-CN" altLang="en-US" sz="1100" i="1"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5681" name="文本框 11"/>
          <p:cNvSpPr>
            <a:spLocks noChangeAspect="1"/>
          </p:cNvSpPr>
          <p:nvPr/>
        </p:nvSpPr>
        <p:spPr>
          <a:xfrm>
            <a:off x="3578225" y="1895475"/>
            <a:ext cx="254000" cy="247650"/>
          </a:xfrm>
          <a:prstGeom prst="rect">
            <a:avLst/>
          </a:prstGeom>
          <a:noFill/>
          <a:ln w="9525">
            <a:noFill/>
          </a:ln>
        </p:spPr>
        <p:txBody>
          <a:bodyPr vert="horz" wrap="square" lIns="90170" tIns="46990" rIns="90170" bIns="46990" anchor="t" anchorCtr="0">
            <a:spAutoFit/>
          </a:bodyPr>
          <a:p>
            <a:r>
              <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rPr>
              <a:t>A</a:t>
            </a:r>
            <a:endPar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5682" name="文本框 12"/>
          <p:cNvSpPr>
            <a:spLocks noChangeAspect="1"/>
          </p:cNvSpPr>
          <p:nvPr/>
        </p:nvSpPr>
        <p:spPr>
          <a:xfrm>
            <a:off x="3857625" y="2235200"/>
            <a:ext cx="257175" cy="247650"/>
          </a:xfrm>
          <a:prstGeom prst="rect">
            <a:avLst/>
          </a:prstGeom>
          <a:noFill/>
          <a:ln w="9525">
            <a:noFill/>
          </a:ln>
        </p:spPr>
        <p:txBody>
          <a:bodyPr vert="horz" wrap="square" lIns="90170" tIns="46990" rIns="90170" bIns="46990" anchor="t" anchorCtr="0">
            <a:spAutoFit/>
          </a:bodyPr>
          <a:p>
            <a:r>
              <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rPr>
              <a:t>B</a:t>
            </a:r>
            <a:endPar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5683" name="文本框 13"/>
          <p:cNvSpPr>
            <a:spLocks noChangeAspect="1"/>
          </p:cNvSpPr>
          <p:nvPr/>
        </p:nvSpPr>
        <p:spPr>
          <a:xfrm>
            <a:off x="4113213" y="2540000"/>
            <a:ext cx="263525" cy="247650"/>
          </a:xfrm>
          <a:prstGeom prst="rect">
            <a:avLst/>
          </a:prstGeom>
          <a:noFill/>
          <a:ln w="9525">
            <a:noFill/>
          </a:ln>
        </p:spPr>
        <p:txBody>
          <a:bodyPr vert="horz" wrap="square" lIns="90170" tIns="46990" rIns="90170" bIns="46990" anchor="t" anchorCtr="0">
            <a:spAutoFit/>
          </a:bodyPr>
          <a:p>
            <a:r>
              <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rPr>
              <a:t>C</a:t>
            </a:r>
            <a:endParaRPr lang="en-US" altLang="zh-CN" sz="1200" b="0" dirty="0">
              <a:solidFill>
                <a:srgbClr val="000000"/>
              </a:solidFill>
              <a:latin typeface="微软雅黑" panose="020B0503020204020204" pitchFamily="2" charset="-122"/>
              <a:ea typeface="微软雅黑" panose="020B0503020204020204" pitchFamily="2" charset="-122"/>
              <a:sym typeface="Arial" panose="020B0604020202020204" charset="-116"/>
            </a:endParaRPr>
          </a:p>
        </p:txBody>
      </p:sp>
      <p:sp>
        <p:nvSpPr>
          <p:cNvPr id="25684" name="直接连接符 25683"/>
          <p:cNvSpPr/>
          <p:nvPr/>
        </p:nvSpPr>
        <p:spPr>
          <a:xfrm flipH="1">
            <a:off x="1944688" y="2817813"/>
            <a:ext cx="1403350" cy="75565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txBox="1"/>
          <p:nvPr/>
        </p:nvSpPr>
        <p:spPr>
          <a:xfrm>
            <a:off x="425450" y="819150"/>
            <a:ext cx="8394700" cy="377825"/>
          </a:xfrm>
          <a:prstGeom prst="rect">
            <a:avLst/>
          </a:prstGeom>
          <a:noFill/>
          <a:ln w="9525">
            <a:noFill/>
          </a:ln>
        </p:spPr>
        <p:txBody>
          <a:bodyPr vert="horz" wrap="square" anchor="t" anchorCtr="0"/>
          <a:p>
            <a:pPr marL="285750" indent="-285750" eaLnBrk="0" hangingPunct="0">
              <a:lnSpc>
                <a:spcPct val="120000"/>
              </a:lnSpc>
              <a:spcAft>
                <a:spcPct val="20000"/>
              </a:spcAft>
              <a:buClr>
                <a:srgbClr val="CC4E3F"/>
              </a:buClr>
              <a:buFont typeface="Wingdings" panose="05000000000000000000" pitchFamily="2" charset="2"/>
              <a:buChar char="p"/>
            </a:pPr>
            <a:r>
              <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业务主题域对标划分</a:t>
            </a:r>
            <a:endParaRPr lang="zh-CN" altLang="en-US" sz="16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pPr lvl="1" eaLnBrk="0" hangingPunct="0">
              <a:lnSpc>
                <a:spcPct val="120000"/>
              </a:lnSpc>
              <a:buClr>
                <a:srgbClr val="CC4E3F"/>
              </a:buClr>
              <a:buFont typeface="Wingdings" panose="05000000000000000000" pitchFamily="2" charset="2"/>
              <a:buChar char="l"/>
            </a:pPr>
            <a:r>
              <a:rPr lang="zh-CN" altLang="en-US" sz="14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 从业务架构中的业务领域出发，通过业务组件（BC）、业务对象（BO），找到物理上的数据对象进行集中汇集，</a:t>
            </a:r>
            <a:r>
              <a:rPr lang="zh-CN" altLang="en-US" sz="1400" b="0" dirty="0">
                <a:latin typeface="微软雅黑" panose="020B0503020204020204" pitchFamily="2" charset="-122"/>
                <a:ea typeface="微软雅黑" panose="020B0503020204020204" pitchFamily="2" charset="-122"/>
                <a:sym typeface="微软雅黑" panose="020B0503020204020204" pitchFamily="2" charset="-122"/>
              </a:rPr>
              <a:t>形成数据对象视角的关联实体间的聚合</a:t>
            </a:r>
            <a:endParaRPr lang="zh-CN" altLang="en-US" sz="1400" b="0" dirty="0">
              <a:latin typeface="微软雅黑" panose="020B0503020204020204" pitchFamily="2" charset="-122"/>
              <a:ea typeface="微软雅黑" panose="020B0503020204020204" pitchFamily="2" charset="-122"/>
            </a:endParaRPr>
          </a:p>
        </p:txBody>
      </p:sp>
      <p:sp>
        <p:nvSpPr>
          <p:cNvPr id="26627" name="矩形 50"/>
          <p:cNvSpPr/>
          <p:nvPr/>
        </p:nvSpPr>
        <p:spPr>
          <a:xfrm>
            <a:off x="1017588" y="127000"/>
            <a:ext cx="8001000" cy="388938"/>
          </a:xfrm>
          <a:prstGeom prst="rect">
            <a:avLst/>
          </a:prstGeom>
          <a:noFill/>
          <a:ln w="9525">
            <a:noFill/>
          </a:ln>
        </p:spPr>
        <p:txBody>
          <a:bodyPr vert="horz" wrap="square" anchor="t" anchorCtr="0"/>
          <a:p>
            <a:pPr eaLnBrk="0" hangingPunct="0"/>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设计方法</a:t>
            </a:r>
            <a:r>
              <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2400" baseline="30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28" name="Text Box 5"/>
          <p:cNvSpPr/>
          <p:nvPr/>
        </p:nvSpPr>
        <p:spPr>
          <a:xfrm>
            <a:off x="92075" y="127000"/>
            <a:ext cx="765175" cy="457200"/>
          </a:xfrm>
          <a:prstGeom prst="rect">
            <a:avLst/>
          </a:prstGeom>
          <a:noFill/>
          <a:ln w="9525">
            <a:noFill/>
          </a:ln>
        </p:spPr>
        <p:txBody>
          <a:bodyPr vert="horz" wrap="square" anchor="ctr" anchorCtr="0"/>
          <a:p>
            <a:r>
              <a:rPr lang="zh-CN" altLang="en-US" sz="2400" dirty="0">
                <a:solidFill>
                  <a:schemeClr val="bg1"/>
                </a:solidFill>
                <a:latin typeface="Impact" panose="020B0806030902050204" pitchFamily="2"/>
                <a:ea typeface="黑体" panose="02010609060101010101" charset="-122"/>
                <a:sym typeface="Impact" panose="020B0806030902050204" pitchFamily="2"/>
              </a:rPr>
              <a:t>2.1</a:t>
            </a:r>
            <a:endParaRPr lang="en-US" altLang="zh-CN" sz="2400" dirty="0">
              <a:solidFill>
                <a:schemeClr val="bg1"/>
              </a:solidFill>
              <a:latin typeface="Impact" panose="020B0806030902050204" pitchFamily="2"/>
              <a:ea typeface="黑体" panose="02010609060101010101" charset="-122"/>
              <a:sym typeface="Impact" panose="020B0806030902050204" pitchFamily="2"/>
            </a:endParaRPr>
          </a:p>
        </p:txBody>
      </p:sp>
      <p:sp>
        <p:nvSpPr>
          <p:cNvPr id="26629" name="矩形 2"/>
          <p:cNvSpPr/>
          <p:nvPr/>
        </p:nvSpPr>
        <p:spPr>
          <a:xfrm>
            <a:off x="712788" y="2089150"/>
            <a:ext cx="387350" cy="1041400"/>
          </a:xfrm>
          <a:prstGeom prst="rect">
            <a:avLst/>
          </a:prstGeom>
          <a:solidFill>
            <a:schemeClr val="accent1">
              <a:alpha val="100000"/>
            </a:scheme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业务领域</a:t>
            </a:r>
            <a:r>
              <a:rPr lang="en-US" altLang="zh-CN" sz="1200" dirty="0">
                <a:solidFill>
                  <a:srgbClr val="FFFFFF"/>
                </a:solidFill>
                <a:latin typeface="Arial" panose="020B0604020202020204" charset="-116"/>
                <a:ea typeface="Arial" panose="020B0604020202020204" charset="-116"/>
                <a:sym typeface="Arial" panose="020B0604020202020204" charset="-116"/>
              </a:rPr>
              <a:t>A</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0" name="矩形 4"/>
          <p:cNvSpPr/>
          <p:nvPr/>
        </p:nvSpPr>
        <p:spPr>
          <a:xfrm>
            <a:off x="1724025" y="2139950"/>
            <a:ext cx="604838" cy="457200"/>
          </a:xfrm>
          <a:prstGeom prst="rect">
            <a:avLst/>
          </a:prstGeom>
          <a:solidFill>
            <a:srgbClr val="7F7F7F">
              <a:alpha val="100000"/>
            </a:srgb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宋体" panose="02010600030101010101" pitchFamily="2" charset="-122"/>
              </a:rPr>
              <a:t>业务组件</a:t>
            </a:r>
            <a:r>
              <a:rPr lang="en-US" altLang="zh-CN" sz="1200" dirty="0">
                <a:solidFill>
                  <a:srgbClr val="FFFFFF"/>
                </a:solidFill>
                <a:latin typeface="微软雅黑" panose="020B0503020204020204" pitchFamily="2" charset="-122"/>
                <a:ea typeface="宋体" panose="02010600030101010101" pitchFamily="2" charset="-122"/>
              </a:rPr>
              <a:t>1</a:t>
            </a:r>
            <a:endParaRPr lang="en-US" altLang="zh-CN" sz="1200" dirty="0">
              <a:solidFill>
                <a:srgbClr val="FFFFFF"/>
              </a:solidFill>
              <a:latin typeface="微软雅黑" panose="020B0503020204020204" pitchFamily="2" charset="-122"/>
              <a:ea typeface="宋体" panose="02010600030101010101" pitchFamily="2" charset="-122"/>
            </a:endParaRPr>
          </a:p>
        </p:txBody>
      </p:sp>
      <p:sp>
        <p:nvSpPr>
          <p:cNvPr id="26631" name="圆角矩形 11"/>
          <p:cNvSpPr/>
          <p:nvPr/>
        </p:nvSpPr>
        <p:spPr>
          <a:xfrm>
            <a:off x="4132263" y="2062163"/>
            <a:ext cx="1035050" cy="288925"/>
          </a:xfrm>
          <a:prstGeom prst="roundRect">
            <a:avLst>
              <a:gd name="adj" fmla="val 16667"/>
            </a:avLst>
          </a:prstGeom>
          <a:solidFill>
            <a:srgbClr val="75A99C">
              <a:alpha val="100000"/>
            </a:srgbClr>
          </a:solidFill>
          <a:ln w="9525">
            <a:noFill/>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数据对象</a:t>
            </a:r>
            <a:r>
              <a:rPr lang="en-US" altLang="zh-CN" sz="1200" dirty="0">
                <a:solidFill>
                  <a:srgbClr val="FFFFFF"/>
                </a:solidFill>
                <a:latin typeface="Arial" panose="020B0604020202020204" charset="-116"/>
                <a:ea typeface="Arial" panose="020B0604020202020204" charset="-116"/>
                <a:sym typeface="Arial" panose="020B0604020202020204" charset="-116"/>
              </a:rPr>
              <a:t>1</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2" name="圆角矩形 12"/>
          <p:cNvSpPr/>
          <p:nvPr/>
        </p:nvSpPr>
        <p:spPr>
          <a:xfrm>
            <a:off x="4132263" y="2584450"/>
            <a:ext cx="1035050" cy="288925"/>
          </a:xfrm>
          <a:prstGeom prst="roundRect">
            <a:avLst>
              <a:gd name="adj" fmla="val 16667"/>
            </a:avLst>
          </a:prstGeom>
          <a:solidFill>
            <a:srgbClr val="75A99C">
              <a:alpha val="100000"/>
            </a:srgbClr>
          </a:solidFill>
          <a:ln w="9525">
            <a:noFill/>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数据对象</a:t>
            </a:r>
            <a:r>
              <a:rPr lang="en-US" altLang="zh-CN" sz="1200" dirty="0">
                <a:solidFill>
                  <a:srgbClr val="FFFFFF"/>
                </a:solidFill>
                <a:latin typeface="Arial" panose="020B0604020202020204" charset="-116"/>
                <a:ea typeface="Arial" panose="020B0604020202020204" charset="-116"/>
                <a:sym typeface="Arial" panose="020B0604020202020204" charset="-116"/>
              </a:rPr>
              <a:t>2</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3" name="圆角矩形 13"/>
          <p:cNvSpPr/>
          <p:nvPr/>
        </p:nvSpPr>
        <p:spPr>
          <a:xfrm>
            <a:off x="4132263" y="3898900"/>
            <a:ext cx="1035050" cy="288925"/>
          </a:xfrm>
          <a:prstGeom prst="roundRect">
            <a:avLst>
              <a:gd name="adj" fmla="val 16667"/>
            </a:avLst>
          </a:prstGeom>
          <a:solidFill>
            <a:srgbClr val="75A99C">
              <a:alpha val="100000"/>
            </a:srgbClr>
          </a:solidFill>
          <a:ln w="9525">
            <a:noFill/>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数据对象</a:t>
            </a:r>
            <a:r>
              <a:rPr lang="en-US" altLang="zh-CN" sz="1200" dirty="0">
                <a:solidFill>
                  <a:srgbClr val="FFFFFF"/>
                </a:solidFill>
                <a:latin typeface="Arial" panose="020B0604020202020204" charset="-116"/>
                <a:ea typeface="Arial" panose="020B0604020202020204" charset="-116"/>
                <a:sym typeface="Arial" panose="020B0604020202020204" charset="-116"/>
              </a:rPr>
              <a:t>4</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4" name="圆角矩形 14"/>
          <p:cNvSpPr/>
          <p:nvPr/>
        </p:nvSpPr>
        <p:spPr>
          <a:xfrm>
            <a:off x="4132263" y="4546600"/>
            <a:ext cx="1035050" cy="288925"/>
          </a:xfrm>
          <a:prstGeom prst="roundRect">
            <a:avLst>
              <a:gd name="adj" fmla="val 16667"/>
            </a:avLst>
          </a:prstGeom>
          <a:solidFill>
            <a:srgbClr val="75A99C">
              <a:alpha val="100000"/>
            </a:srgbClr>
          </a:solidFill>
          <a:ln w="9525">
            <a:noFill/>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数据对象</a:t>
            </a:r>
            <a:r>
              <a:rPr lang="en-US" altLang="zh-CN" sz="1200" dirty="0">
                <a:solidFill>
                  <a:srgbClr val="FFFFFF"/>
                </a:solidFill>
                <a:latin typeface="Arial" panose="020B0604020202020204" charset="-116"/>
                <a:ea typeface="Arial" panose="020B0604020202020204" charset="-116"/>
                <a:sym typeface="Arial" panose="020B0604020202020204" charset="-116"/>
              </a:rPr>
              <a:t>5</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5" name="圆角矩形 15"/>
          <p:cNvSpPr/>
          <p:nvPr/>
        </p:nvSpPr>
        <p:spPr>
          <a:xfrm>
            <a:off x="4132263" y="3232150"/>
            <a:ext cx="1035050" cy="288925"/>
          </a:xfrm>
          <a:prstGeom prst="roundRect">
            <a:avLst>
              <a:gd name="adj" fmla="val 16667"/>
            </a:avLst>
          </a:prstGeom>
          <a:solidFill>
            <a:srgbClr val="75A99C">
              <a:alpha val="100000"/>
            </a:srgbClr>
          </a:solidFill>
          <a:ln w="9525">
            <a:noFill/>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数据对象</a:t>
            </a:r>
            <a:r>
              <a:rPr lang="en-US" altLang="zh-CN" sz="1200" dirty="0">
                <a:solidFill>
                  <a:srgbClr val="FFFFFF"/>
                </a:solidFill>
                <a:latin typeface="Arial" panose="020B0604020202020204" charset="-116"/>
                <a:ea typeface="Arial" panose="020B0604020202020204" charset="-116"/>
                <a:sym typeface="Arial" panose="020B0604020202020204" charset="-116"/>
              </a:rPr>
              <a:t>3</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36" name="椭圆 21"/>
          <p:cNvSpPr/>
          <p:nvPr/>
        </p:nvSpPr>
        <p:spPr>
          <a:xfrm>
            <a:off x="3987800" y="4402138"/>
            <a:ext cx="1296988" cy="611187"/>
          </a:xfrm>
          <a:prstGeom prst="ellipse">
            <a:avLst/>
          </a:prstGeom>
          <a:noFill/>
          <a:ln w="12700" cap="flat" cmpd="sng">
            <a:solidFill>
              <a:srgbClr val="FFC000"/>
            </a:solidFill>
            <a:prstDash val="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37" name="椭圆 22"/>
          <p:cNvSpPr/>
          <p:nvPr/>
        </p:nvSpPr>
        <p:spPr>
          <a:xfrm>
            <a:off x="3987800" y="3033713"/>
            <a:ext cx="1296988" cy="1309687"/>
          </a:xfrm>
          <a:prstGeom prst="ellipse">
            <a:avLst/>
          </a:prstGeom>
          <a:noFill/>
          <a:ln w="12700" cap="flat" cmpd="sng">
            <a:solidFill>
              <a:srgbClr val="405985"/>
            </a:solidFill>
            <a:prstDash val="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38" name="椭圆 23"/>
          <p:cNvSpPr/>
          <p:nvPr/>
        </p:nvSpPr>
        <p:spPr>
          <a:xfrm>
            <a:off x="3987800" y="1804988"/>
            <a:ext cx="1296988" cy="1243012"/>
          </a:xfrm>
          <a:prstGeom prst="ellipse">
            <a:avLst/>
          </a:prstGeom>
          <a:noFill/>
          <a:ln w="12700" cap="flat" cmpd="sng">
            <a:solidFill>
              <a:srgbClr val="00B050"/>
            </a:solidFill>
            <a:prstDash val="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39" name="椭圆 24"/>
          <p:cNvSpPr/>
          <p:nvPr/>
        </p:nvSpPr>
        <p:spPr>
          <a:xfrm>
            <a:off x="3987800" y="2386013"/>
            <a:ext cx="1331913" cy="1344612"/>
          </a:xfrm>
          <a:prstGeom prst="ellipse">
            <a:avLst/>
          </a:prstGeom>
          <a:noFill/>
          <a:ln w="12700" cap="flat" cmpd="sng">
            <a:solidFill>
              <a:srgbClr val="FF0000"/>
            </a:solidFill>
            <a:prstDash val="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40" name="椭圆 25"/>
          <p:cNvSpPr/>
          <p:nvPr/>
        </p:nvSpPr>
        <p:spPr>
          <a:xfrm>
            <a:off x="5140325" y="4473575"/>
            <a:ext cx="274638" cy="276225"/>
          </a:xfrm>
          <a:prstGeom prst="ellipse">
            <a:avLst/>
          </a:prstGeom>
          <a:solidFill>
            <a:srgbClr val="EE7228">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1</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41" name="椭圆 26"/>
          <p:cNvSpPr/>
          <p:nvPr/>
        </p:nvSpPr>
        <p:spPr>
          <a:xfrm>
            <a:off x="5160963" y="3605213"/>
            <a:ext cx="282575" cy="277812"/>
          </a:xfrm>
          <a:prstGeom prst="ellipse">
            <a:avLst/>
          </a:prstGeom>
          <a:solidFill>
            <a:srgbClr val="953734">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2</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42" name="椭圆 27"/>
          <p:cNvSpPr/>
          <p:nvPr/>
        </p:nvSpPr>
        <p:spPr>
          <a:xfrm>
            <a:off x="5175250" y="2925763"/>
            <a:ext cx="284163" cy="277812"/>
          </a:xfrm>
          <a:prstGeom prst="ellipse">
            <a:avLst/>
          </a:prstGeom>
          <a:solidFill>
            <a:srgbClr val="953734">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2</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43" name="椭圆 28"/>
          <p:cNvSpPr/>
          <p:nvPr/>
        </p:nvSpPr>
        <p:spPr>
          <a:xfrm>
            <a:off x="5160963" y="2200275"/>
            <a:ext cx="282575" cy="276225"/>
          </a:xfrm>
          <a:prstGeom prst="ellipse">
            <a:avLst/>
          </a:prstGeom>
          <a:solidFill>
            <a:srgbClr val="953734">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2</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44" name="矩形 31"/>
          <p:cNvSpPr/>
          <p:nvPr/>
        </p:nvSpPr>
        <p:spPr>
          <a:xfrm>
            <a:off x="7832725" y="2386013"/>
            <a:ext cx="212725" cy="574675"/>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45" name="矩形 33"/>
          <p:cNvSpPr/>
          <p:nvPr/>
        </p:nvSpPr>
        <p:spPr>
          <a:xfrm>
            <a:off x="7488238" y="2228850"/>
            <a:ext cx="198437" cy="247650"/>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46" name="矩形 34"/>
          <p:cNvSpPr/>
          <p:nvPr/>
        </p:nvSpPr>
        <p:spPr>
          <a:xfrm>
            <a:off x="8164513" y="2230438"/>
            <a:ext cx="209550" cy="263525"/>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47" name="直接连接符 36"/>
          <p:cNvSpPr/>
          <p:nvPr/>
        </p:nvSpPr>
        <p:spPr>
          <a:xfrm flipV="1">
            <a:off x="8047038" y="2362200"/>
            <a:ext cx="117475" cy="131763"/>
          </a:xfrm>
          <a:prstGeom prst="line">
            <a:avLst/>
          </a:prstGeom>
          <a:ln w="6350" cap="flat" cmpd="sng">
            <a:solidFill>
              <a:schemeClr val="tx1"/>
            </a:solidFill>
            <a:prstDash val="solid"/>
            <a:headEnd type="none" w="med" len="med"/>
            <a:tailEnd type="none" w="med" len="med"/>
          </a:ln>
        </p:spPr>
      </p:sp>
      <p:sp>
        <p:nvSpPr>
          <p:cNvPr id="26648" name="矩形 37"/>
          <p:cNvSpPr/>
          <p:nvPr/>
        </p:nvSpPr>
        <p:spPr>
          <a:xfrm>
            <a:off x="7816850" y="3794125"/>
            <a:ext cx="212725" cy="690563"/>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49" name="矩形 38"/>
          <p:cNvSpPr/>
          <p:nvPr/>
        </p:nvSpPr>
        <p:spPr>
          <a:xfrm>
            <a:off x="7472363" y="3636963"/>
            <a:ext cx="200025" cy="246062"/>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50" name="矩形 39"/>
          <p:cNvSpPr/>
          <p:nvPr/>
        </p:nvSpPr>
        <p:spPr>
          <a:xfrm>
            <a:off x="8150225" y="3636963"/>
            <a:ext cx="207963" cy="357187"/>
          </a:xfrm>
          <a:prstGeom prst="rect">
            <a:avLst/>
          </a:prstGeom>
          <a:noFill/>
          <a:ln w="12700" cap="flat" cmpd="sng">
            <a:solidFill>
              <a:srgbClr val="395E8A"/>
            </a:solidFill>
            <a:prstDash val="solid"/>
            <a:miter/>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51" name="直接连接符 41"/>
          <p:cNvSpPr/>
          <p:nvPr/>
        </p:nvSpPr>
        <p:spPr>
          <a:xfrm flipV="1">
            <a:off x="8047038" y="3814763"/>
            <a:ext cx="103187" cy="119062"/>
          </a:xfrm>
          <a:prstGeom prst="line">
            <a:avLst/>
          </a:prstGeom>
          <a:ln w="6350" cap="flat" cmpd="sng">
            <a:solidFill>
              <a:schemeClr val="tx1"/>
            </a:solidFill>
            <a:prstDash val="solid"/>
            <a:headEnd type="none" w="med" len="med"/>
            <a:tailEnd type="none" w="med" len="med"/>
          </a:ln>
        </p:spPr>
      </p:sp>
      <p:sp>
        <p:nvSpPr>
          <p:cNvPr id="26652" name="椭圆 42"/>
          <p:cNvSpPr/>
          <p:nvPr/>
        </p:nvSpPr>
        <p:spPr>
          <a:xfrm>
            <a:off x="7216775" y="1990725"/>
            <a:ext cx="1404938" cy="1168400"/>
          </a:xfrm>
          <a:prstGeom prst="ellipse">
            <a:avLst/>
          </a:prstGeom>
          <a:noFill/>
          <a:ln w="12700" cap="flat" cmpd="sng">
            <a:solidFill>
              <a:srgbClr val="395E8A"/>
            </a:solidFill>
            <a:prstDash val="sys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sp>
        <p:nvSpPr>
          <p:cNvPr id="26653" name="椭圆 43"/>
          <p:cNvSpPr/>
          <p:nvPr/>
        </p:nvSpPr>
        <p:spPr>
          <a:xfrm>
            <a:off x="7237413" y="3394075"/>
            <a:ext cx="1403350" cy="1295400"/>
          </a:xfrm>
          <a:prstGeom prst="ellipse">
            <a:avLst/>
          </a:prstGeom>
          <a:noFill/>
          <a:ln w="12700" cap="flat" cmpd="sng">
            <a:solidFill>
              <a:srgbClr val="395E8A"/>
            </a:solidFill>
            <a:prstDash val="sysDash"/>
            <a:headEnd type="none" w="med" len="med"/>
            <a:tailEnd type="none" w="med" len="med"/>
          </a:ln>
        </p:spPr>
        <p:txBody>
          <a:bodyPr vert="horz" wrap="square" anchor="ctr" anchorCtr="0"/>
          <a:p>
            <a:pPr algn="ctr"/>
            <a:endParaRPr>
              <a:solidFill>
                <a:srgbClr val="FFFFFF"/>
              </a:solidFill>
              <a:latin typeface="微软雅黑" panose="020B0503020204020204" pitchFamily="2" charset="-122"/>
              <a:ea typeface="微软雅黑" panose="020B0503020204020204" pitchFamily="2" charset="-122"/>
            </a:endParaRPr>
          </a:p>
        </p:txBody>
      </p:sp>
      <p:cxnSp>
        <p:nvCxnSpPr>
          <p:cNvPr id="26654" name="曲线连接符 26653"/>
          <p:cNvCxnSpPr>
            <a:stCxn id="26643" idx="7"/>
            <a:endCxn id="26652" idx="3"/>
          </p:cNvCxnSpPr>
          <p:nvPr/>
        </p:nvCxnSpPr>
        <p:spPr>
          <a:xfrm>
            <a:off x="5443538" y="2338388"/>
            <a:ext cx="1773237" cy="236537"/>
          </a:xfrm>
          <a:prstGeom prst="curvedConnector3">
            <a:avLst>
              <a:gd name="adj1" fmla="val 50019"/>
            </a:avLst>
          </a:prstGeom>
          <a:ln w="12700" cap="flat" cmpd="sng">
            <a:solidFill>
              <a:schemeClr val="tx1"/>
            </a:solidFill>
            <a:prstDash val="dash"/>
            <a:headEnd type="none" w="med" len="med"/>
            <a:tailEnd type="arrow" w="med" len="med"/>
          </a:ln>
        </p:spPr>
      </p:cxnSp>
      <p:cxnSp>
        <p:nvCxnSpPr>
          <p:cNvPr id="26655" name="曲线连接符 26654"/>
          <p:cNvCxnSpPr>
            <a:stCxn id="26642" idx="6"/>
            <a:endCxn id="26652" idx="3"/>
          </p:cNvCxnSpPr>
          <p:nvPr/>
        </p:nvCxnSpPr>
        <p:spPr>
          <a:xfrm rot="5400000" flipH="1" flipV="1">
            <a:off x="6022975" y="1968500"/>
            <a:ext cx="587375" cy="1800225"/>
          </a:xfrm>
          <a:prstGeom prst="curvedConnector4">
            <a:avLst>
              <a:gd name="adj1" fmla="val 16218"/>
              <a:gd name="adj2" fmla="val 51181"/>
            </a:avLst>
          </a:prstGeom>
          <a:ln w="12700" cap="flat" cmpd="sng">
            <a:solidFill>
              <a:schemeClr val="tx1"/>
            </a:solidFill>
            <a:prstDash val="dash"/>
            <a:headEnd type="none" w="med" len="med"/>
            <a:tailEnd type="arrow" w="med" len="med"/>
          </a:ln>
        </p:spPr>
      </p:cxnSp>
      <p:cxnSp>
        <p:nvCxnSpPr>
          <p:cNvPr id="26656" name="曲线连接符 26655"/>
          <p:cNvCxnSpPr/>
          <p:nvPr/>
        </p:nvCxnSpPr>
        <p:spPr>
          <a:xfrm>
            <a:off x="5472113" y="3752850"/>
            <a:ext cx="1728787" cy="252413"/>
          </a:xfrm>
          <a:prstGeom prst="curvedConnector3">
            <a:avLst>
              <a:gd name="adj1" fmla="val 50037"/>
            </a:avLst>
          </a:prstGeom>
          <a:ln w="12700" cap="flat" cmpd="sng">
            <a:solidFill>
              <a:schemeClr val="tx1"/>
            </a:solidFill>
            <a:prstDash val="dash"/>
            <a:headEnd type="none" w="med" len="med"/>
            <a:tailEnd type="arrow" w="med" len="med"/>
          </a:ln>
        </p:spPr>
      </p:cxnSp>
      <p:cxnSp>
        <p:nvCxnSpPr>
          <p:cNvPr id="26657" name="曲线连接符 26656"/>
          <p:cNvCxnSpPr/>
          <p:nvPr/>
        </p:nvCxnSpPr>
        <p:spPr>
          <a:xfrm flipV="1">
            <a:off x="5400675" y="4005263"/>
            <a:ext cx="1800225" cy="647700"/>
          </a:xfrm>
          <a:prstGeom prst="curvedConnector3">
            <a:avLst>
              <a:gd name="adj1" fmla="val 50019"/>
            </a:avLst>
          </a:prstGeom>
          <a:ln w="12700" cap="flat" cmpd="sng">
            <a:solidFill>
              <a:schemeClr val="tx1"/>
            </a:solidFill>
            <a:prstDash val="dash"/>
            <a:headEnd type="none" w="med" len="med"/>
            <a:tailEnd type="arrow" w="med" len="med"/>
          </a:ln>
        </p:spPr>
      </p:cxnSp>
      <p:sp>
        <p:nvSpPr>
          <p:cNvPr id="26658" name="椭圆 48"/>
          <p:cNvSpPr/>
          <p:nvPr/>
        </p:nvSpPr>
        <p:spPr>
          <a:xfrm>
            <a:off x="8396288" y="3463925"/>
            <a:ext cx="282575" cy="276225"/>
          </a:xfrm>
          <a:prstGeom prst="ellipse">
            <a:avLst/>
          </a:prstGeom>
          <a:solidFill>
            <a:srgbClr val="7030A0">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3</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59" name="椭圆 49"/>
          <p:cNvSpPr/>
          <p:nvPr/>
        </p:nvSpPr>
        <p:spPr>
          <a:xfrm>
            <a:off x="8440738" y="2214563"/>
            <a:ext cx="284162" cy="277812"/>
          </a:xfrm>
          <a:prstGeom prst="ellipse">
            <a:avLst/>
          </a:prstGeom>
          <a:solidFill>
            <a:srgbClr val="7030A0">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3</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660" name="矩形 32"/>
          <p:cNvSpPr/>
          <p:nvPr/>
        </p:nvSpPr>
        <p:spPr>
          <a:xfrm>
            <a:off x="717550" y="3609975"/>
            <a:ext cx="388938" cy="1042988"/>
          </a:xfrm>
          <a:prstGeom prst="rect">
            <a:avLst/>
          </a:prstGeom>
          <a:solidFill>
            <a:schemeClr val="accent1">
              <a:alpha val="100000"/>
            </a:scheme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业务领域</a:t>
            </a:r>
            <a:r>
              <a:rPr lang="en-US" altLang="zh-CN" sz="1200" dirty="0">
                <a:solidFill>
                  <a:srgbClr val="FFFFFF"/>
                </a:solidFill>
                <a:latin typeface="Arial" panose="020B0604020202020204" charset="-116"/>
                <a:ea typeface="Arial" panose="020B0604020202020204" charset="-116"/>
                <a:sym typeface="Arial" panose="020B0604020202020204" charset="-116"/>
              </a:rPr>
              <a:t>B</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661" name="矩形 54"/>
          <p:cNvSpPr/>
          <p:nvPr/>
        </p:nvSpPr>
        <p:spPr>
          <a:xfrm>
            <a:off x="1724025" y="3054350"/>
            <a:ext cx="604838" cy="457200"/>
          </a:xfrm>
          <a:prstGeom prst="rect">
            <a:avLst/>
          </a:prstGeom>
          <a:solidFill>
            <a:srgbClr val="7F7F7F">
              <a:alpha val="100000"/>
            </a:srgb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宋体" panose="02010600030101010101" pitchFamily="2" charset="-122"/>
              </a:rPr>
              <a:t>业务组件</a:t>
            </a:r>
            <a:r>
              <a:rPr lang="en-US" altLang="zh-CN" sz="1200" dirty="0">
                <a:solidFill>
                  <a:srgbClr val="FFFFFF"/>
                </a:solidFill>
                <a:latin typeface="微软雅黑" panose="020B0503020204020204" pitchFamily="2" charset="-122"/>
                <a:ea typeface="宋体" panose="02010600030101010101" pitchFamily="2" charset="-122"/>
              </a:rPr>
              <a:t>2</a:t>
            </a:r>
            <a:endParaRPr lang="en-US" altLang="zh-CN" sz="1200" dirty="0">
              <a:solidFill>
                <a:srgbClr val="FFFFFF"/>
              </a:solidFill>
              <a:latin typeface="微软雅黑" panose="020B0503020204020204" pitchFamily="2" charset="-122"/>
              <a:ea typeface="宋体" panose="02010600030101010101" pitchFamily="2" charset="-122"/>
            </a:endParaRPr>
          </a:p>
        </p:txBody>
      </p:sp>
      <p:sp>
        <p:nvSpPr>
          <p:cNvPr id="26662" name="矩形 55"/>
          <p:cNvSpPr/>
          <p:nvPr/>
        </p:nvSpPr>
        <p:spPr>
          <a:xfrm>
            <a:off x="1724025" y="4402138"/>
            <a:ext cx="604838" cy="458787"/>
          </a:xfrm>
          <a:prstGeom prst="rect">
            <a:avLst/>
          </a:prstGeom>
          <a:solidFill>
            <a:srgbClr val="7F7F7F">
              <a:alpha val="100000"/>
            </a:srgb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宋体" panose="02010600030101010101" pitchFamily="2" charset="-122"/>
              </a:rPr>
              <a:t>业务组件</a:t>
            </a:r>
            <a:r>
              <a:rPr lang="en-US" altLang="zh-CN" sz="1200" dirty="0">
                <a:solidFill>
                  <a:srgbClr val="FFFFFF"/>
                </a:solidFill>
                <a:latin typeface="微软雅黑" panose="020B0503020204020204" pitchFamily="2" charset="-122"/>
                <a:ea typeface="宋体" panose="02010600030101010101" pitchFamily="2" charset="-122"/>
              </a:rPr>
              <a:t>4</a:t>
            </a:r>
            <a:endParaRPr lang="en-US" altLang="zh-CN" sz="1200" dirty="0">
              <a:solidFill>
                <a:srgbClr val="FFFFFF"/>
              </a:solidFill>
              <a:latin typeface="微软雅黑" panose="020B0503020204020204" pitchFamily="2" charset="-122"/>
              <a:ea typeface="宋体" panose="02010600030101010101" pitchFamily="2" charset="-122"/>
            </a:endParaRPr>
          </a:p>
        </p:txBody>
      </p:sp>
      <p:sp>
        <p:nvSpPr>
          <p:cNvPr id="26663" name="矩形 56"/>
          <p:cNvSpPr/>
          <p:nvPr/>
        </p:nvSpPr>
        <p:spPr>
          <a:xfrm>
            <a:off x="1724025" y="3711575"/>
            <a:ext cx="604838" cy="457200"/>
          </a:xfrm>
          <a:prstGeom prst="rect">
            <a:avLst/>
          </a:prstGeom>
          <a:solidFill>
            <a:srgbClr val="7F7F7F">
              <a:alpha val="100000"/>
            </a:srgbClr>
          </a:solidFill>
          <a:ln w="12700" cap="flat" cmpd="sng">
            <a:solidFill>
              <a:srgbClr val="395E8A"/>
            </a:solidFill>
            <a:prstDash val="solid"/>
            <a:miter/>
            <a:headEnd type="none" w="med" len="med"/>
            <a:tailEnd type="none" w="med" len="med"/>
          </a:ln>
        </p:spPr>
        <p:txBody>
          <a:bodyPr vert="horz" wrap="square" anchor="ctr" anchorCtr="0"/>
          <a:p>
            <a:pPr algn="ctr"/>
            <a:r>
              <a:rPr lang="zh-CN" altLang="en-US" sz="1200" dirty="0">
                <a:solidFill>
                  <a:srgbClr val="FFFFFF"/>
                </a:solidFill>
                <a:latin typeface="微软雅黑" panose="020B0503020204020204" pitchFamily="2" charset="-122"/>
                <a:ea typeface="宋体" panose="02010600030101010101" pitchFamily="2" charset="-122"/>
              </a:rPr>
              <a:t>业务组件</a:t>
            </a:r>
            <a:r>
              <a:rPr lang="en-US" altLang="zh-CN" sz="1200" dirty="0">
                <a:solidFill>
                  <a:srgbClr val="FFFFFF"/>
                </a:solidFill>
                <a:latin typeface="微软雅黑" panose="020B0503020204020204" pitchFamily="2" charset="-122"/>
                <a:ea typeface="宋体" panose="02010600030101010101" pitchFamily="2" charset="-122"/>
              </a:rPr>
              <a:t>3</a:t>
            </a:r>
            <a:endParaRPr lang="en-US" altLang="zh-CN" sz="1200" dirty="0">
              <a:solidFill>
                <a:srgbClr val="FFFFFF"/>
              </a:solidFill>
              <a:latin typeface="微软雅黑" panose="020B0503020204020204" pitchFamily="2" charset="-122"/>
              <a:ea typeface="宋体" panose="02010600030101010101" pitchFamily="2" charset="-122"/>
            </a:endParaRPr>
          </a:p>
        </p:txBody>
      </p:sp>
      <p:grpSp>
        <p:nvGrpSpPr>
          <p:cNvPr id="26664" name="Group 394"/>
          <p:cNvGrpSpPr/>
          <p:nvPr/>
        </p:nvGrpSpPr>
        <p:grpSpPr>
          <a:xfrm>
            <a:off x="5815013" y="2130425"/>
            <a:ext cx="307975" cy="441325"/>
            <a:chOff x="0" y="0"/>
            <a:chExt cx="125" cy="195"/>
          </a:xfrm>
        </p:grpSpPr>
        <p:sp>
          <p:nvSpPr>
            <p:cNvPr id="26665" name="Rectangle 395"/>
            <p:cNvSpPr/>
            <p:nvPr/>
          </p:nvSpPr>
          <p:spPr>
            <a:xfrm>
              <a:off x="0" y="0"/>
              <a:ext cx="125" cy="195"/>
            </a:xfrm>
            <a:prstGeom prst="rect">
              <a:avLst/>
            </a:prstGeom>
            <a:solidFill>
              <a:srgbClr val="CCFFFF">
                <a:alpha val="100000"/>
              </a:srgbClr>
            </a:solidFill>
            <a:ln w="12700" cap="flat" cmpd="sng">
              <a:solidFill>
                <a:schemeClr val="tx1"/>
              </a:solidFill>
              <a:prstDash val="solid"/>
              <a:miter/>
              <a:headEnd type="none" w="med" len="med"/>
              <a:tailEnd type="none" w="med" len="med"/>
            </a:ln>
          </p:spPr>
          <p:txBody>
            <a:bodyPr vert="horz" wrap="none" anchor="ctr" anchorCtr="0"/>
            <a:p>
              <a:pPr algn="ctr"/>
              <a:endParaRPr sz="900" b="0">
                <a:solidFill>
                  <a:schemeClr val="tx2"/>
                </a:solidFill>
                <a:latin typeface="Arial" panose="020B0604020202020204" charset="-116"/>
                <a:ea typeface="微软雅黑" panose="020B0503020204020204" pitchFamily="2" charset="-122"/>
                <a:sym typeface="Arial" panose="020B0604020202020204" charset="-116"/>
              </a:endParaRPr>
            </a:p>
          </p:txBody>
        </p:sp>
        <p:sp>
          <p:nvSpPr>
            <p:cNvPr id="26666" name="Line 396"/>
            <p:cNvSpPr/>
            <p:nvPr/>
          </p:nvSpPr>
          <p:spPr>
            <a:xfrm flipV="1">
              <a:off x="38" y="54"/>
              <a:ext cx="71" cy="2"/>
            </a:xfrm>
            <a:prstGeom prst="line">
              <a:avLst/>
            </a:prstGeom>
            <a:ln w="6350" cap="flat" cmpd="sng">
              <a:solidFill>
                <a:schemeClr val="tx1"/>
              </a:solidFill>
              <a:prstDash val="solid"/>
              <a:headEnd type="none" w="med" len="med"/>
              <a:tailEnd type="none" w="med" len="med"/>
            </a:ln>
          </p:spPr>
        </p:sp>
        <p:sp>
          <p:nvSpPr>
            <p:cNvPr id="26667" name="Line 397"/>
            <p:cNvSpPr/>
            <p:nvPr/>
          </p:nvSpPr>
          <p:spPr>
            <a:xfrm>
              <a:off x="38" y="83"/>
              <a:ext cx="77" cy="1"/>
            </a:xfrm>
            <a:prstGeom prst="line">
              <a:avLst/>
            </a:prstGeom>
            <a:ln w="6350" cap="flat" cmpd="sng">
              <a:solidFill>
                <a:schemeClr val="tx1"/>
              </a:solidFill>
              <a:prstDash val="solid"/>
              <a:headEnd type="none" w="med" len="med"/>
              <a:tailEnd type="none" w="med" len="med"/>
            </a:ln>
          </p:spPr>
        </p:sp>
        <p:sp>
          <p:nvSpPr>
            <p:cNvPr id="26668" name="Line 398"/>
            <p:cNvSpPr/>
            <p:nvPr/>
          </p:nvSpPr>
          <p:spPr>
            <a:xfrm>
              <a:off x="24" y="113"/>
              <a:ext cx="77" cy="1"/>
            </a:xfrm>
            <a:prstGeom prst="line">
              <a:avLst/>
            </a:prstGeom>
            <a:ln w="6350" cap="flat" cmpd="sng">
              <a:solidFill>
                <a:schemeClr val="tx1"/>
              </a:solidFill>
              <a:prstDash val="solid"/>
              <a:headEnd type="none" w="med" len="med"/>
              <a:tailEnd type="none" w="med" len="med"/>
            </a:ln>
          </p:spPr>
        </p:sp>
        <p:sp>
          <p:nvSpPr>
            <p:cNvPr id="26669" name="Line 399"/>
            <p:cNvSpPr/>
            <p:nvPr/>
          </p:nvSpPr>
          <p:spPr>
            <a:xfrm>
              <a:off x="24" y="129"/>
              <a:ext cx="77" cy="1"/>
            </a:xfrm>
            <a:prstGeom prst="line">
              <a:avLst/>
            </a:prstGeom>
            <a:ln w="6350" cap="flat" cmpd="sng">
              <a:solidFill>
                <a:schemeClr val="tx1"/>
              </a:solidFill>
              <a:prstDash val="solid"/>
              <a:headEnd type="none" w="med" len="med"/>
              <a:tailEnd type="none" w="med" len="med"/>
            </a:ln>
          </p:spPr>
        </p:sp>
      </p:grpSp>
      <p:grpSp>
        <p:nvGrpSpPr>
          <p:cNvPr id="26670" name="Group 394"/>
          <p:cNvGrpSpPr/>
          <p:nvPr/>
        </p:nvGrpSpPr>
        <p:grpSpPr>
          <a:xfrm>
            <a:off x="5815013" y="2819400"/>
            <a:ext cx="307975" cy="441325"/>
            <a:chOff x="0" y="0"/>
            <a:chExt cx="125" cy="195"/>
          </a:xfrm>
        </p:grpSpPr>
        <p:sp>
          <p:nvSpPr>
            <p:cNvPr id="26671" name="Rectangle 395"/>
            <p:cNvSpPr/>
            <p:nvPr/>
          </p:nvSpPr>
          <p:spPr>
            <a:xfrm>
              <a:off x="0" y="0"/>
              <a:ext cx="125" cy="195"/>
            </a:xfrm>
            <a:prstGeom prst="rect">
              <a:avLst/>
            </a:prstGeom>
            <a:solidFill>
              <a:srgbClr val="CCFFFF">
                <a:alpha val="100000"/>
              </a:srgbClr>
            </a:solidFill>
            <a:ln w="12700" cap="flat" cmpd="sng">
              <a:solidFill>
                <a:schemeClr val="tx1"/>
              </a:solidFill>
              <a:prstDash val="solid"/>
              <a:miter/>
              <a:headEnd type="none" w="med" len="med"/>
              <a:tailEnd type="none" w="med" len="med"/>
            </a:ln>
          </p:spPr>
          <p:txBody>
            <a:bodyPr vert="horz" wrap="none" anchor="ctr" anchorCtr="0"/>
            <a:p>
              <a:pPr algn="ctr"/>
              <a:endParaRPr sz="900" b="0">
                <a:solidFill>
                  <a:schemeClr val="tx2"/>
                </a:solidFill>
                <a:latin typeface="Arial" panose="020B0604020202020204" charset="-116"/>
                <a:ea typeface="微软雅黑" panose="020B0503020204020204" pitchFamily="2" charset="-122"/>
                <a:sym typeface="Arial" panose="020B0604020202020204" charset="-116"/>
              </a:endParaRPr>
            </a:p>
          </p:txBody>
        </p:sp>
        <p:sp>
          <p:nvSpPr>
            <p:cNvPr id="26672" name="Line 396"/>
            <p:cNvSpPr/>
            <p:nvPr/>
          </p:nvSpPr>
          <p:spPr>
            <a:xfrm flipV="1">
              <a:off x="38" y="54"/>
              <a:ext cx="71" cy="2"/>
            </a:xfrm>
            <a:prstGeom prst="line">
              <a:avLst/>
            </a:prstGeom>
            <a:ln w="6350" cap="flat" cmpd="sng">
              <a:solidFill>
                <a:schemeClr val="tx1"/>
              </a:solidFill>
              <a:prstDash val="solid"/>
              <a:headEnd type="none" w="med" len="med"/>
              <a:tailEnd type="none" w="med" len="med"/>
            </a:ln>
          </p:spPr>
        </p:sp>
        <p:sp>
          <p:nvSpPr>
            <p:cNvPr id="26673" name="Line 397"/>
            <p:cNvSpPr/>
            <p:nvPr/>
          </p:nvSpPr>
          <p:spPr>
            <a:xfrm>
              <a:off x="38" y="83"/>
              <a:ext cx="77" cy="1"/>
            </a:xfrm>
            <a:prstGeom prst="line">
              <a:avLst/>
            </a:prstGeom>
            <a:ln w="6350" cap="flat" cmpd="sng">
              <a:solidFill>
                <a:schemeClr val="tx1"/>
              </a:solidFill>
              <a:prstDash val="solid"/>
              <a:headEnd type="none" w="med" len="med"/>
              <a:tailEnd type="none" w="med" len="med"/>
            </a:ln>
          </p:spPr>
        </p:sp>
        <p:sp>
          <p:nvSpPr>
            <p:cNvPr id="26674" name="Line 398"/>
            <p:cNvSpPr/>
            <p:nvPr/>
          </p:nvSpPr>
          <p:spPr>
            <a:xfrm>
              <a:off x="24" y="113"/>
              <a:ext cx="77" cy="1"/>
            </a:xfrm>
            <a:prstGeom prst="line">
              <a:avLst/>
            </a:prstGeom>
            <a:ln w="6350" cap="flat" cmpd="sng">
              <a:solidFill>
                <a:schemeClr val="tx1"/>
              </a:solidFill>
              <a:prstDash val="solid"/>
              <a:headEnd type="none" w="med" len="med"/>
              <a:tailEnd type="none" w="med" len="med"/>
            </a:ln>
          </p:spPr>
        </p:sp>
        <p:sp>
          <p:nvSpPr>
            <p:cNvPr id="26675" name="Line 399"/>
            <p:cNvSpPr/>
            <p:nvPr/>
          </p:nvSpPr>
          <p:spPr>
            <a:xfrm>
              <a:off x="24" y="129"/>
              <a:ext cx="77" cy="1"/>
            </a:xfrm>
            <a:prstGeom prst="line">
              <a:avLst/>
            </a:prstGeom>
            <a:ln w="6350" cap="flat" cmpd="sng">
              <a:solidFill>
                <a:schemeClr val="tx1"/>
              </a:solidFill>
              <a:prstDash val="solid"/>
              <a:headEnd type="none" w="med" len="med"/>
              <a:tailEnd type="none" w="med" len="med"/>
            </a:ln>
          </p:spPr>
        </p:sp>
      </p:grpSp>
      <p:grpSp>
        <p:nvGrpSpPr>
          <p:cNvPr id="26676" name="Group 394"/>
          <p:cNvGrpSpPr/>
          <p:nvPr/>
        </p:nvGrpSpPr>
        <p:grpSpPr>
          <a:xfrm>
            <a:off x="5815013" y="3605213"/>
            <a:ext cx="307975" cy="441325"/>
            <a:chOff x="0" y="0"/>
            <a:chExt cx="125" cy="195"/>
          </a:xfrm>
        </p:grpSpPr>
        <p:sp>
          <p:nvSpPr>
            <p:cNvPr id="26677" name="Rectangle 395"/>
            <p:cNvSpPr/>
            <p:nvPr/>
          </p:nvSpPr>
          <p:spPr>
            <a:xfrm>
              <a:off x="0" y="0"/>
              <a:ext cx="125" cy="195"/>
            </a:xfrm>
            <a:prstGeom prst="rect">
              <a:avLst/>
            </a:prstGeom>
            <a:solidFill>
              <a:srgbClr val="CCFFFF">
                <a:alpha val="100000"/>
              </a:srgbClr>
            </a:solidFill>
            <a:ln w="12700" cap="flat" cmpd="sng">
              <a:solidFill>
                <a:schemeClr val="tx1"/>
              </a:solidFill>
              <a:prstDash val="solid"/>
              <a:miter/>
              <a:headEnd type="none" w="med" len="med"/>
              <a:tailEnd type="none" w="med" len="med"/>
            </a:ln>
          </p:spPr>
          <p:txBody>
            <a:bodyPr vert="horz" wrap="none" anchor="ctr" anchorCtr="0"/>
            <a:p>
              <a:pPr algn="ctr"/>
              <a:endParaRPr sz="900" b="0">
                <a:solidFill>
                  <a:schemeClr val="tx2"/>
                </a:solidFill>
                <a:latin typeface="Arial" panose="020B0604020202020204" charset="-116"/>
                <a:ea typeface="微软雅黑" panose="020B0503020204020204" pitchFamily="2" charset="-122"/>
                <a:sym typeface="Arial" panose="020B0604020202020204" charset="-116"/>
              </a:endParaRPr>
            </a:p>
          </p:txBody>
        </p:sp>
        <p:sp>
          <p:nvSpPr>
            <p:cNvPr id="26678" name="Line 396"/>
            <p:cNvSpPr/>
            <p:nvPr/>
          </p:nvSpPr>
          <p:spPr>
            <a:xfrm flipV="1">
              <a:off x="38" y="54"/>
              <a:ext cx="71" cy="2"/>
            </a:xfrm>
            <a:prstGeom prst="line">
              <a:avLst/>
            </a:prstGeom>
            <a:ln w="6350" cap="flat" cmpd="sng">
              <a:solidFill>
                <a:schemeClr val="tx1"/>
              </a:solidFill>
              <a:prstDash val="solid"/>
              <a:headEnd type="none" w="med" len="med"/>
              <a:tailEnd type="none" w="med" len="med"/>
            </a:ln>
          </p:spPr>
        </p:sp>
        <p:sp>
          <p:nvSpPr>
            <p:cNvPr id="26679" name="Line 397"/>
            <p:cNvSpPr/>
            <p:nvPr/>
          </p:nvSpPr>
          <p:spPr>
            <a:xfrm>
              <a:off x="38" y="83"/>
              <a:ext cx="77" cy="1"/>
            </a:xfrm>
            <a:prstGeom prst="line">
              <a:avLst/>
            </a:prstGeom>
            <a:ln w="6350" cap="flat" cmpd="sng">
              <a:solidFill>
                <a:schemeClr val="tx1"/>
              </a:solidFill>
              <a:prstDash val="solid"/>
              <a:headEnd type="none" w="med" len="med"/>
              <a:tailEnd type="none" w="med" len="med"/>
            </a:ln>
          </p:spPr>
        </p:sp>
        <p:sp>
          <p:nvSpPr>
            <p:cNvPr id="26680" name="Line 398"/>
            <p:cNvSpPr/>
            <p:nvPr/>
          </p:nvSpPr>
          <p:spPr>
            <a:xfrm>
              <a:off x="24" y="113"/>
              <a:ext cx="77" cy="1"/>
            </a:xfrm>
            <a:prstGeom prst="line">
              <a:avLst/>
            </a:prstGeom>
            <a:ln w="6350" cap="flat" cmpd="sng">
              <a:solidFill>
                <a:schemeClr val="tx1"/>
              </a:solidFill>
              <a:prstDash val="solid"/>
              <a:headEnd type="none" w="med" len="med"/>
              <a:tailEnd type="none" w="med" len="med"/>
            </a:ln>
          </p:spPr>
        </p:sp>
        <p:sp>
          <p:nvSpPr>
            <p:cNvPr id="26681" name="Line 399"/>
            <p:cNvSpPr/>
            <p:nvPr/>
          </p:nvSpPr>
          <p:spPr>
            <a:xfrm>
              <a:off x="24" y="129"/>
              <a:ext cx="77" cy="1"/>
            </a:xfrm>
            <a:prstGeom prst="line">
              <a:avLst/>
            </a:prstGeom>
            <a:ln w="6350" cap="flat" cmpd="sng">
              <a:solidFill>
                <a:schemeClr val="tx1"/>
              </a:solidFill>
              <a:prstDash val="solid"/>
              <a:headEnd type="none" w="med" len="med"/>
              <a:tailEnd type="none" w="med" len="med"/>
            </a:ln>
          </p:spPr>
        </p:sp>
      </p:grpSp>
      <p:grpSp>
        <p:nvGrpSpPr>
          <p:cNvPr id="26682" name="Group 394"/>
          <p:cNvGrpSpPr/>
          <p:nvPr/>
        </p:nvGrpSpPr>
        <p:grpSpPr>
          <a:xfrm>
            <a:off x="5815013" y="4343400"/>
            <a:ext cx="307975" cy="441325"/>
            <a:chOff x="0" y="0"/>
            <a:chExt cx="125" cy="195"/>
          </a:xfrm>
        </p:grpSpPr>
        <p:sp>
          <p:nvSpPr>
            <p:cNvPr id="26683" name="Rectangle 395"/>
            <p:cNvSpPr/>
            <p:nvPr/>
          </p:nvSpPr>
          <p:spPr>
            <a:xfrm>
              <a:off x="0" y="0"/>
              <a:ext cx="125" cy="195"/>
            </a:xfrm>
            <a:prstGeom prst="rect">
              <a:avLst/>
            </a:prstGeom>
            <a:solidFill>
              <a:srgbClr val="CCFFFF">
                <a:alpha val="100000"/>
              </a:srgbClr>
            </a:solidFill>
            <a:ln w="12700" cap="flat" cmpd="sng">
              <a:solidFill>
                <a:schemeClr val="tx1"/>
              </a:solidFill>
              <a:prstDash val="solid"/>
              <a:miter/>
              <a:headEnd type="none" w="med" len="med"/>
              <a:tailEnd type="none" w="med" len="med"/>
            </a:ln>
          </p:spPr>
          <p:txBody>
            <a:bodyPr vert="horz" wrap="none" anchor="ctr" anchorCtr="0"/>
            <a:p>
              <a:pPr algn="ctr"/>
              <a:endParaRPr sz="900" b="0">
                <a:solidFill>
                  <a:schemeClr val="tx2"/>
                </a:solidFill>
                <a:latin typeface="Arial" panose="020B0604020202020204" charset="-116"/>
                <a:ea typeface="微软雅黑" panose="020B0503020204020204" pitchFamily="2" charset="-122"/>
                <a:sym typeface="Arial" panose="020B0604020202020204" charset="-116"/>
              </a:endParaRPr>
            </a:p>
          </p:txBody>
        </p:sp>
        <p:sp>
          <p:nvSpPr>
            <p:cNvPr id="26684" name="Line 396"/>
            <p:cNvSpPr/>
            <p:nvPr/>
          </p:nvSpPr>
          <p:spPr>
            <a:xfrm flipV="1">
              <a:off x="38" y="54"/>
              <a:ext cx="71" cy="2"/>
            </a:xfrm>
            <a:prstGeom prst="line">
              <a:avLst/>
            </a:prstGeom>
            <a:ln w="6350" cap="flat" cmpd="sng">
              <a:solidFill>
                <a:schemeClr val="tx1"/>
              </a:solidFill>
              <a:prstDash val="solid"/>
              <a:headEnd type="none" w="med" len="med"/>
              <a:tailEnd type="none" w="med" len="med"/>
            </a:ln>
          </p:spPr>
        </p:sp>
        <p:sp>
          <p:nvSpPr>
            <p:cNvPr id="26685" name="Line 397"/>
            <p:cNvSpPr/>
            <p:nvPr/>
          </p:nvSpPr>
          <p:spPr>
            <a:xfrm>
              <a:off x="38" y="83"/>
              <a:ext cx="77" cy="1"/>
            </a:xfrm>
            <a:prstGeom prst="line">
              <a:avLst/>
            </a:prstGeom>
            <a:ln w="6350" cap="flat" cmpd="sng">
              <a:solidFill>
                <a:schemeClr val="tx1"/>
              </a:solidFill>
              <a:prstDash val="solid"/>
              <a:headEnd type="none" w="med" len="med"/>
              <a:tailEnd type="none" w="med" len="med"/>
            </a:ln>
          </p:spPr>
        </p:sp>
        <p:sp>
          <p:nvSpPr>
            <p:cNvPr id="26686" name="Line 398"/>
            <p:cNvSpPr/>
            <p:nvPr/>
          </p:nvSpPr>
          <p:spPr>
            <a:xfrm>
              <a:off x="24" y="113"/>
              <a:ext cx="77" cy="1"/>
            </a:xfrm>
            <a:prstGeom prst="line">
              <a:avLst/>
            </a:prstGeom>
            <a:ln w="6350" cap="flat" cmpd="sng">
              <a:solidFill>
                <a:schemeClr val="tx1"/>
              </a:solidFill>
              <a:prstDash val="solid"/>
              <a:headEnd type="none" w="med" len="med"/>
              <a:tailEnd type="none" w="med" len="med"/>
            </a:ln>
          </p:spPr>
        </p:sp>
        <p:sp>
          <p:nvSpPr>
            <p:cNvPr id="26687" name="Line 399"/>
            <p:cNvSpPr/>
            <p:nvPr/>
          </p:nvSpPr>
          <p:spPr>
            <a:xfrm>
              <a:off x="24" y="129"/>
              <a:ext cx="77" cy="1"/>
            </a:xfrm>
            <a:prstGeom prst="line">
              <a:avLst/>
            </a:prstGeom>
            <a:ln w="6350" cap="flat" cmpd="sng">
              <a:solidFill>
                <a:schemeClr val="tx1"/>
              </a:solidFill>
              <a:prstDash val="solid"/>
              <a:headEnd type="none" w="med" len="med"/>
              <a:tailEnd type="none" w="med" len="med"/>
            </a:ln>
          </p:spPr>
        </p:sp>
      </p:grpSp>
      <p:sp>
        <p:nvSpPr>
          <p:cNvPr id="26688" name="直接连接符 76"/>
          <p:cNvSpPr/>
          <p:nvPr/>
        </p:nvSpPr>
        <p:spPr>
          <a:xfrm flipV="1">
            <a:off x="6737350" y="1738313"/>
            <a:ext cx="12700" cy="3125787"/>
          </a:xfrm>
          <a:prstGeom prst="line">
            <a:avLst/>
          </a:prstGeom>
          <a:ln w="6350" cap="flat" cmpd="sng">
            <a:solidFill>
              <a:schemeClr val="accent1"/>
            </a:solidFill>
            <a:prstDash val="solid"/>
            <a:miter/>
            <a:headEnd type="none" w="med" len="med"/>
            <a:tailEnd type="none" w="med" len="med"/>
          </a:ln>
        </p:spPr>
      </p:sp>
      <p:sp>
        <p:nvSpPr>
          <p:cNvPr id="26689" name="文本框 4181"/>
          <p:cNvSpPr/>
          <p:nvPr/>
        </p:nvSpPr>
        <p:spPr>
          <a:xfrm>
            <a:off x="5699125" y="1701800"/>
            <a:ext cx="700088" cy="244475"/>
          </a:xfrm>
          <a:prstGeom prst="rect">
            <a:avLst/>
          </a:prstGeom>
          <a:noFill/>
          <a:ln w="9525">
            <a:noFill/>
          </a:ln>
        </p:spPr>
        <p:txBody>
          <a:bodyPr vert="horz" wrap="square" anchor="t" anchorCtr="0">
            <a:spAutoFit/>
          </a:bodyPr>
          <a:p>
            <a:r>
              <a:rPr lang="zh-CN" altLang="en-US" sz="1000" b="0" dirty="0">
                <a:solidFill>
                  <a:srgbClr val="000000"/>
                </a:solidFill>
                <a:latin typeface="Arial" panose="020B0604020202020204" charset="-116"/>
                <a:ea typeface="宋体" panose="02010600030101010101" pitchFamily="2" charset="-122"/>
                <a:sym typeface="Arial" panose="020B0604020202020204" charset="-116"/>
              </a:rPr>
              <a:t>聚合层</a:t>
            </a:r>
            <a:endParaRPr lang="zh-CN" altLang="en-US" sz="10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6690" name="文本框 4181"/>
          <p:cNvSpPr/>
          <p:nvPr/>
        </p:nvSpPr>
        <p:spPr>
          <a:xfrm>
            <a:off x="7585075" y="1701800"/>
            <a:ext cx="700088" cy="244475"/>
          </a:xfrm>
          <a:prstGeom prst="rect">
            <a:avLst/>
          </a:prstGeom>
          <a:noFill/>
          <a:ln w="9525">
            <a:noFill/>
          </a:ln>
        </p:spPr>
        <p:txBody>
          <a:bodyPr vert="horz" wrap="square" anchor="t" anchorCtr="0">
            <a:spAutoFit/>
          </a:bodyPr>
          <a:p>
            <a:r>
              <a:rPr lang="zh-CN" altLang="en-US" sz="1000" b="0" dirty="0">
                <a:solidFill>
                  <a:srgbClr val="000000"/>
                </a:solidFill>
                <a:latin typeface="Arial" panose="020B0604020202020204" charset="-116"/>
                <a:ea typeface="宋体" panose="02010600030101010101" pitchFamily="2" charset="-122"/>
                <a:sym typeface="Arial" panose="020B0604020202020204" charset="-116"/>
              </a:rPr>
              <a:t>指标层</a:t>
            </a:r>
            <a:endParaRPr lang="zh-CN" altLang="en-US" sz="10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6691" name="文本框 15"/>
          <p:cNvSpPr/>
          <p:nvPr/>
        </p:nvSpPr>
        <p:spPr>
          <a:xfrm>
            <a:off x="457200" y="5194300"/>
            <a:ext cx="2347913" cy="1014413"/>
          </a:xfrm>
          <a:prstGeom prst="rect">
            <a:avLst/>
          </a:prstGeom>
          <a:noFill/>
          <a:ln w="9525" cap="flat" cmpd="sng">
            <a:solidFill>
              <a:srgbClr val="00B0F0"/>
            </a:solidFill>
            <a:prstDash val="solid"/>
            <a:miter/>
            <a:headEnd type="none" w="med" len="med"/>
            <a:tailEnd type="none" w="med" len="med"/>
          </a:ln>
        </p:spPr>
        <p:txBody>
          <a:bodyPr vert="horz" wrap="square" anchor="t" anchorCtr="0">
            <a:spAutoFit/>
          </a:bodyPr>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1</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、单数据对象的聚合是聚合层形成的基础；</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、以核心实体对应的物理表为主，按数据对象内部结构关系，连接从属实体对应的物理表的相关属性，形成宽表。</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92" name="文本框 15"/>
          <p:cNvSpPr/>
          <p:nvPr/>
        </p:nvSpPr>
        <p:spPr>
          <a:xfrm>
            <a:off x="3181350" y="5178425"/>
            <a:ext cx="2346325" cy="1014413"/>
          </a:xfrm>
          <a:prstGeom prst="rect">
            <a:avLst/>
          </a:prstGeom>
          <a:noFill/>
          <a:ln w="9525" cap="flat" cmpd="sng">
            <a:solidFill>
              <a:srgbClr val="00B0F0"/>
            </a:solidFill>
            <a:prstDash val="solid"/>
            <a:miter/>
            <a:headEnd type="none" w="med" len="med"/>
            <a:tailEnd type="none" w="med" len="med"/>
          </a:ln>
        </p:spPr>
        <p:txBody>
          <a:bodyPr vert="horz" wrap="square" anchor="t" anchorCtr="0">
            <a:spAutoFit/>
          </a:bodyPr>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1</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、多数据对象的聚合体现出聚合层的价值所在：多对象的关联关系；</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、以主数据对象核心实体对应的物理表为主，按数据对象间的关联关系，连接多个数据对象内实体对应的物理表的相关属性，形成宽表。</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93" name="文本框 15"/>
          <p:cNvSpPr/>
          <p:nvPr/>
        </p:nvSpPr>
        <p:spPr>
          <a:xfrm>
            <a:off x="5989638" y="5178425"/>
            <a:ext cx="2347912" cy="860425"/>
          </a:xfrm>
          <a:prstGeom prst="rect">
            <a:avLst/>
          </a:prstGeom>
          <a:noFill/>
          <a:ln w="9525" cap="flat" cmpd="sng">
            <a:solidFill>
              <a:srgbClr val="00B0F0"/>
            </a:solidFill>
            <a:prstDash val="solid"/>
            <a:miter/>
            <a:headEnd type="none" w="med" len="med"/>
            <a:tailEnd type="none" w="med" len="med"/>
          </a:ln>
        </p:spPr>
        <p:txBody>
          <a:bodyPr vert="horz" wrap="square" anchor="t" anchorCtr="0">
            <a:spAutoFit/>
          </a:bodyPr>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1</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、指标层以维度建模为主，聚合层是其数据基础；</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a:p>
            <a:r>
              <a:rPr lang="en-US" altLang="zh-CN"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、维度模型需构建在多个维度下的度量指标，即需要通过多个聚合实体进行数据的衍生。</a:t>
            </a:r>
            <a:endParaRPr lang="zh-CN" altLang="en-US" sz="1000" b="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94" name="直接连接符 81"/>
          <p:cNvSpPr/>
          <p:nvPr/>
        </p:nvSpPr>
        <p:spPr>
          <a:xfrm>
            <a:off x="7832725" y="2744788"/>
            <a:ext cx="212725" cy="0"/>
          </a:xfrm>
          <a:prstGeom prst="line">
            <a:avLst/>
          </a:prstGeom>
          <a:ln w="6350" cap="flat" cmpd="sng">
            <a:solidFill>
              <a:schemeClr val="accent1"/>
            </a:solidFill>
            <a:prstDash val="solid"/>
            <a:miter/>
            <a:headEnd type="none" w="med" len="med"/>
            <a:tailEnd type="none" w="med" len="med"/>
          </a:ln>
        </p:spPr>
      </p:sp>
      <p:sp>
        <p:nvSpPr>
          <p:cNvPr id="26695" name="直接连接符 82"/>
          <p:cNvSpPr/>
          <p:nvPr/>
        </p:nvSpPr>
        <p:spPr>
          <a:xfrm>
            <a:off x="7813675" y="4240213"/>
            <a:ext cx="212725" cy="0"/>
          </a:xfrm>
          <a:prstGeom prst="line">
            <a:avLst/>
          </a:prstGeom>
          <a:ln w="6350" cap="flat" cmpd="sng">
            <a:solidFill>
              <a:schemeClr val="accent1"/>
            </a:solidFill>
            <a:prstDash val="solid"/>
            <a:miter/>
            <a:headEnd type="none" w="med" len="med"/>
            <a:tailEnd type="none" w="med" len="med"/>
          </a:ln>
        </p:spPr>
      </p:sp>
      <p:sp>
        <p:nvSpPr>
          <p:cNvPr id="26696" name="文本框 4181"/>
          <p:cNvSpPr/>
          <p:nvPr/>
        </p:nvSpPr>
        <p:spPr>
          <a:xfrm>
            <a:off x="7940675" y="4240213"/>
            <a:ext cx="700088" cy="244475"/>
          </a:xfrm>
          <a:prstGeom prst="rect">
            <a:avLst/>
          </a:prstGeom>
          <a:noFill/>
          <a:ln w="9525">
            <a:noFill/>
          </a:ln>
        </p:spPr>
        <p:txBody>
          <a:bodyPr vert="horz" wrap="square" anchor="t" anchorCtr="0">
            <a:spAutoFit/>
          </a:bodyPr>
          <a:p>
            <a:r>
              <a:rPr lang="zh-CN" altLang="en-US" sz="1000" b="0" dirty="0">
                <a:solidFill>
                  <a:srgbClr val="000000"/>
                </a:solidFill>
                <a:latin typeface="Arial" panose="020B0604020202020204" charset="-116"/>
                <a:ea typeface="宋体" panose="02010600030101010101" pitchFamily="2" charset="-122"/>
                <a:sym typeface="Arial" panose="020B0604020202020204" charset="-116"/>
              </a:rPr>
              <a:t>衍生数据</a:t>
            </a:r>
            <a:endParaRPr lang="zh-CN" altLang="en-US" sz="1000" b="0" dirty="0">
              <a:solidFill>
                <a:srgbClr val="000000"/>
              </a:solidFill>
              <a:latin typeface="Arial" panose="020B0604020202020204" charset="-116"/>
              <a:ea typeface="宋体" panose="02010600030101010101" pitchFamily="2" charset="-122"/>
              <a:sym typeface="Arial" panose="020B0604020202020204" charset="-116"/>
            </a:endParaRPr>
          </a:p>
        </p:txBody>
      </p:sp>
      <p:sp>
        <p:nvSpPr>
          <p:cNvPr id="26697" name="文本框 4181"/>
          <p:cNvSpPr/>
          <p:nvPr/>
        </p:nvSpPr>
        <p:spPr>
          <a:xfrm>
            <a:off x="6032500" y="4530725"/>
            <a:ext cx="700088" cy="246063"/>
          </a:xfrm>
          <a:prstGeom prst="rect">
            <a:avLst/>
          </a:prstGeom>
          <a:noFill/>
          <a:ln w="9525">
            <a:noFill/>
          </a:ln>
        </p:spPr>
        <p:txBody>
          <a:bodyPr vert="horz" wrap="square" anchor="t" anchorCtr="0">
            <a:spAutoFit/>
          </a:bodyPr>
          <a:p>
            <a:r>
              <a:rPr lang="zh-CN" altLang="en-US" sz="1000" b="0" dirty="0">
                <a:solidFill>
                  <a:srgbClr val="000000"/>
                </a:solidFill>
                <a:latin typeface="Arial" panose="020B0604020202020204" charset="-116"/>
                <a:ea typeface="宋体" panose="02010600030101010101" pitchFamily="2" charset="-122"/>
                <a:sym typeface="Arial" panose="020B0604020202020204" charset="-116"/>
              </a:rPr>
              <a:t>原生数据</a:t>
            </a:r>
            <a:endParaRPr lang="zh-CN" altLang="en-US" sz="1000" b="0" dirty="0">
              <a:solidFill>
                <a:srgbClr val="000000"/>
              </a:solidFill>
              <a:latin typeface="Arial" panose="020B0604020202020204" charset="-116"/>
              <a:ea typeface="宋体" panose="02010600030101010101" pitchFamily="2" charset="-122"/>
              <a:sym typeface="Arial" panose="020B0604020202020204" charset="-116"/>
            </a:endParaRPr>
          </a:p>
        </p:txBody>
      </p:sp>
      <p:cxnSp>
        <p:nvCxnSpPr>
          <p:cNvPr id="26698" name="直接箭头连接符 26697"/>
          <p:cNvCxnSpPr>
            <a:endCxn id="26630" idx="1"/>
          </p:cNvCxnSpPr>
          <p:nvPr/>
        </p:nvCxnSpPr>
        <p:spPr>
          <a:xfrm flipV="1">
            <a:off x="1116013" y="2368550"/>
            <a:ext cx="608012" cy="233363"/>
          </a:xfrm>
          <a:prstGeom prst="straightConnector1">
            <a:avLst/>
          </a:prstGeom>
          <a:ln w="9525" cap="flat" cmpd="sng">
            <a:solidFill>
              <a:schemeClr val="tx1"/>
            </a:solidFill>
            <a:prstDash val="solid"/>
            <a:headEnd type="none" w="med" len="med"/>
            <a:tailEnd type="none" w="med" len="med"/>
          </a:ln>
        </p:spPr>
      </p:cxnSp>
      <p:cxnSp>
        <p:nvCxnSpPr>
          <p:cNvPr id="26699" name="直接箭头连接符 26698"/>
          <p:cNvCxnSpPr>
            <a:stCxn id="26629" idx="3"/>
            <a:endCxn id="26661" idx="1"/>
          </p:cNvCxnSpPr>
          <p:nvPr/>
        </p:nvCxnSpPr>
        <p:spPr>
          <a:xfrm>
            <a:off x="1100138" y="2609850"/>
            <a:ext cx="623887" cy="673100"/>
          </a:xfrm>
          <a:prstGeom prst="straightConnector1">
            <a:avLst/>
          </a:prstGeom>
          <a:ln w="9525" cap="flat" cmpd="sng">
            <a:solidFill>
              <a:schemeClr val="tx1"/>
            </a:solidFill>
            <a:prstDash val="solid"/>
            <a:headEnd type="none" w="med" len="med"/>
            <a:tailEnd type="triangle" w="med" len="med"/>
          </a:ln>
        </p:spPr>
      </p:cxnSp>
      <p:cxnSp>
        <p:nvCxnSpPr>
          <p:cNvPr id="26700" name="直接箭头连接符 26699"/>
          <p:cNvCxnSpPr>
            <a:stCxn id="26660" idx="3"/>
            <a:endCxn id="26661" idx="1"/>
          </p:cNvCxnSpPr>
          <p:nvPr/>
        </p:nvCxnSpPr>
        <p:spPr>
          <a:xfrm flipV="1">
            <a:off x="1106488" y="3282950"/>
            <a:ext cx="617537" cy="849313"/>
          </a:xfrm>
          <a:prstGeom prst="straightConnector1">
            <a:avLst/>
          </a:prstGeom>
          <a:ln w="9525" cap="flat" cmpd="sng">
            <a:solidFill>
              <a:schemeClr val="tx1"/>
            </a:solidFill>
            <a:prstDash val="solid"/>
            <a:headEnd type="none" w="med" len="med"/>
            <a:tailEnd type="triangle" w="med" len="med"/>
          </a:ln>
        </p:spPr>
      </p:cxnSp>
      <p:cxnSp>
        <p:nvCxnSpPr>
          <p:cNvPr id="26701" name="直接箭头连接符 26700"/>
          <p:cNvCxnSpPr>
            <a:stCxn id="26660" idx="3"/>
            <a:endCxn id="26663" idx="1"/>
          </p:cNvCxnSpPr>
          <p:nvPr/>
        </p:nvCxnSpPr>
        <p:spPr>
          <a:xfrm flipV="1">
            <a:off x="1106488" y="3940175"/>
            <a:ext cx="617537" cy="192088"/>
          </a:xfrm>
          <a:prstGeom prst="straightConnector1">
            <a:avLst/>
          </a:prstGeom>
          <a:ln w="9525" cap="flat" cmpd="sng">
            <a:solidFill>
              <a:schemeClr val="tx1"/>
            </a:solidFill>
            <a:prstDash val="solid"/>
            <a:headEnd type="none" w="med" len="med"/>
            <a:tailEnd type="triangle" w="med" len="med"/>
          </a:ln>
        </p:spPr>
      </p:cxnSp>
      <p:cxnSp>
        <p:nvCxnSpPr>
          <p:cNvPr id="26702" name="直接箭头连接符 26701"/>
          <p:cNvCxnSpPr>
            <a:stCxn id="26660" idx="3"/>
            <a:endCxn id="26662" idx="1"/>
          </p:cNvCxnSpPr>
          <p:nvPr/>
        </p:nvCxnSpPr>
        <p:spPr>
          <a:xfrm>
            <a:off x="1106488" y="4132263"/>
            <a:ext cx="617537" cy="500062"/>
          </a:xfrm>
          <a:prstGeom prst="straightConnector1">
            <a:avLst/>
          </a:prstGeom>
          <a:ln w="9525" cap="flat" cmpd="sng">
            <a:solidFill>
              <a:schemeClr val="tx1"/>
            </a:solidFill>
            <a:prstDash val="solid"/>
            <a:headEnd type="none" w="med" len="med"/>
            <a:tailEnd type="triangle" w="med" len="med"/>
          </a:ln>
        </p:spPr>
      </p:cxnSp>
      <p:sp>
        <p:nvSpPr>
          <p:cNvPr id="26703" name="圆角矩形 11"/>
          <p:cNvSpPr/>
          <p:nvPr/>
        </p:nvSpPr>
        <p:spPr>
          <a:xfrm>
            <a:off x="2736850" y="2060575"/>
            <a:ext cx="1035050" cy="288925"/>
          </a:xfrm>
          <a:prstGeom prst="roundRect">
            <a:avLst>
              <a:gd name="adj" fmla="val 16667"/>
            </a:avLst>
          </a:prstGeom>
          <a:solidFill>
            <a:schemeClr val="accent2">
              <a:alpha val="100000"/>
            </a:schemeClr>
          </a:solidFill>
          <a:ln w="9525">
            <a:noFill/>
          </a:ln>
        </p:spPr>
        <p:txBody>
          <a:bodyPr vert="horz" wrap="square" lIns="90170" tIns="46990" rIns="90170" bIns="46990"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业务对象</a:t>
            </a:r>
            <a:r>
              <a:rPr lang="en-US" altLang="zh-CN" sz="1200" dirty="0">
                <a:solidFill>
                  <a:srgbClr val="FFFFFF"/>
                </a:solidFill>
                <a:latin typeface="Arial" panose="020B0604020202020204" charset="-116"/>
                <a:ea typeface="Arial" panose="020B0604020202020204" charset="-116"/>
                <a:sym typeface="Arial" panose="020B0604020202020204" charset="-116"/>
              </a:rPr>
              <a:t>1</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704" name="圆角矩形 12"/>
          <p:cNvSpPr/>
          <p:nvPr/>
        </p:nvSpPr>
        <p:spPr>
          <a:xfrm>
            <a:off x="2736850" y="2582863"/>
            <a:ext cx="1035050" cy="288925"/>
          </a:xfrm>
          <a:prstGeom prst="roundRect">
            <a:avLst>
              <a:gd name="adj" fmla="val 16667"/>
            </a:avLst>
          </a:prstGeom>
          <a:solidFill>
            <a:schemeClr val="accent2">
              <a:alpha val="100000"/>
            </a:schemeClr>
          </a:solidFill>
          <a:ln w="9525">
            <a:noFill/>
          </a:ln>
        </p:spPr>
        <p:txBody>
          <a:bodyPr vert="horz" wrap="square" lIns="90170" tIns="46990" rIns="90170" bIns="46990"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业务对象</a:t>
            </a:r>
            <a:r>
              <a:rPr lang="en-US" altLang="zh-CN" sz="1200" dirty="0">
                <a:solidFill>
                  <a:srgbClr val="FFFFFF"/>
                </a:solidFill>
                <a:latin typeface="Arial" panose="020B0604020202020204" charset="-116"/>
                <a:ea typeface="Arial" panose="020B0604020202020204" charset="-116"/>
                <a:sym typeface="Arial" panose="020B0604020202020204" charset="-116"/>
              </a:rPr>
              <a:t>2</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705" name="圆角矩形 13"/>
          <p:cNvSpPr/>
          <p:nvPr/>
        </p:nvSpPr>
        <p:spPr>
          <a:xfrm>
            <a:off x="2736850" y="3897313"/>
            <a:ext cx="1035050" cy="288925"/>
          </a:xfrm>
          <a:prstGeom prst="roundRect">
            <a:avLst>
              <a:gd name="adj" fmla="val 16667"/>
            </a:avLst>
          </a:prstGeom>
          <a:solidFill>
            <a:schemeClr val="accent2">
              <a:alpha val="100000"/>
            </a:schemeClr>
          </a:solidFill>
          <a:ln w="9525">
            <a:noFill/>
          </a:ln>
        </p:spPr>
        <p:txBody>
          <a:bodyPr vert="horz" wrap="square" lIns="90170" tIns="46990" rIns="90170" bIns="46990"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业务对象</a:t>
            </a:r>
            <a:r>
              <a:rPr lang="en-US" altLang="zh-CN" sz="1200" dirty="0">
                <a:solidFill>
                  <a:srgbClr val="FFFFFF"/>
                </a:solidFill>
                <a:latin typeface="Arial" panose="020B0604020202020204" charset="-116"/>
                <a:ea typeface="Arial" panose="020B0604020202020204" charset="-116"/>
                <a:sym typeface="Arial" panose="020B0604020202020204" charset="-116"/>
              </a:rPr>
              <a:t>4</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706" name="圆角矩形 14"/>
          <p:cNvSpPr/>
          <p:nvPr/>
        </p:nvSpPr>
        <p:spPr>
          <a:xfrm>
            <a:off x="2736850" y="4545013"/>
            <a:ext cx="1035050" cy="288925"/>
          </a:xfrm>
          <a:prstGeom prst="roundRect">
            <a:avLst>
              <a:gd name="adj" fmla="val 16667"/>
            </a:avLst>
          </a:prstGeom>
          <a:solidFill>
            <a:schemeClr val="accent2">
              <a:alpha val="100000"/>
            </a:schemeClr>
          </a:solidFill>
          <a:ln w="9525">
            <a:noFill/>
          </a:ln>
        </p:spPr>
        <p:txBody>
          <a:bodyPr vert="horz" wrap="square" lIns="90170" tIns="46990" rIns="90170" bIns="46990"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业务对象</a:t>
            </a:r>
            <a:r>
              <a:rPr lang="en-US" altLang="zh-CN" sz="1200" dirty="0">
                <a:solidFill>
                  <a:srgbClr val="FFFFFF"/>
                </a:solidFill>
                <a:latin typeface="Arial" panose="020B0604020202020204" charset="-116"/>
                <a:ea typeface="Arial" panose="020B0604020202020204" charset="-116"/>
                <a:sym typeface="Arial" panose="020B0604020202020204" charset="-116"/>
              </a:rPr>
              <a:t>5</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sp>
        <p:nvSpPr>
          <p:cNvPr id="26707" name="圆角矩形 15"/>
          <p:cNvSpPr/>
          <p:nvPr/>
        </p:nvSpPr>
        <p:spPr>
          <a:xfrm>
            <a:off x="2736850" y="3230563"/>
            <a:ext cx="1035050" cy="288925"/>
          </a:xfrm>
          <a:prstGeom prst="roundRect">
            <a:avLst>
              <a:gd name="adj" fmla="val 16667"/>
            </a:avLst>
          </a:prstGeom>
          <a:solidFill>
            <a:schemeClr val="accent2">
              <a:alpha val="100000"/>
            </a:schemeClr>
          </a:solidFill>
          <a:ln w="9525">
            <a:noFill/>
          </a:ln>
        </p:spPr>
        <p:txBody>
          <a:bodyPr vert="horz" wrap="square" lIns="90170" tIns="46990" rIns="90170" bIns="46990" anchor="ctr" anchorCtr="0"/>
          <a:p>
            <a:pPr algn="ctr"/>
            <a:r>
              <a:rPr lang="zh-CN" altLang="en-US" sz="1200" dirty="0">
                <a:solidFill>
                  <a:srgbClr val="FFFFFF"/>
                </a:solidFill>
                <a:latin typeface="微软雅黑" panose="020B0503020204020204" pitchFamily="2" charset="-122"/>
                <a:ea typeface="微软雅黑" panose="020B0503020204020204" pitchFamily="2" charset="-122"/>
              </a:rPr>
              <a:t>业务对象</a:t>
            </a:r>
            <a:r>
              <a:rPr lang="en-US" altLang="zh-CN" sz="1200" dirty="0">
                <a:solidFill>
                  <a:srgbClr val="FFFFFF"/>
                </a:solidFill>
                <a:latin typeface="Arial" panose="020B0604020202020204" charset="-116"/>
                <a:ea typeface="Arial" panose="020B0604020202020204" charset="-116"/>
                <a:sym typeface="Arial" panose="020B0604020202020204" charset="-116"/>
              </a:rPr>
              <a:t>3</a:t>
            </a:r>
            <a:endParaRPr lang="en-US" altLang="zh-CN" sz="1200" dirty="0">
              <a:solidFill>
                <a:srgbClr val="FFFFFF"/>
              </a:solidFill>
              <a:latin typeface="Arial" panose="020B0604020202020204" charset="-116"/>
              <a:ea typeface="Arial" panose="020B0604020202020204" charset="-116"/>
              <a:sym typeface="Arial" panose="020B0604020202020204" charset="-116"/>
            </a:endParaRPr>
          </a:p>
        </p:txBody>
      </p:sp>
      <p:cxnSp>
        <p:nvCxnSpPr>
          <p:cNvPr id="26708" name="直接箭头连接符 26707"/>
          <p:cNvCxnSpPr>
            <a:stCxn id="26630" idx="3"/>
            <a:endCxn id="26703" idx="1"/>
          </p:cNvCxnSpPr>
          <p:nvPr/>
        </p:nvCxnSpPr>
        <p:spPr>
          <a:xfrm flipV="1">
            <a:off x="2328863" y="2206625"/>
            <a:ext cx="407987" cy="161925"/>
          </a:xfrm>
          <a:prstGeom prst="straightConnector1">
            <a:avLst/>
          </a:prstGeom>
          <a:ln w="9525" cap="flat" cmpd="sng">
            <a:solidFill>
              <a:schemeClr val="tx1"/>
            </a:solidFill>
            <a:prstDash val="solid"/>
            <a:headEnd type="none" w="med" len="med"/>
            <a:tailEnd type="triangle" w="med" len="med"/>
          </a:ln>
        </p:spPr>
      </p:cxnSp>
      <p:cxnSp>
        <p:nvCxnSpPr>
          <p:cNvPr id="26709" name="直接箭头连接符 26708"/>
          <p:cNvCxnSpPr>
            <a:stCxn id="26630" idx="3"/>
            <a:endCxn id="26704" idx="1"/>
          </p:cNvCxnSpPr>
          <p:nvPr/>
        </p:nvCxnSpPr>
        <p:spPr>
          <a:xfrm>
            <a:off x="2328863" y="2368550"/>
            <a:ext cx="407987" cy="358775"/>
          </a:xfrm>
          <a:prstGeom prst="straightConnector1">
            <a:avLst/>
          </a:prstGeom>
          <a:ln w="9525" cap="flat" cmpd="sng">
            <a:solidFill>
              <a:schemeClr val="tx1"/>
            </a:solidFill>
            <a:prstDash val="solid"/>
            <a:headEnd type="none" w="med" len="med"/>
            <a:tailEnd type="triangle" w="med" len="med"/>
          </a:ln>
        </p:spPr>
      </p:cxnSp>
      <p:cxnSp>
        <p:nvCxnSpPr>
          <p:cNvPr id="26710" name="直接箭头连接符 26709"/>
          <p:cNvCxnSpPr>
            <a:stCxn id="26661" idx="3"/>
          </p:cNvCxnSpPr>
          <p:nvPr/>
        </p:nvCxnSpPr>
        <p:spPr>
          <a:xfrm>
            <a:off x="2328863" y="3282950"/>
            <a:ext cx="407987" cy="109538"/>
          </a:xfrm>
          <a:prstGeom prst="straightConnector1">
            <a:avLst/>
          </a:prstGeom>
          <a:ln w="9525" cap="flat" cmpd="sng">
            <a:solidFill>
              <a:schemeClr val="tx1"/>
            </a:solidFill>
            <a:prstDash val="solid"/>
            <a:headEnd type="none" w="med" len="med"/>
            <a:tailEnd type="triangle" w="med" len="med"/>
          </a:ln>
        </p:spPr>
      </p:cxnSp>
      <p:cxnSp>
        <p:nvCxnSpPr>
          <p:cNvPr id="26711" name="直接箭头连接符 26710"/>
          <p:cNvCxnSpPr>
            <a:stCxn id="26663" idx="3"/>
            <a:endCxn id="26705" idx="1"/>
          </p:cNvCxnSpPr>
          <p:nvPr/>
        </p:nvCxnSpPr>
        <p:spPr>
          <a:xfrm>
            <a:off x="2328863" y="3940175"/>
            <a:ext cx="407987" cy="101600"/>
          </a:xfrm>
          <a:prstGeom prst="straightConnector1">
            <a:avLst/>
          </a:prstGeom>
          <a:ln w="9525" cap="flat" cmpd="sng">
            <a:solidFill>
              <a:schemeClr val="tx1"/>
            </a:solidFill>
            <a:prstDash val="solid"/>
            <a:headEnd type="none" w="med" len="med"/>
            <a:tailEnd type="triangle" w="med" len="med"/>
          </a:ln>
        </p:spPr>
      </p:cxnSp>
      <p:cxnSp>
        <p:nvCxnSpPr>
          <p:cNvPr id="26712" name="直接箭头连接符 26711"/>
          <p:cNvCxnSpPr>
            <a:stCxn id="26662" idx="3"/>
            <a:endCxn id="26706" idx="1"/>
          </p:cNvCxnSpPr>
          <p:nvPr/>
        </p:nvCxnSpPr>
        <p:spPr>
          <a:xfrm>
            <a:off x="2328863" y="4632325"/>
            <a:ext cx="407987" cy="57150"/>
          </a:xfrm>
          <a:prstGeom prst="straightConnector1">
            <a:avLst/>
          </a:prstGeom>
          <a:ln w="9525" cap="flat" cmpd="sng">
            <a:solidFill>
              <a:schemeClr val="tx1"/>
            </a:solidFill>
            <a:prstDash val="solid"/>
            <a:headEnd type="none" w="med" len="med"/>
            <a:tailEnd type="triangle" w="med" len="med"/>
          </a:ln>
        </p:spPr>
      </p:cxnSp>
      <p:cxnSp>
        <p:nvCxnSpPr>
          <p:cNvPr id="26713" name="直接箭头连接符 26712"/>
          <p:cNvCxnSpPr>
            <a:stCxn id="26703" idx="3"/>
            <a:endCxn id="26631" idx="1"/>
          </p:cNvCxnSpPr>
          <p:nvPr/>
        </p:nvCxnSpPr>
        <p:spPr>
          <a:xfrm>
            <a:off x="3771900" y="2206625"/>
            <a:ext cx="360363" cy="0"/>
          </a:xfrm>
          <a:prstGeom prst="straightConnector1">
            <a:avLst/>
          </a:prstGeom>
          <a:ln w="12700" cap="flat" cmpd="sng">
            <a:solidFill>
              <a:schemeClr val="tx1"/>
            </a:solidFill>
            <a:prstDash val="dash"/>
            <a:headEnd type="none" w="med" len="med"/>
            <a:tailEnd type="none" w="med" len="med"/>
          </a:ln>
        </p:spPr>
      </p:cxnSp>
      <p:cxnSp>
        <p:nvCxnSpPr>
          <p:cNvPr id="26714" name="直接箭头连接符 26713"/>
          <p:cNvCxnSpPr>
            <a:stCxn id="26704" idx="3"/>
            <a:endCxn id="26632" idx="1"/>
          </p:cNvCxnSpPr>
          <p:nvPr/>
        </p:nvCxnSpPr>
        <p:spPr>
          <a:xfrm>
            <a:off x="3771900" y="2727325"/>
            <a:ext cx="360363" cy="1588"/>
          </a:xfrm>
          <a:prstGeom prst="straightConnector1">
            <a:avLst/>
          </a:prstGeom>
          <a:ln w="12700" cap="flat" cmpd="sng">
            <a:solidFill>
              <a:schemeClr val="tx1"/>
            </a:solidFill>
            <a:prstDash val="dash"/>
            <a:headEnd type="none" w="med" len="med"/>
            <a:tailEnd type="none" w="med" len="med"/>
          </a:ln>
        </p:spPr>
      </p:cxnSp>
      <p:cxnSp>
        <p:nvCxnSpPr>
          <p:cNvPr id="26715" name="直接箭头连接符 26714"/>
          <p:cNvCxnSpPr>
            <a:endCxn id="26635" idx="1"/>
          </p:cNvCxnSpPr>
          <p:nvPr/>
        </p:nvCxnSpPr>
        <p:spPr>
          <a:xfrm>
            <a:off x="3779838" y="3357563"/>
            <a:ext cx="352425" cy="19050"/>
          </a:xfrm>
          <a:prstGeom prst="straightConnector1">
            <a:avLst/>
          </a:prstGeom>
          <a:ln w="12700" cap="flat" cmpd="sng">
            <a:solidFill>
              <a:schemeClr val="tx1"/>
            </a:solidFill>
            <a:prstDash val="dash"/>
            <a:headEnd type="none" w="med" len="med"/>
            <a:tailEnd type="none" w="med" len="med"/>
          </a:ln>
        </p:spPr>
      </p:cxnSp>
      <p:cxnSp>
        <p:nvCxnSpPr>
          <p:cNvPr id="26716" name="直接箭头连接符 26715"/>
          <p:cNvCxnSpPr>
            <a:stCxn id="26705" idx="3"/>
            <a:endCxn id="26633" idx="1"/>
          </p:cNvCxnSpPr>
          <p:nvPr/>
        </p:nvCxnSpPr>
        <p:spPr>
          <a:xfrm>
            <a:off x="3771900" y="4041775"/>
            <a:ext cx="360363" cy="1588"/>
          </a:xfrm>
          <a:prstGeom prst="straightConnector1">
            <a:avLst/>
          </a:prstGeom>
          <a:ln w="12700" cap="flat" cmpd="sng">
            <a:solidFill>
              <a:schemeClr val="tx1"/>
            </a:solidFill>
            <a:prstDash val="dash"/>
            <a:headEnd type="none" w="med" len="med"/>
            <a:tailEnd type="none" w="med" len="med"/>
          </a:ln>
        </p:spPr>
      </p:cxnSp>
      <p:cxnSp>
        <p:nvCxnSpPr>
          <p:cNvPr id="26717" name="直接箭头连接符 26716"/>
          <p:cNvCxnSpPr>
            <a:stCxn id="26706" idx="3"/>
            <a:endCxn id="26634" idx="1"/>
          </p:cNvCxnSpPr>
          <p:nvPr/>
        </p:nvCxnSpPr>
        <p:spPr>
          <a:xfrm>
            <a:off x="3771900" y="4689475"/>
            <a:ext cx="360363" cy="1588"/>
          </a:xfrm>
          <a:prstGeom prst="straightConnector1">
            <a:avLst/>
          </a:prstGeom>
          <a:ln w="12700" cap="flat" cmpd="sng">
            <a:solidFill>
              <a:schemeClr val="tx1"/>
            </a:solidFill>
            <a:prstDash val="dash"/>
            <a:headEnd type="none" w="med" len="med"/>
            <a:tailEnd type="none" w="med" len="med"/>
          </a:ln>
        </p:spPr>
      </p:cxnSp>
      <p:sp>
        <p:nvSpPr>
          <p:cNvPr id="26718" name="直接连接符 36"/>
          <p:cNvSpPr/>
          <p:nvPr/>
        </p:nvSpPr>
        <p:spPr>
          <a:xfrm flipH="1" flipV="1">
            <a:off x="7696200" y="2378075"/>
            <a:ext cx="142875" cy="106363"/>
          </a:xfrm>
          <a:prstGeom prst="line">
            <a:avLst/>
          </a:prstGeom>
          <a:ln w="6350" cap="flat" cmpd="sng">
            <a:solidFill>
              <a:schemeClr val="tx1"/>
            </a:solidFill>
            <a:prstDash val="solid"/>
            <a:headEnd type="none" w="med" len="med"/>
            <a:tailEnd type="none" w="med" len="med"/>
          </a:ln>
        </p:spPr>
      </p:sp>
      <p:sp>
        <p:nvSpPr>
          <p:cNvPr id="26719" name="直接连接符 36"/>
          <p:cNvSpPr/>
          <p:nvPr/>
        </p:nvSpPr>
        <p:spPr>
          <a:xfrm flipH="1" flipV="1">
            <a:off x="7675563" y="3789363"/>
            <a:ext cx="144462" cy="106362"/>
          </a:xfrm>
          <a:prstGeom prst="line">
            <a:avLst/>
          </a:prstGeom>
          <a:ln w="6350" cap="flat" cmpd="sng">
            <a:solidFill>
              <a:schemeClr val="tx1"/>
            </a:solidFill>
            <a:prstDash val="solid"/>
            <a:miter/>
            <a:headEnd type="none" w="med" len="med"/>
            <a:tailEnd type="none" w="med" len="med"/>
          </a:ln>
        </p:spPr>
      </p:sp>
      <p:sp>
        <p:nvSpPr>
          <p:cNvPr id="26720" name="文本框 26719"/>
          <p:cNvSpPr txBox="1"/>
          <p:nvPr/>
        </p:nvSpPr>
        <p:spPr>
          <a:xfrm>
            <a:off x="4032250" y="1917700"/>
            <a:ext cx="261938" cy="274638"/>
          </a:xfrm>
          <a:prstGeom prst="rect">
            <a:avLst/>
          </a:prstGeom>
          <a:noFill/>
          <a:ln w="9525">
            <a:noFill/>
          </a:ln>
        </p:spPr>
        <p:txBody>
          <a:bodyPr vert="horz" wrap="square" anchor="t" anchorCtr="0">
            <a:spAutoFit/>
          </a:bodyPr>
          <a:p>
            <a:r>
              <a:rPr lang="en-US" altLang="zh-CN" sz="1200">
                <a:solidFill>
                  <a:srgbClr val="D220C7"/>
                </a:solidFill>
                <a:latin typeface="Arial" panose="020B0604020202020204" charset="-116"/>
                <a:ea typeface="宋体" panose="02010600030101010101" pitchFamily="2" charset="-122"/>
                <a:sym typeface="宋体" panose="02010600030101010101" pitchFamily="2" charset="-122"/>
              </a:rPr>
              <a:t>★</a:t>
            </a:r>
            <a:endParaRPr lang="en-US" altLang="zh-CN" sz="1200">
              <a:solidFill>
                <a:srgbClr val="D220C7"/>
              </a:solidFill>
              <a:latin typeface="Arial" panose="020B0604020202020204" charset="-116"/>
              <a:ea typeface="宋体" panose="02010600030101010101" pitchFamily="2" charset="-122"/>
              <a:sym typeface="宋体" panose="02010600030101010101" pitchFamily="2" charset="-122"/>
            </a:endParaRPr>
          </a:p>
        </p:txBody>
      </p:sp>
      <p:sp>
        <p:nvSpPr>
          <p:cNvPr id="26721" name="文本框 26720"/>
          <p:cNvSpPr txBox="1"/>
          <p:nvPr/>
        </p:nvSpPr>
        <p:spPr>
          <a:xfrm>
            <a:off x="4032250" y="2420938"/>
            <a:ext cx="261938" cy="274637"/>
          </a:xfrm>
          <a:prstGeom prst="rect">
            <a:avLst/>
          </a:prstGeom>
          <a:noFill/>
          <a:ln w="9525">
            <a:noFill/>
          </a:ln>
        </p:spPr>
        <p:txBody>
          <a:bodyPr vert="horz" wrap="square" anchor="t" anchorCtr="0">
            <a:spAutoFit/>
          </a:bodyPr>
          <a:p>
            <a:r>
              <a:rPr lang="en-US" altLang="zh-CN" sz="1200">
                <a:solidFill>
                  <a:srgbClr val="D220C7"/>
                </a:solidFill>
                <a:latin typeface="Arial" panose="020B0604020202020204" charset="-116"/>
                <a:ea typeface="宋体" panose="02010600030101010101" pitchFamily="2" charset="-122"/>
                <a:sym typeface="宋体" panose="02010600030101010101" pitchFamily="2" charset="-122"/>
              </a:rPr>
              <a:t>★</a:t>
            </a:r>
            <a:endParaRPr lang="en-US" altLang="zh-CN" sz="1200">
              <a:solidFill>
                <a:srgbClr val="D220C7"/>
              </a:solidFill>
              <a:latin typeface="Arial" panose="020B0604020202020204" charset="-116"/>
              <a:ea typeface="宋体" panose="02010600030101010101" pitchFamily="2" charset="-122"/>
              <a:sym typeface="宋体" panose="02010600030101010101" pitchFamily="2" charset="-122"/>
            </a:endParaRPr>
          </a:p>
        </p:txBody>
      </p:sp>
      <p:sp>
        <p:nvSpPr>
          <p:cNvPr id="26722" name="文本框 26721"/>
          <p:cNvSpPr txBox="1"/>
          <p:nvPr/>
        </p:nvSpPr>
        <p:spPr>
          <a:xfrm>
            <a:off x="4032250" y="3717925"/>
            <a:ext cx="261938" cy="274638"/>
          </a:xfrm>
          <a:prstGeom prst="rect">
            <a:avLst/>
          </a:prstGeom>
          <a:noFill/>
          <a:ln w="9525">
            <a:noFill/>
          </a:ln>
        </p:spPr>
        <p:txBody>
          <a:bodyPr vert="horz" wrap="square" anchor="t" anchorCtr="0">
            <a:spAutoFit/>
          </a:bodyPr>
          <a:p>
            <a:r>
              <a:rPr lang="en-US" altLang="zh-CN" sz="1200">
                <a:solidFill>
                  <a:srgbClr val="D220C7"/>
                </a:solidFill>
                <a:latin typeface="Arial" panose="020B0604020202020204" charset="-116"/>
                <a:ea typeface="宋体" panose="02010600030101010101" pitchFamily="2" charset="-122"/>
                <a:sym typeface="宋体" panose="02010600030101010101" pitchFamily="2" charset="-122"/>
              </a:rPr>
              <a:t>★</a:t>
            </a:r>
            <a:endParaRPr lang="en-US" altLang="zh-CN" sz="1200">
              <a:solidFill>
                <a:srgbClr val="D220C7"/>
              </a:solidFill>
              <a:latin typeface="Arial" panose="020B0604020202020204" charset="-116"/>
              <a:ea typeface="宋体" panose="02010600030101010101" pitchFamily="2" charset="-122"/>
              <a:sym typeface="宋体" panose="02010600030101010101" pitchFamily="2" charset="-122"/>
            </a:endParaRPr>
          </a:p>
        </p:txBody>
      </p:sp>
      <p:sp>
        <p:nvSpPr>
          <p:cNvPr id="26723" name="文本框 26722"/>
          <p:cNvSpPr txBox="1"/>
          <p:nvPr/>
        </p:nvSpPr>
        <p:spPr>
          <a:xfrm>
            <a:off x="4032250" y="4365625"/>
            <a:ext cx="261938" cy="274638"/>
          </a:xfrm>
          <a:prstGeom prst="rect">
            <a:avLst/>
          </a:prstGeom>
          <a:noFill/>
          <a:ln w="9525">
            <a:noFill/>
          </a:ln>
        </p:spPr>
        <p:txBody>
          <a:bodyPr vert="horz" wrap="square" anchor="t" anchorCtr="0">
            <a:spAutoFit/>
          </a:bodyPr>
          <a:p>
            <a:r>
              <a:rPr lang="en-US" altLang="zh-CN" sz="1200">
                <a:solidFill>
                  <a:srgbClr val="D220C7"/>
                </a:solidFill>
                <a:latin typeface="Arial" panose="020B0604020202020204" charset="-116"/>
                <a:ea typeface="宋体" panose="02010600030101010101" pitchFamily="2" charset="-122"/>
                <a:sym typeface="宋体" panose="02010600030101010101" pitchFamily="2" charset="-122"/>
              </a:rPr>
              <a:t>★</a:t>
            </a:r>
            <a:endParaRPr lang="en-US" altLang="zh-CN" sz="1200">
              <a:solidFill>
                <a:srgbClr val="D220C7"/>
              </a:solidFill>
              <a:latin typeface="Arial" panose="020B0604020202020204" charset="-116"/>
              <a:ea typeface="宋体" panose="02010600030101010101" pitchFamily="2" charset="-122"/>
              <a:sym typeface="宋体" panose="02010600030101010101" pitchFamily="2" charset="-122"/>
            </a:endParaRPr>
          </a:p>
        </p:txBody>
      </p:sp>
      <p:sp>
        <p:nvSpPr>
          <p:cNvPr id="26724" name="椭圆 51"/>
          <p:cNvSpPr/>
          <p:nvPr/>
        </p:nvSpPr>
        <p:spPr>
          <a:xfrm>
            <a:off x="323850" y="5048250"/>
            <a:ext cx="274638" cy="276225"/>
          </a:xfrm>
          <a:prstGeom prst="ellipse">
            <a:avLst/>
          </a:prstGeom>
          <a:solidFill>
            <a:srgbClr val="EE7228">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1</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725" name="椭圆 52"/>
          <p:cNvSpPr/>
          <p:nvPr/>
        </p:nvSpPr>
        <p:spPr>
          <a:xfrm>
            <a:off x="3024188" y="5048250"/>
            <a:ext cx="284162" cy="279400"/>
          </a:xfrm>
          <a:prstGeom prst="ellipse">
            <a:avLst/>
          </a:prstGeom>
          <a:solidFill>
            <a:srgbClr val="953734">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2</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
        <p:nvSpPr>
          <p:cNvPr id="26726" name="椭圆 53"/>
          <p:cNvSpPr/>
          <p:nvPr/>
        </p:nvSpPr>
        <p:spPr>
          <a:xfrm>
            <a:off x="5832475" y="5043488"/>
            <a:ext cx="282575" cy="277812"/>
          </a:xfrm>
          <a:prstGeom prst="ellipse">
            <a:avLst/>
          </a:prstGeom>
          <a:solidFill>
            <a:srgbClr val="7030A0">
              <a:alpha val="100000"/>
            </a:srgbClr>
          </a:solidFill>
          <a:ln w="9525">
            <a:noFill/>
          </a:ln>
        </p:spPr>
        <p:txBody>
          <a:bodyPr vert="horz" wrap="square" anchor="ctr" anchorCtr="0"/>
          <a:p>
            <a:pPr algn="ctr"/>
            <a:r>
              <a:rPr lang="en-US" altLang="zh-CN" sz="1400" dirty="0">
                <a:solidFill>
                  <a:srgbClr val="FFFFFF"/>
                </a:solidFill>
                <a:latin typeface="Arial" panose="020B0604020202020204" charset="-116"/>
                <a:ea typeface="Arial" panose="020B0604020202020204" charset="-116"/>
                <a:sym typeface="Arial" panose="020B0604020202020204" charset="-116"/>
              </a:rPr>
              <a:t>3</a:t>
            </a:r>
            <a:endParaRPr lang="en-US" altLang="zh-CN" sz="1400" dirty="0">
              <a:solidFill>
                <a:srgbClr val="FFFFFF"/>
              </a:solidFill>
              <a:latin typeface="Arial" panose="020B0604020202020204" charset="-116"/>
              <a:ea typeface="Arial" panose="020B0604020202020204" charset="-116"/>
              <a:sym typeface="Arial" panose="020B0604020202020204" charset="-116"/>
            </a:endParaRPr>
          </a:p>
        </p:txBody>
      </p:sp>
    </p:spTree>
  </p:cSld>
  <p:clrMapOvr>
    <a:masterClrMapping/>
  </p:clrMapOvr>
  <p:transition/>
</p:sld>
</file>

<file path=ppt/theme/theme1.xml><?xml version="1.0" encoding="utf-8"?>
<a:theme xmlns:a="http://schemas.openxmlformats.org/drawingml/2006/main" name="2_nordridesign.com">
  <a:themeElements>
    <a:clrScheme name="">
      <a:dk1>
        <a:srgbClr val="000000"/>
      </a:dk1>
      <a:lt1>
        <a:srgbClr val="FFFFFF"/>
      </a:lt1>
      <a:dk2>
        <a:srgbClr val="000000"/>
      </a:dk2>
      <a:lt2>
        <a:srgbClr val="D3D9DB"/>
      </a:lt2>
      <a:accent1>
        <a:srgbClr val="C7000B"/>
      </a:accent1>
      <a:accent2>
        <a:srgbClr val="909090"/>
      </a:accent2>
      <a:accent3>
        <a:srgbClr val="FFFFFF"/>
      </a:accent3>
      <a:accent4>
        <a:srgbClr val="000000"/>
      </a:accent4>
      <a:accent5>
        <a:srgbClr val="DFAAAA"/>
      </a:accent5>
      <a:accent6>
        <a:srgbClr val="818181"/>
      </a:accent6>
      <a:hlink>
        <a:srgbClr val="606060"/>
      </a:hlink>
      <a:folHlink>
        <a:srgbClr val="60606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0C0C0"/>
        </a:lt2>
        <a:accent1>
          <a:srgbClr val="004898"/>
        </a:accent1>
        <a:accent2>
          <a:srgbClr val="D7000F"/>
        </a:accent2>
        <a:accent3>
          <a:srgbClr val="FFFFFF"/>
        </a:accent3>
        <a:accent4>
          <a:srgbClr val="000000"/>
        </a:accent4>
        <a:accent5>
          <a:srgbClr val="AAB1CA"/>
        </a:accent5>
        <a:accent6>
          <a:srgbClr val="C1000D"/>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6434</Words>
  <Application>WPS 演示</Application>
  <PresentationFormat/>
  <Paragraphs>1259</Paragraphs>
  <Slides>19</Slides>
  <Notes>0</Notes>
  <HiddenSlides>0</HiddenSlides>
  <MMClips>0</MMClips>
  <ScaleCrop>false</ScaleCrop>
  <HeadingPairs>
    <vt:vector size="8" baseType="variant">
      <vt:variant>
        <vt:lpstr>已用的字体</vt:lpstr>
      </vt:variant>
      <vt:variant>
        <vt:i4>6931</vt:i4>
      </vt:variant>
      <vt:variant>
        <vt:lpstr>主题</vt:lpstr>
      </vt:variant>
      <vt:variant>
        <vt:i4>13</vt:i4>
      </vt:variant>
      <vt:variant>
        <vt:lpstr>嵌入 OLE 服务器</vt:lpstr>
      </vt:variant>
      <vt:variant>
        <vt:i4>4</vt:i4>
      </vt:variant>
      <vt:variant>
        <vt:lpstr>幻灯片标题</vt:lpstr>
      </vt:variant>
      <vt:variant>
        <vt:i4>19</vt:i4>
      </vt:variant>
    </vt:vector>
  </HeadingPairs>
  <TitlesOfParts>
    <vt:vector size="6967" baseType="lpstr">
      <vt:lpstr>Arial</vt:lpstr>
      <vt:lpstr>宋体</vt:lpstr>
      <vt:lpstr>Wingdings</vt:lpstr>
      <vt:lpstr>Arial</vt:lpstr>
      <vt:lpstr>Times New Roman</vt:lpstr>
      <vt:lpstr>Calibri</vt:lpstr>
      <vt:lpstr>微软雅黑</vt:lpstr>
      <vt:lpstr>楷体</vt:lpstr>
      <vt:lpstr>楷体_GB2312</vt:lpstr>
      <vt:lpstr>新宋体</vt:lpstr>
      <vt:lpstr>Arial Black</vt:lpstr>
      <vt:lpstr>Impact</vt:lpstr>
      <vt:lpstr>华文细黑</vt:lpstr>
      <vt:lpstr>黑体</vt:lpstr>
      <vt:lpstr>仿宋_GB2312</vt:lpstr>
      <vt:lpstr>仿宋</vt:lpstr>
      <vt:lpstr>Verdana</vt:lpstr>
      <vt:lpstr>Gulim</vt:lpstr>
      <vt:lpstr>Malgun Gothic</vt:lpstr>
      <vt:lpstr>HY헤드라인M</vt:lpstr>
      <vt:lpstr>Segoe Print</vt:lpstr>
      <vt:lpstr>Segoe Print</vt:lpstr>
      <vt:lpstr>Symbol</vt:lpstr>
      <vt:lpstr>Bauhaus 93</vt:lpstr>
      <vt:lpstr>华文新魏</vt:lpstr>
      <vt:lpstr>方正粗宋简体</vt:lpstr>
      <vt:lpstr>冬青黑体简体中文 W3</vt:lpstr>
      <vt:lpstr>华文行楷</vt:lpstr>
      <vt:lpstr>MS PGothic</vt:lpstr>
      <vt:lpstr>Segoe Light</vt:lpstr>
      <vt:lpstr>Arnprior</vt:lpstr>
      <vt:lpstr>MS UI Gothic</vt:lpstr>
      <vt:lpstr>冬青黑体简体中文 W6</vt:lpstr>
      <vt:lpstr>华文楷体</vt:lpstr>
      <vt:lpstr>Univers</vt:lpstr>
      <vt:lpstr>DaunPenh</vt:lpstr>
      <vt:lpstr>Microsoft Himalaya</vt:lpstr>
      <vt:lpstr>Batang</vt:lpstr>
      <vt:lpstr>Constantia</vt:lpstr>
      <vt:lpstr>Tahoma</vt:lpstr>
      <vt:lpstr>幼圆</vt:lpstr>
      <vt:lpstr>华文中宋</vt:lpstr>
      <vt:lpstr>FrutigerNext LT Medium</vt:lpstr>
      <vt:lpstr>汉仪大黑简</vt:lpstr>
      <vt:lpstr>华文彩云</vt:lpstr>
      <vt:lpstr>方正大黑简体</vt:lpstr>
      <vt:lpstr>隶书</vt:lpstr>
      <vt:lpstr>Webdings</vt:lpstr>
      <vt:lpstr>华文仿宋</vt:lpstr>
      <vt:lpstr>Calibri Light</vt:lpstr>
      <vt:lpstr>Adobe 黑体 Std R</vt:lpstr>
      <vt:lpstr>Adobe 楷体 Std R</vt:lpstr>
      <vt:lpstr>Engravers MT</vt:lpstr>
      <vt:lpstr>Adobe Garamond Pro Bold</vt:lpstr>
      <vt:lpstr>Garamond</vt:lpstr>
      <vt:lpstr>Adobe Caslon Pro Bold</vt:lpstr>
      <vt:lpstr>Andale Mono</vt:lpstr>
      <vt:lpstr>Palatino Linotype</vt:lpstr>
      <vt:lpstr>黑体-简 中等</vt:lpstr>
      <vt:lpstr>Helvetica</vt:lpstr>
      <vt:lpstr>宋体-PUA</vt:lpstr>
      <vt:lpstr>MS Gothic</vt:lpstr>
      <vt:lpstr>Univers LT Std 45 Light</vt:lpstr>
      <vt:lpstr>Bodoni MT Black</vt:lpstr>
      <vt:lpstr>HY견고딕</vt:lpstr>
      <vt:lpstr>Times</vt:lpstr>
      <vt:lpstr>Times New Roman</vt:lpstr>
      <vt:lpstr>Arial Unicode MS</vt:lpstr>
      <vt:lpstr>GulimChe</vt:lpstr>
      <vt:lpstr>Arial Narrow</vt:lpstr>
      <vt:lpstr>Latha</vt:lpstr>
      <vt:lpstr>Book Antiqua</vt:lpstr>
      <vt:lpstr>PMingLiU</vt:lpstr>
      <vt:lpstr>MingLiU-ExtB</vt:lpstr>
      <vt:lpstr>MingLiU</vt:lpstr>
      <vt:lpstr>Basemic Times</vt:lpstr>
      <vt:lpstr>Wingdings 2</vt:lpstr>
      <vt:lpstr>Wingdings</vt:lpstr>
      <vt:lpstr>HY각헤드라인M</vt:lpstr>
      <vt:lpstr>새굴림</vt:lpstr>
      <vt:lpstr>DotumChe</vt:lpstr>
      <vt:lpstr>휴먼견출새내기체</vt:lpstr>
      <vt:lpstr>Futura Hv</vt:lpstr>
      <vt:lpstr>HY견명조</vt:lpstr>
      <vt:lpstr>Dotum</vt:lpstr>
      <vt:lpstr>Palatino</vt:lpstr>
      <vt:lpstr>Palatino Linotype</vt:lpstr>
      <vt:lpstr>HY신문명조</vt:lpstr>
      <vt:lpstr>Monotype Sorts</vt:lpstr>
      <vt:lpstr>가는으뜸체</vt:lpstr>
      <vt:lpstr>SoloBFnt</vt:lpstr>
      <vt:lpstr>華康儷簡宋(P)</vt:lpstr>
      <vt:lpstr>BatangChe</vt:lpstr>
      <vt:lpstr>汉仪粗黑简</vt:lpstr>
      <vt:lpstr>汉仪中黑简</vt:lpstr>
      <vt:lpstr>方正中等线简体</vt:lpstr>
      <vt:lpstr>华文琥珀</vt:lpstr>
      <vt:lpstr>华文隶书</vt:lpstr>
      <vt:lpstr>Comic Sans MS</vt:lpstr>
      <vt:lpstr>方正大标宋简体</vt:lpstr>
      <vt:lpstr>方正超粗黑简体</vt:lpstr>
      <vt:lpstr>专业字体设计服务/WWW.ZTSGC.COM/</vt:lpstr>
      <vt:lpstr>华文宋体</vt:lpstr>
      <vt:lpstr>Futura Bk</vt:lpstr>
      <vt:lpstr>TimesNewRomanPS</vt:lpstr>
      <vt:lpstr>Arial Rounded MT Bold</vt:lpstr>
      <vt:lpstr>Hiragino Sans GB W6</vt:lpstr>
      <vt:lpstr>Arial Narrow Bold</vt:lpstr>
      <vt:lpstr>Trebuchet MS</vt:lpstr>
      <vt:lpstr>Cooper Black</vt:lpstr>
      <vt:lpstr>微软繁黑体</vt:lpstr>
      <vt:lpstr>ArialS</vt:lpstr>
      <vt:lpstr>Britannic Bold</vt:lpstr>
      <vt:lpstr>超世纪粗印篆</vt:lpstr>
      <vt:lpstr>方正粗倩简体</vt:lpstr>
      <vt:lpstr>方正综艺简体</vt:lpstr>
      <vt:lpstr>견고딕</vt:lpstr>
      <vt:lpstr>Gautami</vt:lpstr>
      <vt:lpstr>Borg 9</vt:lpstr>
      <vt:lpstr>Adobe 明體 Std L</vt:lpstr>
      <vt:lpstr>Adobe Myungjo Std M</vt:lpstr>
      <vt:lpstr>MS Mincho</vt:lpstr>
      <vt:lpstr>Yu Gothic</vt:lpstr>
      <vt:lpstr>HGKyokashotai</vt:lpstr>
      <vt:lpstr>宋体-18030</vt:lpstr>
      <vt:lpstr>Cataneo BT</vt:lpstr>
      <vt:lpstr>方正胖娃简体</vt:lpstr>
      <vt:lpstr>Century Gothic</vt:lpstr>
      <vt:lpstr>Century</vt:lpstr>
      <vt:lpstr>Nyala</vt:lpstr>
      <vt:lpstr>方正卡通简体</vt:lpstr>
      <vt:lpstr>Franklin Gothic Book</vt:lpstr>
      <vt:lpstr>方正新舒体简体</vt:lpstr>
      <vt:lpstr>Marlett</vt:lpstr>
      <vt:lpstr>Lao UI</vt:lpstr>
      <vt:lpstr>Lucida Console</vt:lpstr>
      <vt:lpstr>Corbel</vt:lpstr>
      <vt:lpstr>新宋体-18030</vt:lpstr>
      <vt:lpstr>Arial MT</vt:lpstr>
      <vt:lpstr>LotusWP Type</vt:lpstr>
      <vt:lpstr>華康少女文字W7(P)</vt:lpstr>
      <vt:lpstr>華康少女文字W7</vt:lpstr>
      <vt:lpstr>长城新艺体繁</vt:lpstr>
      <vt:lpstr>Eras Bold ITC</vt:lpstr>
      <vt:lpstr>Segoe UI Light</vt:lpstr>
      <vt:lpstr>휴먼태가람체</vt:lpstr>
      <vt:lpstr>휴먼새내기체</vt:lpstr>
      <vt:lpstr>산돌고딕 M</vt:lpstr>
      <vt:lpstr>(한)문화방송</vt:lpstr>
      <vt:lpstr>PCOMMAPL</vt:lpstr>
      <vt:lpstr>╦╬╠?</vt:lpstr>
      <vt:lpstr>+mj-lt</vt:lpstr>
      <vt:lpstr>Broadway</vt:lpstr>
      <vt:lpstr>经典繁仿黑</vt:lpstr>
      <vt:lpstr>Rockwell Extra Bold</vt:lpstr>
      <vt:lpstr>华康俪金黑W8(P)</vt:lpstr>
      <vt:lpstr>Agency FB</vt:lpstr>
      <vt:lpstr>Adobe 宋体 Std L</vt:lpstr>
      <vt:lpstr>华康少女文字W5(P)</vt:lpstr>
      <vt:lpstr>Goudy Stout</vt:lpstr>
      <vt:lpstr>휴먼둥근헤드라인</vt:lpstr>
      <vt:lpstr>휴먼엑스포</vt:lpstr>
      <vt:lpstr>산돌고딕B</vt:lpstr>
      <vt:lpstr>HY특견명조</vt:lpstr>
      <vt:lpstr>HY강M</vt:lpstr>
      <vt:lpstr>HY강B</vt:lpstr>
      <vt:lpstr>Lingoes Unicode</vt:lpstr>
      <vt:lpstr>_GB2312</vt:lpstr>
      <vt:lpstr>Monotype Corsiva</vt:lpstr>
      <vt:lpstr>가는각진제목체</vt:lpstr>
      <vt:lpstr>Helv</vt:lpstr>
      <vt:lpstr>ZapfDingbats</vt:lpstr>
      <vt:lpstr>Stencil</vt:lpstr>
      <vt:lpstr>华康简标题宋</vt:lpstr>
      <vt:lpstr>方正舒体</vt:lpstr>
      <vt:lpstr>╦╬╠Õ</vt:lpstr>
      <vt:lpstr>-2002</vt:lpstr>
      <vt:lpstr>Geneva</vt:lpstr>
      <vt:lpstr>DFKai-SB</vt:lpstr>
      <vt:lpstr>HigherStandards</vt:lpstr>
      <vt:lpstr>Segoe</vt:lpstr>
      <vt:lpstr>ヒラギノ角ゴ Pro W3</vt:lpstr>
      <vt:lpstr>Franklin Gothic Medium</vt:lpstr>
      <vt:lpstr>Microsoft Sans Serif</vt:lpstr>
      <vt:lpstr>迷你简大黑</vt:lpstr>
      <vt:lpstr>Arial Bold</vt:lpstr>
      <vt:lpstr>Lucida Grande</vt:lpstr>
      <vt:lpstr>Typograph</vt:lpstr>
      <vt:lpstr>Angsana New</vt:lpstr>
      <vt:lpstr>Times New Roman (Hebrew)</vt:lpstr>
      <vt:lpstr>HG創英角ｺﾞｼｯｸUB</vt:lpstr>
      <vt:lpstr>Georgia</vt:lpstr>
      <vt:lpstr>GungsuhChe</vt:lpstr>
      <vt:lpstr>Segoe UI</vt:lpstr>
      <vt:lpstr>Century Schoolbook</vt:lpstr>
      <vt:lpstr>Thorndale Duospace WT SC</vt:lpstr>
      <vt:lpstr>LilyUPC</vt:lpstr>
      <vt:lpstr>CG Times</vt:lpstr>
      <vt:lpstr>Baskerville Old Face</vt:lpstr>
      <vt:lpstr>方正姚体</vt:lpstr>
      <vt:lpstr>ZapfHumnst BT</vt:lpstr>
      <vt:lpstr>+mj-ea</vt:lpstr>
      <vt:lpstr>Lucida Sans Unicode</vt:lpstr>
      <vt:lpstr>Courier New</vt:lpstr>
      <vt:lpstr>Poor Richard</vt:lpstr>
      <vt:lpstr>Eras Demi ITC</vt:lpstr>
      <vt:lpstr>汉仪丫丫体简</vt:lpstr>
      <vt:lpstr>Algerian</vt:lpstr>
      <vt:lpstr>Franklin Gothic Demi</vt:lpstr>
      <vt:lpstr>Basemic</vt:lpstr>
      <vt:lpstr>Segoe Condensed</vt:lpstr>
      <vt:lpstr>Birka-Italic</vt:lpstr>
      <vt:lpstr>Consolas</vt:lpstr>
      <vt:lpstr>Kartika</vt:lpstr>
      <vt:lpstr>산돌 도로표지판M</vt:lpstr>
      <vt:lpstr>方正楷体</vt:lpstr>
      <vt:lpstr>Dinbol</vt:lpstr>
      <vt:lpstr>-윤고딕240</vt:lpstr>
      <vt:lpstr>Dinmed</vt:lpstr>
      <vt:lpstr>Maiandra GD</vt:lpstr>
      <vt:lpstr>MetaMediumLF-Roman</vt:lpstr>
      <vt:lpstr>Frutiger 55 Roman</vt:lpstr>
      <vt:lpstr>Cambria</vt:lpstr>
      <vt:lpstr>Vrinda</vt:lpstr>
      <vt:lpstr>宋体-方正超大字符集</vt:lpstr>
      <vt:lpstr>Helvetica Neue</vt:lpstr>
      <vt:lpstr>Gill Sans</vt:lpstr>
      <vt:lpstr>Gill Sans MT</vt:lpstr>
      <vt:lpstr>Frutiger LT 45 Light</vt:lpstr>
      <vt:lpstr>汉仪中等线简</vt:lpstr>
      <vt:lpstr>Frutiger LT 55 Roman</vt:lpstr>
      <vt:lpstr>VistaSansReg</vt:lpstr>
      <vt:lpstr>Vista Sans OT Reg</vt:lpstr>
      <vt:lpstr>Blackadder ITC</vt:lpstr>
      <vt:lpstr>Brush Script MT</vt:lpstr>
      <vt:lpstr>French Script MT</vt:lpstr>
      <vt:lpstr>Old English Text MT</vt:lpstr>
      <vt:lpstr>Osaka</vt:lpstr>
      <vt:lpstr>ヒラギノ角ゴ ProN W3</vt:lpstr>
      <vt:lpstr>ヒラギノ丸ゴ Pro W4</vt:lpstr>
      <vt:lpstr>DejaVu Sans</vt:lpstr>
      <vt:lpstr>Calibri</vt:lpstr>
      <vt:lpstr>StarSymbol</vt:lpstr>
      <vt:lpstr>Rockwell</vt:lpstr>
      <vt:lpstr>Nimrod</vt:lpstr>
      <vt:lpstr>LF_Kai</vt:lpstr>
      <vt:lpstr>한컴바탕</vt:lpstr>
      <vt:lpstr>汉仪中宋简</vt:lpstr>
      <vt:lpstr>Wingdings 3</vt:lpstr>
      <vt:lpstr>Symbol</vt:lpstr>
      <vt:lpstr>汉仪大宋简</vt:lpstr>
      <vt:lpstr>CourierThai</vt:lpstr>
      <vt:lpstr>Angsana New</vt:lpstr>
      <vt:lpstr>Cambria Math</vt:lpstr>
      <vt:lpstr>Tw Cen MT</vt:lpstr>
      <vt:lpstr>FuturaA Bk BT</vt:lpstr>
      <vt:lpstr>04b_19</vt:lpstr>
      <vt:lpstr>Bodoni MT Poster Compressed</vt:lpstr>
      <vt:lpstr>溦软雅黑</vt:lpstr>
      <vt:lpstr>Myriad</vt:lpstr>
      <vt:lpstr>FZYueZhunHeiS</vt:lpstr>
      <vt:lpstr>方正悦准黑简体</vt:lpstr>
      <vt:lpstr>Myriad Pro</vt:lpstr>
      <vt:lpstr>Frutiger 45 Light</vt:lpstr>
      <vt:lpstr>隶书体</vt:lpstr>
      <vt:lpstr>HY둥근고딕B</vt:lpstr>
      <vt:lpstr>华康标题宋W9(P)</vt:lpstr>
      <vt:lpstr>Segoe Semibold</vt:lpstr>
      <vt:lpstr>Optima</vt:lpstr>
      <vt:lpstr>HY중고딕</vt:lpstr>
      <vt:lpstr>Hei</vt:lpstr>
      <vt:lpstr>Aharoni</vt:lpstr>
      <vt:lpstr>方正仿宋体</vt:lpstr>
      <vt:lpstr>Script MT Bold</vt:lpstr>
      <vt:lpstr>Adobe 繁黑體 Std B</vt:lpstr>
      <vt:lpstr>永中宋体</vt:lpstr>
      <vt:lpstr>Futura Lt</vt:lpstr>
      <vt:lpstr>HY얕은샘물M</vt:lpstr>
      <vt:lpstr>穝灿砰</vt:lpstr>
      <vt:lpstr>Stencil Std</vt:lpstr>
      <vt:lpstr>Forte</vt:lpstr>
      <vt:lpstr>Kozuka Mincho Pr6N R</vt:lpstr>
      <vt:lpstr>Gungsuh</vt:lpstr>
      <vt:lpstr>RomanS</vt:lpstr>
      <vt:lpstr>方正静蕾简体</vt:lpstr>
      <vt:lpstr>신명조</vt:lpstr>
      <vt:lpstr>╜┼╕φ┴╢</vt:lpstr>
      <vt:lpstr>_x000B__x000C_</vt:lpstr>
      <vt:lpstr>Haettenschweiler</vt:lpstr>
      <vt:lpstr>Mistral</vt:lpstr>
      <vt:lpstr>草檀斋毛泽东字体</vt:lpstr>
      <vt:lpstr>方正黄草简体</vt:lpstr>
      <vt:lpstr>金梅毛張楷</vt:lpstr>
      <vt:lpstr>金梅毛碑楷</vt:lpstr>
      <vt:lpstr>金梅鋼筆個性字形</vt:lpstr>
      <vt:lpstr>长城行书体</vt:lpstr>
      <vt:lpstr>方正硬笔楷书简体</vt:lpstr>
      <vt:lpstr>HanWangWCL01</vt:lpstr>
      <vt:lpstr>HakusyuKointai_kk</vt:lpstr>
      <vt:lpstr>System</vt:lpstr>
      <vt:lpstr>汉仪菱心体简</vt:lpstr>
      <vt:lpstr>HGP創英角ｺﾞｼｯｸUB</vt:lpstr>
      <vt:lpstr>Perpetua</vt:lpstr>
      <vt:lpstr>Microsoft JhengHei</vt:lpstr>
      <vt:lpstr>Helvetica 75</vt:lpstr>
      <vt:lpstr>方正黑体简体</vt:lpstr>
      <vt:lpstr>FZHTJW</vt:lpstr>
      <vt:lpstr>Frutiger Bold</vt:lpstr>
      <vt:lpstr>威艾粗黑</vt:lpstr>
      <vt:lpstr>_S楷</vt:lpstr>
      <vt:lpstr>GD-HighwayGothicJA-OTF</vt:lpstr>
      <vt:lpstr>AMGDT</vt:lpstr>
      <vt:lpstr>方正准圆_GBK</vt:lpstr>
      <vt:lpstr>时尚中黑简体</vt:lpstr>
      <vt:lpstr>Tms Rmn</vt:lpstr>
      <vt:lpstr>WC ROUGHTRAD Bta</vt:lpstr>
      <vt:lpstr>Myriad Arabic</vt:lpstr>
      <vt:lpstr>-불탄고딕B</vt:lpstr>
      <vt:lpstr>创艺简黑体</vt:lpstr>
      <vt:lpstr>AdobeHeitiStd-Regular</vt:lpstr>
      <vt:lpstr>FoundryJournal-Book</vt:lpstr>
      <vt:lpstr>Cochin</vt:lpstr>
      <vt:lpstr>Helvetica Neue Bold Condensed</vt:lpstr>
      <vt:lpstr>Heiti SC Medium</vt:lpstr>
      <vt:lpstr>方正毡笔黑简体</vt:lpstr>
      <vt:lpstr>Foundry Gridnik Medium</vt:lpstr>
      <vt:lpstr>ITCCenturyBookT</vt:lpstr>
      <vt:lpstr>ScholHudson-Regular</vt:lpstr>
      <vt:lpstr>HG明朝E</vt:lpstr>
      <vt:lpstr>Berlin Sans FB Demi</vt:lpstr>
      <vt:lpstr>Segoe Marker</vt:lpstr>
      <vt:lpstr>CG Omega</vt:lpstr>
      <vt:lpstr>Elephant</vt:lpstr>
      <vt:lpstr>HY그래픽M</vt:lpstr>
      <vt:lpstr>田氏颜体大字库</vt:lpstr>
      <vt:lpstr>Charlemagne Std</vt:lpstr>
      <vt:lpstr>MS P????</vt:lpstr>
      <vt:lpstr>-윤고딕150</vt:lpstr>
      <vt:lpstr>-윤고딕130</vt:lpstr>
      <vt:lpstr>-윤명조130</vt:lpstr>
      <vt:lpstr>ˎ̥</vt:lpstr>
      <vt:lpstr>Bodoni MT</vt:lpstr>
      <vt:lpstr>Eurostile</vt:lpstr>
      <vt:lpstr>B Helvetica Bold</vt:lpstr>
      <vt:lpstr>方正小标宋简体</vt:lpstr>
      <vt:lpstr>MS PMincho</vt:lpstr>
      <vt:lpstr>经典空叠黑</vt:lpstr>
      <vt:lpstr>Brush Script</vt:lpstr>
      <vt:lpstr>昆仑仿宋</vt:lpstr>
      <vt:lpstr>魏碑体</vt:lpstr>
      <vt:lpstr>方正银联黑简体</vt:lpstr>
      <vt:lpstr>Adobe 仿宋 Std R</vt:lpstr>
      <vt:lpstr>stane one</vt:lpstr>
      <vt:lpstr>OCR A Extended</vt:lpstr>
      <vt:lpstr>Kozuka Mincho Pro H</vt:lpstr>
      <vt:lpstr>華康簡楷</vt:lpstr>
      <vt:lpstr>方正剪纸简体</vt:lpstr>
      <vt:lpstr>GiovanniITCTT</vt:lpstr>
      <vt:lpstr>Futura Md</vt:lpstr>
      <vt:lpstr>Bernard MT Condensed</vt:lpstr>
      <vt:lpstr>AvantGarde Md BT</vt:lpstr>
      <vt:lpstr>MS Shell Dlg 2</vt:lpstr>
      <vt:lpstr>Tahoma</vt:lpstr>
      <vt:lpstr>Myriad CAD</vt:lpstr>
      <vt:lpstr>FrutigerNext LT Bold</vt:lpstr>
      <vt:lpstr>FrutigerNext LT Regular</vt:lpstr>
      <vt:lpstr>FrutigerNext LT Light</vt:lpstr>
      <vt:lpstr>方正细黑一简体</vt:lpstr>
      <vt:lpstr>Freestyle Script</vt:lpstr>
      <vt:lpstr>汉仪综艺体简</vt:lpstr>
      <vt:lpstr>金梅浪漫空心體</vt:lpstr>
      <vt:lpstr>PMingLiU-ExtB</vt:lpstr>
      <vt:lpstr>Meiryo</vt:lpstr>
      <vt:lpstr>方正中倩简体</vt:lpstr>
      <vt:lpstr>BaseNineSmallCaps</vt:lpstr>
      <vt:lpstr>Kozuka Gothic Pro M</vt:lpstr>
      <vt:lpstr>Estrangelo Edessa</vt:lpstr>
      <vt:lpstr>New Gulim</vt:lpstr>
      <vt:lpstr>手札体-简</vt:lpstr>
      <vt:lpstr>나눔고딕</vt:lpstr>
      <vt:lpstr>나눔손글씨 펜</vt:lpstr>
      <vt:lpstr>나눔손글씨 펜 OTF</vt:lpstr>
      <vt:lpstr>方正正大黑简体</vt:lpstr>
      <vt:lpstr>GE Inspira</vt:lpstr>
      <vt:lpstr>宋繁体</vt:lpstr>
      <vt:lpstr>创艺繁魏碑</vt:lpstr>
      <vt:lpstr>Team MT</vt:lpstr>
      <vt:lpstr>04b_03b</vt:lpstr>
      <vt:lpstr>Viner Hand ITC</vt:lpstr>
      <vt:lpstr>UBSHeadline</vt:lpstr>
      <vt:lpstr>微软</vt:lpstr>
      <vt:lpstr>汉仪书宋二简</vt:lpstr>
      <vt:lpstr>Frutiger Linotype</vt:lpstr>
      <vt:lpstr>仿宋体</vt:lpstr>
      <vt:lpstr>经典楷体繁</vt:lpstr>
      <vt:lpstr>经典繁平黑</vt:lpstr>
      <vt:lpstr>造字工房悦圆演示版常规体</vt:lpstr>
      <vt:lpstr>方正吕建德字体</vt:lpstr>
      <vt:lpstr>叶根友毛笔行书</vt:lpstr>
      <vt:lpstr>Edwardian Script ITC</vt:lpstr>
      <vt:lpstr>方正铁筋隶书简体</vt:lpstr>
      <vt:lpstr>Kunstler Script</vt:lpstr>
      <vt:lpstr>Franklin Gothic Demi Cond</vt:lpstr>
      <vt:lpstr>Roman</vt:lpstr>
      <vt:lpstr>Informal Roman</vt:lpstr>
      <vt:lpstr>Segoe UI Semilight</vt:lpstr>
      <vt:lpstr>Segoe UI</vt:lpstr>
      <vt:lpstr>Chasefont</vt:lpstr>
      <vt:lpstr>Centaur</vt:lpstr>
      <vt:lpstr>Jokerman</vt:lpstr>
      <vt:lpstr>Wide Latin</vt:lpstr>
      <vt:lpstr>Vivaldi</vt:lpstr>
      <vt:lpstr>Univers 45 Light</vt:lpstr>
      <vt:lpstr>经典特宋简</vt:lpstr>
      <vt:lpstr>叶根友行书繁</vt:lpstr>
      <vt:lpstr>汉仪粗宋简</vt:lpstr>
      <vt:lpstr>ClassizismAntiqua</vt:lpstr>
      <vt:lpstr>GENISO</vt:lpstr>
      <vt:lpstr>MS Pゴシック</vt:lpstr>
      <vt:lpstr>DINCond-Bold</vt:lpstr>
      <vt:lpstr>Sylfaen</vt:lpstr>
      <vt:lpstr>Rage Italic</vt:lpstr>
      <vt:lpstr>Heiti SC Light</vt:lpstr>
      <vt:lpstr>Weiss</vt:lpstr>
      <vt:lpstr>方正兰亭黑简体</vt:lpstr>
      <vt:lpstr>AjiwaiPro</vt:lpstr>
      <vt:lpstr>微软雅黑 UI</vt:lpstr>
      <vt:lpstr>CANDY INC.</vt:lpstr>
      <vt:lpstr>Adidas Unity</vt:lpstr>
      <vt:lpstr>Candara</vt:lpstr>
      <vt:lpstr>Calligraphic</vt:lpstr>
      <vt:lpstr>经典趣体简</vt:lpstr>
      <vt:lpstr>微软雅黑,Bold</vt:lpstr>
      <vt:lpstr>Vladimir Script</vt:lpstr>
      <vt:lpstr>方正行楷简体</vt:lpstr>
      <vt:lpstr>Broadway BT</vt:lpstr>
      <vt:lpstr>Kozuka Gothic Pro B</vt:lpstr>
      <vt:lpstr>BankGothic Lt BT</vt:lpstr>
      <vt:lpstr>HY울릉도M</vt:lpstr>
      <vt:lpstr>휴먼태엑스포</vt:lpstr>
      <vt:lpstr>Franklin Gothic Heavy</vt:lpstr>
      <vt:lpstr>Times New Roman MT Extra Bold</vt:lpstr>
      <vt:lpstr>MT Extra</vt:lpstr>
      <vt:lpstr>MT Extra</vt:lpstr>
      <vt:lpstr>HY울릉도B</vt:lpstr>
      <vt:lpstr>HY태고딕</vt:lpstr>
      <vt:lpstr>우리체</vt:lpstr>
      <vt:lpstr>HY울릉도L</vt:lpstr>
      <vt:lpstr>휴먼견출고딕</vt:lpstr>
      <vt:lpstr>HYShortSamul-Medium</vt:lpstr>
      <vt:lpstr>New Century Schoolbook</vt:lpstr>
      <vt:lpstr>Fang Song</vt:lpstr>
      <vt:lpstr>Bookshelf Symbol 7</vt:lpstr>
      <vt:lpstr>Gill Sans Light</vt:lpstr>
      <vt:lpstr>文鼎ＰＯＰ－４</vt:lpstr>
      <vt:lpstr>方正中倩_GBK</vt:lpstr>
      <vt:lpstr>方正正中黑简体</vt:lpstr>
      <vt:lpstr>方正细倩_GBK</vt:lpstr>
      <vt:lpstr>经典综艺体简</vt:lpstr>
      <vt:lpstr>文鼎CS中等线</vt:lpstr>
      <vt:lpstr>华康少女文字W5</vt:lpstr>
      <vt:lpstr>华康海报体W12</vt:lpstr>
      <vt:lpstr>文鼎香腸體</vt:lpstr>
      <vt:lpstr>汉仪凌波体简</vt:lpstr>
      <vt:lpstr>汉仪萝卜体简</vt:lpstr>
      <vt:lpstr>叶根友圆趣卡通体</vt:lpstr>
      <vt:lpstr>微软简行楷</vt:lpstr>
      <vt:lpstr>创艺简隶书</vt:lpstr>
      <vt:lpstr>造字工房悦黑体验版特细长体</vt:lpstr>
      <vt:lpstr>文鼎粗明</vt:lpstr>
      <vt:lpstr>Berlin Sans FB</vt:lpstr>
      <vt:lpstr>Playbill</vt:lpstr>
      <vt:lpstr>-윤고딕120</vt:lpstr>
      <vt:lpstr>엽서체</vt:lpstr>
      <vt:lpstr>순명조</vt:lpstr>
      <vt:lpstr>으뜸체</vt:lpstr>
      <vt:lpstr>헤드라인</vt:lpstr>
      <vt:lpstr>Meiryo UI</vt:lpstr>
      <vt:lpstr>MV Boli</vt:lpstr>
      <vt:lpstr>Segoe Script</vt:lpstr>
      <vt:lpstr>Clarendon Extended</vt:lpstr>
      <vt:lpstr>PwC_Logo</vt:lpstr>
      <vt:lpstr>DIN-Medium</vt:lpstr>
      <vt:lpstr>文鼎新粗黑</vt:lpstr>
      <vt:lpstr>文鼎新特黑</vt:lpstr>
      <vt:lpstr>Ravie</vt:lpstr>
      <vt:lpstr>迷你简汉真广标</vt:lpstr>
      <vt:lpstr>Kozuka Mincho Pro R</vt:lpstr>
      <vt:lpstr>叶根友毛笔行书2.0版</vt:lpstr>
      <vt:lpstr>FZLanTingHeiS-R-GB</vt:lpstr>
      <vt:lpstr>SimSun-Identity-H</vt:lpstr>
      <vt:lpstr>FrizQuaT</vt:lpstr>
      <vt:lpstr>迷你繁智楷</vt:lpstr>
      <vt:lpstr>汉仪小隶书简</vt:lpstr>
      <vt:lpstr>Gloucester MT Extra Condensed</vt:lpstr>
      <vt:lpstr>Times New Roman PSMT</vt:lpstr>
      <vt:lpstr>Lucida Sans</vt:lpstr>
      <vt:lpstr>Lucida Sans Unicode</vt:lpstr>
      <vt:lpstr>Dove Love</vt:lpstr>
      <vt:lpstr>★日文毛笔</vt:lpstr>
      <vt:lpstr>New Garden</vt:lpstr>
      <vt:lpstr>Scruff LET</vt:lpstr>
      <vt:lpstr>Eras Medium ITC</vt:lpstr>
      <vt:lpstr>Zapf Dingbats</vt:lpstr>
      <vt:lpstr>创艺简中圆</vt:lpstr>
      <vt:lpstr>Copperplate Gothic Bold</vt:lpstr>
      <vt:lpstr>GM Sans Regular</vt:lpstr>
      <vt:lpstr>Courier</vt:lpstr>
      <vt:lpstr>Courier New</vt:lpstr>
      <vt:lpstr>Courier Heb</vt:lpstr>
      <vt:lpstr>Hawaii Lover</vt:lpstr>
      <vt:lpstr>New Baskerville</vt:lpstr>
      <vt:lpstr>TetrapakSans</vt:lpstr>
      <vt:lpstr>Lucida Calligraphy</vt:lpstr>
      <vt:lpstr>HP PSG</vt:lpstr>
      <vt:lpstr>Helvetica 65 Medium</vt:lpstr>
      <vt:lpstr>HelveticaNeueLT Std UltLt</vt:lpstr>
      <vt:lpstr>HelveticaNeueLT Std Med</vt:lpstr>
      <vt:lpstr>HelveticaNeueLT Std</vt:lpstr>
      <vt:lpstr>HG明朝B</vt:lpstr>
      <vt:lpstr>HelveticaNeue LT 45 Light</vt:lpstr>
      <vt:lpstr>HelveticaNeue LT 25 UltLight</vt:lpstr>
      <vt:lpstr>HakusyuGyosyo_kk</vt:lpstr>
      <vt:lpstr>Rockwell Condensed</vt:lpstr>
      <vt:lpstr>Gill Sans Ultra Bold</vt:lpstr>
      <vt:lpstr>文鼎细圆简</vt:lpstr>
      <vt:lpstr>Calisto MT</vt:lpstr>
      <vt:lpstr>YRTwo Bold</vt:lpstr>
      <vt:lpstr>Microsoft YaHei UI</vt:lpstr>
      <vt:lpstr>HGPSoeiKakugothicUB</vt:lpstr>
      <vt:lpstr>方正隶二简体</vt:lpstr>
      <vt:lpstr>Arial Italic</vt:lpstr>
      <vt:lpstr>Adobe Ming Std L</vt:lpstr>
      <vt:lpstr>Windings</vt:lpstr>
      <vt:lpstr>华康俪金黑W8</vt:lpstr>
      <vt:lpstr>方正少儿_GBK</vt:lpstr>
      <vt:lpstr>Bookman Old Style</vt:lpstr>
      <vt:lpstr>汉真广标</vt:lpstr>
      <vt:lpstr>Browallia New</vt:lpstr>
      <vt:lpstr>Axure Handwriting</vt:lpstr>
      <vt:lpstr>KaiTi_GB2312-Identity-H</vt:lpstr>
      <vt:lpstr>方正准圆简体</vt:lpstr>
      <vt:lpstr>Museo For Dell</vt:lpstr>
      <vt:lpstr>Museo Sans For Dell</vt:lpstr>
      <vt:lpstr>Museo For Dell 300</vt:lpstr>
      <vt:lpstr>方正细倩简体</vt:lpstr>
      <vt:lpstr>Museo Sans For Dell 100</vt:lpstr>
      <vt:lpstr>方正细圆简体</vt:lpstr>
      <vt:lpstr>Museo For Dell 700</vt:lpstr>
      <vt:lpstr>����</vt:lpstr>
      <vt:lpstr>David</vt:lpstr>
      <vt:lpstr>Ebrima</vt:lpstr>
      <vt:lpstr>ITC Zapf Dingbats</vt:lpstr>
      <vt:lpstr>New MingLiu</vt:lpstr>
      <vt:lpstr>TimesNewRoman</vt:lpstr>
      <vt:lpstr>Univers 55</vt:lpstr>
      <vt:lpstr>Serif Black</vt:lpstr>
      <vt:lpstr>HY수평선M</vt:lpstr>
      <vt:lpstr>Gill Sans MT Ext Condensed Bold</vt:lpstr>
      <vt:lpstr>HY각헤드라인B</vt:lpstr>
      <vt:lpstr>제목바탕체</vt:lpstr>
      <vt:lpstr>HY타자전각B</vt:lpstr>
      <vt:lpstr>HJ엑스포M</vt:lpstr>
      <vt:lpstr>휴먼모음T</vt:lpstr>
      <vt:lpstr>휴먼옛체</vt:lpstr>
      <vt:lpstr>Basemic Symbol</vt:lpstr>
      <vt:lpstr>Dresdner Bank</vt:lpstr>
      <vt:lpstr>方正粗圆简体</vt:lpstr>
      <vt:lpstr>DFPLiKingHei-XB</vt:lpstr>
      <vt:lpstr>PARTOFME</vt:lpstr>
      <vt:lpstr>HanWangGSolid06cut1</vt:lpstr>
      <vt:lpstr>叶根友刀锋黑草</vt:lpstr>
      <vt:lpstr>迷你简秀英</vt:lpstr>
      <vt:lpstr>创艺简标宋</vt:lpstr>
      <vt:lpstr>方正喵呜体</vt:lpstr>
      <vt:lpstr>Tunga</vt:lpstr>
      <vt:lpstr>TrendSansMedium</vt:lpstr>
      <vt:lpstr>.a....oú</vt:lpstr>
      <vt:lpstr>方正楷体_GBK</vt:lpstr>
      <vt:lpstr>Helvetica CE</vt:lpstr>
      <vt:lpstr>MS Hei</vt:lpstr>
      <vt:lpstr>華康簡楷(P)</vt:lpstr>
      <vt:lpstr>華康中黑體(P)</vt:lpstr>
      <vt:lpstr>華康儷中黑(P)</vt:lpstr>
      <vt:lpstr>FrutigerNext LT BlackCn</vt:lpstr>
      <vt:lpstr>Futura Book</vt:lpstr>
      <vt:lpstr>方正华隶简体</vt:lpstr>
      <vt:lpstr>方正细珊瑚简体</vt:lpstr>
      <vt:lpstr>Songti SC Regular</vt:lpstr>
      <vt:lpstr>Arial (W1)</vt:lpstr>
      <vt:lpstr>Bimini</vt:lpstr>
      <vt:lpstr>Monaco</vt:lpstr>
      <vt:lpstr>Go Boom!</vt:lpstr>
      <vt:lpstr>微软简楷体</vt:lpstr>
      <vt:lpstr>Copperplate Light</vt:lpstr>
      <vt:lpstr>文鼎CS大黑</vt:lpstr>
      <vt:lpstr>Arial Narrow Bd</vt:lpstr>
      <vt:lpstr>FrankRuehl</vt:lpstr>
      <vt:lpstr>Franklin Gothic Medium Cond</vt:lpstr>
      <vt:lpstr>Franklin Gothic Medium</vt:lpstr>
      <vt:lpstr>Calibri (Body)</vt:lpstr>
      <vt:lpstr>Segoe Keycaps</vt:lpstr>
      <vt:lpstr>SymantecSans-Bold</vt:lpstr>
      <vt:lpstr>ÇlÇr ñæí©</vt:lpstr>
      <vt:lpstr>DFPLiSong-Bd</vt:lpstr>
      <vt:lpstr>Arial_KS Black</vt:lpstr>
      <vt:lpstr>Georgia,Bold</vt:lpstr>
      <vt:lpstr>IBM-Logo-8</vt:lpstr>
      <vt:lpstr>Baskerville</vt:lpstr>
      <vt:lpstr>Swiss</vt:lpstr>
      <vt:lpstr>BodoniBertholdBQ-Light</vt:lpstr>
      <vt:lpstr>Mangal</vt:lpstr>
      <vt:lpstr>HG丸ｺﾞｼｯｸM-PRO</vt:lpstr>
      <vt:lpstr>Bodoni MT Condensed</vt:lpstr>
      <vt:lpstr>SEOptimist</vt:lpstr>
      <vt:lpstr>HGPｺﾞｼｯｸE</vt:lpstr>
      <vt:lpstr>Frutiger76-Black</vt:lpstr>
      <vt:lpstr>明朝</vt:lpstr>
      <vt:lpstr>Italic</vt:lpstr>
      <vt:lpstr>Harlow Solid Italic</vt:lpstr>
      <vt:lpstr>HelvNeue for IBM Medium</vt:lpstr>
      <vt:lpstr>Aharoni Bold</vt:lpstr>
      <vt:lpstr>Aharoni</vt:lpstr>
      <vt:lpstr>Tivoli Gothic Medium</vt:lpstr>
      <vt:lpstr>Apple LiGothic Medium</vt:lpstr>
      <vt:lpstr>SC STKaiti</vt:lpstr>
      <vt:lpstr>宋</vt:lpstr>
      <vt:lpstr>FrutigerBold</vt:lpstr>
      <vt:lpstr>Helvetica Black</vt:lpstr>
      <vt:lpstr>BiauKai</vt:lpstr>
      <vt:lpstr>Albertus Medium</vt:lpstr>
      <vt:lpstr>文鼎新中黑</vt:lpstr>
      <vt:lpstr>Garmond</vt:lpstr>
      <vt:lpstr>华文雅黑</vt:lpstr>
      <vt:lpstr>Courier New 字体</vt:lpstr>
      <vt:lpstr>Courier New ×ÖÌå</vt:lpstr>
      <vt:lpstr>Courier-Bold</vt:lpstr>
      <vt:lpstr>Albertus Extra Bold</vt:lpstr>
      <vt:lpstr>NCR New Marker</vt:lpstr>
      <vt:lpstr>Andale Sans UI</vt:lpstr>
      <vt:lpstr>Bloomberg Fixed Unicode I</vt:lpstr>
      <vt:lpstr>STHeitiSC-Light</vt:lpstr>
      <vt:lpstr>方正美黑简体</vt:lpstr>
      <vt:lpstr>造字工房悦黑体验版纤细体</vt:lpstr>
      <vt:lpstr>方正瘦金书繁体</vt:lpstr>
      <vt:lpstr>HP Simplified</vt:lpstr>
      <vt:lpstr>Verdana Bold</vt:lpstr>
      <vt:lpstr>Verdana</vt:lpstr>
      <vt:lpstr>Pristina</vt:lpstr>
      <vt:lpstr>KaiTi_GB2312</vt:lpstr>
      <vt:lpstr>CiscoSansTT ExtraLight</vt:lpstr>
      <vt:lpstr>CiscoSans</vt:lpstr>
      <vt:lpstr>CiscoSansTT Light</vt:lpstr>
      <vt:lpstr>CiscoSans Thin</vt:lpstr>
      <vt:lpstr>CiscoSans ExtraLight</vt:lpstr>
      <vt:lpstr>Helvetica Light</vt:lpstr>
      <vt:lpstr>FZHTJW--GB1-0</vt:lpstr>
      <vt:lpstr>经典粗宋简</vt:lpstr>
      <vt:lpstr>HYHeadLine-Medium</vt:lpstr>
      <vt:lpstr>Aiko-Bold</vt:lpstr>
      <vt:lpstr>Helvetica LT Light</vt:lpstr>
      <vt:lpstr>Gigi</vt:lpstr>
      <vt:lpstr>Lucida Handwriting</vt:lpstr>
      <vt:lpstr>Neo Sans Intel</vt:lpstr>
      <vt:lpstr>Adobe Gothic Std B</vt:lpstr>
      <vt:lpstr>CHei3HK-Bold</vt:lpstr>
      <vt:lpstr>方正韵动中黑简体</vt:lpstr>
      <vt:lpstr>Curlz MT</vt:lpstr>
      <vt:lpstr>Kozuka Gothic Pr6N L</vt:lpstr>
      <vt:lpstr>瘦金书_wjq135</vt:lpstr>
      <vt:lpstr>华康金文体W3(P)</vt:lpstr>
      <vt:lpstr>方正悬针篆变简体</vt:lpstr>
      <vt:lpstr>AdvTimes</vt:lpstr>
      <vt:lpstr>MTSY</vt:lpstr>
      <vt:lpstr>DS-Digital</vt:lpstr>
      <vt:lpstr>Chiller</vt:lpstr>
      <vt:lpstr>Blackoak Std</vt:lpstr>
      <vt:lpstr>Andale Sans</vt:lpstr>
      <vt:lpstr>AdvTimes-i</vt:lpstr>
      <vt:lpstr>方正平和简体</vt:lpstr>
      <vt:lpstr>方正隶书简体</vt:lpstr>
      <vt:lpstr>叶根友疾风草书</vt:lpstr>
      <vt:lpstr>方正兰亭粗黑简体</vt:lpstr>
      <vt:lpstr>Bradley Hand ITC</vt:lpstr>
      <vt:lpstr>華康流風體</vt:lpstr>
      <vt:lpstr>叶根友签名体</vt:lpstr>
      <vt:lpstr>hakuyoxingshu7000</vt:lpstr>
      <vt:lpstr>A bite</vt:lpstr>
      <vt:lpstr>Palace Script MT</vt:lpstr>
      <vt:lpstr>hakuyocaoshu7000</vt:lpstr>
      <vt:lpstr>Apple Handwritten</vt:lpstr>
      <vt:lpstr>Segoe UI Semibold</vt:lpstr>
      <vt:lpstr>Kozuka Gothic Pro L</vt:lpstr>
      <vt:lpstr>Kozuka Gothic Pro R</vt:lpstr>
      <vt:lpstr>Segoe Black</vt:lpstr>
      <vt:lpstr>Myriad Web</vt:lpstr>
      <vt:lpstr>Kozuka Gothic Pro H</vt:lpstr>
      <vt:lpstr>Neo Sans Intel Medium</vt:lpstr>
      <vt:lpstr>Zegoe UI SemiLight</vt:lpstr>
      <vt:lpstr>Segoe WP Light</vt:lpstr>
      <vt:lpstr>Franchise</vt:lpstr>
      <vt:lpstr>Times New Roman Uni</vt:lpstr>
      <vt:lpstr>Rod</vt:lpstr>
      <vt:lpstr>Kai</vt:lpstr>
      <vt:lpstr>TrebuchetMS</vt:lpstr>
      <vt:lpstr>HGS創英角ｺﾞｼｯｸUB</vt:lpstr>
      <vt:lpstr>汉仪秀英体简</vt:lpstr>
      <vt:lpstr>张海山锐线体简</vt:lpstr>
      <vt:lpstr>Menlo</vt:lpstr>
      <vt:lpstr>Courier 10 Pitch</vt:lpstr>
      <vt:lpstr>MetaNormalLF-Roman</vt:lpstr>
      <vt:lpstr>FangSong_GB2312</vt:lpstr>
      <vt:lpstr>HelveticaNeueLT Pro 107 XBlkCn</vt:lpstr>
      <vt:lpstr>造字工房尚雅体演示版常规体</vt:lpstr>
      <vt:lpstr>Simplified Arabic Fixed</vt:lpstr>
      <vt:lpstr>Courier MonoThai</vt:lpstr>
      <vt:lpstr>彩虹黑体</vt:lpstr>
      <vt:lpstr>彩虹粗仿宋</vt:lpstr>
      <vt:lpstr>Colonna MT</vt:lpstr>
      <vt:lpstr>微软雅黑 Light</vt:lpstr>
      <vt:lpstr>Bell MT</vt:lpstr>
      <vt:lpstr>细明体</vt:lpstr>
      <vt:lpstr>Times(Europe)</vt:lpstr>
      <vt:lpstr>文鼎新艺体简</vt:lpstr>
      <vt:lpstr>文鼎CS中黑</vt:lpstr>
      <vt:lpstr>文鼎粗圆简</vt:lpstr>
      <vt:lpstr>文鼎特圆简</vt:lpstr>
      <vt:lpstr>DejaVu Sans Mono</vt:lpstr>
      <vt:lpstr>经典行书简</vt:lpstr>
      <vt:lpstr>League Gothic</vt:lpstr>
      <vt:lpstr>World Colors</vt:lpstr>
      <vt:lpstr>Chlorinap</vt:lpstr>
      <vt:lpstr>Code Light</vt:lpstr>
      <vt:lpstr>Articulate</vt:lpstr>
      <vt:lpstr>Adobe Garamond Pro</vt:lpstr>
      <vt:lpstr>Arabic Typesetting</vt:lpstr>
      <vt:lpstr>Complex</vt:lpstr>
      <vt:lpstr>Microsoft Tai Le</vt:lpstr>
      <vt:lpstr>方正黑体_GBK</vt:lpstr>
      <vt:lpstr>方正隶书_GBK</vt:lpstr>
      <vt:lpstr>方正小标宋_GBK</vt:lpstr>
      <vt:lpstr>akvo</vt:lpstr>
      <vt:lpstr>方正魏碑_GBK</vt:lpstr>
      <vt:lpstr>43</vt:lpstr>
      <vt:lpstr>方正超粗黑_GBK</vt:lpstr>
      <vt:lpstr>迷你简启体</vt:lpstr>
      <vt:lpstr>方正黑体</vt:lpstr>
      <vt:lpstr>方正宋体</vt:lpstr>
      <vt:lpstr>永中粗黑</vt:lpstr>
      <vt:lpstr>Shruti</vt:lpstr>
      <vt:lpstr>方正书宋_GBK</vt:lpstr>
      <vt:lpstr>SW Extra</vt:lpstr>
      <vt:lpstr>方正康体_GBK</vt:lpstr>
      <vt:lpstr>CourierPS</vt:lpstr>
      <vt:lpstr>Boca Raton ICG Solid</vt:lpstr>
      <vt:lpstr>Raavi</vt:lpstr>
      <vt:lpstr>永中楷体</vt:lpstr>
      <vt:lpstr>方正仿宋_GBK</vt:lpstr>
      <vt:lpstr>Aloisen New</vt:lpstr>
      <vt:lpstr>Univers Condensed</vt:lpstr>
      <vt:lpstr>Castellar</vt:lpstr>
      <vt:lpstr>Zurich Blk BT</vt:lpstr>
      <vt:lpstr>Freefrm721 Blk BT</vt:lpstr>
      <vt:lpstr>38</vt:lpstr>
      <vt:lpstr>Gill Sans Ultra Bold Condensed</vt:lpstr>
      <vt:lpstr>Imprint MT Shadow</vt:lpstr>
      <vt:lpstr>Modern No. 20</vt:lpstr>
      <vt:lpstr>CommonBullets</vt:lpstr>
      <vt:lpstr>汉仪中圆简</vt:lpstr>
      <vt:lpstr>ＤＨＰ特太ゴシック体</vt:lpstr>
      <vt:lpstr>,seoul</vt:lpstr>
      <vt:lpstr>Seoul</vt:lpstr>
      <vt:lpstr>方正宋一简体</vt:lpstr>
      <vt:lpstr>@</vt:lpstr>
      <vt:lpstr>@Arial</vt:lpstr>
      <vt:lpstr>方正章体</vt:lpstr>
      <vt:lpstr>HGｺﾞｼｯｸE</vt:lpstr>
      <vt:lpstr>۷)ᘤ_x0001_</vt:lpstr>
      <vt:lpstr>全真粗黑體</vt:lpstr>
      <vt:lpstr>全真中圓體</vt:lpstr>
      <vt:lpstr>MS Reference Specialty</vt:lpstr>
      <vt:lpstr>方正古隶繁体</vt:lpstr>
      <vt:lpstr>方正启体简体</vt:lpstr>
      <vt:lpstr>方正综艺繁体</vt:lpstr>
      <vt:lpstr>DFLiSong-Lt</vt:lpstr>
      <vt:lpstr>迷你简雪峰</vt:lpstr>
      <vt:lpstr>方正粗活意简体</vt:lpstr>
      <vt:lpstr>方正瘦金书简体</vt:lpstr>
      <vt:lpstr>S2G love</vt:lpstr>
      <vt:lpstr>Museo 700</vt:lpstr>
      <vt:lpstr>Museo 500</vt:lpstr>
      <vt:lpstr>方正行黑简体</vt:lpstr>
      <vt:lpstr>方正字迹-童体硬笔字体</vt:lpstr>
      <vt:lpstr>迷你简白棋</vt:lpstr>
      <vt:lpstr>迷你霹雳体</vt:lpstr>
      <vt:lpstr>浪漫雅圆</vt:lpstr>
      <vt:lpstr>文鼎火柴體</vt:lpstr>
      <vt:lpstr>汉仪柏青体简</vt:lpstr>
      <vt:lpstr>迷你简谁的字</vt:lpstr>
      <vt:lpstr>Cube</vt:lpstr>
      <vt:lpstr>方正少儿简体</vt:lpstr>
      <vt:lpstr>AXIS Std B</vt:lpstr>
      <vt:lpstr>AmerType Md BT</vt:lpstr>
      <vt:lpstr>Adobe Caslon Pro</vt:lpstr>
      <vt:lpstr>书体坊安景臣钢笔行书</vt:lpstr>
      <vt:lpstr>Simplified Arabic</vt:lpstr>
      <vt:lpstr>Adobe Fan Heiti Std B</vt:lpstr>
      <vt:lpstr>HelveticaNeue</vt:lpstr>
      <vt:lpstr>@宋体</vt:lpstr>
      <vt:lpstr>Arial (Body)</vt:lpstr>
      <vt:lpstr>ArialMT</vt:lpstr>
      <vt:lpstr>Arial-BoldMT</vt:lpstr>
      <vt:lpstr>汉仪立黑简</vt:lpstr>
      <vt:lpstr>HGｺﾞｼｯｸM</vt:lpstr>
      <vt:lpstr>Brush Script Std</vt:lpstr>
      <vt:lpstr>Hoefler Text</vt:lpstr>
      <vt:lpstr>News Gothic</vt:lpstr>
      <vt:lpstr>MyriadRegular</vt:lpstr>
      <vt:lpstr>HGP創英角ﾎﾟｯﾌﾟ体</vt:lpstr>
      <vt:lpstr>金文大篆体</vt:lpstr>
      <vt:lpstr>GillSans</vt:lpstr>
      <vt:lpstr>Helvetica CondensedBlack</vt:lpstr>
      <vt:lpstr>Gill Sans Condensed</vt:lpstr>
      <vt:lpstr>LogicSans-Regular</vt:lpstr>
      <vt:lpstr>MyriadSemiBold</vt:lpstr>
      <vt:lpstr>ZapfChancery</vt:lpstr>
      <vt:lpstr>AR ESSENCE</vt:lpstr>
      <vt:lpstr>Giddyup Std</vt:lpstr>
      <vt:lpstr>宋体繁体</vt:lpstr>
      <vt:lpstr>Rage Italic LET</vt:lpstr>
      <vt:lpstr>Jokerman LET</vt:lpstr>
      <vt:lpstr>方正魏碑简体</vt:lpstr>
      <vt:lpstr>Avenir Roman</vt:lpstr>
      <vt:lpstr>Times Roman</vt:lpstr>
      <vt:lpstr>Lantinghei SC Heavy</vt:lpstr>
      <vt:lpstr>FZLanTingHeiS-EL-GB</vt:lpstr>
      <vt:lpstr>FZLanTingHei-B-GBK</vt:lpstr>
      <vt:lpstr>华文黑体</vt:lpstr>
      <vt:lpstr>Segoe UI Symbol</vt:lpstr>
      <vt:lpstr>OCR-A BT</vt:lpstr>
      <vt:lpstr>汉仪综艺体繁</vt:lpstr>
      <vt:lpstr>Matura MT Script Capitals</vt:lpstr>
      <vt:lpstr>LEXUS 简粗黑 U</vt:lpstr>
      <vt:lpstr>建行儒黑中</vt:lpstr>
      <vt:lpstr>碳化硅叠黑体</vt:lpstr>
      <vt:lpstr>華康娃娃體</vt:lpstr>
      <vt:lpstr>方正稚艺简体</vt:lpstr>
      <vt:lpstr>Minion Pro</vt:lpstr>
      <vt:lpstr>Magneto</vt:lpstr>
      <vt:lpstr>Tw Cen MT Condensed Extra Bold</vt:lpstr>
      <vt:lpstr>迷你简黄草</vt:lpstr>
      <vt:lpstr>Kai Titling</vt:lpstr>
      <vt:lpstr>Swis721 Blk BT</vt:lpstr>
      <vt:lpstr>Tiranti Solid LET</vt:lpstr>
      <vt:lpstr>HelveticaNeue LT 45 Lt</vt:lpstr>
      <vt:lpstr>Highlight LET</vt:lpstr>
      <vt:lpstr>FranklinGothic-DemiItal</vt:lpstr>
      <vt:lpstr>NewBaskerville-Roman</vt:lpstr>
      <vt:lpstr>Futura Lt BT</vt:lpstr>
      <vt:lpstr>宋体-简</vt:lpstr>
      <vt:lpstr>IBMHelAprNinSix-Regular</vt:lpstr>
      <vt:lpstr>ITC Lubalin Graph Std Book</vt:lpstr>
      <vt:lpstr>HelvNeue Light for IBM</vt:lpstr>
      <vt:lpstr>HelveticaNeueLT Pro 75 Bd</vt:lpstr>
      <vt:lpstr>Adobe Fangsong Std R</vt:lpstr>
      <vt:lpstr>Calibri Bold</vt:lpstr>
      <vt:lpstr>Gabriola</vt:lpstr>
      <vt:lpstr>Sakkal Majalla</vt:lpstr>
      <vt:lpstr>IrisUPC</vt:lpstr>
      <vt:lpstr>Andalus</vt:lpstr>
      <vt:lpstr>JasmineUPC</vt:lpstr>
      <vt:lpstr>Cordia New</vt:lpstr>
      <vt:lpstr>AngsanaUPC</vt:lpstr>
      <vt:lpstr>Footlight MT Light</vt:lpstr>
      <vt:lpstr>思源黑体 CN Light</vt:lpstr>
      <vt:lpstr>思源黑体 CN Normal</vt:lpstr>
      <vt:lpstr>Beijing</vt:lpstr>
      <vt:lpstr>思源黑体 CN Regular</vt:lpstr>
      <vt:lpstr>MingLiU_HKSCS</vt:lpstr>
      <vt:lpstr>叶根友蚕燕隶书(新春版)</vt:lpstr>
      <vt:lpstr>Almonte</vt:lpstr>
      <vt:lpstr>全真楷書</vt:lpstr>
      <vt:lpstr>Tempus Sans ITC</vt:lpstr>
      <vt:lpstr>ArialUnicodeMS</vt:lpstr>
      <vt:lpstr>Showcard Gothic</vt:lpstr>
      <vt:lpstr>Andale WT</vt:lpstr>
      <vt:lpstr>TimesNewRomanPS-ItalicMT</vt:lpstr>
      <vt:lpstr>HanWangWCL03</vt:lpstr>
      <vt:lpstr>方正正粗黑简体</vt:lpstr>
      <vt:lpstr>方正正纤黑简体</vt:lpstr>
      <vt:lpstr>Antique Olive Roman</vt:lpstr>
      <vt:lpstr>Kozuka Mincho Pro M</vt:lpstr>
      <vt:lpstr>Perpetua Titling MT</vt:lpstr>
      <vt:lpstr>长城特粗黑体</vt:lpstr>
      <vt:lpstr>长城小标宋体</vt:lpstr>
      <vt:lpstr>长城书宋体繁</vt:lpstr>
      <vt:lpstr>叶根友毛笔行书简体</vt:lpstr>
      <vt:lpstr>长城广告体繁</vt:lpstr>
      <vt:lpstr>Complete in Him</vt:lpstr>
      <vt:lpstr>长城中行书体繁</vt:lpstr>
      <vt:lpstr>长城海报体繁</vt:lpstr>
      <vt:lpstr>Nokia Sans Wide</vt:lpstr>
      <vt:lpstr>??</vt:lpstr>
      <vt:lpstr>Nokia Sans</vt:lpstr>
      <vt:lpstr>雅黑宋体</vt:lpstr>
      <vt:lpstr>times of new roma</vt:lpstr>
      <vt:lpstr>?????</vt:lpstr>
      <vt:lpstr>宋体,arial</vt:lpstr>
      <vt:lpstr>Credit Suisse Type Roman</vt:lpstr>
      <vt:lpstr>楷体l楮最...</vt:lpstr>
      <vt:lpstr>全真簡中楷</vt:lpstr>
      <vt:lpstr>Wingdings (PCL6)</vt:lpstr>
      <vt:lpstr>ESRI Cartography</vt:lpstr>
      <vt:lpstr>Albertus</vt:lpstr>
      <vt:lpstr>cajcd fntbz</vt:lpstr>
      <vt:lpstr>Eras Book</vt:lpstr>
      <vt:lpstr>Stone Sans</vt:lpstr>
      <vt:lpstr>方正粗黑宋简体</vt:lpstr>
      <vt:lpstr>文鼎大颜楷</vt:lpstr>
      <vt:lpstr>Kristen ITC</vt:lpstr>
      <vt:lpstr>FZLanTingHeiS-H-GB</vt:lpstr>
      <vt:lpstr>ITC Avant Garde Std Bk</vt:lpstr>
      <vt:lpstr>ITC Avant Garde Std Md</vt:lpstr>
      <vt:lpstr>Heiti SC</vt:lpstr>
      <vt:lpstr>華康黑體 Std W5</vt:lpstr>
      <vt:lpstr>22</vt:lpstr>
      <vt:lpstr>HP Display Beta Bold</vt:lpstr>
      <vt:lpstr>HP Display Beta Regular</vt:lpstr>
      <vt:lpstr>HP Text Beta Regular</vt:lpstr>
      <vt:lpstr>HP Display Beta Light</vt:lpstr>
      <vt:lpstr>-_x0013_裇</vt:lpstr>
      <vt:lpstr>FuturaBk</vt:lpstr>
      <vt:lpstr>Ciscolight</vt:lpstr>
      <vt:lpstr>Anklepants</vt:lpstr>
      <vt:lpstr>迷你简综艺</vt:lpstr>
      <vt:lpstr>Snap ITC</vt:lpstr>
      <vt:lpstr>HanWangWCL10</vt:lpstr>
      <vt:lpstr>Helvetica Neue Light</vt:lpstr>
      <vt:lpstr>Helvetica Neue UltraLight</vt:lpstr>
      <vt:lpstr>ヒラギノ角ゴ ProN W6</vt:lpstr>
      <vt:lpstr>Tinos</vt:lpstr>
      <vt:lpstr>Kaiti SC Regular</vt:lpstr>
      <vt:lpstr>HanziPen SC Regular</vt:lpstr>
      <vt:lpstr>造字工房版黑（非商用）常规体</vt:lpstr>
      <vt:lpstr>造字工房悦黑（非商用）常规体</vt:lpstr>
      <vt:lpstr>Myriad Web Pro</vt:lpstr>
      <vt:lpstr>微软简仿宋</vt:lpstr>
      <vt:lpstr>FoundrySans Normal</vt:lpstr>
      <vt:lpstr>Goudy Old Style</vt:lpstr>
      <vt:lpstr>NewsGoth BT</vt:lpstr>
      <vt:lpstr>Modern Pictograms</vt:lpstr>
      <vt:lpstr>Helvetica Neue Medium</vt:lpstr>
      <vt:lpstr>견명조</vt:lpstr>
      <vt:lpstr>Helvetica LT</vt:lpstr>
      <vt:lpstr>XHei iOS</vt:lpstr>
      <vt:lpstr>XinGothic CiticPress</vt:lpstr>
      <vt:lpstr>.System San Francisco Text</vt:lpstr>
      <vt:lpstr>黑体-简</vt:lpstr>
      <vt:lpstr>GeosansLight</vt:lpstr>
      <vt:lpstr>FontAwesome</vt:lpstr>
      <vt:lpstr>Lato Regular</vt:lpstr>
      <vt:lpstr>Lato Black</vt:lpstr>
      <vt:lpstr>Lato Light</vt:lpstr>
      <vt:lpstr>華康中黑體</vt:lpstr>
      <vt:lpstr>華康仿宋體W2(P)</vt:lpstr>
      <vt:lpstr>RIOT!</vt:lpstr>
      <vt:lpstr>Mistral AV</vt:lpstr>
      <vt:lpstr>Arial Rounded MT Ex Bd</vt:lpstr>
      <vt:lpstr>_S仿宋</vt:lpstr>
      <vt:lpstr>黑</vt:lpstr>
      <vt:lpstr>HGHangle</vt:lpstr>
      <vt:lpstr>HGHeiseiMinchotaiW3</vt:lpstr>
      <vt:lpstr>造字工房悦黑体验版常规体</vt:lpstr>
      <vt:lpstr>U.S. 101</vt:lpstr>
      <vt:lpstr>TitilliumText22L Lt</vt:lpstr>
      <vt:lpstr>Albany AMT</vt:lpstr>
      <vt:lpstr>HakusyuKaisyoExtraBold_kk</vt:lpstr>
      <vt:lpstr>ChunkFive Roman</vt:lpstr>
      <vt:lpstr>晴圆</vt:lpstr>
      <vt:lpstr>EY Gothic Cond Demi</vt:lpstr>
      <vt:lpstr>Noteworthy Bold</vt:lpstr>
      <vt:lpstr>方正正黑简体</vt:lpstr>
      <vt:lpstr>仿宋GB2312</vt:lpstr>
      <vt:lpstr>Nokia Pure Text</vt:lpstr>
      <vt:lpstr>Nokia Pure Headline</vt:lpstr>
      <vt:lpstr>Narkisim</vt:lpstr>
      <vt:lpstr>Nirmala UI</vt:lpstr>
      <vt:lpstr>胡晓波美心体-Light</vt:lpstr>
      <vt:lpstr>BrowalliaUPC</vt:lpstr>
      <vt:lpstr>Almonte Snow</vt:lpstr>
      <vt:lpstr>Roboto Th</vt:lpstr>
      <vt:lpstr>Roboto</vt:lpstr>
      <vt:lpstr>Digital-7</vt:lpstr>
      <vt:lpstr>Raleway</vt:lpstr>
      <vt:lpstr>Balham</vt:lpstr>
      <vt:lpstr>方正硬笔行书简体</vt:lpstr>
      <vt:lpstr>Angryblue</vt:lpstr>
      <vt:lpstr>Andy</vt:lpstr>
      <vt:lpstr>方正字迹-吕建德字体</vt:lpstr>
      <vt:lpstr>HelveticaNeueLT Com 55 Roman</vt:lpstr>
      <vt:lpstr>HYZhongYuanJ</vt:lpstr>
      <vt:lpstr>Yuppy SC Regular</vt:lpstr>
      <vt:lpstr>IBMLogo</vt:lpstr>
      <vt:lpstr>方正兰亭特黑简体</vt:lpstr>
      <vt:lpstr>Poplar Std</vt:lpstr>
      <vt:lpstr>Bebas Neue</vt:lpstr>
      <vt:lpstr>BebasNEUE</vt:lpstr>
      <vt:lpstr>Open Sans Extrabold</vt:lpstr>
      <vt:lpstr>Open Sans</vt:lpstr>
      <vt:lpstr>Futura LT Condensed</vt:lpstr>
      <vt:lpstr>Pacifico</vt:lpstr>
      <vt:lpstr>Space Age</vt:lpstr>
      <vt:lpstr>Molot</vt:lpstr>
      <vt:lpstr>Sansation</vt:lpstr>
      <vt:lpstr>典匠中特圓</vt:lpstr>
      <vt:lpstr>μO±d????Ae￥~|r?°</vt:lpstr>
      <vt:lpstr>ScheringSymbolsArrowsPositive</vt:lpstr>
      <vt:lpstr>典匠中特黑</vt:lpstr>
      <vt:lpstr>CMMI10</vt:lpstr>
      <vt:lpstr>CMR7</vt:lpstr>
      <vt:lpstr>cmr10</vt:lpstr>
      <vt:lpstr>微软细黑</vt:lpstr>
      <vt:lpstr>汉仪行楷简</vt:lpstr>
      <vt:lpstr>Monotype Sans WT K</vt:lpstr>
      <vt:lpstr>Levenim MT</vt:lpstr>
      <vt:lpstr>微软简综艺</vt:lpstr>
      <vt:lpstr>方正水柱简体</vt:lpstr>
      <vt:lpstr>Yu Mincho</vt:lpstr>
      <vt:lpstr>方正正准黑简体</vt:lpstr>
      <vt:lpstr>Antique Olive</vt:lpstr>
      <vt:lpstr>Source Code Pro</vt:lpstr>
      <vt:lpstr>@微软雅黑</vt:lpstr>
      <vt:lpstr>Symbol Set</vt:lpstr>
      <vt:lpstr>Chalkboard</vt:lpstr>
      <vt:lpstr>华康简黑</vt:lpstr>
      <vt:lpstr>华康新黑</vt:lpstr>
      <vt:lpstr>华康黑体W9</vt:lpstr>
      <vt:lpstr>Photina Casual Black</vt:lpstr>
      <vt:lpstr>AR PL UKai TW</vt:lpstr>
      <vt:lpstr>Helvetica-Bold</vt:lpstr>
      <vt:lpstr>Qualcomm Office Regular</vt:lpstr>
      <vt:lpstr>Qualcomm Office Bold</vt:lpstr>
      <vt:lpstr>Calibre Regular</vt:lpstr>
      <vt:lpstr>Traditional Arabic</vt:lpstr>
      <vt:lpstr>HY궁서</vt:lpstr>
      <vt:lpstr>方正水柱繁体</vt:lpstr>
      <vt:lpstr>Myriad Pro TT Black</vt:lpstr>
      <vt:lpstr>文鼎中行书繁</vt:lpstr>
      <vt:lpstr>Futura</vt:lpstr>
      <vt:lpstr>五</vt:lpstr>
      <vt:lpstr>Lydian</vt:lpstr>
      <vt:lpstr>彩虹楷体</vt:lpstr>
      <vt:lpstr>LucidaSans</vt:lpstr>
      <vt:lpstr>方正兰亭粗黑_GBK</vt:lpstr>
      <vt:lpstr>迷你简水滴</vt:lpstr>
      <vt:lpstr>Juice ITC</vt:lpstr>
      <vt:lpstr>Frutiger CE 55 Roman</vt:lpstr>
      <vt:lpstr>HakusyuTenkoin_kk</vt:lpstr>
      <vt:lpstr>萝莉体 第二版</vt:lpstr>
      <vt:lpstr>XHei Nokia SimSun</vt:lpstr>
      <vt:lpstr>LEIJL K+ Helvetica</vt:lpstr>
      <vt:lpstr>LEIIM N+ Helvetica</vt:lpstr>
      <vt:lpstr>Hiragino Sans GB W3</vt:lpstr>
      <vt:lpstr>CourierNew</vt:lpstr>
      <vt:lpstr>Open Sans Semibold</vt:lpstr>
      <vt:lpstr>Jokerman Alts LET</vt:lpstr>
      <vt:lpstr>SWAstro</vt:lpstr>
      <vt:lpstr>方正兰亭中黑_GBK</vt:lpstr>
      <vt:lpstr>方正宋黑简体</vt:lpstr>
      <vt:lpstr>??GB2312</vt:lpstr>
      <vt:lpstr>Segoe WP</vt:lpstr>
      <vt:lpstr>方正隶变简体</vt:lpstr>
      <vt:lpstr>方正楷体简体</vt:lpstr>
      <vt:lpstr>文鼎荆棘体</vt:lpstr>
      <vt:lpstr>昆仑粗隶书</vt:lpstr>
      <vt:lpstr>Yikes!</vt:lpstr>
      <vt:lpstr>-탈윤체M</vt:lpstr>
      <vt:lpstr>-윤고딕140</vt:lpstr>
      <vt:lpstr>方正隶变繁体</vt:lpstr>
      <vt:lpstr>书体坊向佳红毛笔行书</vt:lpstr>
      <vt:lpstr>Bookman</vt:lpstr>
      <vt:lpstr>??_GB2312</vt:lpstr>
      <vt:lpstr>Nubian-Medium</vt:lpstr>
      <vt:lpstr>Nubian</vt:lpstr>
      <vt:lpstr>方正特雅宋_GBK</vt:lpstr>
      <vt:lpstr>思源黑体 CN Medium</vt:lpstr>
      <vt:lpstr>方正粗雅宋简体</vt:lpstr>
      <vt:lpstr>思源黑体 CN Heavy</vt:lpstr>
      <vt:lpstr>Farrington-7B-Qiqi</vt:lpstr>
      <vt:lpstr>Visa Book</vt:lpstr>
      <vt:lpstr>Visa Bold</vt:lpstr>
      <vt:lpstr>CSongGB18030C-LightHWL</vt:lpstr>
      <vt:lpstr>Siemens Sans</vt:lpstr>
      <vt:lpstr>FZLanTingHei-L-GBK</vt:lpstr>
      <vt:lpstr>Brush Script MT Italic</vt:lpstr>
      <vt:lpstr>Rockwell Std</vt:lpstr>
      <vt:lpstr>ヒラギノ明朝 ProN W3</vt:lpstr>
      <vt:lpstr>$F$</vt:lpstr>
      <vt:lpstr>@黑体</vt:lpstr>
      <vt:lpstr>Pigiarniq</vt:lpstr>
      <vt:lpstr>Heiti TC Light</vt:lpstr>
      <vt:lpstr>Vijaya</vt:lpstr>
      <vt:lpstr>HY신명조</vt:lpstr>
      <vt:lpstr>Univers ExtraBlackExt</vt:lpstr>
      <vt:lpstr>12</vt:lpstr>
      <vt:lpstr>Lato</vt:lpstr>
      <vt:lpstr>Kozuka Gothic Pr6N B</vt:lpstr>
      <vt:lpstr>Neo Sans Std</vt:lpstr>
      <vt:lpstr>华文中宋_x0002_...</vt:lpstr>
      <vt:lpstr>Futura-Condensed-Normal</vt:lpstr>
      <vt:lpstr>Kozuka Gothic Pro EL</vt:lpstr>
      <vt:lpstr>Source Sans Pro Light</vt:lpstr>
      <vt:lpstr>脚注引用</vt:lpstr>
      <vt:lpstr>TT64E9BFA0tCID-WinCharSetFFFF-H</vt:lpstr>
      <vt:lpstr>方正兰亭细黑_GBK_M</vt:lpstr>
      <vt:lpstr>方正兰亭细黑_GBK</vt:lpstr>
      <vt:lpstr>Copperplate Gothic Light</vt:lpstr>
      <vt:lpstr>钟齐陈伟勋硬笔行楷简</vt:lpstr>
      <vt:lpstr>Helvetica LT Std</vt:lpstr>
      <vt:lpstr>華康細圓體(P)</vt:lpstr>
      <vt:lpstr>宋体 (正文)</vt:lpstr>
      <vt:lpstr>Î¢ÈíÑÅºÚ</vt:lpstr>
      <vt:lpstr>Niagara Solid</vt:lpstr>
      <vt:lpstr>FreesiaUPC</vt:lpstr>
      <vt:lpstr>SimSun-ExtB</vt:lpstr>
      <vt:lpstr>'trebuchet ms'</vt:lpstr>
      <vt:lpstr>HandelGotDBol</vt:lpstr>
      <vt:lpstr>Trajan Pro</vt:lpstr>
      <vt:lpstr>16</vt:lpstr>
      <vt:lpstr>Source Sans Pro Black</vt:lpstr>
      <vt:lpstr>Roboto Condensed</vt:lpstr>
      <vt:lpstr>PT Sans</vt:lpstr>
      <vt:lpstr>Signika Negative</vt:lpstr>
      <vt:lpstr>Roboto Condensed Regular</vt:lpstr>
      <vt:lpstr>English Essay</vt:lpstr>
      <vt:lpstr>FuturaA Md BT</vt:lpstr>
      <vt:lpstr>Microsoft PhagsPa</vt:lpstr>
      <vt:lpstr>Helve</vt:lpstr>
      <vt:lpstr>长城黑体</vt:lpstr>
      <vt:lpstr>AndaleWT</vt:lpstr>
      <vt:lpstr>+mn-lt</vt:lpstr>
      <vt:lpstr>DFPZongYiBold-GB</vt:lpstr>
      <vt:lpstr>Boring Boron</vt:lpstr>
      <vt:lpstr>经典繁超宋</vt:lpstr>
      <vt:lpstr>HelveticaNeueLT Pro 55 Roman</vt:lpstr>
      <vt:lpstr>HelveticaNeueLT Pro 43 LtEx</vt:lpstr>
      <vt:lpstr>Saysettha OT</vt:lpstr>
      <vt:lpstr>Miriam</vt:lpstr>
      <vt:lpstr>文鼎魏碑繁</vt:lpstr>
      <vt:lpstr>微软UI</vt:lpstr>
      <vt:lpstr>u20307</vt:lpstr>
      <vt:lpstr>经典中圆简</vt:lpstr>
      <vt:lpstr>Tw Cen MT Condensed</vt:lpstr>
      <vt:lpstr>Ｈｅｌｖ</vt:lpstr>
      <vt:lpstr>Ｉｍｐａｃｔ</vt:lpstr>
      <vt:lpstr>苹方 细体</vt:lpstr>
      <vt:lpstr>华康娃娃体W5</vt:lpstr>
      <vt:lpstr>45 Helvetica Light</vt:lpstr>
      <vt:lpstr>Times  new roman</vt:lpstr>
      <vt:lpstr>Avenir Medium</vt:lpstr>
      <vt:lpstr>Monotype Hadassah</vt:lpstr>
      <vt:lpstr>CiscoSansTT</vt:lpstr>
      <vt:lpstr>新細明體(Body)</vt:lpstr>
      <vt:lpstr>MHeiGB-Medium</vt:lpstr>
      <vt:lpstr>NewCenturySchlbk</vt:lpstr>
      <vt:lpstr>AR PL UMing CN</vt:lpstr>
      <vt:lpstr>Frutiger-Roman</vt:lpstr>
      <vt:lpstr>Letter Gothic</vt:lpstr>
      <vt:lpstr>方正大黑_GBK</vt:lpstr>
      <vt:lpstr>方正仿宋简体</vt:lpstr>
      <vt:lpstr>HYa6gj</vt:lpstr>
      <vt:lpstr>黑体 (标题)</vt:lpstr>
      <vt:lpstr>FrutigerNext LT MediumCn</vt:lpstr>
      <vt:lpstr>MS Outlook</vt:lpstr>
      <vt:lpstr>大梁体-简+繁-精全完美版</vt:lpstr>
      <vt:lpstr>Smarx handwriting</vt:lpstr>
      <vt:lpstr>Myriad Pro Semibold Cond</vt:lpstr>
      <vt:lpstr>Myriad Pro Black Cond</vt:lpstr>
      <vt:lpstr>Myriad Pro Semibold</vt:lpstr>
      <vt:lpstr>Seoge</vt:lpstr>
      <vt:lpstr>Segoe UI (Body)</vt:lpstr>
      <vt:lpstr>Avenir Next Condensed Ultra Lig</vt:lpstr>
      <vt:lpstr>Open Sans Light</vt:lpstr>
      <vt:lpstr>Open Sans Italic</vt:lpstr>
      <vt:lpstr>Tahoma Negreta</vt:lpstr>
      <vt:lpstr>Wawati SC Regular</vt:lpstr>
      <vt:lpstr>Kozuka Mincho Pr6N H</vt:lpstr>
      <vt:lpstr>DFLiHei-Bd</vt:lpstr>
      <vt:lpstr>DFLiHei-Lt</vt:lpstr>
      <vt:lpstr>new courier</vt:lpstr>
      <vt:lpstr>Letter Gothic Std</vt:lpstr>
      <vt:lpstr>Age</vt:lpstr>
      <vt:lpstr>MS Song</vt:lpstr>
      <vt:lpstr>Math B</vt:lpstr>
      <vt:lpstr>DianasHand</vt:lpstr>
      <vt:lpstr>CMSS10</vt:lpstr>
      <vt:lpstr>CMSSBX10</vt:lpstr>
      <vt:lpstr>CMSSI10</vt:lpstr>
      <vt:lpstr>CMMI7</vt:lpstr>
      <vt:lpstr>CMSY10</vt:lpstr>
      <vt:lpstr>CMTT10</vt:lpstr>
      <vt:lpstr>CMSY7</vt:lpstr>
      <vt:lpstr>Earwig Factory</vt:lpstr>
      <vt:lpstr>@楷体_GB2312</vt:lpstr>
      <vt:lpstr>汉鼎简中宋</vt:lpstr>
      <vt:lpstr>Neurochrome</vt:lpstr>
      <vt:lpstr>QuigleyWiggly</vt:lpstr>
      <vt:lpstr>楷体_GB2312 (正文)</vt:lpstr>
      <vt:lpstr>£Í£Ó £Ð¥´¥·¥Ã¥¯</vt:lpstr>
      <vt:lpstr>Academy Engraved LET</vt:lpstr>
      <vt:lpstr>SunSans-Demi</vt:lpstr>
      <vt:lpstr>宋体 (Headings)</vt:lpstr>
      <vt:lpstr>H-新雅兰</vt:lpstr>
      <vt:lpstr>Neo Sans</vt:lpstr>
      <vt:lpstr>张海山锐谐体2.0-授权联系：Samtype@QQ.com</vt:lpstr>
      <vt:lpstr>孙运和酷楷</vt:lpstr>
      <vt:lpstr>SentyZHAO 新蒂赵孟頫</vt:lpstr>
      <vt:lpstr>锐字云字库行草体GBK</vt:lpstr>
      <vt:lpstr>方正兰亭黑_GBK</vt:lpstr>
      <vt:lpstr>方正兰亭特黑_GBK</vt:lpstr>
      <vt:lpstr>汉仪太极体简</vt:lpstr>
      <vt:lpstr>方正特粗光辉简体</vt:lpstr>
      <vt:lpstr>Helvetica LT Std Cond Blk</vt:lpstr>
      <vt:lpstr>8Pin Matrix</vt:lpstr>
      <vt:lpstr>MingLiU_HKSCS-ExtB</vt:lpstr>
      <vt:lpstr>等线</vt:lpstr>
      <vt:lpstr>linea</vt:lpstr>
      <vt:lpstr>思源黑體 TWHK Normal</vt:lpstr>
      <vt:lpstr>Elephant man</vt:lpstr>
      <vt:lpstr>Air Millhouse  Italic</vt:lpstr>
      <vt:lpstr>等线 Light</vt:lpstr>
      <vt:lpstr>Orbitron</vt:lpstr>
      <vt:lpstr>Arial,Bold</vt:lpstr>
      <vt:lpstr>華康新特明體</vt:lpstr>
      <vt:lpstr>Yuppy TC Regular</vt:lpstr>
      <vt:lpstr>经典平黑简</vt:lpstr>
      <vt:lpstr>方正粗倩_GBK</vt:lpstr>
      <vt:lpstr>PingFangSC-Regular</vt:lpstr>
      <vt:lpstr>HelvNeue Roman for IBM</vt:lpstr>
      <vt:lpstr>ArabBruD</vt:lpstr>
      <vt:lpstr>Dutch801 XBd BT</vt:lpstr>
      <vt:lpstr>Antique Olive Compact</vt:lpstr>
      <vt:lpstr>方正琥珀简体</vt:lpstr>
      <vt:lpstr>Bickham Script Pro Semibold</vt:lpstr>
      <vt:lpstr>04b_20</vt:lpstr>
      <vt:lpstr>华康新综艺W7(P)</vt:lpstr>
      <vt:lpstr>華康布丁體(P)</vt:lpstr>
      <vt:lpstr>CAJ FNT48</vt:lpstr>
      <vt:lpstr>CAJ FNT5A</vt:lpstr>
      <vt:lpstr>中國龍豪行書</vt:lpstr>
      <vt:lpstr>HAKUYOXingShu3500</vt:lpstr>
      <vt:lpstr>汉仪雪君体简</vt:lpstr>
      <vt:lpstr>华康海报体W12(P)</vt:lpstr>
      <vt:lpstr>经典行楷繁</vt:lpstr>
      <vt:lpstr>Angelic War</vt:lpstr>
      <vt:lpstr>Zurich BT</vt:lpstr>
      <vt:lpstr>Euclid Symbol</vt:lpstr>
      <vt:lpstr>Euclid</vt:lpstr>
      <vt:lpstr>華康華綜體</vt:lpstr>
      <vt:lpstr>Komika Parch</vt:lpstr>
      <vt:lpstr>Helsinki</vt:lpstr>
      <vt:lpstr>RockoFLF</vt:lpstr>
      <vt:lpstr>文鼎中特广告体</vt:lpstr>
      <vt:lpstr>全新硬笔楷书简</vt:lpstr>
      <vt:lpstr>长城粗行楷体</vt:lpstr>
      <vt:lpstr>書體坊顏體㊣</vt:lpstr>
      <vt:lpstr>Romantique Initials</vt:lpstr>
      <vt:lpstr>Chopin Script</vt:lpstr>
      <vt:lpstr>Journal</vt:lpstr>
      <vt:lpstr>方正艺黑简体</vt:lpstr>
      <vt:lpstr>MS Shell Dlg</vt:lpstr>
      <vt:lpstr>04b_21</vt:lpstr>
      <vt:lpstr>AdobeHeitiStd-Regular,Bold</vt:lpstr>
      <vt:lpstr>张海山草泥马体</vt:lpstr>
      <vt:lpstr>张海山锐谐体</vt:lpstr>
      <vt:lpstr>汉仪娃娃篆简</vt:lpstr>
      <vt:lpstr>方正彩云简体</vt:lpstr>
      <vt:lpstr>★懐流体</vt:lpstr>
      <vt:lpstr>文尓广告中宋</vt:lpstr>
      <vt:lpstr>Euphemia</vt:lpstr>
      <vt:lpstr>Gisha</vt:lpstr>
      <vt:lpstr>Shonar Bangla</vt:lpstr>
      <vt:lpstr>Miriam Fixed</vt:lpstr>
      <vt:lpstr>迷你简行楷</vt:lpstr>
      <vt:lpstr>苏新诗卵石体</vt:lpstr>
      <vt:lpstr>文鼎CS行楷</vt:lpstr>
      <vt:lpstr>汉仪橄榄体简</vt:lpstr>
      <vt:lpstr>经典超圆简</vt:lpstr>
      <vt:lpstr>Microsoft YaHei Bold</vt:lpstr>
      <vt:lpstr>Frutiger 65 Bold</vt:lpstr>
      <vt:lpstr>Frutiger 75 Black</vt:lpstr>
      <vt:lpstr>文鼎粗行楷</vt:lpstr>
      <vt:lpstr>1</vt:lpstr>
      <vt:lpstr>方正粗谭黑简体</vt:lpstr>
      <vt:lpstr>DomCasual BT</vt:lpstr>
      <vt:lpstr>Tsentsiu Sans Console HJ</vt:lpstr>
      <vt:lpstr>ZapfDingbats BT</vt:lpstr>
      <vt:lpstr>Space</vt:lpstr>
      <vt:lpstr>汉仪书宋一简</vt:lpstr>
      <vt:lpstr>华康少女文字 - Kelvin</vt:lpstr>
      <vt:lpstr>Swis721 BlkCn BT</vt:lpstr>
      <vt:lpstr>DFGothic-EB</vt:lpstr>
      <vt:lpstr>DIN Mittelschrift Std</vt:lpstr>
      <vt:lpstr>方正兰亭纤黑_GBK</vt:lpstr>
      <vt:lpstr>Humnst777 BlkCn BT</vt:lpstr>
      <vt:lpstr>Roboto Bold</vt:lpstr>
      <vt:lpstr>Fira Sans</vt:lpstr>
      <vt:lpstr>+mn-cs</vt:lpstr>
      <vt:lpstr>建刚体粗体修正版</vt:lpstr>
      <vt:lpstr>微软黑体</vt:lpstr>
      <vt:lpstr>Trajan Pro 3</vt:lpstr>
      <vt:lpstr>幼园</vt:lpstr>
      <vt:lpstr>迷你简菱心</vt:lpstr>
      <vt:lpstr>Diavlo Medium</vt:lpstr>
      <vt:lpstr>times Newroma</vt:lpstr>
      <vt:lpstr>Segoe UI Black</vt:lpstr>
      <vt:lpstr>Hakuu</vt:lpstr>
      <vt:lpstr>FZSSK--GBK1-0</vt:lpstr>
      <vt:lpstr>E-BZ</vt:lpstr>
      <vt:lpstr>Futura Bk BT</vt:lpstr>
      <vt:lpstr>Futura Md BT</vt:lpstr>
      <vt:lpstr>華康布丁體</vt:lpstr>
      <vt:lpstr>A Charming Font Italic</vt:lpstr>
      <vt:lpstr>方正幼线简体</vt:lpstr>
      <vt:lpstr>Century725 Blk BT</vt:lpstr>
      <vt:lpstr>MStiffHeiHK-UltraBold</vt:lpstr>
      <vt:lpstr>UKIJ Qolyazma</vt:lpstr>
      <vt:lpstr>DFPLiHei-Md</vt:lpstr>
      <vt:lpstr>AcadEref</vt:lpstr>
      <vt:lpstr>Helvetica LT Std ExtCompressed</vt:lpstr>
      <vt:lpstr>田氏細筆刷体繁</vt:lpstr>
      <vt:lpstr>News Gothic MT</vt:lpstr>
      <vt:lpstr>HelveticaNeueLT Pro 67 MdCn</vt:lpstr>
      <vt:lpstr>Adobe Arabic</vt:lpstr>
      <vt:lpstr>方正粗圆繁体</vt:lpstr>
      <vt:lpstr>金梅海報美工字體</vt:lpstr>
      <vt:lpstr>Californian FB</vt:lpstr>
      <vt:lpstr>Arial Alternative</vt:lpstr>
      <vt:lpstr>Bebas</vt:lpstr>
      <vt:lpstr>13</vt:lpstr>
      <vt:lpstr>方正清刻本悦宋简体</vt:lpstr>
      <vt:lpstr>方正兰亭超细黑简体</vt:lpstr>
      <vt:lpstr>长城中行书体</vt:lpstr>
      <vt:lpstr>文鼎雕刻体</vt:lpstr>
      <vt:lpstr>方正苏新诗柳楷简体</vt:lpstr>
      <vt:lpstr>金梅毛行書</vt:lpstr>
      <vt:lpstr>迷你繁褚楷</vt:lpstr>
      <vt:lpstr>金潮折东远</vt:lpstr>
      <vt:lpstr>迷你繁柳楷</vt:lpstr>
      <vt:lpstr>文鼎中楷简</vt:lpstr>
      <vt:lpstr>方正风雅宋简体</vt:lpstr>
      <vt:lpstr>华康简魏碑</vt:lpstr>
      <vt:lpstr>华康简楷</vt:lpstr>
      <vt:lpstr>文鼎中楷繁</vt:lpstr>
      <vt:lpstr>文鼎中隶繁</vt:lpstr>
      <vt:lpstr>Bizar Loved Triangles</vt:lpstr>
      <vt:lpstr>文鼎勘亭流繁</vt:lpstr>
      <vt:lpstr>文鼎书宋简</vt:lpstr>
      <vt:lpstr>文鼎中隶简</vt:lpstr>
      <vt:lpstr>华康简宋</vt:lpstr>
      <vt:lpstr>方正小篆体</vt:lpstr>
      <vt:lpstr>方正瘦金书_GBK</vt:lpstr>
      <vt:lpstr>创艺简行楷</vt:lpstr>
      <vt:lpstr>方正行黑</vt:lpstr>
      <vt:lpstr>叶根友特楷简体</vt:lpstr>
      <vt:lpstr>方正水黑简体</vt:lpstr>
      <vt:lpstr>经典繁颜体</vt:lpstr>
      <vt:lpstr>Adobe Devanagari</vt:lpstr>
      <vt:lpstr>碳化硅大黑体</vt:lpstr>
      <vt:lpstr>ITC Avant Garde Pro Md</vt:lpstr>
      <vt:lpstr>Watford DB</vt:lpstr>
      <vt:lpstr>造字工房劲黑（非商用）常规体</vt:lpstr>
      <vt:lpstr>微软简魏碑</vt:lpstr>
      <vt:lpstr>Lucida Bright</vt:lpstr>
      <vt:lpstr>HanWangKanTan</vt:lpstr>
      <vt:lpstr>Segoe Pro Semibold</vt:lpstr>
      <vt:lpstr>金梅仿宋體</vt:lpstr>
      <vt:lpstr>Roboto Condensed Bold</vt:lpstr>
      <vt:lpstr>Kokonor</vt:lpstr>
      <vt:lpstr>KF-GB Gothic</vt:lpstr>
      <vt:lpstr>ESRI AMFM Electric</vt:lpstr>
      <vt:lpstr>Microsoft New Tai Lue</vt:lpstr>
      <vt:lpstr>MHeiTGB-Medium-U</vt:lpstr>
      <vt:lpstr>Avenir Next Condensed</vt:lpstr>
      <vt:lpstr>American Typewriter</vt:lpstr>
      <vt:lpstr>Eras Light ITC</vt:lpstr>
      <vt:lpstr>造字工房尚雅准宋体验版常规体</vt:lpstr>
      <vt:lpstr>Helvetica LT Std Cond</vt:lpstr>
      <vt:lpstr>瀹嬩綋</vt:lpstr>
      <vt:lpstr>文泉驿微米黑</vt:lpstr>
      <vt:lpstr>Victorian LET</vt:lpstr>
      <vt:lpstr>Ciscoregular</vt:lpstr>
      <vt:lpstr>FZSSJW--GB1-0</vt:lpstr>
      <vt:lpstr>Evermore Song</vt:lpstr>
      <vt:lpstr>造字工房俊雅锐宋 G0v1 常规体</vt:lpstr>
      <vt:lpstr>陈代明硬笔体</vt:lpstr>
      <vt:lpstr>汉仪南宫体简</vt:lpstr>
      <vt:lpstr>BankGothic Md BT</vt:lpstr>
      <vt:lpstr>悦黑 - yolan</vt:lpstr>
      <vt:lpstr>方正北魏楷书简体</vt:lpstr>
      <vt:lpstr>经典特黑简</vt:lpstr>
      <vt:lpstr>汉仪长美黑简</vt:lpstr>
      <vt:lpstr>造字工房悦黑体验版特细体</vt:lpstr>
      <vt:lpstr>BlackCasper</vt:lpstr>
      <vt:lpstr>迷你简粗倩</vt:lpstr>
      <vt:lpstr>Kozuka Gothic Pr6N H</vt:lpstr>
      <vt:lpstr>造字工房悦黑体验版细体</vt:lpstr>
      <vt:lpstr>Eccentric Std</vt:lpstr>
      <vt:lpstr>Cheri</vt:lpstr>
      <vt:lpstr>Dr. Eve L</vt:lpstr>
      <vt:lpstr>Kozuka Gothic Pr6N EL</vt:lpstr>
      <vt:lpstr>造字工房尚黑（非商用）常规体</vt:lpstr>
      <vt:lpstr>方正稚艺_GBK</vt:lpstr>
      <vt:lpstr>Myriad Pro Cond</vt:lpstr>
      <vt:lpstr>Barbatrick</vt:lpstr>
      <vt:lpstr>方正姚体简体</vt:lpstr>
      <vt:lpstr>Arabian</vt:lpstr>
      <vt:lpstr>EucrosiaUPC</vt:lpstr>
      <vt:lpstr>汉仪圆叠体简</vt:lpstr>
      <vt:lpstr>方正粗圆简体(视频)</vt:lpstr>
      <vt:lpstr>华康龙门石碑W9</vt:lpstr>
      <vt:lpstr>书体坊赵九江钢笔行书</vt:lpstr>
      <vt:lpstr>书体坊米芾体</vt:lpstr>
      <vt:lpstr>华康雅宋体W9(P)</vt:lpstr>
      <vt:lpstr>方正细谭黑简体</vt:lpstr>
      <vt:lpstr>Transformers Movie</vt:lpstr>
      <vt:lpstr>28 Days Later</vt:lpstr>
      <vt:lpstr>汉仪特细等线简</vt:lpstr>
      <vt:lpstr>HelveticaNeueLT Pro 25 UltLt</vt:lpstr>
      <vt:lpstr>北魏楷书(翅膀整理)</vt:lpstr>
      <vt:lpstr>车牌字体</vt:lpstr>
      <vt:lpstr>汉仪雪君体繁</vt:lpstr>
      <vt:lpstr>IDAutomationHC39XL</vt:lpstr>
      <vt:lpstr>New Cicle</vt:lpstr>
      <vt:lpstr>WeblySleek UI</vt:lpstr>
      <vt:lpstr>Hero</vt:lpstr>
      <vt:lpstr>Niagara Engraved</vt:lpstr>
      <vt:lpstr>Hallo Sans</vt:lpstr>
      <vt:lpstr>·@宋体</vt:lpstr>
      <vt:lpstr>Abadi MT Condensed</vt:lpstr>
      <vt:lpstr>-소망M</vt:lpstr>
      <vt:lpstr>NewTimes</vt:lpstr>
      <vt:lpstr>Segoe MDL2 Assets</vt:lpstr>
      <vt:lpstr>汉仪粗圆简</vt:lpstr>
      <vt:lpstr>迷你简卡通</vt:lpstr>
      <vt:lpstr>迷你简南宫</vt:lpstr>
      <vt:lpstr>Folio BdCn BT</vt:lpstr>
      <vt:lpstr>BN Deep Blue</vt:lpstr>
      <vt:lpstr>Mongolian Baiti</vt:lpstr>
      <vt:lpstr>李旭科毛笔行书</vt:lpstr>
      <vt:lpstr>钟齐志莽行书</vt:lpstr>
      <vt:lpstr>Billboard</vt:lpstr>
      <vt:lpstr>ubuntu</vt:lpstr>
      <vt:lpstr>Roboto Light</vt:lpstr>
      <vt:lpstr>Japanese Gothic</vt:lpstr>
      <vt:lpstr>DFPPOP1W9-B5</vt:lpstr>
      <vt:lpstr>Swiss911 XCm BT</vt:lpstr>
      <vt:lpstr>方正兰亭纤黑简体</vt:lpstr>
      <vt:lpstr>方正兰亭中粗黑_GBK</vt:lpstr>
      <vt:lpstr>Signika</vt:lpstr>
      <vt:lpstr>Humnst777 BT</vt:lpstr>
      <vt:lpstr>Humnst777 Cn BT</vt:lpstr>
      <vt:lpstr>LiHei Pro</vt:lpstr>
      <vt:lpstr>宋体_GB2312</vt:lpstr>
      <vt:lpstr>方正显仁简体</vt:lpstr>
      <vt:lpstr>文鼎习字体</vt:lpstr>
      <vt:lpstr>MicrosoftYaHei</vt:lpstr>
      <vt:lpstr>RotisSemiSans</vt:lpstr>
      <vt:lpstr>文鼎中楷簡</vt:lpstr>
      <vt:lpstr>汉鼎繁勘亭</vt:lpstr>
      <vt:lpstr>DFPYeaSong-B5</vt:lpstr>
      <vt:lpstr>-윤고딕330</vt:lpstr>
      <vt:lpstr>Kozuka Gothic Pr6N R</vt:lpstr>
      <vt:lpstr>FZLanTingHei-R-GB18030</vt:lpstr>
      <vt:lpstr>Vani</vt:lpstr>
      <vt:lpstr>DIN-BoldItalic</vt:lpstr>
      <vt:lpstr>田氏圓筆刷体繁</vt:lpstr>
      <vt:lpstr>Lantinghei SC Extralight</vt:lpstr>
      <vt:lpstr>華康中楷體</vt:lpstr>
      <vt:lpstr>Times New Roman Bold</vt:lpstr>
      <vt:lpstr>傆寊冽塤劑塤</vt:lpstr>
      <vt:lpstr>R Frutiger Roman</vt:lpstr>
      <vt:lpstr>Gray Design Bold</vt:lpstr>
      <vt:lpstr>Segoe UI Emoji</vt:lpstr>
      <vt:lpstr>FrutigerNext LT LightCn</vt:lpstr>
      <vt:lpstr>Trajan</vt:lpstr>
      <vt:lpstr>MetaMedium-Roman</vt:lpstr>
      <vt:lpstr>青鸟华光简胖头鱼</vt:lpstr>
      <vt:lpstr>李旭科书法</vt:lpstr>
      <vt:lpstr>陈继世-硬笔行书</vt:lpstr>
      <vt:lpstr>Microsoft JhengHei UI</vt:lpstr>
      <vt:lpstr>A037특태고딕</vt:lpstr>
      <vt:lpstr>Agency FB (正文)</vt:lpstr>
      <vt:lpstr>DFMincho-SU</vt:lpstr>
      <vt:lpstr>MFYueHei_Noncommercial-Regular</vt:lpstr>
      <vt:lpstr>Gotham Medium</vt:lpstr>
      <vt:lpstr>Gotham Light</vt:lpstr>
      <vt:lpstr>Animals 1</vt:lpstr>
      <vt:lpstr>-윤고딕340</vt:lpstr>
      <vt:lpstr>【嵐】芊柔体</vt:lpstr>
      <vt:lpstr>【嵐】竹风体</vt:lpstr>
      <vt:lpstr>方正静蕾简体加粗版</vt:lpstr>
      <vt:lpstr>birthday balon tfb</vt:lpstr>
      <vt:lpstr>Arial-ItalicMT</vt:lpstr>
      <vt:lpstr>DF Kai Shu</vt:lpstr>
      <vt:lpstr>AdobeMingStd-Light</vt:lpstr>
      <vt:lpstr>Liberation Serif</vt:lpstr>
      <vt:lpstr>Droid Sans Fallback</vt:lpstr>
      <vt:lpstr>Microsoft Uighur</vt:lpstr>
      <vt:lpstr>04b_09</vt:lpstr>
      <vt:lpstr>Helvetica 35</vt:lpstr>
      <vt:lpstr>Ubuntu Condensed</vt:lpstr>
      <vt:lpstr>田氏木枝体繁</vt:lpstr>
      <vt:lpstr>长城楷体</vt:lpstr>
      <vt:lpstr>Source Sans Pro</vt:lpstr>
      <vt:lpstr>叶根友钢笔行书升级版</vt:lpstr>
      <vt:lpstr>叶根友非主流手</vt:lpstr>
      <vt:lpstr>华康娃娃体W5(P)</vt:lpstr>
      <vt:lpstr>Proxy 1</vt:lpstr>
      <vt:lpstr>Ryo Display PlusN B</vt:lpstr>
      <vt:lpstr>中國龍勘亭流</vt:lpstr>
      <vt:lpstr>刘德华字体叶根友仿版</vt:lpstr>
      <vt:lpstr>AR PShinChanPOP</vt:lpstr>
      <vt:lpstr>Cassannet Bold</vt:lpstr>
      <vt:lpstr>Barkentina 1</vt:lpstr>
      <vt:lpstr>方正兰亭刊黑_GBK</vt:lpstr>
      <vt:lpstr>Neris Black</vt:lpstr>
      <vt:lpstr>Neris Thin</vt:lpstr>
      <vt:lpstr>Neris Light</vt:lpstr>
      <vt:lpstr>Aparajita</vt:lpstr>
      <vt:lpstr>Nexa Light</vt:lpstr>
      <vt:lpstr>HanWangMingMedium</vt:lpstr>
      <vt:lpstr>经典繁仿圆</vt:lpstr>
      <vt:lpstr>文鼎行楷碑体</vt:lpstr>
      <vt:lpstr>文鼎粗行楷简</vt:lpstr>
      <vt:lpstr>文鼎粗黑简</vt:lpstr>
      <vt:lpstr>金梅毛楷體</vt:lpstr>
      <vt:lpstr>行楷体</vt:lpstr>
      <vt:lpstr>ACaslon Regular</vt:lpstr>
      <vt:lpstr>Marker Felt</vt:lpstr>
      <vt:lpstr>Helvetica + STHeitiSC</vt:lpstr>
      <vt:lpstr>SBT-TsukuAntiqueSMin Std L</vt:lpstr>
      <vt:lpstr>Lucida Grande + STHeitiSC</vt:lpstr>
      <vt:lpstr>Ping Hei</vt:lpstr>
      <vt:lpstr>Caecilia LT Std Roman</vt:lpstr>
      <vt:lpstr>Elena Bold Italic</vt:lpstr>
      <vt:lpstr>HelveticaNeue LT 107 XBlkCn</vt:lpstr>
      <vt:lpstr>|Ò</vt:lpstr>
      <vt:lpstr>DFPKaiShu-GB5</vt:lpstr>
      <vt:lpstr>DFPYanKaiW5-B5</vt:lpstr>
      <vt:lpstr>文鼎大标宋简</vt:lpstr>
      <vt:lpstr>经典黑体简</vt:lpstr>
      <vt:lpstr>创艺简老宋</vt:lpstr>
      <vt:lpstr>Westminster</vt:lpstr>
      <vt:lpstr>微软简粗黑</vt:lpstr>
      <vt:lpstr>微软简标宋</vt:lpstr>
      <vt:lpstr>華康服飾篇</vt:lpstr>
      <vt:lpstr>TKTypeMedium</vt:lpstr>
      <vt:lpstr>TKTypeBold</vt:lpstr>
      <vt:lpstr>SymbolPS</vt:lpstr>
      <vt:lpstr>TKTypeRegular</vt:lpstr>
      <vt:lpstr>AdvEPSTIM-I</vt:lpstr>
      <vt:lpstr>ST Song</vt:lpstr>
      <vt:lpstr>Brush738 BT</vt:lpstr>
      <vt:lpstr>Univers (WN)</vt:lpstr>
      <vt:lpstr>BT Vision</vt:lpstr>
      <vt:lpstr>NissanAG-Bold</vt:lpstr>
      <vt:lpstr>NissanAG-Regular</vt:lpstr>
      <vt:lpstr>NissanAG-Medium</vt:lpstr>
      <vt:lpstr>NissanAG-LightCnd</vt:lpstr>
      <vt:lpstr>HG行書体</vt:lpstr>
      <vt:lpstr>BMWTypeLight</vt:lpstr>
      <vt:lpstr>Map Symbols</vt:lpstr>
      <vt:lpstr>文鼎中黑</vt:lpstr>
      <vt:lpstr>CorpoS</vt:lpstr>
      <vt:lpstr>Swis721 BdOul BT</vt:lpstr>
      <vt:lpstr>cajcd-fntaa</vt:lpstr>
      <vt:lpstr>Myriad Roman</vt:lpstr>
      <vt:lpstr>DFPSongW5</vt:lpstr>
      <vt:lpstr>平成角ゴシック</vt:lpstr>
      <vt:lpstr>全新硬笔行书简</vt:lpstr>
      <vt:lpstr>ITC Kabel Ultra</vt:lpstr>
      <vt:lpstr>AvantGarde</vt:lpstr>
      <vt:lpstr>HelveticaNeue-Thin</vt:lpstr>
      <vt:lpstr>Frutiger67-Condensed</vt:lpstr>
      <vt:lpstr>TimesNewRomanPS-BoldMT</vt:lpstr>
      <vt:lpstr>TimesNewRomanPSMT</vt:lpstr>
      <vt:lpstr>SymbolMT</vt:lpstr>
      <vt:lpstr>Wingdings-Regular</vt:lpstr>
      <vt:lpstr>TT87B6030tCID-WinCharSetFFFF-H</vt:lpstr>
      <vt:lpstr>DFPHei-GB5</vt:lpstr>
      <vt:lpstr>(使用中文字体)</vt:lpstr>
      <vt:lpstr>-머리정체B</vt:lpstr>
      <vt:lpstr>-머리정체M</vt:lpstr>
      <vt:lpstr>迷你简太极</vt:lpstr>
      <vt:lpstr>Dutch</vt:lpstr>
      <vt:lpstr>Univers 57 Condensed</vt:lpstr>
      <vt:lpstr>Sim Sun+ 2</vt:lpstr>
      <vt:lpstr>Zurich UBlkEx BT</vt:lpstr>
      <vt:lpstr>AvantGarde Bk BT</vt:lpstr>
      <vt:lpstr>ヒラギノ角ゴ Pro W6</vt:lpstr>
      <vt:lpstr>HGSｺﾞｼｯｸE</vt:lpstr>
      <vt:lpstr>创艺繁标宋</vt:lpstr>
      <vt:lpstr>Amienne</vt:lpstr>
      <vt:lpstr>Staccato555 BT</vt:lpstr>
      <vt:lpstr>Abadi MT Condensed Light</vt:lpstr>
      <vt:lpstr>方正粗圆</vt:lpstr>
      <vt:lpstr>Swis721 BlkOul BT</vt:lpstr>
      <vt:lpstr>-햇살B</vt:lpstr>
      <vt:lpstr>-햇살M</vt:lpstr>
      <vt:lpstr>汉鼎简粗圆</vt:lpstr>
      <vt:lpstr>NissanAG-BoldExt</vt:lpstr>
      <vt:lpstr>经典叠圆体简</vt:lpstr>
      <vt:lpstr>｣ﾍ｣ﾓ ｣ﾐ･ｴ･ｷ･ﾃ･ｯ</vt:lpstr>
      <vt:lpstr>DFFangSong-GB</vt:lpstr>
      <vt:lpstr>BMW Helvetica Light</vt:lpstr>
      <vt:lpstr>小塚ゴシック Std B</vt:lpstr>
      <vt:lpstr>文鼎中钢笔行楷</vt:lpstr>
      <vt:lpstr>KS Mincho</vt:lpstr>
      <vt:lpstr>CordiaUPC</vt:lpstr>
      <vt:lpstr>UniversalMath1 BT</vt:lpstr>
      <vt:lpstr>ˎ̥,arial</vt:lpstr>
      <vt:lpstr>WP Greek Helve</vt:lpstr>
      <vt:lpstr>WP Greek Century</vt:lpstr>
      <vt:lpstr>AdobeSongStd-Light,Bold</vt:lpstr>
      <vt:lpstr>AdobeSongStd-Light</vt:lpstr>
      <vt:lpstr>Times-Bold</vt:lpstr>
      <vt:lpstr>ITC Bookman Light</vt:lpstr>
      <vt:lpstr>CW-GB Mincho PY1</vt:lpstr>
      <vt:lpstr>ＭＳゴシック</vt:lpstr>
      <vt:lpstr>TimesNewRoman,Italic</vt:lpstr>
      <vt:lpstr>MSTT31c3ed</vt:lpstr>
      <vt:lpstr>C Futura Condensed</vt:lpstr>
      <vt:lpstr>DMJKHN+Arial</vt:lpstr>
      <vt:lpstr>Symusic</vt:lpstr>
      <vt:lpstr>MS Sans Serif</vt:lpstr>
      <vt:lpstr>GothicBBB</vt:lpstr>
      <vt:lpstr>Greek Symbols</vt:lpstr>
      <vt:lpstr>Abadi MT Condensed Extra Bold</vt:lpstr>
      <vt:lpstr>Eurostile ExtendedTwo</vt:lpstr>
      <vt:lpstr>Trajans-Caps-Extended</vt:lpstr>
      <vt:lpstr>汉鼎简大黑</vt:lpstr>
      <vt:lpstr>a</vt:lpstr>
      <vt:lpstr> </vt:lpstr>
      <vt:lpstr>Segoe Book</vt:lpstr>
      <vt:lpstr>개성체</vt:lpstr>
      <vt:lpstr>Harveyball</vt:lpstr>
      <vt:lpstr>迷你繁启体</vt:lpstr>
      <vt:lpstr>文鼎魏碑体简</vt:lpstr>
      <vt:lpstr>文鼎舒同体简</vt:lpstr>
      <vt:lpstr>文鼎CS长美黑</vt:lpstr>
      <vt:lpstr>方正舒体简体</vt:lpstr>
      <vt:lpstr>小标宋</vt:lpstr>
      <vt:lpstr>SimHei-Identity-H</vt:lpstr>
      <vt:lpstr>楷体ＣＳ</vt:lpstr>
      <vt:lpstr>cajcd fnta1</vt:lpstr>
      <vt:lpstr>_x0010_</vt:lpstr>
      <vt:lpstr>Ђˎ̥</vt:lpstr>
      <vt:lpstr>Rotis Sans Serif for Nokia</vt:lpstr>
      <vt:lpstr>?_GB2312</vt:lpstr>
      <vt:lpstr>Plotter</vt:lpstr>
      <vt:lpstr>Technical</vt:lpstr>
      <vt:lpstr>中黑体</vt:lpstr>
      <vt:lpstr>Univers (W1)</vt:lpstr>
      <vt:lpstr>汉鼎简粗黑</vt:lpstr>
      <vt:lpstr>Courier 05cpi</vt:lpstr>
      <vt:lpstr>丸ｺﾞｼｯｸ</vt:lpstr>
      <vt:lpstr>Goudy</vt:lpstr>
      <vt:lpstr>휴먼매직체</vt:lpstr>
      <vt:lpstr>Lucida Casual</vt:lpstr>
      <vt:lpstr>'宋体</vt:lpstr>
      <vt:lpstr>新细明体</vt:lpstr>
      <vt:lpstr>LF_Song_HK</vt:lpstr>
      <vt:lpstr>HelveticaCondensed</vt:lpstr>
      <vt:lpstr>Swis721 Cn BT</vt:lpstr>
      <vt:lpstr>Antique Olive CompactPS</vt:lpstr>
      <vt:lpstr>方正彩云繁体</vt:lpstr>
      <vt:lpstr>GEsans55</vt:lpstr>
      <vt:lpstr>Dresdner Bank AG Symbol</vt:lpstr>
      <vt:lpstr>GEsansCon57</vt:lpstr>
      <vt:lpstr>GELogoFont</vt:lpstr>
      <vt:lpstr>I New Baskerville Italic</vt:lpstr>
      <vt:lpstr>文鼎粗黑簡</vt:lpstr>
      <vt:lpstr>汉鼎繁仿宋</vt:lpstr>
      <vt:lpstr>hakuyokaishu7000</vt:lpstr>
      <vt:lpstr>GEserif</vt:lpstr>
      <vt:lpstr>M&amp;C Saatchi Grot</vt:lpstr>
      <vt:lpstr>Bell Gothic Std Light</vt:lpstr>
      <vt:lpstr>文鼎中楷</vt:lpstr>
      <vt:lpstr>TheSerif 2-ExtraLight</vt:lpstr>
      <vt:lpstr>Yoon 윤고딕 520_TT</vt:lpstr>
      <vt:lpstr>TheSerif 5-Regular</vt:lpstr>
      <vt:lpstr>TheMix 5-Regular Caps</vt:lpstr>
      <vt:lpstr>_x001A_</vt:lpstr>
      <vt:lpstr>Arial CYR</vt:lpstr>
      <vt:lpstr>花案</vt:lpstr>
      <vt:lpstr>海</vt:lpstr>
      <vt:lpstr>DFPGothicP-W5-AribTrB14</vt:lpstr>
      <vt:lpstr>方正胖头鱼简体</vt:lpstr>
      <vt:lpstr>汉仪嘟嘟体简</vt:lpstr>
      <vt:lpstr>Cactus Love</vt:lpstr>
      <vt:lpstr>CoronetPS</vt:lpstr>
      <vt:lpstr>文鼎大隶书简</vt:lpstr>
      <vt:lpstr>文鼎特圆体简</vt:lpstr>
      <vt:lpstr>文鼎长美黑体简</vt:lpstr>
      <vt:lpstr>文鼎特粗宋体简</vt:lpstr>
      <vt:lpstr>文鼎特粗黑简</vt:lpstr>
      <vt:lpstr>文鼎粗行楷体简</vt:lpstr>
      <vt:lpstr>黑体繁体</vt:lpstr>
      <vt:lpstr>Nucor2000</vt:lpstr>
      <vt:lpstr>华康楷体W5-A</vt:lpstr>
      <vt:lpstr>UniversBlack</vt:lpstr>
      <vt:lpstr>MyriaMM</vt:lpstr>
      <vt:lpstr>LucidaSans Roman</vt:lpstr>
      <vt:lpstr>Lucida Fax</vt:lpstr>
      <vt:lpstr>Myriad Bold</vt:lpstr>
      <vt:lpstr>Apple Chancery</vt:lpstr>
      <vt:lpstr>跳舞</vt:lpstr>
      <vt:lpstr>手语1</vt:lpstr>
      <vt:lpstr>日用</vt:lpstr>
      <vt:lpstr>卡通1</vt:lpstr>
      <vt:lpstr>日用品</vt:lpstr>
      <vt:lpstr>????</vt:lpstr>
      <vt:lpstr>UniversS 47 CondensedLight</vt:lpstr>
      <vt:lpstr>方正书宋简体</vt:lpstr>
      <vt:lpstr>仿宋n最</vt:lpstr>
      <vt:lpstr>Vineta BT</vt:lpstr>
      <vt:lpstr>Bembo</vt:lpstr>
      <vt:lpstr>Frutiger 45</vt:lpstr>
      <vt:lpstr>经典粗仿黑</vt:lpstr>
      <vt:lpstr>经典细隶书繁</vt:lpstr>
      <vt:lpstr>Kozuka Mincho Pro B</vt:lpstr>
      <vt:lpstr>Bodoni-Poster</vt:lpstr>
      <vt:lpstr>Avenir-Heavy</vt:lpstr>
      <vt:lpstr>AGaramond-Regular</vt:lpstr>
      <vt:lpstr>汉鼎简隶变</vt:lpstr>
      <vt:lpstr>Blackletter686 BT</vt:lpstr>
      <vt:lpstr>·ÂËÎ_GB2312</vt:lpstr>
      <vt:lpstr>方正毡笔黑繁体</vt:lpstr>
      <vt:lpstr>Handwriting - Dakota</vt:lpstr>
      <vt:lpstr>Hewitt Unit Regular</vt:lpstr>
      <vt:lpstr>Microsoft Yi Baiti</vt:lpstr>
      <vt:lpstr>Helvetica 45</vt:lpstr>
      <vt:lpstr>Bermuda Solid</vt:lpstr>
      <vt:lpstr>Falstaff Festival MT</vt:lpstr>
      <vt:lpstr>華康細圓體</vt:lpstr>
      <vt:lpstr>CG Times (WN)</vt:lpstr>
      <vt:lpstr>文鼎细钢笔行楷</vt:lpstr>
      <vt:lpstr>Bliss-Light</vt:lpstr>
      <vt:lpstr>微软简秀圆</vt:lpstr>
      <vt:lpstr>微软简粗姚</vt:lpstr>
      <vt:lpstr>金梅海報書法字形</vt:lpstr>
      <vt:lpstr>金梅海報大豆豆字</vt:lpstr>
      <vt:lpstr>迷你简硬笔行书</vt:lpstr>
      <vt:lpstr>Catriel</vt:lpstr>
      <vt:lpstr>蠕ｮ霓ｯ髮・ｻ・font-weight</vt:lpstr>
      <vt:lpstr>Ruach LET</vt:lpstr>
      <vt:lpstr>叶根友特色空心简体终极版</vt:lpstr>
      <vt:lpstr>,arial</vt:lpstr>
      <vt:lpstr>HYg2gj-GBpc-EUC-H</vt:lpstr>
      <vt:lpstr>AndersA Logos VL</vt:lpstr>
      <vt:lpstr>华康简综艺</vt:lpstr>
      <vt:lpstr>宋体-WinCharSetFFFF-H</vt:lpstr>
      <vt:lpstr>Switzerland</vt:lpstr>
      <vt:lpstr>휴먼고딕</vt:lpstr>
      <vt:lpstr>HCI Poppy</vt:lpstr>
      <vt:lpstr>휴먼명조</vt:lpstr>
      <vt:lpstr>富漢通粗空疊圓</vt:lpstr>
      <vt:lpstr>富漢通新中黑</vt:lpstr>
      <vt:lpstr>长城大黑体</vt:lpstr>
      <vt:lpstr>百度综艺简体</vt:lpstr>
      <vt:lpstr>Arrus Blk BT</vt:lpstr>
      <vt:lpstr>粗标宋体</vt:lpstr>
      <vt:lpstr>14</vt:lpstr>
      <vt:lpstr>HelveticaNeueLT Std Lt</vt:lpstr>
      <vt:lpstr>Arial Condensed Bold</vt:lpstr>
      <vt:lpstr>HAKUYOCaoShu3500</vt:lpstr>
      <vt:lpstr>New Century Schoolbook (PCL6)</vt:lpstr>
      <vt:lpstr>..</vt:lpstr>
      <vt:lpstr>HGPHeiseiKakugothictaiW9</vt:lpstr>
      <vt:lpstr>Swis721 BlkEx BT</vt:lpstr>
      <vt:lpstr>BowneTimesA-Roman</vt:lpstr>
      <vt:lpstr>BowneTimesA-Bold</vt:lpstr>
      <vt:lpstr>Roman 10cpi</vt:lpstr>
      <vt:lpstr>PC Tennessee</vt:lpstr>
      <vt:lpstr>Xerox Office</vt:lpstr>
      <vt:lpstr>经典隶变简</vt:lpstr>
      <vt:lpstr>经典隶书简</vt:lpstr>
      <vt:lpstr>经典圆体简</vt:lpstr>
      <vt:lpstr>Plump MT</vt:lpstr>
      <vt:lpstr>華康中圓體</vt:lpstr>
      <vt:lpstr>華康勘亭流</vt:lpstr>
      <vt:lpstr>한양헤드라인</vt:lpstr>
      <vt:lpstr>DFYanKaiW5-B5</vt:lpstr>
      <vt:lpstr>DSC_GO</vt:lpstr>
      <vt:lpstr>HY태백B</vt:lpstr>
      <vt:lpstr>MS+Sans+Serif</vt:lpstr>
      <vt:lpstr>Aero</vt:lpstr>
      <vt:lpstr>CM全码</vt:lpstr>
      <vt:lpstr>-소망B</vt:lpstr>
      <vt:lpstr>卫生</vt:lpstr>
      <vt:lpstr>unifont</vt:lpstr>
      <vt:lpstr>HakusyuSousyo_kk</vt:lpstr>
      <vt:lpstr>HGMinchoL</vt:lpstr>
      <vt:lpstr>Bodoni</vt:lpstr>
      <vt:lpstr>文鼎CS细等线</vt:lpstr>
      <vt:lpstr>文鼎CS中宋</vt:lpstr>
      <vt:lpstr>華康儷粗黑</vt:lpstr>
      <vt:lpstr>Symeteo</vt:lpstr>
      <vt:lpstr>Freehand521 BT</vt:lpstr>
      <vt:lpstr>Cooper Md BT</vt:lpstr>
      <vt:lpstr>FrysBaskerville BT</vt:lpstr>
      <vt:lpstr>-윤고딕160</vt:lpstr>
      <vt:lpstr>@华文新魏</vt:lpstr>
      <vt:lpstr>Dark Courier</vt:lpstr>
      <vt:lpstr>文鼎琥珀体</vt:lpstr>
      <vt:lpstr>翱闚</vt:lpstr>
      <vt:lpstr>FZNew XiuLi-Z11</vt:lpstr>
      <vt:lpstr>方正平黑繁体</vt:lpstr>
      <vt:lpstr>Staccato222 BT</vt:lpstr>
      <vt:lpstr>迷你简毡笔黑</vt:lpstr>
      <vt:lpstr>宋體簡體</vt:lpstr>
      <vt:lpstr>MS MingliU</vt:lpstr>
      <vt:lpstr>MS LineDraw</vt:lpstr>
      <vt:lpstr>创艺简粗黑</vt:lpstr>
      <vt:lpstr>[‹OS</vt:lpstr>
      <vt:lpstr>e°[‹OS</vt:lpstr>
      <vt:lpstr>Clarendon</vt:lpstr>
      <vt:lpstr>Franklin Cond. Gothic</vt:lpstr>
      <vt:lpstr>仿ÿ宋‹ _GB2312</vt:lpstr>
      <vt:lpstr>Albertus MT</vt:lpstr>
      <vt:lpstr>Cachet</vt:lpstr>
      <vt:lpstr>FuturaA Hv BT</vt:lpstr>
      <vt:lpstr>Poppl-Laudatio Regular</vt:lpstr>
      <vt:lpstr>特粗黑体</vt:lpstr>
      <vt:lpstr>TPG Gill Sans</vt:lpstr>
      <vt:lpstr>方正剪纸繁体</vt:lpstr>
      <vt:lpstr>经典粗圆简</vt:lpstr>
      <vt:lpstr>New Berolina</vt:lpstr>
      <vt:lpstr>汉仪魏碑简</vt:lpstr>
      <vt:lpstr>FangSong_GB2312-Identity-H</vt:lpstr>
      <vt:lpstr>New Berolina MT</vt:lpstr>
      <vt:lpstr>華康楷書體W5</vt:lpstr>
      <vt:lpstr>-윤명조340</vt:lpstr>
      <vt:lpstr>HY타자전각M</vt:lpstr>
      <vt:lpstr>VAG Rounded Th</vt:lpstr>
      <vt:lpstr>FranklinGotTDemCon</vt:lpstr>
      <vt:lpstr>Holiday-MDJP01</vt:lpstr>
      <vt:lpstr>创艺简细圆</vt:lpstr>
      <vt:lpstr>Clarendon Condensed</vt:lpstr>
      <vt:lpstr>Folio XBd BT</vt:lpstr>
      <vt:lpstr>行楷</vt:lpstr>
      <vt:lpstr>文鼎CS魏碑</vt:lpstr>
      <vt:lpstr>TechnicBold</vt:lpstr>
      <vt:lpstr>仿宋_GB2312,Bold</vt:lpstr>
      <vt:lpstr>SansSerif</vt:lpstr>
      <vt:lpstr>汉鼎繁海报</vt:lpstr>
      <vt:lpstr>PanRoman</vt:lpstr>
      <vt:lpstr>汉鼎简新艺体</vt:lpstr>
      <vt:lpstr>FZXBSJW--GB1-0</vt:lpstr>
      <vt:lpstr>昆仑楷体</vt:lpstr>
      <vt:lpstr>Firenze</vt:lpstr>
      <vt:lpstr>ºÚÌå</vt:lpstr>
      <vt:lpstr>caption</vt:lpstr>
      <vt:lpstr>華康隸書體W5</vt:lpstr>
      <vt:lpstr>Romantic</vt:lpstr>
      <vt:lpstr>Stylus BT</vt:lpstr>
      <vt:lpstr>文鼎CS大宋</vt:lpstr>
      <vt:lpstr>叶根友特色简体升级版</vt:lpstr>
      <vt:lpstr>Chn JKai MG</vt:lpstr>
      <vt:lpstr>文鼎粗黑</vt:lpstr>
      <vt:lpstr>Chn JHei MG</vt:lpstr>
      <vt:lpstr>文鼎粗圆</vt:lpstr>
      <vt:lpstr>AR DELANEY</vt:lpstr>
      <vt:lpstr>文鼎中行简</vt:lpstr>
      <vt:lpstr>SPSS Marker Set</vt:lpstr>
      <vt:lpstr>Eras Ultra ITC</vt:lpstr>
      <vt:lpstr>佐〻ට。」鹼々々々々々々々OrgChart</vt:lpstr>
      <vt:lpstr>Square721 BT</vt:lpstr>
      <vt:lpstr>Humnst777 Blk BT</vt:lpstr>
      <vt:lpstr>Coronet</vt:lpstr>
      <vt:lpstr>全真仿宋體</vt:lpstr>
      <vt:lpstr>文鼎新艺体繁</vt:lpstr>
      <vt:lpstr>ZWAdobeF</vt:lpstr>
      <vt:lpstr>CityBlueprint</vt:lpstr>
      <vt:lpstr>长城古印体繁</vt:lpstr>
      <vt:lpstr>inherit</vt:lpstr>
      <vt:lpstr>鉴疙炼</vt:lpstr>
      <vt:lpstr>FZFS</vt:lpstr>
      <vt:lpstr>한양신명조</vt:lpstr>
      <vt:lpstr>+</vt:lpstr>
      <vt:lpstr>sans-serif</vt:lpstr>
      <vt:lpstr>Notepad</vt:lpstr>
      <vt:lpstr>方正流行体简体</vt:lpstr>
      <vt:lpstr>-봄IIB</vt:lpstr>
      <vt:lpstr>-봄IIM</vt:lpstr>
      <vt:lpstr>t?</vt:lpstr>
      <vt:lpstr>汉仪超粗宋简</vt:lpstr>
      <vt:lpstr>文鼎CS楷体</vt:lpstr>
      <vt:lpstr>Allegro BT</vt:lpstr>
      <vt:lpstr>方正细等线简体</vt:lpstr>
      <vt:lpstr>GE Inspira Pitch</vt:lpstr>
      <vt:lpstr>HPAGBF+SimSun</vt:lpstr>
      <vt:lpstr>ParkAvenue BT</vt:lpstr>
      <vt:lpstr>创艺繁琥珀</vt:lpstr>
      <vt:lpstr>-쉬리B</vt:lpstr>
      <vt:lpstr>-쉬리M</vt:lpstr>
      <vt:lpstr>AdiHaus</vt:lpstr>
      <vt:lpstr>方正楷体繁体</vt:lpstr>
      <vt:lpstr>方正黑体繁体</vt:lpstr>
      <vt:lpstr>方正报宋繁体</vt:lpstr>
      <vt:lpstr>Planet Benson 2</vt:lpstr>
      <vt:lpstr>长城仿宋体</vt:lpstr>
      <vt:lpstr>CG Times (W1)</vt:lpstr>
      <vt:lpstr>KabobExtrabold</vt:lpstr>
      <vt:lpstr>宋体ＣＳ</vt:lpstr>
      <vt:lpstr>创艺简仿宋</vt:lpstr>
      <vt:lpstr>创艺简魏碑</vt:lpstr>
      <vt:lpstr>经典长宋简</vt:lpstr>
      <vt:lpstr>_x000B_</vt:lpstr>
      <vt:lpstr>Charter BT</vt:lpstr>
      <vt:lpstr>Desdemona</vt:lpstr>
      <vt:lpstr>華康隸書體</vt:lpstr>
      <vt:lpstr>Komix</vt:lpstr>
      <vt:lpstr>HY타자B</vt:lpstr>
      <vt:lpstr>Fiolex Girls</vt:lpstr>
      <vt:lpstr>華康隸書體W4</vt:lpstr>
      <vt:lpstr>華康行書體</vt:lpstr>
      <vt:lpstr>華康特粗楷體</vt:lpstr>
      <vt:lpstr>華康儷楷書</vt:lpstr>
      <vt:lpstr>華康墨字體</vt:lpstr>
      <vt:lpstr>華康古印體</vt:lpstr>
      <vt:lpstr>華康談楷體W5</vt:lpstr>
      <vt:lpstr>華康儷楷書(P)</vt:lpstr>
      <vt:lpstr>Matisse ITC</vt:lpstr>
      <vt:lpstr>文鼎粗钢笔行楷</vt:lpstr>
      <vt:lpstr>華康中特圓體(P)</vt:lpstr>
      <vt:lpstr>Helvetica,Arial,sans-serif;</vt:lpstr>
      <vt:lpstr>方正古隶简体</vt:lpstr>
      <vt:lpstr>方正康体简体</vt:lpstr>
      <vt:lpstr>UniversS 55 Roman</vt:lpstr>
      <vt:lpstr>中國龍標準楷</vt:lpstr>
      <vt:lpstr>文鼎粗鋼筆行楷</vt:lpstr>
      <vt:lpstr>中黑體</vt:lpstr>
      <vt:lpstr>粗楷體</vt:lpstr>
      <vt:lpstr>中楷體</vt:lpstr>
      <vt:lpstr>細楷體</vt:lpstr>
      <vt:lpstr>中隸書</vt:lpstr>
      <vt:lpstr>r_symbol</vt:lpstr>
      <vt:lpstr>IB AG Medium</vt:lpstr>
      <vt:lpstr>IB Wb Regular</vt:lpstr>
      <vt:lpstr>IB AG Light</vt:lpstr>
      <vt:lpstr>ＤＦＧ華康明朝体W3</vt:lpstr>
      <vt:lpstr>OCRB</vt:lpstr>
      <vt:lpstr>ＤＦＧ華康ゴシック体W5</vt:lpstr>
      <vt:lpstr>经典标宋简</vt:lpstr>
      <vt:lpstr>HYg2gj</vt:lpstr>
      <vt:lpstr>Simplex</vt:lpstr>
      <vt:lpstr>Arial Greek</vt:lpstr>
      <vt:lpstr>SAS Monospace</vt:lpstr>
      <vt:lpstr>Optima-Regular</vt:lpstr>
      <vt:lpstr>Bangkok</vt:lpstr>
      <vt:lpstr>FangSong_GB2312-GBK-EUC-H-Ident</vt:lpstr>
      <vt:lpstr>Albertus Extra Bold (W1)</vt:lpstr>
      <vt:lpstr>Lithograph</vt:lpstr>
      <vt:lpstr>Pixeldust Expanded</vt:lpstr>
      <vt:lpstr>OgilvyBaskerville</vt:lpstr>
      <vt:lpstr>MT Symbol</vt:lpstr>
      <vt:lpstr>CommercialScript BT</vt:lpstr>
      <vt:lpstr>文鼎特粗宋简</vt:lpstr>
      <vt:lpstr>CG Omega (W1)</vt:lpstr>
      <vt:lpstr>Smudger LET</vt:lpstr>
      <vt:lpstr>å®ä½</vt:lpstr>
      <vt:lpstr>汉仪长宋简</vt:lpstr>
      <vt:lpstr>经典细隶书简</vt:lpstr>
      <vt:lpstr>汉仪细等线简</vt:lpstr>
      <vt:lpstr>Invensys Andale</vt:lpstr>
      <vt:lpstr>Century Gothic Bold</vt:lpstr>
      <vt:lpstr>華康少女文字 Std W5</vt:lpstr>
      <vt:lpstr>八大山人 V2007</vt:lpstr>
      <vt:lpstr>汉仪大隶书简</vt:lpstr>
      <vt:lpstr>ä»¿å®_GB2312</vt:lpstr>
      <vt:lpstr>Hewitt_Logo</vt:lpstr>
      <vt:lpstr>Sydnie</vt:lpstr>
      <vt:lpstr>Minion</vt:lpstr>
      <vt:lpstr>Minion Bold</vt:lpstr>
      <vt:lpstr>Diavlo Bold</vt:lpstr>
      <vt:lpstr>Ataxia (BRK)</vt:lpstr>
      <vt:lpstr>Synchro LET</vt:lpstr>
      <vt:lpstr>ヒラギノ明朝 Pro W6</vt:lpstr>
      <vt:lpstr>AppleGothic</vt:lpstr>
      <vt:lpstr>Jazz LET</vt:lpstr>
      <vt:lpstr>Agfa Rotis Sans Serif</vt:lpstr>
      <vt:lpstr>Lucida Bright Math Symbol</vt:lpstr>
      <vt:lpstr>方正报宋简体</vt:lpstr>
      <vt:lpstr>方正美黑_GBK</vt:lpstr>
      <vt:lpstr>AmdtSymbols</vt:lpstr>
      <vt:lpstr>HelveticaNeue-Roman</vt:lpstr>
      <vt:lpstr>HandelGothicBT-Regular</vt:lpstr>
      <vt:lpstr>KEYCAPS</vt:lpstr>
      <vt:lpstr>HandelGothic BT</vt:lpstr>
      <vt:lpstr>Black</vt:lpstr>
      <vt:lpstr>Arial Black</vt:lpstr>
      <vt:lpstr>HY순명조</vt:lpstr>
      <vt:lpstr>T162</vt:lpstr>
      <vt:lpstr>T159</vt:lpstr>
      <vt:lpstr>DY39+ZEBFAS-39</vt:lpstr>
      <vt:lpstr>ＤＦ特太ゴシック体</vt:lpstr>
      <vt:lpstr>VATECH</vt:lpstr>
      <vt:lpstr>산돌명조B</vt:lpstr>
      <vt:lpstr>HiddenHorzOCR</vt:lpstr>
      <vt:lpstr>金桥简隶书</vt:lpstr>
      <vt:lpstr>长城小姚体</vt:lpstr>
      <vt:lpstr>Euro Sign</vt:lpstr>
      <vt:lpstr>Sim Hei+ 2</vt:lpstr>
      <vt:lpstr>黑体+′_x0004_...</vt:lpstr>
      <vt:lpstr>CEFBHG+TimesNewRoman</vt:lpstr>
      <vt:lpstr>黑体+′_x0008_...</vt:lpstr>
      <vt:lpstr>TT54AB0ED3tCID-WinCharSetFFFF-H</vt:lpstr>
      <vt:lpstr>AdobeSongStd-Light-Acro</vt:lpstr>
      <vt:lpstr>Sim Sun</vt:lpstr>
      <vt:lpstr>DY42+ZFNIrG-42</vt:lpstr>
      <vt:lpstr>55 Helvetica Roman</vt:lpstr>
      <vt:lpstr>Futura Hv BT</vt:lpstr>
      <vt:lpstr>Kingsoft Phonetic Plain</vt:lpstr>
      <vt:lpstr>Aldine721 BT</vt:lpstr>
      <vt:lpstr>KF-B5 FangSong</vt:lpstr>
      <vt:lpstr>System VT Special</vt:lpstr>
      <vt:lpstr>汉鼎简中楷</vt:lpstr>
      <vt:lpstr>创艺简楷体</vt:lpstr>
      <vt:lpstr>_x000C_</vt:lpstr>
      <vt:lpstr>中國龍簡宋體</vt:lpstr>
      <vt:lpstr>黑变</vt:lpstr>
      <vt:lpstr>H_CIRNUM</vt:lpstr>
      <vt:lpstr>文鼎广告体繁</vt:lpstr>
      <vt:lpstr>ZapfChan MdIt BT</vt:lpstr>
      <vt:lpstr>Trebuchet MS, Ms Sans Serif, Ta</vt:lpstr>
      <vt:lpstr>Bleeding Cowboys</vt:lpstr>
      <vt:lpstr>叶根友钢笔行书简体</vt:lpstr>
      <vt:lpstr>仿4eÿ宋5b‹ _GB2312</vt:lpstr>
      <vt:lpstr>liguofu</vt:lpstr>
      <vt:lpstr>華康楷書體W5(P)</vt:lpstr>
      <vt:lpstr>创艺繁粗圆</vt:lpstr>
      <vt:lpstr>¿¬Ìå</vt:lpstr>
      <vt:lpstr>方正楷体_GB18030</vt:lpstr>
      <vt:lpstr>文鼎书宋</vt:lpstr>
      <vt:lpstr>Trots Medium - HMK</vt:lpstr>
      <vt:lpstr>Albertus Xb (W1)</vt:lpstr>
      <vt:lpstr>汉鼎简魏碑</vt:lpstr>
      <vt:lpstr>汉仪琥珀体简</vt:lpstr>
      <vt:lpstr>Annifont</vt:lpstr>
      <vt:lpstr>文鼎CS大隶书</vt:lpstr>
      <vt:lpstr>方正中楷繁体</vt:lpstr>
      <vt:lpstr>Siemens Slab</vt:lpstr>
      <vt:lpstr>-윤명조360</vt:lpstr>
      <vt:lpstr>HelvCondBlk</vt:lpstr>
      <vt:lpstr>OfficinaSansPlain</vt:lpstr>
      <vt:lpstr>__+0</vt:lpstr>
      <vt:lpstr>Market</vt:lpstr>
      <vt:lpstr>UVN Dzung Dakao</vt:lpstr>
      <vt:lpstr>UVN Bai Sau Nhe</vt:lpstr>
      <vt:lpstr>UVN Bai Sau</vt:lpstr>
      <vt:lpstr>UVN Mang Tre</vt:lpstr>
      <vt:lpstr>cajcd fnta0</vt:lpstr>
      <vt:lpstr>AvantGarde-Book Bold</vt:lpstr>
      <vt:lpstr>AcmeFont</vt:lpstr>
      <vt:lpstr>方正新秀丽繁体</vt:lpstr>
      <vt:lpstr>迷你简琥珀</vt:lpstr>
      <vt:lpstr>迷你简超粗圆</vt:lpstr>
      <vt:lpstr>Cataclysmic</vt:lpstr>
      <vt:lpstr>ITC Avant Garde Gothic Demi</vt:lpstr>
      <vt:lpstr>華康少女文字W6</vt:lpstr>
      <vt:lpstr>ITC Zapf Chancery</vt:lpstr>
      <vt:lpstr>文泉驿正黑</vt:lpstr>
      <vt:lpstr>文鼎细等线体简</vt:lpstr>
      <vt:lpstr>波波隸書</vt:lpstr>
      <vt:lpstr>波波中仿宋</vt:lpstr>
      <vt:lpstr>波波楷書</vt:lpstr>
      <vt:lpstr>波波細黑</vt:lpstr>
      <vt:lpstr>Stempel Garamond Roman</vt:lpstr>
      <vt:lpstr>Shannon</vt:lpstr>
      <vt:lpstr>汉仪超粗黑简</vt:lpstr>
      <vt:lpstr>文鼎中隶P</vt:lpstr>
      <vt:lpstr>CommercialPi BT</vt:lpstr>
      <vt:lpstr>螳倶ｽ・font-weight</vt:lpstr>
      <vt:lpstr>’Times New Roman’</vt:lpstr>
      <vt:lpstr>全真粗明體</vt:lpstr>
      <vt:lpstr>Chaparral Pro</vt:lpstr>
      <vt:lpstr>Animals</vt:lpstr>
      <vt:lpstr>迷你简准圆</vt:lpstr>
      <vt:lpstr>Wizzard</vt:lpstr>
      <vt:lpstr>Andes</vt:lpstr>
      <vt:lpstr>Univers 67 CondensedBold</vt:lpstr>
      <vt:lpstr>黑体ＣＳ</vt:lpstr>
      <vt:lpstr>文鼎海报体繁</vt:lpstr>
      <vt:lpstr>@仿宋_GB2312</vt:lpstr>
      <vt:lpstr>VAG Rounded Light</vt:lpstr>
      <vt:lpstr>BodoniMT</vt:lpstr>
      <vt:lpstr>AIGDT</vt:lpstr>
      <vt:lpstr>汉仪仿宋简</vt:lpstr>
      <vt:lpstr>華康儷細黑(P)</vt:lpstr>
      <vt:lpstr>冼极</vt:lpstr>
      <vt:lpstr>艙笢窪(P)</vt:lpstr>
      <vt:lpstr>?隴闚</vt:lpstr>
      <vt:lpstr>Formata Regular</vt:lpstr>
      <vt:lpstr>方正舒体幼圆新宋体宋体隶书楷体_GB2312华文中宋华文行楷华</vt:lpstr>
      <vt:lpstr>가는둥근제목체</vt:lpstr>
      <vt:lpstr>CLB Helvetica Condensed Black</vt:lpstr>
      <vt:lpstr>cajcd fnthx</vt:lpstr>
      <vt:lpstr>Frank Goth Cd</vt:lpstr>
      <vt:lpstr>DenshanCSEG-Light-GB</vt:lpstr>
      <vt:lpstr>Swiss721BT-Light</vt:lpstr>
      <vt:lpstr>ITCCentury Book</vt:lpstr>
      <vt:lpstr>Mincho</vt:lpstr>
      <vt:lpstr>微软简隶书</vt:lpstr>
      <vt:lpstr>Chicago</vt:lpstr>
      <vt:lpstr>安托粗圆</vt:lpstr>
      <vt:lpstr>文鼎粗魏碑简</vt:lpstr>
      <vt:lpstr>经典圆叠黑</vt:lpstr>
      <vt:lpstr>文鼎彩云繁</vt:lpstr>
      <vt:lpstr>文鼎特粗圆简</vt:lpstr>
      <vt:lpstr>安托细圆</vt:lpstr>
      <vt:lpstr>Monospac821 BT</vt:lpstr>
      <vt:lpstr>BodoniPS</vt:lpstr>
      <vt:lpstr>GothicI</vt:lpstr>
      <vt:lpstr>ËÎÌå</vt:lpstr>
      <vt:lpstr>长城行楷体</vt:lpstr>
      <vt:lpstr>迷你简中特广告</vt:lpstr>
      <vt:lpstr>華康新儷粗黑</vt:lpstr>
      <vt:lpstr>汉仪雪峰体繁</vt:lpstr>
      <vt:lpstr>长城仿宋</vt:lpstr>
      <vt:lpstr>Times New  Roman</vt:lpstr>
      <vt:lpstr>文鼎粗隸</vt:lpstr>
      <vt:lpstr>華康龍門石碑</vt:lpstr>
      <vt:lpstr>華康魏碑體(P)</vt:lpstr>
      <vt:lpstr>華康魏碑體</vt:lpstr>
      <vt:lpstr>華康超圓體(P)</vt:lpstr>
      <vt:lpstr>文鼎古印體</vt:lpstr>
      <vt:lpstr>文鼎粗圓</vt:lpstr>
      <vt:lpstr>HolidayPi BT</vt:lpstr>
      <vt:lpstr>长城特粗圆体</vt:lpstr>
      <vt:lpstr>长城美黑体</vt:lpstr>
      <vt:lpstr>超世紀粗圓體</vt:lpstr>
      <vt:lpstr>華康POP1體</vt:lpstr>
      <vt:lpstr>汉仪书宋二繁</vt:lpstr>
      <vt:lpstr>汉仪楷体繁</vt:lpstr>
      <vt:lpstr>文鼎火柴体</vt:lpstr>
      <vt:lpstr>華康少女文字W5(P)</vt:lpstr>
      <vt:lpstr>華康少女文字W5</vt:lpstr>
      <vt:lpstr>迷你简超粗黑</vt:lpstr>
      <vt:lpstr>方正北魏楷书繁体</vt:lpstr>
      <vt:lpstr>经典趣体繁</vt:lpstr>
      <vt:lpstr>汉仪楷体简</vt:lpstr>
      <vt:lpstr>汉鼎简行楷</vt:lpstr>
      <vt:lpstr>汉鼎简特粗黑</vt:lpstr>
      <vt:lpstr>StoneSans</vt:lpstr>
      <vt:lpstr>金梅簡體粗圓字形</vt:lpstr>
      <vt:lpstr>黑体;Arial;楷体_GB2312</vt:lpstr>
      <vt:lpstr>金梅簡體粗黑字形</vt:lpstr>
      <vt:lpstr>文鼎ＰＯＰ－２繁</vt:lpstr>
      <vt:lpstr>汉鼎简中圆</vt:lpstr>
      <vt:lpstr>Geometr231 Hv BT</vt:lpstr>
      <vt:lpstr>ARB-187 Moderne Caps AUG-47 CAS</vt:lpstr>
      <vt:lpstr>Myriad Web Pro Condensed</vt:lpstr>
      <vt:lpstr>Chn JLi MG</vt:lpstr>
      <vt:lpstr>文鼎古印体</vt:lpstr>
      <vt:lpstr>汉鼎繁黑变</vt:lpstr>
      <vt:lpstr>‘v体</vt:lpstr>
      <vt:lpstr>文鼎CS中宋繁</vt:lpstr>
      <vt:lpstr>LF_FangSong</vt:lpstr>
      <vt:lpstr>ÐÂ¼šÃ÷ów</vt:lpstr>
      <vt:lpstr>D????¡Â¨®w</vt:lpstr>
      <vt:lpstr>¼šÃ÷ów</vt:lpstr>
      <vt:lpstr>?倏燋</vt:lpstr>
      <vt:lpstr>文鼎广告体</vt:lpstr>
      <vt:lpstr>文鼎海报体</vt:lpstr>
      <vt:lpstr>文鼎彩云体</vt:lpstr>
      <vt:lpstr>SymbolProp BT</vt:lpstr>
      <vt:lpstr>PRETEXT</vt:lpstr>
      <vt:lpstr>汉鼎繁古印</vt:lpstr>
      <vt:lpstr>Byington</vt:lpstr>
      <vt:lpstr>GoudySans Lt BT</vt:lpstr>
      <vt:lpstr>Swis721 LtCn BT</vt:lpstr>
      <vt:lpstr>GillSans Bold</vt:lpstr>
      <vt:lpstr>金桥繁黑体</vt:lpstr>
      <vt:lpstr>汉鼎简长宋</vt:lpstr>
      <vt:lpstr>隶书_GB2312</vt:lpstr>
      <vt:lpstr>黑體</vt:lpstr>
      <vt:lpstr>華康粗圓體</vt:lpstr>
      <vt:lpstr>藏珠粗圓</vt:lpstr>
      <vt:lpstr>藏珠粗楷</vt:lpstr>
      <vt:lpstr>标楷体</vt:lpstr>
      <vt:lpstr>Default Sans Serif、Verdana、Aria</vt:lpstr>
      <vt:lpstr>Verdana,ˎ̥</vt:lpstr>
      <vt:lpstr>華康粗黑體</vt:lpstr>
      <vt:lpstr>華康隸書體W7</vt:lpstr>
      <vt:lpstr>»ªÎÄ·ÂËÎ Western</vt:lpstr>
      <vt:lpstr>華康粗圓體(P)</vt:lpstr>
      <vt:lpstr>華康細黑體(P)</vt:lpstr>
      <vt:lpstr>NewsGoth Dm BT</vt:lpstr>
      <vt:lpstr>&amp;\#23435</vt:lpstr>
      <vt:lpstr>汉鼎简楷体</vt:lpstr>
      <vt:lpstr>cajcd fntaa</vt:lpstr>
      <vt:lpstr>Default Sans Serif</vt:lpstr>
      <vt:lpstr>__-Bold+0</vt:lpstr>
      <vt:lpstr>DejaVu Serif</vt:lpstr>
      <vt:lpstr>華康仿宋體</vt:lpstr>
      <vt:lpstr>Humanst521 BT</vt:lpstr>
      <vt:lpstr>華康楷書體W4</vt:lpstr>
      <vt:lpstr>華康新特圓體</vt:lpstr>
      <vt:lpstr>DY363+ZKRIGn-363</vt:lpstr>
      <vt:lpstr>DY203+ZKRHB3-203</vt:lpstr>
      <vt:lpstr>DY366+ZKRIGo-366</vt:lpstr>
      <vt:lpstr>DraegerAkzidenz</vt:lpstr>
      <vt:lpstr>RomanC</vt:lpstr>
      <vt:lpstr>-구름L</vt:lpstr>
      <vt:lpstr>中圆体</vt:lpstr>
      <vt:lpstr>Banco</vt:lpstr>
      <vt:lpstr>Bodoni Poster</vt:lpstr>
      <vt:lpstr>UWVNG N+ Klavika</vt:lpstr>
      <vt:lpstr>HYGothic-Extra</vt:lpstr>
      <vt:lpstr>寰蒋闆呴粦</vt:lpstr>
      <vt:lpstr>HYMyeongJo-Extra</vt:lpstr>
      <vt:lpstr>ü</vt:lpstr>
      <vt:lpstr>金山简黑体</vt:lpstr>
      <vt:lpstr>Chn JHei LG</vt:lpstr>
      <vt:lpstr>HALogo</vt:lpstr>
      <vt:lpstr>Chn JSong SG</vt:lpstr>
      <vt:lpstr>Helvetica-Narrow</vt:lpstr>
      <vt:lpstr>??ì?</vt:lpstr>
      <vt:lpstr>oúì?</vt:lpstr>
      <vt:lpstr>Common Bullets</vt:lpstr>
      <vt:lpstr>Symbol (PCL6)</vt:lpstr>
      <vt:lpstr>Palatino-Italic</vt:lpstr>
      <vt:lpstr>BISansCond</vt:lpstr>
      <vt:lpstr>超研澤特明</vt:lpstr>
      <vt:lpstr>ه®‹ن½“</vt:lpstr>
      <vt:lpstr>宋体,Bold</vt:lpstr>
      <vt:lpstr>華康正顏楷體W5</vt:lpstr>
      <vt:lpstr>经典仿宋简</vt:lpstr>
      <vt:lpstr>汉仪方叠体简</vt:lpstr>
      <vt:lpstr>汉仪竹节体简</vt:lpstr>
      <vt:lpstr>经典粗黑简</vt:lpstr>
      <vt:lpstr>華康海報體 Std W12</vt:lpstr>
      <vt:lpstr>汉鼎简行书</vt:lpstr>
      <vt:lpstr>Porky's</vt:lpstr>
      <vt:lpstr>ScriptS</vt:lpstr>
      <vt:lpstr>Alte Haas Grotesk</vt:lpstr>
      <vt:lpstr>Dark Bastion</vt:lpstr>
      <vt:lpstr>Hand Of Sean</vt:lpstr>
      <vt:lpstr>Symbolic</vt:lpstr>
      <vt:lpstr>MS Reference Sans Serif</vt:lpstr>
      <vt:lpstr>EY LLP</vt:lpstr>
      <vt:lpstr>AGaramond Semibold</vt:lpstr>
      <vt:lpstr>Amethyst</vt:lpstr>
      <vt:lpstr>汉仪中楷简</vt:lpstr>
      <vt:lpstr>汉仪舒同体简</vt:lpstr>
      <vt:lpstr>汉仪白棋体简</vt:lpstr>
      <vt:lpstr>Dutch801 Rm BT</vt:lpstr>
      <vt:lpstr>富漢通中綜藝</vt:lpstr>
      <vt:lpstr>富漢通細圓體</vt:lpstr>
      <vt:lpstr>富漢通細隸書</vt:lpstr>
      <vt:lpstr>汉仪粗仿宋简</vt:lpstr>
      <vt:lpstr>汉仪彩云体简</vt:lpstr>
      <vt:lpstr>超世纪粗圆体一双空</vt:lpstr>
      <vt:lpstr>汉仪长艺体简</vt:lpstr>
      <vt:lpstr>文鼎古印体繁</vt:lpstr>
      <vt:lpstr>立体宋体-10Point</vt:lpstr>
      <vt:lpstr>微软繁隶书</vt:lpstr>
      <vt:lpstr>金山简隶书</vt:lpstr>
      <vt:lpstr>Iskoola Pota</vt:lpstr>
      <vt:lpstr>大黑体</vt:lpstr>
      <vt:lpstr>̥_GB2312</vt:lpstr>
      <vt:lpstr>華康寶風體</vt:lpstr>
      <vt:lpstr>DFPSongW3</vt:lpstr>
      <vt:lpstr>Arial monospaced for SAP</vt:lpstr>
      <vt:lpstr>长城粗隶书</vt:lpstr>
      <vt:lpstr>DIN-Regular</vt:lpstr>
      <vt:lpstr>OMBaskerville</vt:lpstr>
      <vt:lpstr>MetaPlusNormalRoman</vt:lpstr>
      <vt:lpstr>MetaPlusBold</vt:lpstr>
      <vt:lpstr>微软繁细圆</vt:lpstr>
      <vt:lpstr>30</vt:lpstr>
      <vt:lpstr>Foco</vt:lpstr>
      <vt:lpstr>AVGmdBU</vt:lpstr>
      <vt:lpstr>迷你简粗行楷</vt:lpstr>
      <vt:lpstr>迷你简雪君</vt:lpstr>
      <vt:lpstr>Jennifer's Hand Writing</vt:lpstr>
      <vt:lpstr>Muchinfo System</vt:lpstr>
      <vt:lpstr>Kozuka Mincho Pr6N B</vt:lpstr>
      <vt:lpstr>,verdana</vt:lpstr>
      <vt:lpstr>뚎わ뜴_x0012_</vt:lpstr>
      <vt:lpstr>Winterthur</vt:lpstr>
      <vt:lpstr>FakeFont-0000568B</vt:lpstr>
      <vt:lpstr>Bodoni PosterCompressed</vt:lpstr>
      <vt:lpstr>Quest Font</vt:lpstr>
      <vt:lpstr>莉ｿ螳祇GB2312</vt:lpstr>
      <vt:lpstr>_default_ascii</vt:lpstr>
      <vt:lpstr>经典美黑简</vt:lpstr>
      <vt:lpstr>\5b8b\4f53</vt:lpstr>
      <vt:lpstr>Agilent TT Cond</vt:lpstr>
      <vt:lpstr>Swis721 Ex BT</vt:lpstr>
      <vt:lpstr>Baveuse</vt:lpstr>
      <vt:lpstr>Arrus BT</vt:lpstr>
      <vt:lpstr>EuroRoman</vt:lpstr>
      <vt:lpstr>?a??????ì??</vt:lpstr>
      <vt:lpstr>汉鼎简大宋</vt:lpstr>
      <vt:lpstr>金梅草行書</vt:lpstr>
      <vt:lpstr>迷你简古印</vt:lpstr>
      <vt:lpstr>DFPHeiW3</vt:lpstr>
      <vt:lpstr>GillSans-Light</vt:lpstr>
      <vt:lpstr>鏂板畫浣?</vt:lpstr>
      <vt:lpstr>-보람M</vt:lpstr>
      <vt:lpstr>-보람B</vt:lpstr>
      <vt:lpstr>¿¬Ìå_GB2312</vt:lpstr>
      <vt:lpstr>楷体_GB2312,Bold</vt:lpstr>
      <vt:lpstr>KF-GB P Mincho UB</vt:lpstr>
      <vt:lpstr>ScriptC</vt:lpstr>
      <vt:lpstr>麷懱</vt:lpstr>
      <vt:lpstr>STXihei-Identity-H</vt:lpstr>
      <vt:lpstr>Wingdings-Regular-Identity-H</vt:lpstr>
      <vt:lpstr>ArialMT-Identity-H</vt:lpstr>
      <vt:lpstr>俵俽 俹僑僔僢僋</vt:lpstr>
      <vt:lpstr>Arial, Helvetica, sans-serif</vt:lpstr>
      <vt:lpstr>Arno Pro</vt:lpstr>
      <vt:lpstr>Cooper Std Black</vt:lpstr>
      <vt:lpstr>Bell Gothic Std Black</vt:lpstr>
      <vt:lpstr>SAPDings</vt:lpstr>
      <vt:lpstr>Aarial black</vt:lpstr>
      <vt:lpstr>lr SVbN</vt:lpstr>
      <vt:lpstr>Alstom</vt:lpstr>
      <vt:lpstr>Arabic Transparent</vt:lpstr>
      <vt:lpstr>AW_Siam  English not Thai</vt:lpstr>
      <vt:lpstr>FuturaBlack BT</vt:lpstr>
      <vt:lpstr>Albertus MT Lt</vt:lpstr>
      <vt:lpstr>Milano LET</vt:lpstr>
      <vt:lpstr>One Stroke Script LET</vt:lpstr>
      <vt:lpstr>Pump Demi Bold LET</vt:lpstr>
      <vt:lpstr>yahei</vt:lpstr>
      <vt:lpstr>SwitzerlandNarrow</vt:lpstr>
      <vt:lpstr>MetaPlusBook-Roman</vt:lpstr>
      <vt:lpstr>电器</vt:lpstr>
      <vt:lpstr>E-B1</vt:lpstr>
      <vt:lpstr>汉鼎简中黑</vt:lpstr>
      <vt:lpstr>华康简仿宋</vt:lpstr>
      <vt:lpstr>Arial (正文)</vt:lpstr>
      <vt:lpstr>Articulate Extrabold</vt:lpstr>
      <vt:lpstr>新°宋‹体S</vt:lpstr>
      <vt:lpstr>STKaiti,Bold</vt:lpstr>
      <vt:lpstr>Batang,Bold</vt:lpstr>
      <vt:lpstr>魏碑</vt:lpstr>
      <vt:lpstr>-윤체M</vt:lpstr>
      <vt:lpstr>-윤체L</vt:lpstr>
      <vt:lpstr>-윤체B</vt:lpstr>
      <vt:lpstr>TKTypeLogo</vt:lpstr>
      <vt:lpstr>经典繁毛楷</vt:lpstr>
      <vt:lpstr>金梅毛楷破裂字形</vt:lpstr>
      <vt:lpstr>长城楷体_GB2312</vt:lpstr>
      <vt:lpstr>[?OS</vt:lpstr>
      <vt:lpstr>e¡ã[?OS</vt:lpstr>
      <vt:lpstr>맑은고딕</vt:lpstr>
      <vt:lpstr>文鼎谁的字体</vt:lpstr>
      <vt:lpstr>Txt</vt:lpstr>
      <vt:lpstr>Times New Roman'</vt:lpstr>
      <vt:lpstr>Aksent</vt:lpstr>
      <vt:lpstr>Swis721 BT</vt:lpstr>
      <vt:lpstr>Airstrip Four</vt:lpstr>
      <vt:lpstr>长城新艺体</vt:lpstr>
      <vt:lpstr>MisterEarl BT</vt:lpstr>
      <vt:lpstr>-윤고딕250</vt:lpstr>
      <vt:lpstr>Sendnya</vt:lpstr>
      <vt:lpstr>Bradley Hand ITC TT-Bold</vt:lpstr>
      <vt:lpstr>ã</vt:lpstr>
      <vt:lpstr>FranklinGotTMed</vt:lpstr>
      <vt:lpstr>SAPIcons</vt:lpstr>
      <vt:lpstr>Small Fonts</vt:lpstr>
      <vt:lpstr>鮟台ｽ・font-weight</vt:lpstr>
      <vt:lpstr>中易楷体</vt:lpstr>
      <vt:lpstr>金梅簡体中楷字形</vt:lpstr>
      <vt:lpstr>金梅簡体粗黑字形</vt:lpstr>
      <vt:lpstr>文鼎新艺体</vt:lpstr>
      <vt:lpstr>文鼎细圆</vt:lpstr>
      <vt:lpstr>金梅簡体中黑字形</vt:lpstr>
      <vt:lpstr>汉鼎简特宋</vt:lpstr>
      <vt:lpstr>Clarendon Light</vt:lpstr>
      <vt:lpstr>+mn-ea</vt:lpstr>
      <vt:lpstr>Bodoni Bd BT</vt:lpstr>
      <vt:lpstr>华康简超黑</vt:lpstr>
      <vt:lpstr>Opus</vt:lpstr>
      <vt:lpstr>LotusWPSet</vt:lpstr>
      <vt:lpstr>LotusWP Int A</vt:lpstr>
      <vt:lpstr>STSongStd-Light-Acro</vt:lpstr>
      <vt:lpstr>Antique Olive (W1)</vt:lpstr>
      <vt:lpstr>DFKaiShu-Md-HKSCSP-UGB5</vt:lpstr>
      <vt:lpstr>超研澤中楷(簡)</vt:lpstr>
      <vt:lpstr>Garamond (W1)</vt:lpstr>
      <vt:lpstr>.VnArial Narrow</vt:lpstr>
      <vt:lpstr>Papyrus</vt:lpstr>
      <vt:lpstr>BernhardMod BT</vt:lpstr>
      <vt:lpstr>Microsoft Logo</vt:lpstr>
      <vt:lpstr>Microsoft Logo 95</vt:lpstr>
      <vt:lpstr>華康勘亭流(P)</vt:lpstr>
      <vt:lpstr>-머리정체B_ppt</vt:lpstr>
      <vt:lpstr>-솔잎M</vt:lpstr>
      <vt:lpstr>-솔잎B</vt:lpstr>
      <vt:lpstr>-머리굴림M</vt:lpstr>
      <vt:lpstr>-윤명조240</vt:lpstr>
      <vt:lpstr>-윤명조230</vt:lpstr>
      <vt:lpstr>-소망L</vt:lpstr>
      <vt:lpstr>-탈윤체B</vt:lpstr>
      <vt:lpstr>-탈윤체L</vt:lpstr>
      <vt:lpstr>ＤＦＰ特太ゴシック体</vt:lpstr>
      <vt:lpstr>KCEHDK+TimesNewRomanPSMT</vt:lpstr>
      <vt:lpstr>AOFDOM+TimesNewRomanPSMT</vt:lpstr>
      <vt:lpstr>???? ??P?</vt:lpstr>
      <vt:lpstr>Lucida Sans Typewriter</vt:lpstr>
      <vt:lpstr>HAKUYOGuiFanZi3500</vt:lpstr>
      <vt:lpstr>迷你简凌波</vt:lpstr>
      <vt:lpstr>文鼎中明</vt:lpstr>
      <vt:lpstr>文鼎特明</vt:lpstr>
      <vt:lpstr>HCI Tulip</vt:lpstr>
      <vt:lpstr>Zinjaro LET</vt:lpstr>
      <vt:lpstr>HelveticaNeue-Light</vt:lpstr>
      <vt:lpstr>APJapanesefontBLUE</vt:lpstr>
      <vt:lpstr>KongXinCaoTi</vt:lpstr>
      <vt:lpstr>-윤명조140</vt:lpstr>
      <vt:lpstr>-햇살L</vt:lpstr>
      <vt:lpstr>-쉬리L</vt:lpstr>
      <vt:lpstr>&amp;#23435</vt:lpstr>
      <vt:lpstr>-윤고딕150_ppt</vt:lpstr>
      <vt:lpstr>Helvetica Narrow</vt:lpstr>
      <vt:lpstr>黑体,Bold</vt:lpstr>
      <vt:lpstr>HAKUYOLiuTi3500</vt:lpstr>
      <vt:lpstr>wS_GB2312</vt:lpstr>
      <vt:lpstr>RomanS_IV25</vt:lpstr>
      <vt:lpstr>FZSong_Superfont</vt:lpstr>
      <vt:lpstr>Haansoft Batang</vt:lpstr>
      <vt:lpstr>Stone</vt:lpstr>
      <vt:lpstr>Roman PS</vt:lpstr>
      <vt:lpstr>xtra</vt:lpstr>
      <vt:lpstr>汉仪中隶书简</vt:lpstr>
      <vt:lpstr>NeoSans</vt:lpstr>
      <vt:lpstr>文鼎CS舒同体</vt:lpstr>
      <vt:lpstr>汉仪字典宋简</vt:lpstr>
      <vt:lpstr>迷你简粗宋</vt:lpstr>
      <vt:lpstr>CartoonArt</vt:lpstr>
      <vt:lpstr>汉仪雪峰体简</vt:lpstr>
      <vt:lpstr>经典繁圆艺</vt:lpstr>
      <vt:lpstr>迷你繁王行</vt:lpstr>
      <vt:lpstr>Ligurino Condensed</vt:lpstr>
      <vt:lpstr>Sybil Green</vt:lpstr>
      <vt:lpstr>#헤드라인A</vt:lpstr>
      <vt:lpstr>TechnicLite</vt:lpstr>
      <vt:lpstr>Arcade</vt:lpstr>
      <vt:lpstr>微软简老宋</vt:lpstr>
      <vt:lpstr>´Times New Roman´</vt:lpstr>
      <vt:lpstr>Origin</vt:lpstr>
      <vt:lpstr>ALNABB+Arial</vt:lpstr>
      <vt:lpstr>Kino MT</vt:lpstr>
      <vt:lpstr>隸書</vt:lpstr>
      <vt:lpstr>Frutiger</vt:lpstr>
      <vt:lpstr>나눔고딕OTF Bold</vt:lpstr>
      <vt:lpstr>나눔고딕OTF</vt:lpstr>
      <vt:lpstr>汉鼎繁印篆</vt:lpstr>
      <vt:lpstr>華康新儷中黑</vt:lpstr>
      <vt:lpstr>DLF-32769-0-711721052+ZIHAjK-4</vt:lpstr>
      <vt:lpstr>DLF-32771-0-823011744+ZIHAjK-5</vt:lpstr>
      <vt:lpstr>AdobeSongStd-Light-Acro,Bold</vt:lpstr>
      <vt:lpstr>AGaramondPro-Regular</vt:lpstr>
      <vt:lpstr>Papyrus LET</vt:lpstr>
      <vt:lpstr>Garamond-Book</vt:lpstr>
      <vt:lpstr>汉鼎繁叠黑</vt:lpstr>
      <vt:lpstr>汉鼎繁楷体</vt:lpstr>
      <vt:lpstr>汉鼎繁魏碑</vt:lpstr>
      <vt:lpstr>汉鼎繁淡古</vt:lpstr>
      <vt:lpstr>Digital Sans Light/Medium</vt:lpstr>
      <vt:lpstr>LinoLetter LT Medium</vt:lpstr>
      <vt:lpstr>金桥简粗姚</vt:lpstr>
      <vt:lpstr>ItalicT</vt:lpstr>
      <vt:lpstr>DY90+ZMAGJx-90</vt:lpstr>
      <vt:lpstr>Rackham Italic</vt:lpstr>
      <vt:lpstr>金桥简行楷</vt:lpstr>
      <vt:lpstr>经典细圆简</vt:lpstr>
      <vt:lpstr>NimbusSanL-Regu</vt:lpstr>
      <vt:lpstr>Nimbus Sans L</vt:lpstr>
      <vt:lpstr>ALKATIP Basma Tom</vt:lpstr>
      <vt:lpstr>HGSoeiKakugothicUB</vt:lpstr>
      <vt:lpstr>..ì.</vt:lpstr>
      <vt:lpstr>華康彩帶體</vt:lpstr>
      <vt:lpstr>華康采風體</vt:lpstr>
      <vt:lpstr>HGS創英角ﾎﾟｯﾌﾟ体</vt:lpstr>
      <vt:lpstr>ＡＲ丸ゴシック体Ｍ</vt:lpstr>
      <vt:lpstr>Bookshelf Symbol 3</vt:lpstr>
      <vt:lpstr>魏碑繁体</vt:lpstr>
      <vt:lpstr>Audi Type</vt:lpstr>
      <vt:lpstr>華康正顏楷體W7</vt:lpstr>
      <vt:lpstr>華康古印體(P)</vt:lpstr>
      <vt:lpstr>Photina</vt:lpstr>
      <vt:lpstr>GE汉仪中圆简</vt:lpstr>
      <vt:lpstr>GE汉仪粗圆简</vt:lpstr>
      <vt:lpstr>HisMannerMild</vt:lpstr>
      <vt:lpstr>PMCIAM+SimSun</vt:lpstr>
      <vt:lpstr>汉鼎繁随意</vt:lpstr>
      <vt:lpstr>HY????M</vt:lpstr>
      <vt:lpstr>HY?????M</vt:lpstr>
      <vt:lpstr>迷你繁篆书</vt:lpstr>
      <vt:lpstr>stsongti</vt:lpstr>
      <vt:lpstr>ＧＢ 中国ゴシック</vt:lpstr>
      <vt:lpstr>RomanT</vt:lpstr>
      <vt:lpstr>TTE2ED11E8t00</vt:lpstr>
      <vt:lpstr>DY30+ZHcGZA-31</vt:lpstr>
      <vt:lpstr>GB P BiaoTiSong</vt:lpstr>
      <vt:lpstr>GB P YuanHei</vt:lpstr>
      <vt:lpstr>B Univers 65 Bold</vt:lpstr>
      <vt:lpstr>QFD Symbols</vt:lpstr>
      <vt:lpstr>SAS Monospace Bold</vt:lpstr>
      <vt:lpstr>方正启体繁体</vt:lpstr>
      <vt:lpstr>方正粗活意繁体</vt:lpstr>
      <vt:lpstr>方正仿宋繁体</vt:lpstr>
      <vt:lpstr>TimesNRMT</vt:lpstr>
      <vt:lpstr>Math A</vt:lpstr>
      <vt:lpstr>Harrington</vt:lpstr>
      <vt:lpstr>Helvetica-BoldOblique</vt:lpstr>
      <vt:lpstr>ITC Bookman Demi</vt:lpstr>
      <vt:lpstr>Frutiger CE 45 Light</vt:lpstr>
      <vt:lpstr>KF-GB18030 P Gothic</vt:lpstr>
      <vt:lpstr>KF-GB18030 Gothic</vt:lpstr>
      <vt:lpstr>KF-GB P FangSong</vt:lpstr>
      <vt:lpstr>KF-GB FangSong</vt:lpstr>
      <vt:lpstr>KF-GB18030 Mincho</vt:lpstr>
      <vt:lpstr>msgothic</vt:lpstr>
      <vt:lpstr>나눔고딕 ExtraBold</vt:lpstr>
      <vt:lpstr>李国夫手写体</vt:lpstr>
      <vt:lpstr>Nanum Pen Script</vt:lpstr>
      <vt:lpstr>08서울한강체 L</vt:lpstr>
      <vt:lpstr>BTSE + PS2 FONT</vt:lpstr>
      <vt:lpstr>Adonais</vt:lpstr>
      <vt:lpstr>24</vt:lpstr>
      <vt:lpstr>金梅印篆體</vt:lpstr>
      <vt:lpstr>BasemicNew</vt:lpstr>
      <vt:lpstr>Matura MT</vt:lpstr>
      <vt:lpstr>细圆体</vt:lpstr>
      <vt:lpstr>Acadian?</vt:lpstr>
      <vt:lpstr>综艺体</vt:lpstr>
      <vt:lpstr>微软简中圆</vt:lpstr>
      <vt:lpstr>Lockergnome</vt:lpstr>
      <vt:lpstr>方正祥隶简体</vt:lpstr>
      <vt:lpstr>迷你简胖头鱼</vt:lpstr>
      <vt:lpstr>迷你简漫步</vt:lpstr>
      <vt:lpstr>Artlookin</vt:lpstr>
      <vt:lpstr>AdvP41153C</vt:lpstr>
      <vt:lpstr>DIN-Bold</vt:lpstr>
      <vt:lpstr>TTE19D4988t00</vt:lpstr>
      <vt:lpstr>楷繁体</vt:lpstr>
      <vt:lpstr>宋二体</vt:lpstr>
      <vt:lpstr>GothicE</vt:lpstr>
      <vt:lpstr>FA 明朝</vt:lpstr>
      <vt:lpstr>NissanAG-Light</vt:lpstr>
      <vt:lpstr>创艺繁仿宋</vt:lpstr>
      <vt:lpstr>New Caledonia</vt:lpstr>
      <vt:lpstr>AR P丸ゴシック体M</vt:lpstr>
      <vt:lpstr>Officina Sans ITC Book</vt:lpstr>
      <vt:lpstr>Charlesworth</vt:lpstr>
      <vt:lpstr>MSTT31c9b7</vt:lpstr>
      <vt:lpstr>Times-Roman</vt:lpstr>
      <vt:lpstr>Calibri-Bold</vt:lpstr>
      <vt:lpstr>ËÎÌå WinCharSetFFFF H</vt:lpstr>
      <vt:lpstr>PMingLiU WinCharSetFFFF H</vt:lpstr>
      <vt:lpstr>OptimaBold</vt:lpstr>
      <vt:lpstr>TimesNewRomanPSMT-Identity-H</vt:lpstr>
      <vt:lpstr>휴먼아미체</vt:lpstr>
      <vt:lpstr>ATimesNew</vt:lpstr>
      <vt:lpstr>AFrutiger</vt:lpstr>
      <vt:lpstr>Dauphin</vt:lpstr>
      <vt:lpstr>仿宋体 GB2312</vt:lpstr>
      <vt:lpstr>仿宋_GB2312-WinCharSetFFFF-H</vt:lpstr>
      <vt:lpstr>世纪旗云</vt:lpstr>
      <vt:lpstr>song</vt:lpstr>
      <vt:lpstr>華康儷粗圓</vt:lpstr>
      <vt:lpstr>cajcd fntst</vt:lpstr>
      <vt:lpstr>HY 헤드라인 M</vt:lpstr>
      <vt:lpstr>A6+CAJ FNT00</vt:lpstr>
      <vt:lpstr>Chalkboard Bold</vt:lpstr>
      <vt:lpstr>Skia</vt:lpstr>
      <vt:lpstr>-봄IIL</vt:lpstr>
      <vt:lpstr>HG平成角ゴシック体W9</vt:lpstr>
      <vt:lpstr>Tekton Pro Ext</vt:lpstr>
      <vt:lpstr>Eras Md BT</vt:lpstr>
      <vt:lpstr>GoudyOlSt BT</vt:lpstr>
      <vt:lpstr>ItalicC</vt:lpstr>
      <vt:lpstr>ө_x0002_</vt:lpstr>
      <vt:lpstr>DFLiShuW5-B5</vt:lpstr>
      <vt:lpstr>Geneva， Arial， Helvetica， san-s</vt:lpstr>
      <vt:lpstr>DFPLiHei-Lt</vt:lpstr>
      <vt:lpstr>DFLiKaiShu-Md</vt:lpstr>
      <vt:lpstr>DFPLiKaiShu-Md</vt:lpstr>
      <vt:lpstr>HG創英角ﾎﾟｯﾌﾟ体</vt:lpstr>
      <vt:lpstr>经典繁随意</vt:lpstr>
      <vt:lpstr>方正大黑繁体</vt:lpstr>
      <vt:lpstr>ITC Officina Sans Bold</vt:lpstr>
      <vt:lpstr>SegoeLight</vt:lpstr>
      <vt:lpstr>中國龍新草體</vt:lpstr>
      <vt:lpstr>文鼎霹雳体</vt:lpstr>
      <vt:lpstr>迷你简彩蝶</vt:lpstr>
      <vt:lpstr>方正博雅宋_GBK</vt:lpstr>
      <vt:lpstr>VW Headline OT-Book</vt:lpstr>
      <vt:lpstr>宋体e眠副浡渀.</vt:lpstr>
      <vt:lpstr>粗圆</vt:lpstr>
      <vt:lpstr>Euclid Extra</vt:lpstr>
      <vt:lpstr>Arial Helvetica sans-serif</vt:lpstr>
      <vt:lpstr>汉鼎简大隶书</vt:lpstr>
      <vt:lpstr>GeographicSymbols</vt:lpstr>
      <vt:lpstr>SF Espresso Shack</vt:lpstr>
      <vt:lpstr>Elementric</vt:lpstr>
      <vt:lpstr>超世纪粗方篆</vt:lpstr>
      <vt:lpstr>汉仪哈哈体简</vt:lpstr>
      <vt:lpstr>TT61E48BBCtCID-WinCharSetFFFF-H</vt:lpstr>
      <vt:lpstr>Dräger</vt:lpstr>
      <vt:lpstr>DraegerWalbaum</vt:lpstr>
      <vt:lpstr>華康中明體</vt:lpstr>
      <vt:lpstr>華康粗明體</vt:lpstr>
      <vt:lpstr>뚎わ뜴_x0012__x0001_</vt:lpstr>
      <vt:lpstr>LF_LiShu</vt:lpstr>
      <vt:lpstr>Amazone BT</vt:lpstr>
      <vt:lpstr>方正平黑简体</vt:lpstr>
      <vt:lpstr>经典魏碑简</vt:lpstr>
      <vt:lpstr>KF-GB Mincho</vt:lpstr>
      <vt:lpstr>方正华隶_GBK</vt:lpstr>
      <vt:lpstr>方正平和_GBK</vt:lpstr>
      <vt:lpstr>汉鼎繁行书</vt:lpstr>
      <vt:lpstr>汉鼎繁颜体</vt:lpstr>
      <vt:lpstr>산돌아람 B</vt:lpstr>
      <vt:lpstr>Tele-Marines</vt:lpstr>
      <vt:lpstr>经典楷体简</vt:lpstr>
      <vt:lpstr>全真特明體</vt:lpstr>
      <vt:lpstr>華康隸書體W3</vt:lpstr>
      <vt:lpstr>GothicG</vt:lpstr>
      <vt:lpstr>ISOCP</vt:lpstr>
      <vt:lpstr>Frutiger SAIN Bd v.1</vt:lpstr>
      <vt:lpstr>25</vt:lpstr>
      <vt:lpstr>方正中等线_GBK</vt:lpstr>
      <vt:lpstr>方正行楷</vt:lpstr>
      <vt:lpstr>Felix Titling</vt:lpstr>
      <vt:lpstr>全真簡粗黑</vt:lpstr>
      <vt:lpstr>全真顏體</vt:lpstr>
      <vt:lpstr>04b_11</vt:lpstr>
      <vt:lpstr>Trade Gothic LT Extended</vt:lpstr>
      <vt:lpstr>昆仑黑体</vt:lpstr>
      <vt:lpstr>明兰</vt:lpstr>
      <vt:lpstr>Teen</vt:lpstr>
      <vt:lpstr>KF-GB Mincho UB</vt:lpstr>
      <vt:lpstr>Arial,Italic</vt:lpstr>
      <vt:lpstr>Eras Bk BT</vt:lpstr>
      <vt:lpstr>Aristocrat</vt:lpstr>
      <vt:lpstr>ScriptS_IV50</vt:lpstr>
      <vt:lpstr>Swis721 BdCnOul BT</vt:lpstr>
      <vt:lpstr>Edo SZ</vt:lpstr>
      <vt:lpstr>san-serif</vt:lpstr>
      <vt:lpstr>Kredit</vt:lpstr>
      <vt:lpstr>TimesNewRoman,Bold</vt:lpstr>
      <vt:lpstr>StoneSans_Regular</vt:lpstr>
      <vt:lpstr>Charlotte Sans Book Italic LET</vt:lpstr>
      <vt:lpstr>AdvTT50a2f13e.I+03</vt:lpstr>
      <vt:lpstr>AdvTT6120e2aa</vt:lpstr>
      <vt:lpstr>Terminal</vt:lpstr>
      <vt:lpstr>DejaVu Sans Condensed</vt:lpstr>
      <vt:lpstr>Univers-Light</vt:lpstr>
      <vt:lpstr>Solar System Symbols</vt:lpstr>
      <vt:lpstr>VAG Rounded Lt</vt:lpstr>
      <vt:lpstr>OBNAN E+ Helvetica Neue</vt:lpstr>
      <vt:lpstr>OBNAE M+ Helvetica Neue</vt:lpstr>
      <vt:lpstr>Courier+ZFbC3d-2</vt:lpstr>
      <vt:lpstr>DLF-32769-4-1896628632+ZFbC3m-8</vt:lpstr>
      <vt:lpstr>T4</vt:lpstr>
      <vt:lpstr>T5</vt:lpstr>
      <vt:lpstr>T6</vt:lpstr>
      <vt:lpstr>SSJ-PK7482000000e-Identity-H</vt:lpstr>
      <vt:lpstr>HY그래픽</vt:lpstr>
      <vt:lpstr>한양해서</vt:lpstr>
      <vt:lpstr>HY나무M</vt:lpstr>
      <vt:lpstr>(한글 글꼴 사용)</vt:lpstr>
      <vt:lpstr>HY 헤드라인M</vt:lpstr>
      <vt:lpstr>HY나무L</vt:lpstr>
      <vt:lpstr>I Times Italic</vt:lpstr>
      <vt:lpstr>HCI Hollyhock</vt:lpstr>
      <vt:lpstr>2</vt:lpstr>
      <vt:lpstr>Proxy 2</vt:lpstr>
      <vt:lpstr>Ithornët</vt:lpstr>
      <vt:lpstr>Britannica Unicode Sans</vt:lpstr>
      <vt:lpstr>HakusyuInsoutai_kk</vt:lpstr>
      <vt:lpstr>.l.r....</vt:lpstr>
      <vt:lpstr>Cooper BlkOul BT</vt:lpstr>
      <vt:lpstr>Joy Circuit</vt:lpstr>
      <vt:lpstr>PosterBodoni It BT</vt:lpstr>
      <vt:lpstr>文泉驿点阵正黑</vt:lpstr>
      <vt:lpstr>文泉驿等宽正黑</vt:lpstr>
      <vt:lpstr>文泉驿等宽微米黑</vt:lpstr>
      <vt:lpstr>Mathematica5</vt:lpstr>
      <vt:lpstr>DFFangSongW4-B5</vt:lpstr>
      <vt:lpstr>GB Mincho</vt:lpstr>
      <vt:lpstr>ＧＢ 中国宋朝</vt:lpstr>
      <vt:lpstr>ＧＢ 中国明朝</vt:lpstr>
      <vt:lpstr>超世纪粗古印</vt:lpstr>
      <vt:lpstr>LBGPP F+ Helvetica</vt:lpstr>
      <vt:lpstr>Times-Italic</vt:lpstr>
      <vt:lpstr>波波簡中仿</vt:lpstr>
      <vt:lpstr>Gill Sans BoldExtraCondensed</vt:lpstr>
      <vt:lpstr>Mathematica5Mono</vt:lpstr>
      <vt:lpstr>휴먼각진헤드라인</vt:lpstr>
      <vt:lpstr>文鼎报宋简</vt:lpstr>
      <vt:lpstr>仿宋ＣＳ</vt:lpstr>
      <vt:lpstr>AF PEPSI</vt:lpstr>
      <vt:lpstr>摰?</vt:lpstr>
      <vt:lpstr>GB BiaoTiSong</vt:lpstr>
      <vt:lpstr>文鼎琥珀繁</vt:lpstr>
      <vt:lpstr>SKF Chevin Light</vt:lpstr>
      <vt:lpstr>DELANEY</vt:lpstr>
      <vt:lpstr>HelveticaNeue MediumCond</vt:lpstr>
      <vt:lpstr>HelveticaNeue Condensed</vt:lpstr>
      <vt:lpstr>文鼎齿轮体</vt:lpstr>
      <vt:lpstr>全真中隸書</vt:lpstr>
      <vt:lpstr>ن»؟ه®‹_GB2312</vt:lpstr>
      <vt:lpstr>汉仪咪咪体简</vt:lpstr>
      <vt:lpstr>Math1</vt:lpstr>
      <vt:lpstr>DY43+ZCTJWR-43</vt:lpstr>
      <vt:lpstr>DY44+ZCTJWS-44</vt:lpstr>
      <vt:lpstr>DY45+ZCTJWT-45</vt:lpstr>
      <vt:lpstr>螳倶ｽ・; ;</vt:lpstr>
      <vt:lpstr>Helvetica-Normal</vt:lpstr>
      <vt:lpstr>명조</vt:lpstr>
      <vt:lpstr>±¼¸²</vt:lpstr>
      <vt:lpstr>½Ã½ºÅÛ</vt:lpstr>
      <vt:lpstr>Knowledge Bold</vt:lpstr>
      <vt:lpstr>中文宋体</vt:lpstr>
      <vt:lpstr>MyriadPro-Regular</vt:lpstr>
      <vt:lpstr>MyriadPro-Light</vt:lpstr>
      <vt:lpstr>DY5+ZENEcD-5</vt:lpstr>
      <vt:lpstr>DY8+ZENEcH-8</vt:lpstr>
      <vt:lpstr>DY7+ZENEcH-7</vt:lpstr>
      <vt:lpstr>DY2+ZENEcB-2</vt:lpstr>
      <vt:lpstr>Symath</vt:lpstr>
      <vt:lpstr>-윤명조120</vt:lpstr>
      <vt:lpstr>Bold</vt:lpstr>
      <vt:lpstr>SF Atarian System</vt:lpstr>
      <vt:lpstr>a bug's life - debugged</vt:lpstr>
      <vt:lpstr>Swiss Cheesed</vt:lpstr>
      <vt:lpstr>Heavy Heap</vt:lpstr>
      <vt:lpstr>GreekS</vt:lpstr>
      <vt:lpstr>汉仪家书简</vt:lpstr>
      <vt:lpstr>新65°宋5b‹体4fS</vt:lpstr>
      <vt:lpstr>RS_Hei</vt:lpstr>
      <vt:lpstr>Solid Edge Stencil</vt:lpstr>
      <vt:lpstr>AIBIEQ+TimesNewRomanPS-Bold</vt:lpstr>
      <vt:lpstr>WHNKAY+TimesNewRomanPS-BoldItal</vt:lpstr>
      <vt:lpstr>Compacta Blk BT</vt:lpstr>
      <vt:lpstr>中國龍毛楷體</vt:lpstr>
      <vt:lpstr>中國龍顏楷體</vt:lpstr>
      <vt:lpstr>微软繁魏碑</vt:lpstr>
      <vt:lpstr>中國龍毛隸書</vt:lpstr>
      <vt:lpstr>KF-GB P YuanHei</vt:lpstr>
      <vt:lpstr>華康儷中黑</vt:lpstr>
      <vt:lpstr>经典繁中变</vt:lpstr>
      <vt:lpstr>_x0001_</vt:lpstr>
      <vt:lpstr>΄̥</vt:lpstr>
      <vt:lpstr>Avenir 55</vt:lpstr>
      <vt:lpstr>Avenir 45</vt:lpstr>
      <vt:lpstr>Avenir 65</vt:lpstr>
      <vt:lpstr>L Avenir Light</vt:lpstr>
      <vt:lpstr>M Avenir Medium</vt:lpstr>
      <vt:lpstr>2b72a0</vt:lpstr>
      <vt:lpstr>-머리굴림B</vt:lpstr>
      <vt:lpstr>宋体简 UWPSTJ</vt:lpstr>
      <vt:lpstr>Helvetica Condensed</vt:lpstr>
      <vt:lpstr>I hate Comic Sans</vt:lpstr>
      <vt:lpstr>长城长宋体</vt:lpstr>
      <vt:lpstr>长城粗黑体繁</vt:lpstr>
      <vt:lpstr>长城特粗宋体</vt:lpstr>
      <vt:lpstr>鮟台ｽ・; ;</vt:lpstr>
      <vt:lpstr>Arial Baltic</vt:lpstr>
      <vt:lpstr>Guanine</vt:lpstr>
      <vt:lpstr>迷你简行楷碑</vt:lpstr>
      <vt:lpstr>方正行楷_GBK</vt:lpstr>
      <vt:lpstr>Albertus Medium (W1)</vt:lpstr>
      <vt:lpstr>Univers Condensed (W1)</vt:lpstr>
      <vt:lpstr>cajcd fntra</vt:lpstr>
      <vt:lpstr>创艺繁楷体</vt:lpstr>
      <vt:lpstr>经典繁行书</vt:lpstr>
      <vt:lpstr>Zbats-PS</vt:lpstr>
      <vt:lpstr>MathPackOne</vt:lpstr>
      <vt:lpstr>Swis721 Th BT</vt:lpstr>
      <vt:lpstr>휴먼편지체</vt:lpstr>
      <vt:lpstr>Hobo Std</vt:lpstr>
      <vt:lpstr>Tekton Pro Cond</vt:lpstr>
      <vt:lpstr>ST Song Std</vt:lpstr>
      <vt:lpstr>Futura Bold</vt:lpstr>
      <vt:lpstr>DFLungMen-B5</vt:lpstr>
      <vt:lpstr>DFLiShuW7-B5</vt:lpstr>
      <vt:lpstr>華康星座篇</vt:lpstr>
      <vt:lpstr>中文字体</vt:lpstr>
      <vt:lpstr>方正魏碑繁体</vt:lpstr>
      <vt:lpstr>金桥简老宋</vt:lpstr>
      <vt:lpstr>Big</vt:lpstr>
      <vt:lpstr>文鼎CS大宋繁</vt:lpstr>
      <vt:lpstr>Amaze</vt:lpstr>
      <vt:lpstr>Dutch 801 SWA</vt:lpstr>
      <vt:lpstr>Cooper BlkIt BT</vt:lpstr>
      <vt:lpstr>Arial MT Black</vt:lpstr>
      <vt:lpstr>WP IconicSymbolsA</vt:lpstr>
      <vt:lpstr>Bitstream Vera Sans Mono</vt:lpstr>
      <vt:lpstr>方正美黑繁体</vt:lpstr>
      <vt:lpstr>文鼎大标宋</vt:lpstr>
      <vt:lpstr>Albertus (W1)</vt:lpstr>
      <vt:lpstr>FranklinGotTDem</vt:lpstr>
      <vt:lpstr>Verdana,Arial,ˎ̥</vt:lpstr>
      <vt:lpstr>宋體</vt:lpstr>
      <vt:lpstr>Socket</vt:lpstr>
      <vt:lpstr>AR BLANCA</vt:lpstr>
      <vt:lpstr>ALS Script</vt:lpstr>
      <vt:lpstr>汉仪中隶书繁</vt:lpstr>
      <vt:lpstr>书体坊硬笔行书3500</vt:lpstr>
      <vt:lpstr>经典行楷简</vt:lpstr>
      <vt:lpstr>Marigold</vt:lpstr>
      <vt:lpstr>A5+CAJ FNT00</vt:lpstr>
      <vt:lpstr>Times New Roman Special G1</vt:lpstr>
      <vt:lpstr>StarbabeHmkBold</vt:lpstr>
      <vt:lpstr>Times New Roman PS</vt:lpstr>
      <vt:lpstr>19</vt:lpstr>
      <vt:lpstr>方正粗雅宋_GBK</vt:lpstr>
      <vt:lpstr>Danube</vt:lpstr>
      <vt:lpstr>Times New Roman (Arabic)</vt:lpstr>
      <vt:lpstr>汉仪雁翎体简</vt:lpstr>
      <vt:lpstr>Dutch Initials</vt:lpstr>
      <vt:lpstr>金梅張楷九宮實心</vt:lpstr>
      <vt:lpstr>Bill sans</vt:lpstr>
      <vt:lpstr>BookmanOldStyle</vt:lpstr>
      <vt:lpstr>Gravel</vt:lpstr>
      <vt:lpstr>Grouser</vt:lpstr>
      <vt:lpstr>Anticlimax</vt:lpstr>
      <vt:lpstr>迷你简剪纸</vt:lpstr>
      <vt:lpstr>汉仪双线体简</vt:lpstr>
      <vt:lpstr>方正卡通繁体</vt:lpstr>
      <vt:lpstr>迷你简圆立</vt:lpstr>
      <vt:lpstr>做字网改造文鼎简体颜体</vt:lpstr>
      <vt:lpstr>e°[‹OS-18030</vt:lpstr>
      <vt:lpstr>SWGothg</vt:lpstr>
      <vt:lpstr>Inkburrow</vt:lpstr>
      <vt:lpstr>汉仪超粗黑繁</vt:lpstr>
      <vt:lpstr>汉仪大隶书繁</vt:lpstr>
      <vt:lpstr>造字工房悦黑演示版细体</vt:lpstr>
      <vt:lpstr>叶根友风帆特色</vt:lpstr>
      <vt:lpstr>榛戜綋</vt:lpstr>
      <vt:lpstr>方正粗黑繁体</vt:lpstr>
      <vt:lpstr>Seagull Hv BT</vt:lpstr>
      <vt:lpstr>HY동녘M</vt:lpstr>
      <vt:lpstr>汉仪超粗圆简</vt:lpstr>
      <vt:lpstr>Futura Medium</vt:lpstr>
      <vt:lpstr>HGSGothicE</vt:lpstr>
      <vt:lpstr>HGSSoeiKakugothicUB</vt:lpstr>
      <vt:lpstr>HGPGothicE</vt:lpstr>
      <vt:lpstr>HGPSoeiKakupoptai</vt:lpstr>
      <vt:lpstr>HGGothicE</vt:lpstr>
      <vt:lpstr>HGSSoeiKakupoptai</vt:lpstr>
      <vt:lpstr>윤고딕130</vt:lpstr>
      <vt:lpstr>Univers 67 + 68</vt:lpstr>
      <vt:lpstr>나눔고딕 Bold</vt:lpstr>
      <vt:lpstr>经典魏碑繁</vt:lpstr>
      <vt:lpstr>Technic</vt:lpstr>
      <vt:lpstr>ＤＦＰ平成明朝体W5</vt:lpstr>
      <vt:lpstr>VWHeadline-Blk</vt:lpstr>
      <vt:lpstr>明朝 (10ﾎﾟｲﾝﾄ ﾗｽﾀｰﾌｫﾝﾄ)</vt:lpstr>
      <vt:lpstr>Frutiger Roman</vt:lpstr>
      <vt:lpstr>AgfaRotisExBold</vt:lpstr>
      <vt:lpstr>RotisSansSerif</vt:lpstr>
      <vt:lpstr>TT20EDO00</vt:lpstr>
      <vt:lpstr>AgfaRotisBold</vt:lpstr>
      <vt:lpstr>AgfaRotisNormal</vt:lpstr>
      <vt:lpstr>JEOL</vt:lpstr>
      <vt:lpstr>떬b᝘ʼ_x0001_</vt:lpstr>
      <vt:lpstr>̱⩸ń_x0001_</vt:lpstr>
      <vt:lpstr>新造顏楷</vt:lpstr>
      <vt:lpstr>文鼎海報體</vt:lpstr>
      <vt:lpstr>超研澤粗魏碑</vt:lpstr>
      <vt:lpstr>華康中圓體(P)</vt:lpstr>
      <vt:lpstr>文鼎中圓</vt:lpstr>
      <vt:lpstr>華康流隸體</vt:lpstr>
      <vt:lpstr>方正硬笔行书繁体</vt:lpstr>
      <vt:lpstr>叶根友蚕燕隶书(3500)</vt:lpstr>
      <vt:lpstr>_x0002_</vt:lpstr>
      <vt:lpstr>Script</vt:lpstr>
      <vt:lpstr>Opel Sans</vt:lpstr>
      <vt:lpstr>Benguiat Bk BT</vt:lpstr>
      <vt:lpstr>方正准圆繁体</vt:lpstr>
      <vt:lpstr>い瓣纒虏Ш砰</vt:lpstr>
      <vt:lpstr>Intermec Kanji Outline (Mono.)</vt:lpstr>
      <vt:lpstr>HanWangGB06</vt:lpstr>
      <vt:lpstr>華康特粗明體</vt:lpstr>
      <vt:lpstr>Apple LiSung Light</vt:lpstr>
      <vt:lpstr>全真中黑體</vt:lpstr>
      <vt:lpstr>文鼎中明簡</vt:lpstr>
      <vt:lpstr>全真中明體</vt:lpstr>
      <vt:lpstr>Aragones</vt:lpstr>
      <vt:lpstr>Ahnberg</vt:lpstr>
      <vt:lpstr>魚石行書</vt:lpstr>
      <vt:lpstr>ヒラギノ角ゴ8等幅</vt:lpstr>
      <vt:lpstr>SF Comic Script</vt:lpstr>
      <vt:lpstr>CF-簡楷體</vt:lpstr>
      <vt:lpstr>波波粗圓</vt:lpstr>
      <vt:lpstr>波波粗中楷書</vt:lpstr>
      <vt:lpstr>default</vt:lpstr>
      <vt:lpstr>Bosch Office Sans</vt:lpstr>
      <vt:lpstr>JustKanaMark</vt:lpstr>
      <vt:lpstr>HG正楷書体-PRO</vt:lpstr>
      <vt:lpstr>Neuropol</vt:lpstr>
      <vt:lpstr>F2</vt:lpstr>
      <vt:lpstr>Charcoal</vt:lpstr>
      <vt:lpstr>Vodafone Rg</vt:lpstr>
      <vt:lpstr>Alcoa</vt:lpstr>
      <vt:lpstr>AlcoaSymbols</vt:lpstr>
      <vt:lpstr>華康綜藝體</vt:lpstr>
      <vt:lpstr>Gill Sans Std</vt:lpstr>
      <vt:lpstr>SIMPLIFIED</vt:lpstr>
      <vt:lpstr>華康儷金黑</vt:lpstr>
      <vt:lpstr>Segoe Media Center</vt:lpstr>
      <vt:lpstr>좋은 귀염둥이빼로</vt:lpstr>
      <vt:lpstr>长城宋体</vt:lpstr>
      <vt:lpstr>Mahjong</vt:lpstr>
      <vt:lpstr>New York</vt:lpstr>
      <vt:lpstr>Capture it 2</vt:lpstr>
      <vt:lpstr>恅隋笢翱?</vt:lpstr>
      <vt:lpstr>文鼎粗魏碑</vt:lpstr>
      <vt:lpstr>cajcd fntbd</vt:lpstr>
      <vt:lpstr>JQiTi</vt:lpstr>
      <vt:lpstr>金梅小甜甜美工字</vt:lpstr>
      <vt:lpstr>时装滚边体,做字网周周有新款更新</vt:lpstr>
      <vt:lpstr>全真粗圓體</vt:lpstr>
      <vt:lpstr>超研澤中明</vt:lpstr>
      <vt:lpstr>波波標準楷書</vt:lpstr>
      <vt:lpstr>DLF-3-36-571814053+ZKSASe-25</vt:lpstr>
      <vt:lpstr>汉鼎简隶书</vt:lpstr>
      <vt:lpstr>TmsRmn 12pt</vt:lpstr>
      <vt:lpstr>方正粗宋繁体</vt:lpstr>
      <vt:lpstr>華康簡宋</vt:lpstr>
      <vt:lpstr>汉仪细中圆简</vt:lpstr>
      <vt:lpstr>é»‘ن½“</vt:lpstr>
      <vt:lpstr>Garamond Premr Pro</vt:lpstr>
      <vt:lpstr>MUnivers</vt:lpstr>
      <vt:lpstr>Helvetica-Black</vt:lpstr>
      <vt:lpstr>BrushScript-Normal-Italic</vt:lpstr>
      <vt:lpstr>Mathematica1</vt:lpstr>
      <vt:lpstr>藥胎</vt:lpstr>
      <vt:lpstr>GB Gothic</vt:lpstr>
      <vt:lpstr>文鼎中行书简</vt:lpstr>
      <vt:lpstr>FzBookMaker1DlFont1+ZGHFV3-573+</vt:lpstr>
      <vt:lpstr>A9+CAJ FNT04</vt:lpstr>
      <vt:lpstr>Minion Pro Cond</vt:lpstr>
      <vt:lpstr>HGP明朝E</vt:lpstr>
      <vt:lpstr>Westwood LET</vt:lpstr>
      <vt:lpstr>超世纪细行书</vt:lpstr>
      <vt:lpstr>汉仪秀英体繁</vt:lpstr>
      <vt:lpstr>書法家行書體</vt:lpstr>
      <vt:lpstr>DY10+ZDCGvd-10</vt:lpstr>
      <vt:lpstr>E-TT</vt:lpstr>
      <vt:lpstr>Goudy ExtraBold</vt:lpstr>
      <vt:lpstr>SuperFrench</vt:lpstr>
      <vt:lpstr>Calligraph421 BT</vt:lpstr>
      <vt:lpstr>迷你简娃娃篆</vt:lpstr>
      <vt:lpstr>｣ﾍ｣ﾓ ･ｴ･ｷ･ﾃ･ｯ</vt:lpstr>
      <vt:lpstr>陔?隴闚</vt:lpstr>
      <vt:lpstr>DFPYuanMXBold-B5</vt:lpstr>
      <vt:lpstr>速度</vt:lpstr>
      <vt:lpstr>方正宋黑繁体</vt:lpstr>
      <vt:lpstr>윤디자인고딕</vt:lpstr>
      <vt:lpstr>eler eoaSaVabaN</vt:lpstr>
      <vt:lpstr>WP TypographicSymbols</vt:lpstr>
      <vt:lpstr>Typewriter</vt:lpstr>
      <vt:lpstr>全真中細圓體</vt:lpstr>
      <vt:lpstr>華康運動篇</vt:lpstr>
      <vt:lpstr>華康圓體注音</vt:lpstr>
      <vt:lpstr>Microstyle Bold Extended ATT</vt:lpstr>
      <vt:lpstr>DigifaceWide</vt:lpstr>
      <vt:lpstr>rr_basic01</vt:lpstr>
      <vt:lpstr>金梅小甜甜圓體字</vt:lpstr>
      <vt:lpstr>中國龍行書體</vt:lpstr>
      <vt:lpstr>High Tower Text</vt:lpstr>
      <vt:lpstr>HYbsrB</vt:lpstr>
      <vt:lpstr>叶根友特隶简体</vt:lpstr>
      <vt:lpstr>Burnstown Dam</vt:lpstr>
      <vt:lpstr>B Futura Bold</vt:lpstr>
      <vt:lpstr>华康娃娃体</vt:lpstr>
      <vt:lpstr>華康圓緣體</vt:lpstr>
      <vt:lpstr>04b</vt:lpstr>
      <vt:lpstr>方正行楷繁体</vt:lpstr>
      <vt:lpstr>迷你简咪咪</vt:lpstr>
      <vt:lpstr>迷你简趣味</vt:lpstr>
      <vt:lpstr>Rosewood Std Regular</vt:lpstr>
      <vt:lpstr>Kozuka Mincho Pro EL</vt:lpstr>
      <vt:lpstr>Olympic Beijing Picto</vt:lpstr>
      <vt:lpstr>120</vt:lpstr>
      <vt:lpstr>華康標楷體</vt:lpstr>
      <vt:lpstr>华康布丁体W12</vt:lpstr>
      <vt:lpstr>经典繁印篆</vt:lpstr>
      <vt:lpstr>经典繁角隶</vt:lpstr>
      <vt:lpstr>经典繁方篆</vt:lpstr>
      <vt:lpstr>经典繁角篆</vt:lpstr>
      <vt:lpstr>DNVBaskerville</vt:lpstr>
      <vt:lpstr>Americana BT</vt:lpstr>
      <vt:lpstr>超研澤標準楷體</vt:lpstr>
      <vt:lpstr>Futured</vt:lpstr>
      <vt:lpstr>Imago</vt:lpstr>
      <vt:lpstr>文鼎中隸</vt:lpstr>
      <vt:lpstr>AR Script3 Bold</vt:lpstr>
      <vt:lpstr>倪</vt:lpstr>
      <vt:lpstr>经典细宋简</vt:lpstr>
      <vt:lpstr>천리안체H</vt:lpstr>
      <vt:lpstr>나모H 중고딕</vt:lpstr>
      <vt:lpstr>Carbon Block</vt:lpstr>
      <vt:lpstr>超世纪粗海报</vt:lpstr>
      <vt:lpstr>方正超粗黑繁体</vt:lpstr>
      <vt:lpstr>KK</vt:lpstr>
      <vt:lpstr>Wave2</vt:lpstr>
      <vt:lpstr>GEsansConLight47</vt:lpstr>
      <vt:lpstr>DupontOv</vt:lpstr>
      <vt:lpstr>长城新魏碑体</vt:lpstr>
      <vt:lpstr>昆仑细圆</vt:lpstr>
      <vt:lpstr>创艺繁黑体</vt:lpstr>
      <vt:lpstr>汉鼎繁长美黑</vt:lpstr>
      <vt:lpstr>迷你简萝卜</vt:lpstr>
      <vt:lpstr>方正粗宋_GBK</vt:lpstr>
      <vt:lpstr>方正流行体繁体</vt:lpstr>
      <vt:lpstr>超研澤粗行楷</vt:lpstr>
      <vt:lpstr>ITC Avant Garde Gothic</vt:lpstr>
      <vt:lpstr>TimpaniHeavy</vt:lpstr>
      <vt:lpstr>Joinks</vt:lpstr>
      <vt:lpstr>b</vt:lpstr>
      <vt:lpstr>汉鼎简姚体</vt:lpstr>
      <vt:lpstr>TFArdent</vt:lpstr>
      <vt:lpstr>经典舒同体简</vt:lpstr>
      <vt:lpstr>ReservoirGrunge</vt:lpstr>
      <vt:lpstr>_x0010__x0003_w</vt:lpstr>
      <vt:lpstr>MGentleHKS-Light</vt:lpstr>
      <vt:lpstr>长城中隶体</vt:lpstr>
      <vt:lpstr>Metropolian Demo</vt:lpstr>
      <vt:lpstr>GSI Map Symbols</vt:lpstr>
      <vt:lpstr>方正汉真广标简体</vt:lpstr>
      <vt:lpstr>TimesNewRomanPS-ItalicMT-Identi</vt:lpstr>
      <vt:lpstr>金梅美工破裂字形</vt:lpstr>
      <vt:lpstr>Caslon</vt:lpstr>
      <vt:lpstr>经典综艺体繁</vt:lpstr>
      <vt:lpstr>‘Times New Roman‘</vt:lpstr>
      <vt:lpstr>文鼎中隶</vt:lpstr>
      <vt:lpstr>chs_boot</vt:lpstr>
      <vt:lpstr>Copperplate</vt:lpstr>
      <vt:lpstr>EYlogo</vt:lpstr>
      <vt:lpstr>UniversS 45 Light</vt:lpstr>
      <vt:lpstr>方正细圆</vt:lpstr>
      <vt:lpstr>ExtraS 4</vt:lpstr>
      <vt:lpstr>FZDHT</vt:lpstr>
      <vt:lpstr>Denmark</vt:lpstr>
      <vt:lpstr>Superglue</vt:lpstr>
      <vt:lpstr>Hemi Head 426</vt:lpstr>
      <vt:lpstr>Mead Bold</vt:lpstr>
      <vt:lpstr>Charles in Charge</vt:lpstr>
      <vt:lpstr>方正姚体繁体</vt:lpstr>
      <vt:lpstr>CF-簡黑體</vt:lpstr>
      <vt:lpstr>Delta Hey Max Nine</vt:lpstr>
      <vt:lpstr>Kabob</vt:lpstr>
      <vt:lpstr>Crystal Radio Kit</vt:lpstr>
      <vt:lpstr>SpeedoSSi</vt:lpstr>
      <vt:lpstr>Forgotten Futurist</vt:lpstr>
      <vt:lpstr>Unicorn</vt:lpstr>
      <vt:lpstr>Cuckoo</vt:lpstr>
      <vt:lpstr>Pricedown</vt:lpstr>
      <vt:lpstr>Beesknees ITC</vt:lpstr>
      <vt:lpstr>Vagabond</vt:lpstr>
      <vt:lpstr>GlooGun</vt:lpstr>
      <vt:lpstr>Chaucer</vt:lpstr>
      <vt:lpstr>汉仪魏碑繁</vt:lpstr>
      <vt:lpstr>Times New RomanPS BoldMT</vt:lpstr>
      <vt:lpstr>Times New RomanPSMT</vt:lpstr>
      <vt:lpstr>MSungHK-Light</vt:lpstr>
      <vt:lpstr>MKai-SemiBold-Identity-H</vt:lpstr>
      <vt:lpstr>创艺繁宋体</vt:lpstr>
      <vt:lpstr>Arrows1</vt:lpstr>
      <vt:lpstr>AR MinchoL JIS</vt:lpstr>
      <vt:lpstr>DY149+ZCUGim-149</vt:lpstr>
      <vt:lpstr>方正隶变_GBK</vt:lpstr>
      <vt:lpstr>Kaileen</vt:lpstr>
      <vt:lpstr>MTimesNewRoman</vt:lpstr>
      <vt:lpstr>Ottawa</vt:lpstr>
      <vt:lpstr>Univers Medium</vt:lpstr>
      <vt:lpstr>Gadget</vt:lpstr>
      <vt:lpstr>AndaleSans-Bold</vt:lpstr>
      <vt:lpstr>Clarendon Blk BT</vt:lpstr>
      <vt:lpstr>DeVinne Txt BT</vt:lpstr>
      <vt:lpstr>Lydian BT</vt:lpstr>
      <vt:lpstr>Yahei Mono</vt:lpstr>
      <vt:lpstr>cajcd-fntae</vt:lpstr>
      <vt:lpstr>TimesNewRomanPS-Italic</vt:lpstr>
      <vt:lpstr>ＧＢ 中国標題宋</vt:lpstr>
      <vt:lpstr>Frobisher Regular</vt:lpstr>
      <vt:lpstr>Symbol Tiger Expert</vt:lpstr>
      <vt:lpstr>汉仪书魂体简</vt:lpstr>
      <vt:lpstr>长城粗魏碑体</vt:lpstr>
      <vt:lpstr>长城粗隶书体</vt:lpstr>
      <vt:lpstr>方正平和繁体</vt:lpstr>
      <vt:lpstr>Fanatika One</vt:lpstr>
      <vt:lpstr>華康新綜藝體W9(P)</vt:lpstr>
      <vt:lpstr>華康宗楷體W7</vt:lpstr>
      <vt:lpstr>華康行書體(P)</vt:lpstr>
      <vt:lpstr>全真細隸書</vt:lpstr>
      <vt:lpstr>HelveticaNeue-Bold</vt:lpstr>
      <vt:lpstr>方正大标宋_GBK</vt:lpstr>
      <vt:lpstr>ESRI Ordnance Survey</vt:lpstr>
      <vt:lpstr>PeterBecker-Heavy</vt:lpstr>
      <vt:lpstr>Copperplate32bc</vt:lpstr>
      <vt:lpstr>Wiz Arial Unicode MS</vt:lpstr>
      <vt:lpstr>V5 Prophit</vt:lpstr>
      <vt:lpstr>HyhwpEQ</vt:lpstr>
      <vt:lpstr>MenkIPA_CN</vt:lpstr>
      <vt:lpstr>Antique Olv (W1)</vt:lpstr>
      <vt:lpstr>翱极</vt:lpstr>
      <vt:lpstr>AdvGulliv-R</vt:lpstr>
      <vt:lpstr>Banner</vt:lpstr>
      <vt:lpstr>Sitka Banner</vt:lpstr>
      <vt:lpstr>Gill Sans MT Condensed</vt:lpstr>
      <vt:lpstr>DIN-Light</vt:lpstr>
      <vt:lpstr>SWMap</vt:lpstr>
      <vt:lpstr>AR StdKaiti Bold B5</vt:lpstr>
      <vt:lpstr>Avatar</vt:lpstr>
      <vt:lpstr>.30</vt:lpstr>
      <vt:lpstr>中國龍瑩篆體</vt:lpstr>
      <vt:lpstr>BuschGardenz</vt:lpstr>
      <vt:lpstr>Excelsior</vt:lpstr>
      <vt:lpstr>華康少女文字W3(P)</vt:lpstr>
      <vt:lpstr>و¥·ن½“_GB2312</vt:lpstr>
      <vt:lpstr>ISOCT</vt:lpstr>
      <vt:lpstr>Swis721 LtEx BT</vt:lpstr>
      <vt:lpstr>Dot Short of a Matrix</vt:lpstr>
      <vt:lpstr>金梅特黑雷電字形</vt:lpstr>
      <vt:lpstr>方正综艺_GBK</vt:lpstr>
      <vt:lpstr>Kaufmann BT</vt:lpstr>
      <vt:lpstr>Acklin</vt:lpstr>
      <vt:lpstr>KabobBlack</vt:lpstr>
      <vt:lpstr>寋体</vt:lpstr>
      <vt:lpstr>DFPWeiBei-B5</vt:lpstr>
      <vt:lpstr>DFWeiBei-B5</vt:lpstr>
      <vt:lpstr>Pinewood</vt:lpstr>
      <vt:lpstr>超世纪细隶书</vt:lpstr>
      <vt:lpstr>文鼎中特廣告體</vt:lpstr>
      <vt:lpstr>華康正顏楷體 Std W5</vt:lpstr>
      <vt:lpstr>cajcd fnta6</vt:lpstr>
      <vt:lpstr>方正新报宋简体</vt:lpstr>
      <vt:lpstr>sө_x0002_</vt:lpstr>
      <vt:lpstr>華康棒棒體W5</vt:lpstr>
      <vt:lpstr>華康儷黑 Std W5</vt:lpstr>
      <vt:lpstr>WeddingText BT</vt:lpstr>
      <vt:lpstr>金梅毛顏楷</vt:lpstr>
      <vt:lpstr>華康仿宋體W6</vt:lpstr>
      <vt:lpstr>Cooper Lt BT</vt:lpstr>
      <vt:lpstr>TRENDY</vt:lpstr>
      <vt:lpstr>Nortel Networks Primary</vt:lpstr>
      <vt:lpstr>Nortel Networks Primary SB</vt:lpstr>
      <vt:lpstr>Interstate-Light</vt:lpstr>
      <vt:lpstr>Interstate-Bold</vt:lpstr>
      <vt:lpstr>RefSpecialty</vt:lpstr>
      <vt:lpstr>方正琥珀繁体</vt:lpstr>
      <vt:lpstr>汉仪方隶简</vt:lpstr>
      <vt:lpstr>金山简魏碑</vt:lpstr>
      <vt:lpstr>Gregorian</vt:lpstr>
      <vt:lpstr>Harmony Text</vt:lpstr>
      <vt:lpstr>Pussycat</vt:lpstr>
      <vt:lpstr>»ªÎÄ¿¬Ìå</vt:lpstr>
      <vt:lpstr>Symap</vt:lpstr>
      <vt:lpstr>迷你简新魏碑</vt:lpstr>
      <vt:lpstr>迷你简长美黑</vt:lpstr>
      <vt:lpstr>Future Meters - Times New Roman</vt:lpstr>
      <vt:lpstr>创艺繁综艺</vt:lpstr>
      <vt:lpstr>汉鼎简特圆</vt:lpstr>
      <vt:lpstr>75 Helvetica Bold</vt:lpstr>
      <vt:lpstr>宋体+′	...</vt:lpstr>
      <vt:lpstr>ITC Bookman</vt:lpstr>
      <vt:lpstr>Hoefler Text Regular</vt:lpstr>
      <vt:lpstr>و¥·ن½“</vt:lpstr>
      <vt:lpstr>هچژو–‡و¥·ن½“</vt:lpstr>
      <vt:lpstr>魂心</vt:lpstr>
      <vt:lpstr>DFHSGothic-W5</vt:lpstr>
      <vt:lpstr>華康中黑體(P)-UN</vt:lpstr>
      <vt:lpstr>華康唐風隸W7</vt:lpstr>
      <vt:lpstr>?l?r ?o?S?V?b?N</vt:lpstr>
      <vt:lpstr>細圓</vt:lpstr>
      <vt:lpstr>DIN-Black</vt:lpstr>
      <vt:lpstr>HelveticaNeueLT Pro 45 Lt</vt:lpstr>
      <vt:lpstr>Chronicles of a Hero</vt:lpstr>
      <vt:lpstr>Trebuchet MS Italic</vt:lpstr>
      <vt:lpstr>Trebuchet MS</vt:lpstr>
      <vt:lpstr>MetaPlusNormal-Roman</vt:lpstr>
      <vt:lpstr>汉仪蝶语体简</vt:lpstr>
      <vt:lpstr>Waker</vt:lpstr>
      <vt:lpstr>迷你简柏青</vt:lpstr>
      <vt:lpstr>Opus Pix</vt:lpstr>
      <vt:lpstr>Marker</vt:lpstr>
      <vt:lpstr>中山行书百年纪念版</vt:lpstr>
      <vt:lpstr>★日文毛笔行书</vt:lpstr>
      <vt:lpstr>钟齐王庆华毛笔简体</vt:lpstr>
      <vt:lpstr>谭体</vt:lpstr>
      <vt:lpstr>汉仪陆行繁</vt:lpstr>
      <vt:lpstr>汉仪唐隶繁</vt:lpstr>
      <vt:lpstr>长城中隶体繁</vt:lpstr>
      <vt:lpstr>创艺繁隶书</vt:lpstr>
      <vt:lpstr>方正幼线繁体</vt:lpstr>
      <vt:lpstr>华康布丁体W12(P)</vt:lpstr>
      <vt:lpstr>经典细等线繁</vt:lpstr>
      <vt:lpstr>汉仪细行楷简</vt:lpstr>
      <vt:lpstr>漢儀中等線繁</vt:lpstr>
      <vt:lpstr>汉鼎繁特行</vt:lpstr>
      <vt:lpstr>金山繁标宋</vt:lpstr>
      <vt:lpstr>长城特圆体</vt:lpstr>
      <vt:lpstr>FangSong_GB2312-Identity-V</vt:lpstr>
      <vt:lpstr>全真古印體</vt:lpstr>
      <vt:lpstr>方正粗圆_GBK</vt:lpstr>
      <vt:lpstr>文鼎小标宋简</vt:lpstr>
      <vt:lpstr>迷你简蝶语</vt:lpstr>
      <vt:lpstr>中國龍金石篆</vt:lpstr>
      <vt:lpstr>迷你荆棘体</vt:lpstr>
      <vt:lpstr>Alba</vt:lpstr>
      <vt:lpstr>文新字海-中楷</vt:lpstr>
      <vt:lpstr>和平簡粗黑</vt:lpstr>
      <vt:lpstr>??????</vt:lpstr>
      <vt:lpstr>微软雅黑黑体</vt:lpstr>
      <vt:lpstr>DFKaiShu-SB-Estd-BF</vt:lpstr>
      <vt:lpstr>Arial,BoldItalic</vt:lpstr>
      <vt:lpstr>SF Burlington Script</vt:lpstr>
      <vt:lpstr>Xirod</vt:lpstr>
      <vt:lpstr>Monotype Sorts 2</vt:lpstr>
      <vt:lpstr>AnnStone</vt:lpstr>
      <vt:lpstr>Futura LtCn BT</vt:lpstr>
      <vt:lpstr>Action Jackson</vt:lpstr>
      <vt:lpstr>方正兰亭中粗黑简体</vt:lpstr>
      <vt:lpstr>方正兰亭细黑简体</vt:lpstr>
      <vt:lpstr>方正黄草_GBK</vt:lpstr>
      <vt:lpstr>Mirarae BT</vt:lpstr>
      <vt:lpstr>Kautiva Cyrillic Black</vt:lpstr>
      <vt:lpstr>Abadi MT</vt:lpstr>
      <vt:lpstr>Arial Tur</vt:lpstr>
      <vt:lpstr>Helvetica 35 Thin</vt:lpstr>
      <vt:lpstr>汉鼎简长美黑</vt:lpstr>
      <vt:lpstr>超世纪中古印</vt:lpstr>
      <vt:lpstr>超世纪新潮体一波浪</vt:lpstr>
      <vt:lpstr>Futura Condensed</vt:lpstr>
      <vt:lpstr>Sand</vt:lpstr>
      <vt:lpstr>Techno</vt:lpstr>
      <vt:lpstr>Textile</vt:lpstr>
      <vt:lpstr>IsonormD</vt:lpstr>
      <vt:lpstr>FuturaBlack WGL4 BT</vt:lpstr>
      <vt:lpstr>Janson Text LT Std Italic</vt:lpstr>
      <vt:lpstr>ITC Lubalin Graph Std Book Obl</vt:lpstr>
      <vt:lpstr>CrandallMatthewv2-T1</vt:lpstr>
      <vt:lpstr>ITC Lubalin Graph Std Demi</vt:lpstr>
      <vt:lpstr>Univers LT Std 67 Cn Bold</vt:lpstr>
      <vt:lpstr>Bitstream Vera Sans</vt:lpstr>
      <vt:lpstr>Blackbaud Screen</vt:lpstr>
      <vt:lpstr>HY궁서B</vt:lpstr>
      <vt:lpstr>Bickham Script Pro Regular</vt:lpstr>
      <vt:lpstr>DejaVu Serif Condensed</vt:lpstr>
      <vt:lpstr>MetaPlusLF</vt:lpstr>
      <vt:lpstr>文鼎勘亭流</vt:lpstr>
      <vt:lpstr>華康特粗隸體</vt:lpstr>
      <vt:lpstr>pixelpoiiz</vt:lpstr>
      <vt:lpstr>Vladimir</vt:lpstr>
      <vt:lpstr>Asterix Blink Italic</vt:lpstr>
      <vt:lpstr>艙?闚</vt:lpstr>
      <vt:lpstr>汉仪双线体繁</vt:lpstr>
      <vt:lpstr>Helvetica 45 Light</vt:lpstr>
      <vt:lpstr>华光简琥珀</vt:lpstr>
      <vt:lpstr>方正藏体简体</vt:lpstr>
      <vt:lpstr>造字工房丁丁体演示版常规体</vt:lpstr>
      <vt:lpstr>仿宋_mso-spacerun</vt:lpstr>
      <vt:lpstr>迷你简中倩</vt:lpstr>
      <vt:lpstr>DFLiShuW3-B5</vt:lpstr>
      <vt:lpstr>DFLiYuan-Bd</vt:lpstr>
      <vt:lpstr>DFLiKingHei-XB</vt:lpstr>
      <vt:lpstr>方正剑体简体</vt:lpstr>
      <vt:lpstr>SimSun,Bold</vt:lpstr>
      <vt:lpstr>STXihei,Bold</vt:lpstr>
      <vt:lpstr>全新硬笔隶书简</vt:lpstr>
      <vt:lpstr>Sketch Rockwell</vt:lpstr>
      <vt:lpstr>Quicksand Bold Oblique</vt:lpstr>
      <vt:lpstr>GreekC</vt:lpstr>
      <vt:lpstr>漢儀黑咪體繁</vt:lpstr>
      <vt:lpstr>Arial (Headings)</vt:lpstr>
      <vt:lpstr>6809chargen</vt:lpstr>
      <vt:lpstr>Forgotten Futurist College</vt:lpstr>
      <vt:lpstr>Swis721 LtCn BT Tur</vt:lpstr>
      <vt:lpstr>OgilvyBaskerville-Regular</vt:lpstr>
      <vt:lpstr>富漢通粗角流</vt:lpstr>
      <vt:lpstr>冼极楛极</vt:lpstr>
      <vt:lpstr>,Helvetica</vt:lpstr>
      <vt:lpstr>少</vt:lpstr>
      <vt:lpstr>德彪钢笔行书字库</vt:lpstr>
      <vt:lpstr>OldDreadfulNo7 BT</vt:lpstr>
      <vt:lpstr>ITC Bookman Light (PCL6)</vt:lpstr>
      <vt:lpstr>EU-F9X</vt:lpstr>
      <vt:lpstr>AmphionOutline</vt:lpstr>
      <vt:lpstr>繁综艺</vt:lpstr>
      <vt:lpstr>汉鼎繁特隶</vt:lpstr>
      <vt:lpstr>Total</vt:lpstr>
      <vt:lpstr>EXCESS</vt:lpstr>
      <vt:lpstr>迷你简新舒体</vt:lpstr>
      <vt:lpstr>迷你简北魏楷书</vt:lpstr>
      <vt:lpstr>迷你简书魂</vt:lpstr>
      <vt:lpstr>M 简中黑</vt:lpstr>
      <vt:lpstr>cajcd fnta8</vt:lpstr>
      <vt:lpstr>HY¿ï¸ªµµL</vt:lpstr>
      <vt:lpstr>Bering</vt:lpstr>
      <vt:lpstr>Andale Mono IPA</vt:lpstr>
      <vt:lpstr>書法家顏楷體</vt:lpstr>
      <vt:lpstr>｣ﾇ｣ﾂ ﾖﾐｹ妺ｴ･ｷ･ﾃ･ｯ</vt:lpstr>
      <vt:lpstr>｣ﾋ｣ﾇ ｷｱﾌ螂ｴ･ｷ･ﾃ･ｯ</vt:lpstr>
      <vt:lpstr>CG Palacio (WN)</vt:lpstr>
      <vt:lpstr>Tahoma Small Cap</vt:lpstr>
      <vt:lpstr>c</vt:lpstr>
      <vt:lpstr>      </vt:lpstr>
      <vt:lpstr>_宋体</vt:lpstr>
      <vt:lpstr>DY62+ZCBK7z-62</vt:lpstr>
      <vt:lpstr>GeoSlab703 Md BT</vt:lpstr>
      <vt:lpstr>E+H Weidemann Com Book</vt:lpstr>
      <vt:lpstr>汉仪柏青体繁</vt:lpstr>
      <vt:lpstr>汉仪凌波体繁</vt:lpstr>
      <vt:lpstr>汉仪彩蝶体简</vt:lpstr>
      <vt:lpstr>迷你简粗仿宋</vt:lpstr>
      <vt:lpstr>Philing</vt:lpstr>
      <vt:lpstr>迷你简楷体</vt:lpstr>
      <vt:lpstr>经典空趣体繁</vt:lpstr>
      <vt:lpstr>PressWriter Symbols</vt:lpstr>
      <vt:lpstr>KF-GB P ZhongYi</vt:lpstr>
      <vt:lpstr>KF-GB Gothic UB</vt:lpstr>
      <vt:lpstr>23</vt:lpstr>
      <vt:lpstr>文鼎CS楷体?文鼎CS楷体文鼎CS楷体r文鼎CS楷体rRegu</vt:lpstr>
      <vt:lpstr>FGP丸ｺﾞｼｯｸ体Ca-B</vt:lpstr>
      <vt:lpstr>★日文LOGO</vt:lpstr>
      <vt:lpstr>仿宋g彇....</vt:lpstr>
      <vt:lpstr>文鼎CS长宋</vt:lpstr>
      <vt:lpstr>é»ä½</vt:lpstr>
      <vt:lpstr>華康粗黑體(P)</vt:lpstr>
      <vt:lpstr>Audi Type Extended</vt:lpstr>
      <vt:lpstr>Lubalin Graph</vt:lpstr>
      <vt:lpstr>느낌체</vt:lpstr>
      <vt:lpstr>WeIRUANYAHEI</vt:lpstr>
      <vt:lpstr>aptango</vt:lpstr>
      <vt:lpstr>Alix2</vt:lpstr>
      <vt:lpstr>文鼎谁的字体繁</vt:lpstr>
      <vt:lpstr>Tech Sans Medium</vt:lpstr>
      <vt:lpstr>Tech Sans Book</vt:lpstr>
      <vt:lpstr>한컴돋움</vt:lpstr>
      <vt:lpstr>MetaCorr</vt:lpstr>
      <vt:lpstr>Garamond-Bold</vt:lpstr>
      <vt:lpstr>FZXH1K--GBK1-0</vt:lpstr>
      <vt:lpstr>휴먼태각진그래픽</vt:lpstr>
      <vt:lpstr>aril</vt:lpstr>
      <vt:lpstr>DLF-3-0-1046962930+ZBDIyC-681</vt:lpstr>
      <vt:lpstr>DLF-32769-4-368798737+ZBDIyC-68</vt:lpstr>
      <vt:lpstr>HYa3gj</vt:lpstr>
      <vt:lpstr>HYa1gj</vt:lpstr>
      <vt:lpstr>Anonymous</vt:lpstr>
      <vt:lpstr>Buildings</vt:lpstr>
      <vt:lpstr>Affliction</vt:lpstr>
      <vt:lpstr>頠ʹ䓨;_x0001_</vt:lpstr>
      <vt:lpstr>瀹嬩綋 Verdana</vt:lpstr>
      <vt:lpstr>Times Headline</vt:lpstr>
      <vt:lpstr>ft41</vt:lpstr>
      <vt:lpstr>Stencil BT</vt:lpstr>
      <vt:lpstr>΢</vt:lpstr>
      <vt:lpstr>M 中黑體</vt:lpstr>
      <vt:lpstr>monospace</vt:lpstr>
      <vt:lpstr>Futura Light</vt:lpstr>
      <vt:lpstr>ThordisSans</vt:lpstr>
      <vt:lpstr>DFPSoGei-W5</vt:lpstr>
      <vt:lpstr>汉仪细圆简</vt:lpstr>
      <vt:lpstr>華康POP1體W9(P)</vt:lpstr>
      <vt:lpstr>華康超圓體</vt:lpstr>
      <vt:lpstr>華康音樂篇</vt:lpstr>
      <vt:lpstr>方正硬笔楷书繁体</vt:lpstr>
      <vt:lpstr>24x12 宋体</vt:lpstr>
      <vt:lpstr>Capture it</vt:lpstr>
      <vt:lpstr>叶根友非主流手写</vt:lpstr>
      <vt:lpstr>方正楷体拼音字库01</vt:lpstr>
      <vt:lpstr>Hursheys</vt:lpstr>
      <vt:lpstr>JottFLF-BoldItalic.97</vt:lpstr>
      <vt:lpstr>華康POP1體W5(P)</vt:lpstr>
      <vt:lpstr>MHeiHKS-Bold</vt:lpstr>
      <vt:lpstr>?4eÿ?5b‹ _GB2312</vt:lpstr>
      <vt:lpstr>WP Hebrew David</vt:lpstr>
      <vt:lpstr>David</vt:lpstr>
      <vt:lpstr>隞踹?_GB2312</vt:lpstr>
      <vt:lpstr>螳倶ｽ・; background:rgb(192,192,19</vt:lpstr>
      <vt:lpstr>中圓</vt:lpstr>
      <vt:lpstr>Berylium</vt:lpstr>
      <vt:lpstr>汉仪瘦金书简</vt:lpstr>
      <vt:lpstr>華康仿宋體W4</vt:lpstr>
      <vt:lpstr>汉仪小隶书繁</vt:lpstr>
      <vt:lpstr>汉仪清韵体简</vt:lpstr>
      <vt:lpstr>文鼎行楷碑體</vt:lpstr>
      <vt:lpstr>汉仪粗篆繁</vt:lpstr>
      <vt:lpstr>MS-Gothic</vt:lpstr>
      <vt:lpstr>Velvenda Cooler</vt:lpstr>
      <vt:lpstr>TXT.SHX</vt:lpstr>
      <vt:lpstr>上海德昶压缩空气技术有限公司</vt:lpstr>
      <vt:lpstr>Hoefler Text Black</vt:lpstr>
      <vt:lpstr>经典空趣体简</vt:lpstr>
      <vt:lpstr>CountryBlueprint</vt:lpstr>
      <vt:lpstr>方正新舒体繁体</vt:lpstr>
      <vt:lpstr>造字工房尚雅准宋 G0v1 常规体</vt:lpstr>
      <vt:lpstr>造字工房悦黑 G0v1 细体</vt:lpstr>
      <vt:lpstr>Capitals</vt:lpstr>
      <vt:lpstr>瀹嬩綋Arial</vt:lpstr>
      <vt:lpstr>迷你简神工</vt:lpstr>
      <vt:lpstr>迷你简雕刻</vt:lpstr>
      <vt:lpstr>書法家特明體</vt:lpstr>
      <vt:lpstr>Harvey Balls</vt:lpstr>
      <vt:lpstr>汉仪篆书繁</vt:lpstr>
      <vt:lpstr>-윤고딕140_ppt</vt:lpstr>
      <vt:lpstr>博洋柳体</vt:lpstr>
      <vt:lpstr>螳倶ｽ・ &gt;荳・床荳矩剄閾ｳ&lt;/font&gt;&lt;font face</vt:lpstr>
      <vt:lpstr>螳倶ｽ・ &gt;荳・床・檎畑髓｢驥丞㍼閾ｳ&lt;/font&gt;&lt;font</vt:lpstr>
      <vt:lpstr>螳倶ｽ・ &gt;蜷ｨ&lt;/font&gt;&lt;font face=</vt:lpstr>
      <vt:lpstr>螳倶ｽ・ &gt;譛育函莠ｧ隶｡蛻剃ｸ雁合・梧ｯ乗怦霎ｾ&lt;/font</vt:lpstr>
      <vt:lpstr>螳倶ｽ・ &gt;譛亥ｮ梧・蟆乗音驥冗函莠ｧ・・/font&gt;&lt;fon</vt:lpstr>
      <vt:lpstr>螳倶ｽ・ &gt;荳頑ｵｷ隱我ｸｰ逶ｮ蜑肴ｭ｣蝨ｨ蝠・苅隹亥愛・碁｢</vt:lpstr>
      <vt:lpstr>螳倶ｽ・ &gt;譛井ｻｽ霎ｾ&lt;/font&gt;&lt;font face=</vt:lpstr>
      <vt:lpstr>MangalOOEnc</vt:lpstr>
      <vt:lpstr>ArialOOEnc</vt:lpstr>
      <vt:lpstr>Wingdings3OOEnc</vt:lpstr>
      <vt:lpstr>Wingdings2OOEnc</vt:lpstr>
      <vt:lpstr>WingdingsOOEnc</vt:lpstr>
      <vt:lpstr>Ericsson Capital TT</vt:lpstr>
      <vt:lpstr>EriLogo</vt:lpstr>
      <vt:lpstr>Bermuda Script</vt:lpstr>
      <vt:lpstr>΢_x0008__x0011_</vt:lpstr>
      <vt:lpstr>MComputer HKS Bold</vt:lpstr>
      <vt:lpstr>中國龍細楷書</vt:lpstr>
      <vt:lpstr>黑体_GB2312</vt:lpstr>
      <vt:lpstr>3 of 9 Barcode</vt:lpstr>
      <vt:lpstr>ч迒</vt:lpstr>
      <vt:lpstr>dialog</vt:lpstr>
      <vt:lpstr>__-Bold</vt:lpstr>
      <vt:lpstr>Humnst777 Lt BT</vt:lpstr>
      <vt:lpstr>汉仪书宋一...</vt:lpstr>
      <vt:lpstr>La Bamba LET</vt:lpstr>
      <vt:lpstr>Futura Danieli</vt:lpstr>
      <vt:lpstr>Times New Roman 80</vt:lpstr>
      <vt:lpstr>Loghi Danieli</vt:lpstr>
      <vt:lpstr>MS Reference 1</vt:lpstr>
      <vt:lpstr>Bookshelf Symbol 2</vt:lpstr>
      <vt:lpstr>華康儷細黑</vt:lpstr>
      <vt:lpstr>華康特粗楷體(P)</vt:lpstr>
      <vt:lpstr>華康粗黑體外字集</vt:lpstr>
      <vt:lpstr>Taipei</vt:lpstr>
      <vt:lpstr>華康仿宋體W6(P)</vt:lpstr>
      <vt:lpstr>Frutiger 57Cn</vt:lpstr>
      <vt:lpstr>Frutiger 67BoldCn</vt:lpstr>
      <vt:lpstr>VerdanaIKEA-Bold</vt:lpstr>
      <vt:lpstr>IKEA Sans SC</vt:lpstr>
      <vt:lpstr>IKEA Sans</vt:lpstr>
      <vt:lpstr>IKEA Serif</vt:lpstr>
      <vt:lpstr>Verdana-Bold</vt:lpstr>
      <vt:lpstr>A Charming Font Outline</vt:lpstr>
      <vt:lpstr>Ruzicka Freehand Roman</vt:lpstr>
      <vt:lpstr>Times New Roman Cyr</vt:lpstr>
      <vt:lpstr>cajcd fntdg</vt:lpstr>
      <vt:lpstr>가을체</vt:lpstr>
      <vt:lpstr>A081울릉도L</vt:lpstr>
      <vt:lpstr>全真中仿宋</vt:lpstr>
      <vt:lpstr>OfficinaSansBold</vt:lpstr>
      <vt:lpstr>Abduction</vt:lpstr>
      <vt:lpstr>Trek TNG Monitors</vt:lpstr>
      <vt:lpstr>经典繁淡古</vt:lpstr>
      <vt:lpstr>Humanist 777 Black</vt:lpstr>
      <vt:lpstr>BR Symbol</vt:lpstr>
      <vt:lpstr>ＭＳＰゴシック</vt:lpstr>
      <vt:lpstr>ZeissFrutigerNextPro-BoldCn</vt:lpstr>
      <vt:lpstr>HanWangCC02</vt:lpstr>
      <vt:lpstr>金梅海報麵包字形</vt:lpstr>
      <vt:lpstr>華康娃娃體(P)</vt:lpstr>
      <vt:lpstr>汉仪萝卜体繁</vt:lpstr>
      <vt:lpstr>Fixedsys</vt:lpstr>
      <vt:lpstr>经典空叠圆繁</vt:lpstr>
      <vt:lpstr>SWMeteo</vt:lpstr>
      <vt:lpstr>Dream Orphans</vt:lpstr>
      <vt:lpstr>迷你简魏碑</vt:lpstr>
      <vt:lpstr>Utopia-Regular</vt:lpstr>
      <vt:lpstr>雅黑</vt:lpstr>
      <vt:lpstr>文鼎空疊圓</vt:lpstr>
      <vt:lpstr>文鼎中粗隸</vt:lpstr>
      <vt:lpstr>文鼎雕刻体繁</vt:lpstr>
      <vt:lpstr>ه¾®è½¯é›…é»‘</vt:lpstr>
      <vt:lpstr>Airstrip One</vt:lpstr>
      <vt:lpstr>AdobeMingStd-Light,Bold</vt:lpstr>
      <vt:lpstr>Alba Matter</vt:lpstr>
      <vt:lpstr>Swiss921 BT</vt:lpstr>
      <vt:lpstr>文鼎CS大黑繁</vt:lpstr>
      <vt:lpstr>FuturaExtraBold</vt:lpstr>
      <vt:lpstr>Futura XBlk BT</vt:lpstr>
      <vt:lpstr>FZHT</vt:lpstr>
      <vt:lpstr>Mama Script</vt:lpstr>
      <vt:lpstr>Kautiva Cyrillic Bold</vt:lpstr>
      <vt:lpstr>SymbolMono BT</vt:lpstr>
      <vt:lpstr>Tathom</vt:lpstr>
      <vt:lpstr>MS-PGothic</vt:lpstr>
      <vt:lpstr>MSMincho</vt:lpstr>
      <vt:lpstr>Minya Nouvelle</vt:lpstr>
      <vt:lpstr>ItalicC (Vietnamese)</vt:lpstr>
      <vt:lpstr>UniversS 57 Condensed</vt:lpstr>
      <vt:lpstr>?_GB2312</vt:lpstr>
      <vt:lpstr>Kidstuff</vt:lpstr>
      <vt:lpstr>Symbol Set SWA</vt:lpstr>
      <vt:lpstr>A8+CAJ FNT03</vt:lpstr>
      <vt:lpstr>cajcd fnta4</vt:lpstr>
      <vt:lpstr>Univers 65 Bold</vt:lpstr>
      <vt:lpstr>汉仪颜楷繁</vt:lpstr>
      <vt:lpstr>άˎ̥</vt:lpstr>
      <vt:lpstr>Dinreg</vt:lpstr>
      <vt:lpstr>BTMedium</vt:lpstr>
      <vt:lpstr>CurrencyOutline</vt:lpstr>
      <vt:lpstr>MapInfo Cartographic</vt:lpstr>
      <vt:lpstr>T7</vt:lpstr>
      <vt:lpstr>迷你简隶书</vt:lpstr>
      <vt:lpstr>DLF-32769-3-1616522285+ZCKX5a-8</vt:lpstr>
      <vt:lpstr>DLF-3-36-1103840225+ZCKX5b-9</vt:lpstr>
      <vt:lpstr>HGS行書体</vt:lpstr>
      <vt:lpstr>FZBSJW--GB1-0</vt:lpstr>
      <vt:lpstr>超研澤中圓</vt:lpstr>
      <vt:lpstr>超研澤新藝體</vt:lpstr>
      <vt:lpstr>雅坊美工02</vt:lpstr>
      <vt:lpstr>SIEMENS-Firmenmarke</vt:lpstr>
      <vt:lpstr>돋움,Arial</vt:lpstr>
      <vt:lpstr>휴먼세모음T</vt:lpstr>
      <vt:lpstr>태-헤드라인티B</vt:lpstr>
      <vt:lpstr>FangSong-Identity-H</vt:lpstr>
      <vt:lpstr>CX P簡ゴ-R</vt:lpstr>
      <vt:lpstr>a picture alphabet</vt:lpstr>
      <vt:lpstr>ˎ̥,Verdana,Arial</vt:lpstr>
      <vt:lpstr>DFPYuanLight-B5</vt:lpstr>
      <vt:lpstr>Helvetica 95 Black</vt:lpstr>
      <vt:lpstr>_x0002__GB2312</vt:lpstr>
      <vt:lpstr>Modern</vt:lpstr>
      <vt:lpstr>굵은으뜸체</vt:lpstr>
      <vt:lpstr>孙过庭草体测试版</vt:lpstr>
      <vt:lpstr>RyuminPr6-Regular-90msp-RKSJ-H-</vt:lpstr>
      <vt:lpstr>Clarendon BT</vt:lpstr>
      <vt:lpstr>lovepop</vt:lpstr>
      <vt:lpstr>Andale Sans for VST</vt:lpstr>
      <vt:lpstr>Gill Sans MT Shadow</vt:lpstr>
      <vt:lpstr>Signet Roundhand ATT</vt:lpstr>
      <vt:lpstr>MSung-Medium</vt:lpstr>
      <vt:lpstr>Verdana-Identity-H</vt:lpstr>
      <vt:lpstr>CF-Â²·¢Åé</vt:lpstr>
      <vt:lpstr>²Ó©úÅé</vt:lpstr>
      <vt:lpstr>-고딩L</vt:lpstr>
      <vt:lpstr>-고딩M</vt:lpstr>
      <vt:lpstr>PV 12x24</vt:lpstr>
      <vt:lpstr>Siemens Sans Black</vt:lpstr>
      <vt:lpstr>Siemens Logo</vt:lpstr>
      <vt:lpstr>迷你简双线体</vt:lpstr>
      <vt:lpstr>ISOCTEUR</vt:lpstr>
      <vt:lpstr>Transistor</vt:lpstr>
      <vt:lpstr>C Univers 57 Condensed</vt:lpstr>
      <vt:lpstr>DINMittelschrift</vt:lpstr>
      <vt:lpstr>MYoungHKS-Medium</vt:lpstr>
      <vt:lpstr>26</vt:lpstr>
      <vt:lpstr>Danske Text</vt:lpstr>
      <vt:lpstr>Arail</vt:lpstr>
      <vt:lpstr>汉仪超粗宋繁</vt:lpstr>
      <vt:lpstr>文鼎报宋体繁</vt:lpstr>
      <vt:lpstr>ن»؟ه®‹</vt:lpstr>
      <vt:lpstr>華康儷簡宋</vt:lpstr>
      <vt:lpstr>仿 宋__GB2312</vt:lpstr>
      <vt:lpstr>DY5+ZGdBZM-5</vt:lpstr>
      <vt:lpstr>GDT</vt:lpstr>
      <vt:lpstr>ARIB-ShinGo-regular</vt:lpstr>
      <vt:lpstr>華康特粗圓體</vt:lpstr>
      <vt:lpstr>華康楷書體W3(P)</vt:lpstr>
      <vt:lpstr>LF Song</vt:lpstr>
      <vt:lpstr>Utsaah</vt:lpstr>
      <vt:lpstr>EU-B2X</vt:lpstr>
      <vt:lpstr>EU-B3X</vt:lpstr>
      <vt:lpstr>EU-B6X</vt:lpstr>
      <vt:lpstr>方正报宋_GBK</vt:lpstr>
      <vt:lpstr>文鼎潇洒体</vt:lpstr>
      <vt:lpstr>金梅毛隸書</vt:lpstr>
      <vt:lpstr>A-OTF MainichiNewspapersM Pro L</vt:lpstr>
      <vt:lpstr>321impact</vt:lpstr>
      <vt:lpstr>方正粗倩繁体</vt:lpstr>
      <vt:lpstr>Arial_KS</vt:lpstr>
      <vt:lpstr>Short Hand</vt:lpstr>
      <vt:lpstr>University Roman LET</vt:lpstr>
      <vt:lpstr>Candid</vt:lpstr>
      <vt:lpstr>ＤＦ平成ゴシック体W5</vt:lpstr>
      <vt:lpstr>HGMaruGothicMPRO</vt:lpstr>
      <vt:lpstr>HGGothicM</vt:lpstr>
      <vt:lpstr>HGGyoshotai</vt:lpstr>
      <vt:lpstr>HGMinchoB</vt:lpstr>
      <vt:lpstr>HGMinchoE</vt:lpstr>
      <vt:lpstr>HGSoeiKakupoptai</vt:lpstr>
      <vt:lpstr>HGP平成丸ｺﾞｼｯｸ体W8</vt:lpstr>
      <vt:lpstr>平成明朝</vt:lpstr>
      <vt:lpstr>DeltaSymbol</vt:lpstr>
      <vt:lpstr>FFFAG G+ Adv P 4 D F 60 E</vt:lpstr>
      <vt:lpstr>华文细黑-WinCharSetFFFF-H</vt:lpstr>
      <vt:lpstr>造字工房朗倩（非商用）细体</vt:lpstr>
      <vt:lpstr>造字工房力黑（非商用）常规体</vt:lpstr>
      <vt:lpstr>HelveticaNeueLT Pro 67 MdCnO</vt:lpstr>
      <vt:lpstr>李旭科书法 v1.4</vt:lpstr>
      <vt:lpstr>Quicksand Book</vt:lpstr>
      <vt:lpstr>Quicksand Bold</vt:lpstr>
      <vt:lpstr>Lantinghei SC</vt:lpstr>
      <vt:lpstr>经典繁超黑</vt:lpstr>
      <vt:lpstr>HGPMinchoE</vt:lpstr>
      <vt:lpstr>華康方圓體</vt:lpstr>
      <vt:lpstr>迷你繁赵楷</vt:lpstr>
      <vt:lpstr>迷你简方叠体</vt:lpstr>
      <vt:lpstr>TTF46827ACtCID-WinCharSetFFFF-H</vt:lpstr>
      <vt:lpstr>HYKai U3HK</vt:lpstr>
      <vt:lpstr>Bliss</vt:lpstr>
      <vt:lpstr>BNPP Sans</vt:lpstr>
      <vt:lpstr>Standard Bank-Demi</vt:lpstr>
      <vt:lpstr>HelveticaNeue LT 65 Medium</vt:lpstr>
      <vt:lpstr>Akzidenz Grotesk Roman</vt:lpstr>
      <vt:lpstr>NOT USED</vt:lpstr>
      <vt:lpstr>Segoe UI Light 8</vt:lpstr>
      <vt:lpstr>Credit Suisse Type Light</vt:lpstr>
      <vt:lpstr>TradeGothic</vt:lpstr>
      <vt:lpstr>EYInterstate</vt:lpstr>
      <vt:lpstr>EYInterstate Light</vt:lpstr>
      <vt:lpstr>DokChampa</vt:lpstr>
      <vt:lpstr>锐字锐线俏皮简1.0</vt:lpstr>
      <vt:lpstr>BernhardFashion BT</vt:lpstr>
      <vt:lpstr>方正汉简简体</vt:lpstr>
      <vt:lpstr>418-CAI978</vt:lpstr>
      <vt:lpstr>HOT-Ninja Std R</vt:lpstr>
      <vt:lpstr>HakusyuGyosyoPro_kk</vt:lpstr>
      <vt:lpstr>TheSansCorrespondence</vt:lpstr>
      <vt:lpstr>AR PL UMing HK</vt:lpstr>
      <vt:lpstr>WP Greek Courier</vt:lpstr>
      <vt:lpstr>65 Helvetica Medium</vt:lpstr>
      <vt:lpstr>Arial (WE)</vt:lpstr>
      <vt:lpstr>Symbol (AS)</vt:lpstr>
      <vt:lpstr>Sabon</vt:lpstr>
      <vt:lpstr>迷你简幼线</vt:lpstr>
      <vt:lpstr>Aftermath (BRK)</vt:lpstr>
      <vt:lpstr>琥珀繁体</vt:lpstr>
      <vt:lpstr>JBold</vt:lpstr>
      <vt:lpstr>MetaPlusNormal</vt:lpstr>
      <vt:lpstr>20</vt:lpstr>
      <vt:lpstr>A-OTF 新ゴ Pro L</vt:lpstr>
      <vt:lpstr>A-OTF 新ゴ Pro M</vt:lpstr>
      <vt:lpstr>ヒラギノ明朝 Pro W3</vt:lpstr>
      <vt:lpstr>A-OTF 教科書ICA Pro R</vt:lpstr>
      <vt:lpstr>HG教科書体</vt:lpstr>
      <vt:lpstr>S2G らぶ</vt:lpstr>
      <vt:lpstr>HGP平成角ｺﾞｼｯｸ体W5AR</vt:lpstr>
      <vt:lpstr>TBｺﾞｼｯｸR</vt:lpstr>
      <vt:lpstr>HappyFrame</vt:lpstr>
      <vt:lpstr>青柳衡山フォント草書２</vt:lpstr>
      <vt:lpstr>HGP創英ﾌﾟﾚｾﾞﾝｽEB</vt:lpstr>
      <vt:lpstr>HGS明朝E</vt:lpstr>
      <vt:lpstr>Myriad Apple</vt:lpstr>
      <vt:lpstr>Haan Cooljazz M</vt:lpstr>
      <vt:lpstr>GarmdITC Bk BT</vt:lpstr>
      <vt:lpstr>ΟGB2312</vt:lpstr>
      <vt:lpstr>方正舒体幼圆宋体隶书楷体_GB2312华文中宋华文行楷华文新魏</vt:lpstr>
      <vt:lpstr>Kozuka Mincho Pr6N EL</vt:lpstr>
      <vt:lpstr>时装斑点狗,《做字网》定做!下载.</vt:lpstr>
      <vt:lpstr>ft29</vt:lpstr>
      <vt:lpstr>2006</vt:lpstr>
      <vt:lpstr>Adry of Hanabi</vt:lpstr>
      <vt:lpstr>Contemporary</vt:lpstr>
      <vt:lpstr>DIRT2 DEATH</vt:lpstr>
      <vt:lpstr>Baron Kuffner</vt:lpstr>
      <vt:lpstr>Dirty Joe</vt:lpstr>
      <vt:lpstr>Liebe Ist Für Alle Da</vt:lpstr>
      <vt:lpstr>MDRS-FD01</vt:lpstr>
      <vt:lpstr>Mesquite Std</vt:lpstr>
      <vt:lpstr>Murder Of Mayday</vt:lpstr>
      <vt:lpstr>Smudgers™</vt:lpstr>
      <vt:lpstr>Ugloosy</vt:lpstr>
      <vt:lpstr>skirules-Sans2</vt:lpstr>
      <vt:lpstr>tramyad</vt:lpstr>
      <vt:lpstr>Weltron Urban</vt:lpstr>
      <vt:lpstr>Helvetica LT Std Black</vt:lpstr>
      <vt:lpstr>HGPSoeiPresenceEB</vt:lpstr>
      <vt:lpstr>HGSMinchoE</vt:lpstr>
      <vt:lpstr>Museo Sans For Dell 300</vt:lpstr>
      <vt:lpstr>Tom's Headache</vt:lpstr>
      <vt:lpstr>C39HrP24DmTt</vt:lpstr>
      <vt:lpstr>CODON</vt:lpstr>
      <vt:lpstr>微软繁综艺</vt:lpstr>
      <vt:lpstr>微软繁标宋</vt:lpstr>
      <vt:lpstr>微软繁超黑</vt:lpstr>
      <vt:lpstr>Nobel-Book</vt:lpstr>
      <vt:lpstr>LEXUS 简中黑 U</vt:lpstr>
      <vt:lpstr>Arial Hebrew</vt:lpstr>
      <vt:lpstr>101! Arctic Blast</vt:lpstr>
      <vt:lpstr>04b_08</vt:lpstr>
      <vt:lpstr>04b_03</vt:lpstr>
      <vt:lpstr>迷你繁陆行</vt:lpstr>
      <vt:lpstr>04b_25</vt:lpstr>
      <vt:lpstr>Abaddon™</vt:lpstr>
      <vt:lpstr>DFTongTong-B5</vt:lpstr>
      <vt:lpstr>造字工房悦黑演示版常规体</vt:lpstr>
      <vt:lpstr>Crazy Harold</vt:lpstr>
      <vt:lpstr>汉鼎简舒体</vt:lpstr>
      <vt:lpstr>Plantagenet Cherokee</vt:lpstr>
      <vt:lpstr>DFGKanTeiRyu-XB</vt:lpstr>
      <vt:lpstr>DFGHSGothic-W5</vt:lpstr>
      <vt:lpstr>011-CAI978</vt:lpstr>
      <vt:lpstr>文鼎淹水体</vt:lpstr>
      <vt:lpstr>文鼎花瓣体</vt:lpstr>
      <vt:lpstr>文鼎香肠体</vt:lpstr>
      <vt:lpstr>方正经黑简体</vt:lpstr>
      <vt:lpstr>Katy Berry</vt:lpstr>
      <vt:lpstr>文鼎淹水體</vt:lpstr>
      <vt:lpstr>文鼎超黑</vt:lpstr>
      <vt:lpstr>BoobToob</vt:lpstr>
      <vt:lpstr>Castorgate Wide</vt:lpstr>
      <vt:lpstr>Devroye SCOSF</vt:lpstr>
      <vt:lpstr>Divina</vt:lpstr>
      <vt:lpstr>Downtempo</vt:lpstr>
      <vt:lpstr>LHF David Design</vt:lpstr>
      <vt:lpstr>Helvetica LT CondensedBlack</vt:lpstr>
      <vt:lpstr>HelveticaNeue LT 95 Black</vt:lpstr>
      <vt:lpstr>Helvetica-Black-SemiBold</vt:lpstr>
      <vt:lpstr>Helvetica LT Black</vt:lpstr>
      <vt:lpstr>Helvetica CE 55 Roman</vt:lpstr>
      <vt:lpstr>書法家勘亭流</vt:lpstr>
      <vt:lpstr>Jellyka - Love and Passion</vt:lpstr>
      <vt:lpstr>最像素EX2</vt:lpstr>
      <vt:lpstr>Aurora BdCn BT</vt:lpstr>
      <vt:lpstr>方正黑体_GB18030</vt:lpstr>
      <vt:lpstr>微软亚黑</vt:lpstr>
      <vt:lpstr>华康黑体W5</vt:lpstr>
      <vt:lpstr>新蒂下午茶基本版</vt:lpstr>
      <vt:lpstr>CopprplGoth Cn BT</vt:lpstr>
      <vt:lpstr>Khmer UI</vt:lpstr>
      <vt:lpstr>迷你简美黑</vt:lpstr>
      <vt:lpstr>晨光大字</vt:lpstr>
      <vt:lpstr>Bodoni SvtyTwo ITC TT-Book</vt:lpstr>
      <vt:lpstr>Avenir</vt:lpstr>
      <vt:lpstr>SamsungImagination</vt:lpstr>
      <vt:lpstr>SamsungImaginationBold</vt:lpstr>
      <vt:lpstr>Myriad Pro Light</vt:lpstr>
      <vt:lpstr>Beyond Sky</vt:lpstr>
      <vt:lpstr>Helvetica CE 35 Thin</vt:lpstr>
      <vt:lpstr>华康勘亭流W9(P)</vt:lpstr>
      <vt:lpstr>文鼎CS中圆繁</vt:lpstr>
      <vt:lpstr>Nokia Standard Light</vt:lpstr>
      <vt:lpstr>方正仿宋</vt:lpstr>
      <vt:lpstr>Denne Shuffle</vt:lpstr>
      <vt:lpstr>Quatl</vt:lpstr>
      <vt:lpstr>Zero Threes</vt:lpstr>
      <vt:lpstr>金梅小屁屁美工字</vt:lpstr>
      <vt:lpstr>Calibri (主题正文)</vt:lpstr>
      <vt:lpstr>Avenir LT Std 65 Medium</vt:lpstr>
      <vt:lpstr>HelveticaNeueLT Pro 63 MdEx</vt:lpstr>
      <vt:lpstr>ambulance shotgun</vt:lpstr>
      <vt:lpstr>Kozuka Mincho Pr6N L</vt:lpstr>
      <vt:lpstr>ヒラギノ角ゴ ProN</vt:lpstr>
      <vt:lpstr>Cyberspace</vt:lpstr>
      <vt:lpstr>tama mini02</vt:lpstr>
      <vt:lpstr>HelveticaNeueLT Pro 93 BlkExO</vt:lpstr>
      <vt:lpstr>HelveticaNeueLT Pro 93 BlkEx</vt:lpstr>
      <vt:lpstr>HelveticaNeueLT Pro 73 BdEx</vt:lpstr>
      <vt:lpstr>HelveticaNeueLT Pro 33 ThEx</vt:lpstr>
      <vt:lpstr>Pirulen</vt:lpstr>
      <vt:lpstr>catman</vt:lpstr>
      <vt:lpstr>B SIDE</vt:lpstr>
      <vt:lpstr>Brassiere</vt:lpstr>
      <vt:lpstr>方正正纤黑_GBK</vt:lpstr>
      <vt:lpstr>方正正中黑_GBK</vt:lpstr>
      <vt:lpstr>方正细圆_GBK</vt:lpstr>
      <vt:lpstr>方正硬笔行书_GBK</vt:lpstr>
      <vt:lpstr>方正正大黑_GBK</vt:lpstr>
      <vt:lpstr>方正彩云_GBK</vt:lpstr>
      <vt:lpstr>Alex Brush</vt:lpstr>
      <vt:lpstr>方正胖娃_GBK</vt:lpstr>
      <vt:lpstr>SNOWREN建刚体</vt:lpstr>
      <vt:lpstr>Gill Sans Ultra</vt:lpstr>
      <vt:lpstr>OpenSymbol</vt:lpstr>
      <vt:lpstr>迷你简细圆</vt:lpstr>
      <vt:lpstr>PEPgenius10</vt:lpstr>
      <vt:lpstr>001 System Analysis</vt:lpstr>
      <vt:lpstr>D3 Mouldism Round Italic</vt:lpstr>
      <vt:lpstr>DialogInput</vt:lpstr>
      <vt:lpstr>永中黑体</vt:lpstr>
      <vt:lpstr>Yozo Ming</vt:lpstr>
      <vt:lpstr>x1ao4 black</vt:lpstr>
      <vt:lpstr>KAPastaAldente</vt:lpstr>
      <vt:lpstr>Kaela</vt:lpstr>
      <vt:lpstr>Honoka Mincho</vt:lpstr>
      <vt:lpstr>IBM Helvetica Black Oblique</vt:lpstr>
      <vt:lpstr>Avenir LT Pro 45 Book</vt:lpstr>
      <vt:lpstr>Nirmala UI Semilight</vt:lpstr>
      <vt:lpstr>STSongti-SC-Regular</vt:lpstr>
      <vt:lpstr>Source Han Sans Bold</vt:lpstr>
      <vt:lpstr>Songti SC Black</vt:lpstr>
      <vt:lpstr>Songti SC Bold</vt:lpstr>
      <vt:lpstr>MacType</vt:lpstr>
      <vt:lpstr>UUS UN INCHIKE</vt:lpstr>
      <vt:lpstr>DFLiuLi-B5</vt:lpstr>
      <vt:lpstr>Nakadai</vt:lpstr>
      <vt:lpstr>Speedy</vt:lpstr>
      <vt:lpstr>造字工房坚黑（非商用）常规体</vt:lpstr>
      <vt:lpstr>KT&amp;G 상상본문 M</vt:lpstr>
      <vt:lpstr>Airal</vt:lpstr>
      <vt:lpstr>Gotham</vt:lpstr>
      <vt:lpstr>HelveticaNeueLT Pro 23 UltLtEx</vt:lpstr>
      <vt:lpstr>HelveticaNeueLT Pro 26 UltLtIt</vt:lpstr>
      <vt:lpstr>Roboto Medium</vt:lpstr>
      <vt:lpstr>Myanmar Text</vt:lpstr>
      <vt:lpstr>Open Sans Condensed Light</vt:lpstr>
      <vt:lpstr>Big Hero 6</vt:lpstr>
      <vt:lpstr>Microsoft YaHei UI Light</vt:lpstr>
      <vt:lpstr>Craig</vt:lpstr>
      <vt:lpstr>Fat fairy</vt:lpstr>
      <vt:lpstr>German Beauty</vt:lpstr>
      <vt:lpstr>4YEOstamp</vt:lpstr>
      <vt:lpstr>A Little Pot</vt:lpstr>
      <vt:lpstr>BIRTH OF A HERO</vt:lpstr>
      <vt:lpstr>Cutie Pop</vt:lpstr>
      <vt:lpstr>FFF Tusj</vt:lpstr>
      <vt:lpstr>GoodMorningAfternoon</vt:lpstr>
      <vt:lpstr>JLEE</vt:lpstr>
      <vt:lpstr>嗡啊吽－田英章楷书字体</vt:lpstr>
      <vt:lpstr>中國龍魏碑體</vt:lpstr>
      <vt:lpstr>Antimony Blue</vt:lpstr>
      <vt:lpstr>文鼎大颜楷简体</vt:lpstr>
      <vt:lpstr>方正中雅宋简</vt:lpstr>
      <vt:lpstr>金桥简魏碑</vt:lpstr>
      <vt:lpstr>经典等线简</vt:lpstr>
      <vt:lpstr>΢ȭхڢ, ڌ墬 Verdana</vt:lpstr>
      <vt:lpstr>苹方 特粗</vt:lpstr>
      <vt:lpstr>苹方 常规</vt:lpstr>
      <vt:lpstr>方正兰亭特黑长_GBK</vt:lpstr>
      <vt:lpstr>PT Dingbats 1</vt:lpstr>
      <vt:lpstr>HYe1gj</vt:lpstr>
      <vt:lpstr>FZXH1JW--GB1-0</vt:lpstr>
      <vt:lpstr>HelveticaNeueLT Pro 65 Md</vt:lpstr>
      <vt:lpstr>KG Skinny Latte</vt:lpstr>
      <vt:lpstr>Henderson BCG Sans</vt:lpstr>
      <vt:lpstr>FS Lola Medium</vt:lpstr>
      <vt:lpstr>FS Lola Light</vt:lpstr>
      <vt:lpstr>Henderson BCG Serif</vt:lpstr>
      <vt:lpstr>Krungthep</vt:lpstr>
      <vt:lpstr>STHeiti Light</vt:lpstr>
      <vt:lpstr>方正宋刻本秀楷简体</vt:lpstr>
      <vt:lpstr>PT Serif</vt:lpstr>
      <vt:lpstr>YaHei Consolas Hybrid</vt:lpstr>
      <vt:lpstr>Adventure Subtitles</vt:lpstr>
      <vt:lpstr>ヒラギノ角ゴ StdN</vt:lpstr>
      <vt:lpstr>叶根友空心简体</vt:lpstr>
      <vt:lpstr>Monaco CY</vt:lpstr>
      <vt:lpstr>Futura-book</vt:lpstr>
      <vt:lpstr>HY목각파임B</vt:lpstr>
      <vt:lpstr>Simple-Line-Icons</vt:lpstr>
      <vt:lpstr>Sosa</vt:lpstr>
      <vt:lpstr>Travelcons</vt:lpstr>
      <vt:lpstr>VWHeadline-Bk</vt:lpstr>
      <vt:lpstr>Folio Md BT</vt:lpstr>
      <vt:lpstr>BellCent NamNum BT</vt:lpstr>
      <vt:lpstr>Amano</vt:lpstr>
      <vt:lpstr>方正兰亭大黑_GBK</vt:lpstr>
      <vt:lpstr>钟齐段宁行书</vt:lpstr>
      <vt:lpstr>DevanagariMT-Bold</vt:lpstr>
      <vt:lpstr>’宋体’</vt:lpstr>
      <vt:lpstr>Nokia Pure Headline Ultra Light</vt:lpstr>
      <vt:lpstr>Nokia Pure Headline Light</vt:lpstr>
      <vt:lpstr>Nokia Pure Headline AS Light</vt:lpstr>
      <vt:lpstr>Nokia Pure Headline AS Bold</vt:lpstr>
      <vt:lpstr>Nokia Pure Headline IN Light</vt:lpstr>
      <vt:lpstr>Nokia Pure Headline IN</vt:lpstr>
      <vt:lpstr>张海山锐线体2.0</vt:lpstr>
      <vt:lpstr>Times New Roman (PCL6)</vt:lpstr>
      <vt:lpstr>\brdrhair Arial</vt:lpstr>
      <vt:lpstr>Impress BT</vt:lpstr>
      <vt:lpstr>ICMN-Handwriting</vt:lpstr>
      <vt:lpstr>Meta</vt:lpstr>
      <vt:lpstr>Microsoft YaHei ΢ȭхڢ ڌ墢ˎ̥</vt:lpstr>
      <vt:lpstr>Good Times</vt:lpstr>
      <vt:lpstr>KswHannyaotamesi</vt:lpstr>
      <vt:lpstr>HYb2gj-GBK-EUC-H-Identity-H</vt:lpstr>
      <vt:lpstr>Arial ˎ̥</vt:lpstr>
      <vt:lpstr>GB18030 Bitmap</vt:lpstr>
      <vt:lpstr>KyoMadoka</vt:lpstr>
      <vt:lpstr>Microsoft JhengHei Light</vt:lpstr>
      <vt:lpstr>Uighursoft 3L Hei</vt:lpstr>
      <vt:lpstr>Lantinghei SC Demibold</vt:lpstr>
      <vt:lpstr>Avenir Book</vt:lpstr>
      <vt:lpstr>Iowan Old Style Italic</vt:lpstr>
      <vt:lpstr>Iowan Old Style Roman</vt:lpstr>
      <vt:lpstr>Iowan Old Style Bold</vt:lpstr>
      <vt:lpstr>new times roman</vt:lpstr>
      <vt:lpstr>HelvNeueforIBM-Light</vt:lpstr>
      <vt:lpstr>LubalinforIBM-Book</vt:lpstr>
      <vt:lpstr>HelvNeue for IBM</vt:lpstr>
      <vt:lpstr>LubalinforIBM-Demi</vt:lpstr>
      <vt:lpstr>A-OTF Gothic MB101 Pro H</vt:lpstr>
      <vt:lpstr>LubalGraph Bk BT</vt:lpstr>
      <vt:lpstr>Geometr706 Md BT</vt:lpstr>
      <vt:lpstr>方正宋三简体</vt:lpstr>
      <vt:lpstr>Yuanti SC Regular</vt:lpstr>
      <vt:lpstr>AR TianniuB5 Bold</vt:lpstr>
      <vt:lpstr>Impact MT Std</vt:lpstr>
      <vt:lpstr>Adobe Naskh Medium</vt:lpstr>
      <vt:lpstr>儷黑 Pro</vt:lpstr>
      <vt:lpstr>HelvNeue Bold for IBM</vt:lpstr>
      <vt:lpstr>Lubalin for IBM Demi</vt:lpstr>
      <vt:lpstr>Lubalin for IBM Book</vt:lpstr>
      <vt:lpstr>Cabin</vt:lpstr>
      <vt:lpstr>Helvetica Neue Thin</vt:lpstr>
      <vt:lpstr>Helvetica Neue Medium for IBM</vt:lpstr>
      <vt:lpstr>NCR New Marker v8</vt:lpstr>
      <vt:lpstr>Tanline</vt:lpstr>
      <vt:lpstr>Leelawadee</vt:lpstr>
      <vt:lpstr>Leelawadee UI</vt:lpstr>
      <vt:lpstr>Leelawadee</vt:lpstr>
      <vt:lpstr>造字工房朗宋（非商用）常规体</vt:lpstr>
      <vt:lpstr>新蒂小丸子</vt:lpstr>
      <vt:lpstr>Didot</vt:lpstr>
      <vt:lpstr>文鼎霹靂體</vt:lpstr>
      <vt:lpstr>Amelia BT</vt:lpstr>
      <vt:lpstr>Akzidenz-Grotesk BQ Light with</vt:lpstr>
      <vt:lpstr>Akzidenz-Grotesk BQ</vt:lpstr>
      <vt:lpstr>金桥繁隶书</vt:lpstr>
      <vt:lpstr>Hope Made</vt:lpstr>
      <vt:lpstr>Gray Design Medium</vt:lpstr>
      <vt:lpstr>Gray Design Regular</vt:lpstr>
      <vt:lpstr>Chalkduster</vt:lpstr>
      <vt:lpstr>Roboto Black</vt:lpstr>
      <vt:lpstr>Fixed Miriam Transparent</vt:lpstr>
      <vt:lpstr>Miriam Fixed</vt:lpstr>
      <vt:lpstr>DFPHeiMedium-B5</vt:lpstr>
      <vt:lpstr>DFHeiMedium-B5</vt:lpstr>
      <vt:lpstr>DFNMingXBold-B5</vt:lpstr>
      <vt:lpstr>DFYuanLight-B5</vt:lpstr>
      <vt:lpstr>DFYuanMedium-B5</vt:lpstr>
      <vt:lpstr>DFKanTingLiu-B5</vt:lpstr>
      <vt:lpstr>DFKaiXBold-B5</vt:lpstr>
      <vt:lpstr>DFTanKaiW5-B5</vt:lpstr>
      <vt:lpstr>DFPNYuanMXBold-B5</vt:lpstr>
      <vt:lpstr>DFPYuanUBold-B5</vt:lpstr>
      <vt:lpstr>DFYuanBold-B5</vt:lpstr>
      <vt:lpstr>DFPYuanBold-B5</vt:lpstr>
      <vt:lpstr>DFPHeiLight-B5</vt:lpstr>
      <vt:lpstr>DFNYuanXBold-B5</vt:lpstr>
      <vt:lpstr>DFPKanTingLiu-B5</vt:lpstr>
      <vt:lpstr>DFYanKaiW7-B5</vt:lpstr>
      <vt:lpstr>DFMingMedium-B5</vt:lpstr>
      <vt:lpstr>DFLiHei-Md</vt:lpstr>
      <vt:lpstr>DFPYuanMedium-B5</vt:lpstr>
      <vt:lpstr>DFBangBangW5-B5</vt:lpstr>
      <vt:lpstr>DFYuanUBold-B5</vt:lpstr>
      <vt:lpstr>DFPPOP1W5-B5</vt:lpstr>
      <vt:lpstr>DFPKaiXBold-B5</vt:lpstr>
      <vt:lpstr>Book Master</vt:lpstr>
      <vt:lpstr>Kaiti SC</vt:lpstr>
      <vt:lpstr>楷体飭.</vt:lpstr>
      <vt:lpstr>mn-cs</vt:lpstr>
      <vt:lpstr>christelLine black TRIAL</vt:lpstr>
      <vt:lpstr>Droid Sans</vt:lpstr>
      <vt:lpstr>HY바다M</vt:lpstr>
      <vt:lpstr>汉仪报宋简</vt:lpstr>
      <vt:lpstr>FZZDXJW--GB1-0</vt:lpstr>
      <vt:lpstr>u5b8bu4f53</vt:lpstr>
      <vt:lpstr>̥</vt:lpstr>
      <vt:lpstr>Sosa Regular</vt:lpstr>
      <vt:lpstr>Lato Bold</vt:lpstr>
      <vt:lpstr>TCCSANS Bold Italic</vt:lpstr>
      <vt:lpstr>方正莎儿硬笔简体</vt:lpstr>
      <vt:lpstr>PT Dingbats 2</vt:lpstr>
      <vt:lpstr>InputMono</vt:lpstr>
      <vt:lpstr>HP Simplified W01 Bold Italic</vt:lpstr>
      <vt:lpstr>Arimo</vt:lpstr>
      <vt:lpstr>Kaiti TC Regular</vt:lpstr>
      <vt:lpstr>Whiteboard</vt:lpstr>
      <vt:lpstr>MoolBoran</vt:lpstr>
      <vt:lpstr>Kedage</vt:lpstr>
      <vt:lpstr>HP Simplified W01 Bold</vt:lpstr>
      <vt:lpstr>\super Times New Roman</vt:lpstr>
      <vt:lpstr>HigherStandards-Headline</vt:lpstr>
      <vt:lpstr>өũ</vt:lpstr>
      <vt:lpstr>????P)</vt:lpstr>
      <vt:lpstr>Helvetica LT Std Cond Light</vt:lpstr>
      <vt:lpstr>Ari</vt:lpstr>
      <vt:lpstr>彩虹小标宋</vt:lpstr>
      <vt:lpstr>Transponder AOE</vt:lpstr>
      <vt:lpstr>Radioland</vt:lpstr>
      <vt:lpstr>LED BOARD REVERSED</vt:lpstr>
      <vt:lpstr>LaBrit</vt:lpstr>
      <vt:lpstr>sөũ</vt:lpstr>
      <vt:lpstr>Novarese Book</vt:lpstr>
      <vt:lpstr>GillSansLight</vt:lpstr>
      <vt:lpstr>Bodoni SvtyTwo SC ITC TT-Book</vt:lpstr>
      <vt:lpstr>Arial Unicode MS,Andale WT,Taho</vt:lpstr>
      <vt:lpstr>楷体、</vt:lpstr>
      <vt:lpstr>楷体2</vt:lpstr>
      <vt:lpstr>Hot Rod Gang BV</vt:lpstr>
      <vt:lpstr>Rod</vt:lpstr>
      <vt:lpstr>Radio Space</vt:lpstr>
      <vt:lpstr>컄뚦 Holiday-MDJP01</vt:lpstr>
      <vt:lpstr>2 Prong Tree</vt:lpstr>
      <vt:lpstr>Alexei Copperplate</vt:lpstr>
      <vt:lpstr>Amelia</vt:lpstr>
      <vt:lpstr>NanumGothic</vt:lpstr>
      <vt:lpstr>思源黑体 CN Bold</vt:lpstr>
      <vt:lpstr>方正仿郭简体</vt:lpstr>
      <vt:lpstr>造字工房尚黑（非商用）粗体</vt:lpstr>
      <vt:lpstr>FAJIDD+Times-Roman</vt:lpstr>
      <vt:lpstr>Bevan</vt:lpstr>
      <vt:lpstr>DFMincho-UB</vt:lpstr>
      <vt:lpstr>Adobe 명조 Std M</vt:lpstr>
      <vt:lpstr>FZXiDengXian-Z06S</vt:lpstr>
      <vt:lpstr>Adobe Heiti Std R</vt:lpstr>
      <vt:lpstr>FZZhongDengXian-Z07S</vt:lpstr>
      <vt:lpstr>小塚ゴシック Pro M</vt:lpstr>
      <vt:lpstr>Open Sans Cond Light</vt:lpstr>
      <vt:lpstr>Raleway Medium</vt:lpstr>
      <vt:lpstr>Raleway SemiBold</vt:lpstr>
      <vt:lpstr>DFPingJuW7-B5</vt:lpstr>
      <vt:lpstr>DFPWaWa-B5</vt:lpstr>
      <vt:lpstr>WenQuanYi Zen Hei</vt:lpstr>
      <vt:lpstr>FZLTXHK--GBK1-0</vt:lpstr>
      <vt:lpstr>Animals 2</vt:lpstr>
      <vt:lpstr>Digital-7 Mono</vt:lpstr>
      <vt:lpstr>苹方 中等</vt:lpstr>
      <vt:lpstr>Auto 1</vt:lpstr>
      <vt:lpstr>微软雅黑 (正文)</vt:lpstr>
      <vt:lpstr>字体管家娜娜体</vt:lpstr>
      <vt:lpstr>刘德华字体叶根友仿08</vt:lpstr>
      <vt:lpstr>Raleway Black</vt:lpstr>
      <vt:lpstr>Clear Sans</vt:lpstr>
      <vt:lpstr>Noto Sans S Chinese Black</vt:lpstr>
      <vt:lpstr>Noto Sans S Chinese Bold</vt:lpstr>
      <vt:lpstr>楷书</vt:lpstr>
      <vt:lpstr>叶根友刀锋黑草-企业版</vt:lpstr>
      <vt:lpstr>VW Headline OT-Black</vt:lpstr>
      <vt:lpstr>迷你简习字</vt:lpstr>
      <vt:lpstr>Fenice BT</vt:lpstr>
      <vt:lpstr>Times Bold Italic</vt:lpstr>
      <vt:lpstr>宋体B8B体</vt:lpstr>
      <vt:lpstr>文鼎荆棘体繁</vt:lpstr>
      <vt:lpstr>Time new roman</vt:lpstr>
      <vt:lpstr>AR DESTINE</vt:lpstr>
      <vt:lpstr>Swiss911 UCm BT</vt:lpstr>
      <vt:lpstr>Microsoft JhengHei UI Light</vt:lpstr>
      <vt:lpstr>Stag Sans Book</vt:lpstr>
      <vt:lpstr>方正俊黑简体</vt:lpstr>
      <vt:lpstr>迷你简硬笔楷书</vt:lpstr>
      <vt:lpstr>圆体-简 细体</vt:lpstr>
      <vt:lpstr>叶根友毛笔行书修正版</vt:lpstr>
      <vt:lpstr>MHeiSung HKS UltraBold</vt:lpstr>
      <vt:lpstr>方正少儿繁体</vt:lpstr>
      <vt:lpstr>方正大标宋繁体</vt:lpstr>
      <vt:lpstr>方正华隶繁体</vt:lpstr>
      <vt:lpstr>PingFang SC Regular</vt:lpstr>
      <vt:lpstr>PingFang SC Semibold</vt:lpstr>
      <vt:lpstr>造字工房悦黑演示版纤细体</vt:lpstr>
      <vt:lpstr>imitationDemo</vt:lpstr>
      <vt:lpstr>方正兰亭准黑_GBK</vt:lpstr>
      <vt:lpstr>Clear Sans Thin</vt:lpstr>
      <vt:lpstr>Source Sans Pro ExtraLight</vt:lpstr>
      <vt:lpstr>叶根友毛笔行书简体-企业版</vt:lpstr>
      <vt:lpstr>Avenir Next Cyr W04 Demi Italic</vt:lpstr>
      <vt:lpstr>Avenir Next Cyr W04 Demi</vt:lpstr>
      <vt:lpstr>MSKITOKILLA</vt:lpstr>
      <vt:lpstr>方正咆哮简体</vt:lpstr>
      <vt:lpstr>Big John</vt:lpstr>
      <vt:lpstr>方正中等线繁体</vt:lpstr>
      <vt:lpstr>HanWangShinSuMedium</vt:lpstr>
      <vt:lpstr>TT76EBF54tCID-WinCharSetFFFF-H</vt:lpstr>
      <vt:lpstr>日本青柳衡山毛笔字体</vt:lpstr>
      <vt:lpstr>锐字云字库综艺体1.0</vt:lpstr>
      <vt:lpstr>字体管家胖丫儿</vt:lpstr>
      <vt:lpstr>Tekton Pro</vt:lpstr>
      <vt:lpstr>Jellyka, Saint-Andrew's Queen</vt:lpstr>
      <vt:lpstr>Hannotate SC Regular</vt:lpstr>
      <vt:lpstr>Juergen</vt:lpstr>
      <vt:lpstr>造字工房尚黑 G0v1 常规体</vt:lpstr>
      <vt:lpstr>SketchFlow Print</vt:lpstr>
      <vt:lpstr>Segoe Pro Light</vt:lpstr>
      <vt:lpstr>Libel Suit</vt:lpstr>
      <vt:lpstr>Segoe Pro</vt:lpstr>
      <vt:lpstr>★时尚中黑</vt:lpstr>
      <vt:lpstr>Zapfino Forte LT Alternate</vt:lpstr>
      <vt:lpstr>.PhonepadTwo</vt:lpstr>
      <vt:lpstr>Ohka</vt:lpstr>
      <vt:lpstr>AntiqueOlv</vt:lpstr>
      <vt:lpstr>Geometr415 Blk BT Black</vt:lpstr>
      <vt:lpstr>Geometr415 Md BT</vt:lpstr>
      <vt:lpstr>Geometr415 Md BT Medium</vt:lpstr>
      <vt:lpstr>方正粗雅宋长简体</vt:lpstr>
      <vt:lpstr>方正粗雅宋长_GBK</vt:lpstr>
      <vt:lpstr>MEllePRC-Light</vt:lpstr>
      <vt:lpstr>Geogrotesque Regular</vt:lpstr>
      <vt:lpstr>BMWType V2 Light</vt:lpstr>
      <vt:lpstr>BMW Type Global Regular</vt:lpstr>
      <vt:lpstr>SHeadR</vt:lpstr>
      <vt:lpstr>EdgertonsHand</vt:lpstr>
      <vt:lpstr>Citroen</vt:lpstr>
      <vt:lpstr>Volvo Broad Pro</vt:lpstr>
      <vt:lpstr>Acid Reflux (BRK)</vt:lpstr>
      <vt:lpstr>FZChaoCuHei-M10</vt:lpstr>
      <vt:lpstr>Geometric (Body)</vt:lpstr>
      <vt:lpstr>Gotham Black</vt:lpstr>
      <vt:lpstr>Gotham-Medium</vt:lpstr>
      <vt:lpstr>Nueva Std Cond</vt:lpstr>
      <vt:lpstr>HelveticaNeueLT Pro 35 Th</vt:lpstr>
      <vt:lpstr>Sid Lee EB ExtraBold</vt:lpstr>
      <vt:lpstr>HelveticaNeueLT Std ExtBlk Cn</vt:lpstr>
      <vt:lpstr>PF Din Text Comp Pro Thin</vt:lpstr>
      <vt:lpstr>PF DinText Pro Medium</vt:lpstr>
      <vt:lpstr>MINI Type Global Regular</vt:lpstr>
      <vt:lpstr>DFPHeiW5-GB</vt:lpstr>
      <vt:lpstr>方正准雅宋_GBK</vt:lpstr>
      <vt:lpstr>.PhoneKeyCaps</vt:lpstr>
      <vt:lpstr>'courier new'</vt:lpstr>
      <vt:lpstr>金梅草行字形空心</vt:lpstr>
      <vt:lpstr>Galapogos BRK</vt:lpstr>
      <vt:lpstr>BlackJackRegular</vt:lpstr>
      <vt:lpstr>Market-Regular</vt:lpstr>
      <vt:lpstr>Onyx</vt:lpstr>
      <vt:lpstr>ＨＧｺﾞｼｯｸE-PRO</vt:lpstr>
      <vt:lpstr>BrockScript</vt:lpstr>
      <vt:lpstr>Champagne &amp; Limousines</vt:lpstr>
      <vt:lpstr>308-CAI978</vt:lpstr>
      <vt:lpstr>Code39AzaleaRegular3</vt:lpstr>
      <vt:lpstr>b7c2cbce_GB2312</vt:lpstr>
      <vt:lpstr>Shree Devanagari 714</vt:lpstr>
      <vt:lpstr>Sketch Toska</vt:lpstr>
      <vt:lpstr>Wintakitrial</vt:lpstr>
      <vt:lpstr>FZ 超粗黑简体</vt:lpstr>
      <vt:lpstr>FZ 细圆简体</vt:lpstr>
      <vt:lpstr>Chaparral Pro Light</vt:lpstr>
      <vt:lpstr>汉仪粗宋繁</vt:lpstr>
      <vt:lpstr>汉仪中黑繁</vt:lpstr>
      <vt:lpstr>汉仪大宋繁</vt:lpstr>
      <vt:lpstr>Arrgh!</vt:lpstr>
      <vt:lpstr>HanWangWCL05</vt:lpstr>
      <vt:lpstr>RuiHei Bauhaus Kr</vt:lpstr>
      <vt:lpstr>WenQuanYi Micro Hei</vt:lpstr>
      <vt:lpstr>MYuenHKS-SemiBold</vt:lpstr>
      <vt:lpstr>DY146+ZCMDrT-147</vt:lpstr>
      <vt:lpstr>方正等线</vt:lpstr>
      <vt:lpstr>华文中宋_x0008_.搃.</vt:lpstr>
      <vt:lpstr>华文中宋_x0008_碉..</vt:lpstr>
      <vt:lpstr>Cousine for Powerline</vt:lpstr>
      <vt:lpstr>DejaVu Sans Mono for Powerline</vt:lpstr>
      <vt:lpstr>Tinos for Powerline</vt:lpstr>
      <vt:lpstr>Source Code Pro Black</vt:lpstr>
      <vt:lpstr>Roboto Mono for Powerline</vt:lpstr>
      <vt:lpstr>Arista</vt:lpstr>
      <vt:lpstr>方正光辉特粗简体</vt:lpstr>
      <vt:lpstr>锐字云字库大标宋体 1.0</vt:lpstr>
      <vt:lpstr>文鼎中楷体</vt:lpstr>
      <vt:lpstr>HakusyuSousyoExtraBold</vt:lpstr>
      <vt:lpstr>字体管家版宋</vt:lpstr>
      <vt:lpstr>字体管家方萌</vt:lpstr>
      <vt:lpstr>ChunkFive</vt:lpstr>
      <vt:lpstr>Akkurat Pro Light</vt:lpstr>
      <vt:lpstr>Qualcomm Office Semibold</vt:lpstr>
      <vt:lpstr>Proxima Nova</vt:lpstr>
      <vt:lpstr>DFGRuLei-W5</vt:lpstr>
      <vt:lpstr>-윤명조150</vt:lpstr>
      <vt:lpstr>微?雅?</vt:lpstr>
      <vt:lpstr>Formata Condensed</vt:lpstr>
      <vt:lpstr>方正特雅宋简</vt:lpstr>
      <vt:lpstr>Domestic Manners</vt:lpstr>
      <vt:lpstr>方正字迹-叶根友特楷简体</vt:lpstr>
      <vt:lpstr>AR BERKLEY</vt:lpstr>
      <vt:lpstr>Orange LET</vt:lpstr>
      <vt:lpstr>RotisSemiSans ExtraBold</vt:lpstr>
      <vt:lpstr>STIXNonUnicode</vt:lpstr>
      <vt:lpstr>FZZQK--GBK1-0</vt:lpstr>
      <vt:lpstr>金梅美工愛心字形</vt:lpstr>
      <vt:lpstr>DFLiYuan-XB</vt:lpstr>
      <vt:lpstr>AR DECODE</vt:lpstr>
      <vt:lpstr>Arial Unicode MS幼圆新宋体-18030新宋体宋</vt:lpstr>
      <vt:lpstr>CAC Futura Casual</vt:lpstr>
      <vt:lpstr>Noto Sans S Chinese</vt:lpstr>
      <vt:lpstr>MNgaiHK-Bold</vt:lpstr>
      <vt:lpstr>方正兰亭准黑简体</vt:lpstr>
      <vt:lpstr>文鼎报宋</vt:lpstr>
      <vt:lpstr>文鼎特粗圆</vt:lpstr>
      <vt:lpstr>文鼎贱狗体</vt:lpstr>
      <vt:lpstr>腾祥孔淼石头简</vt:lpstr>
      <vt:lpstr>STBaoli-SC-Regular</vt:lpstr>
      <vt:lpstr>DFPGirlW5-B5</vt:lpstr>
      <vt:lpstr>Bauer Bodoni Std</vt:lpstr>
      <vt:lpstr>Arctic</vt:lpstr>
      <vt:lpstr>Gotham Rail Company NF</vt:lpstr>
      <vt:lpstr>Akzidenz-Grotesk BQ Extra Alt</vt:lpstr>
      <vt:lpstr>Raleway Light</vt:lpstr>
      <vt:lpstr>Source Sans Pro Semibold Italic</vt:lpstr>
      <vt:lpstr>Nexa Bold</vt:lpstr>
      <vt:lpstr>Bobz Type</vt:lpstr>
      <vt:lpstr>Besom 2</vt:lpstr>
      <vt:lpstr>華康POP1體 Std W7</vt:lpstr>
      <vt:lpstr>粉可爱</vt:lpstr>
      <vt:lpstr>Fira Code Light</vt:lpstr>
      <vt:lpstr>MetricHPE</vt:lpstr>
      <vt:lpstr>Gotham Rounded Medium</vt:lpstr>
      <vt:lpstr>Gotham Rounded Book</vt:lpstr>
      <vt:lpstr>Bodoni Std Bold Italic</vt:lpstr>
      <vt:lpstr>Segoe Pro Display</vt:lpstr>
      <vt:lpstr>Segoe UI Historic</vt:lpstr>
      <vt:lpstr>MSN MDL2 Assets</vt:lpstr>
      <vt:lpstr>Full MDL2 Assets</vt:lpstr>
      <vt:lpstr>Segoe Pro SemiLight</vt:lpstr>
      <vt:lpstr>Avenir Next Regular</vt:lpstr>
      <vt:lpstr>Avenir Next</vt:lpstr>
      <vt:lpstr>Avenir Next W1G Light</vt:lpstr>
      <vt:lpstr>Avenir Next W1G Medium</vt:lpstr>
      <vt:lpstr>Avenir Next W1G Regular</vt:lpstr>
      <vt:lpstr>Chronicle Text G2</vt:lpstr>
      <vt:lpstr>Segoe UI 8</vt:lpstr>
      <vt:lpstr>Segoe UI Bold</vt:lpstr>
      <vt:lpstr>Source Sans Pro Semibold</vt:lpstr>
      <vt:lpstr>DFYeaSong-B5</vt:lpstr>
      <vt:lpstr>方正细等线_GBK</vt:lpstr>
      <vt:lpstr>HanWangZonYi</vt:lpstr>
      <vt:lpstr>DFPZongYiW5-B5</vt:lpstr>
      <vt:lpstr>+中文正文</vt:lpstr>
      <vt:lpstr>Segoe Pro Display Light</vt:lpstr>
      <vt:lpstr>HelveticaNeueW02-97BlackCn</vt:lpstr>
      <vt:lpstr>wf_segoe-ui_semibold</vt:lpstr>
      <vt:lpstr>Valiant</vt:lpstr>
      <vt:lpstr>Gill Sans SemiBold</vt:lpstr>
      <vt:lpstr>101! December 14 1991</vt:lpstr>
      <vt:lpstr>Tahoma-Bold</vt:lpstr>
      <vt:lpstr>Casual</vt:lpstr>
      <vt:lpstr>造字工房悦黑体验版细长体</vt:lpstr>
      <vt:lpstr>Univers LT 59 UltraCondensed</vt:lpstr>
      <vt:lpstr>MinionPro-Regular</vt:lpstr>
      <vt:lpstr>.HelveticaNeueDeskInterface-Reg</vt:lpstr>
      <vt:lpstr>Kozuka Gothic Pr6N M</vt:lpstr>
      <vt:lpstr>Savoye LET</vt:lpstr>
      <vt:lpstr>Party LET</vt:lpstr>
      <vt:lpstr>Diploma</vt:lpstr>
      <vt:lpstr>ITC Avant Garde Std XLt</vt:lpstr>
      <vt:lpstr>宋?</vt:lpstr>
      <vt:lpstr>造字工房情书（非商用）常规体</vt:lpstr>
      <vt:lpstr>华文楷书</vt:lpstr>
      <vt:lpstr>华文楷体、</vt:lpstr>
      <vt:lpstr>华文楷体爱</vt:lpstr>
      <vt:lpstr>heiti</vt:lpstr>
      <vt:lpstr>華康儷特圓</vt:lpstr>
      <vt:lpstr>QEMTJK+MicrosoftYaHei</vt:lpstr>
      <vt:lpstr>NFNRWF+MicrosoftYaHei</vt:lpstr>
      <vt:lpstr>JDPCGS+Arial-BoldMT</vt:lpstr>
      <vt:lpstr>LFEQQS+MicrosoftYaHei</vt:lpstr>
      <vt:lpstr>UUHOQP+MicrosoftYaHei</vt:lpstr>
      <vt:lpstr>IHMRWU+MicrosoftYaHei</vt:lpstr>
      <vt:lpstr>AHNRBW+Calibri-Bold</vt:lpstr>
      <vt:lpstr>OEKWCK+MicrosoftYaHei</vt:lpstr>
      <vt:lpstr>LBGDHJ+MicrosoftYaHei</vt:lpstr>
      <vt:lpstr>KRFHQJ+Impact</vt:lpstr>
      <vt:lpstr>FLDBBV+MicrosoftYaHei</vt:lpstr>
      <vt:lpstr>GEGFAM+MicrosoftYaHei</vt:lpstr>
      <vt:lpstr>AFUSGW+MicrosoftYaHei</vt:lpstr>
      <vt:lpstr>FJROGK+MicrosoftYaHei</vt:lpstr>
      <vt:lpstr>LKFDIT+MicrosoftYaHei</vt:lpstr>
      <vt:lpstr>ADPNRG+MicrosoftYaHei</vt:lpstr>
      <vt:lpstr>NFAKKQ+YouYuan</vt:lpstr>
      <vt:lpstr>HBRQGA+MicrosoftYaHei</vt:lpstr>
      <vt:lpstr>VVGJSS+MicrosoftYaHei</vt:lpstr>
      <vt:lpstr>IEHKHF+MicrosoftYaHei</vt:lpstr>
      <vt:lpstr>EBSIRT+MicrosoftYaHei</vt:lpstr>
      <vt:lpstr>GOOLHF+MicrosoftYaHei</vt:lpstr>
      <vt:lpstr>QSDEEK+MicrosoftYaHei</vt:lpstr>
      <vt:lpstr>NDJEIG+MicrosoftYaHei</vt:lpstr>
      <vt:lpstr>QWNIEM+MicrosoftYaHei</vt:lpstr>
      <vt:lpstr>VTRLLE+MicrosoftYaHei</vt:lpstr>
      <vt:lpstr>ENEJDD+MicrosoftYaHei</vt:lpstr>
      <vt:lpstr>DNTRIR+MicrosoftYaHei</vt:lpstr>
      <vt:lpstr>DEWTUD+MicrosoftYaHei</vt:lpstr>
      <vt:lpstr>TWQMPR+MicrosoftYaHei</vt:lpstr>
      <vt:lpstr>LEGVAO+MicrosoftYaHei</vt:lpstr>
      <vt:lpstr>LPUJDG+MicrosoftYaHei</vt:lpstr>
      <vt:lpstr>KEDINQ+MicrosoftYaHei</vt:lpstr>
      <vt:lpstr>DJOKLK+MicrosoftYaHei</vt:lpstr>
      <vt:lpstr>LUMSJH+Arial-Black</vt:lpstr>
      <vt:lpstr>QTWQMA+MicrosoftYaHei</vt:lpstr>
      <vt:lpstr>QBOKIB+MicrosoftYaHei</vt:lpstr>
      <vt:lpstr>NNMEGR+MicrosoftYaHei</vt:lpstr>
      <vt:lpstr>RKAVEA+MicrosoftYaHei</vt:lpstr>
      <vt:lpstr>CPANOG+MicrosoftYaHei</vt:lpstr>
      <vt:lpstr>SMNEBH+Calibri-Bold</vt:lpstr>
      <vt:lpstr>康熙字典</vt:lpstr>
      <vt:lpstr>微软繁楷体</vt:lpstr>
      <vt:lpstr>Roboto Regular</vt:lpstr>
      <vt:lpstr>Fixedsys Excelsior 3.01</vt:lpstr>
      <vt:lpstr>Helvetica CE CondBold</vt:lpstr>
      <vt:lpstr>文鼎特粗宋</vt:lpstr>
      <vt:lpstr>RossonSSK</vt:lpstr>
      <vt:lpstr>汉鼎繁中宋</vt:lpstr>
      <vt:lpstr>Helvetica Inserat LT Std</vt:lpstr>
      <vt:lpstr>Yuanti SC</vt:lpstr>
      <vt:lpstr>Chekiang Sung</vt:lpstr>
      <vt:lpstr>梁秋生书法字体</vt:lpstr>
      <vt:lpstr>Zurich Cn BT</vt:lpstr>
      <vt:lpstr>方正兰亭黑_YS_GB18030</vt:lpstr>
      <vt:lpstr>DFPTongTong-B5</vt:lpstr>
      <vt:lpstr>FZLanTingHeiS-UL-GB</vt:lpstr>
      <vt:lpstr>NanLiHei_Eurostile</vt:lpstr>
      <vt:lpstr>Montserrat</vt:lpstr>
      <vt:lpstr>Montserrat Light</vt:lpstr>
      <vt:lpstr>Montserrat Black</vt:lpstr>
      <vt:lpstr>Montserrat Hairline</vt:lpstr>
      <vt:lpstr>Lato Hairline</vt:lpstr>
      <vt:lpstr>Roboto condensed light</vt:lpstr>
      <vt:lpstr>appo paint</vt:lpstr>
      <vt:lpstr>Source Sans Pro Bold</vt:lpstr>
      <vt:lpstr>Cumulus</vt:lpstr>
      <vt:lpstr>Young</vt:lpstr>
      <vt:lpstr>Lato Thin</vt:lpstr>
      <vt:lpstr>Adobe Hebrew</vt:lpstr>
      <vt:lpstr>Morning Star</vt:lpstr>
      <vt:lpstr>Noto Sans CJK SC Medium</vt:lpstr>
      <vt:lpstr>AMCSongGBK-Light</vt:lpstr>
      <vt:lpstr>文鼎新藝體</vt:lpstr>
      <vt:lpstr>仿宋-GB2312</vt:lpstr>
      <vt:lpstr>SapientSansRegular</vt:lpstr>
      <vt:lpstr>SapientSansBold</vt:lpstr>
      <vt:lpstr>腾祥铁山楷书简</vt:lpstr>
      <vt:lpstr>HelveticaNeueLT Com 45 Lt</vt:lpstr>
      <vt:lpstr>.黑体-日本语</vt:lpstr>
      <vt:lpstr>造字工房文研（非商用）常规体</vt:lpstr>
      <vt:lpstr>KPMG Extralight</vt:lpstr>
      <vt:lpstr>Î¢ÈíÑÅºÚ,Bold</vt:lpstr>
      <vt:lpstr>·ÂËÎ</vt:lpstr>
      <vt:lpstr>Minion Pro Med</vt:lpstr>
      <vt:lpstr>Ostrich Sans Black</vt:lpstr>
      <vt:lpstr>Adobe Gurmukhi</vt:lpstr>
      <vt:lpstr>BebasNeueBold</vt:lpstr>
      <vt:lpstr>MEllan HK Xbold</vt:lpstr>
      <vt:lpstr>Malgun Gothic Semilight</vt:lpstr>
      <vt:lpstr>Tiger Expert</vt:lpstr>
      <vt:lpstr>Yu Mincho Light</vt:lpstr>
      <vt:lpstr>锐字云字库小标宋体1.0</vt:lpstr>
      <vt:lpstr>锐字云字库中长宋体1.0</vt:lpstr>
      <vt:lpstr>DINOT-Bold</vt:lpstr>
      <vt:lpstr>书体坊雪纯体3500</vt:lpstr>
      <vt:lpstr>造字工房悦圆（非商用）常规体</vt:lpstr>
      <vt:lpstr>3Dkirieji</vt:lpstr>
      <vt:lpstr>Apple Casual</vt:lpstr>
      <vt:lpstr>DFBiaoKaiShu-B5</vt:lpstr>
      <vt:lpstr>华康雅宋体W9</vt:lpstr>
      <vt:lpstr>爱度综艺简体</vt:lpstr>
      <vt:lpstr>GeikaiSuikou</vt:lpstr>
      <vt:lpstr></vt:lpstr>
      <vt:lpstr>Yoon 윤고딕 550_TT</vt:lpstr>
      <vt:lpstr>DilleniaUPC</vt:lpstr>
      <vt:lpstr>FrutigerLight</vt:lpstr>
      <vt:lpstr>RayGun</vt:lpstr>
      <vt:lpstr>Architects Daughter</vt:lpstr>
      <vt:lpstr>Roman Antique</vt:lpstr>
      <vt:lpstr>Champagne</vt:lpstr>
      <vt:lpstr>English</vt:lpstr>
      <vt:lpstr>Texas Hero</vt:lpstr>
      <vt:lpstr>a Theme for murder</vt:lpstr>
      <vt:lpstr>Allegro</vt:lpstr>
      <vt:lpstr>CommercialScript</vt:lpstr>
      <vt:lpstr>Amethyst Zucchini</vt:lpstr>
      <vt:lpstr>Lalex Big Badaboum</vt:lpstr>
      <vt:lpstr>Old Script</vt:lpstr>
      <vt:lpstr>Juice</vt:lpstr>
      <vt:lpstr>다음_Regular</vt:lpstr>
      <vt:lpstr>Courier Std</vt:lpstr>
      <vt:lpstr>Birch Std</vt:lpstr>
      <vt:lpstr>Frutiger45Light,Bold</vt:lpstr>
      <vt:lpstr>Visitor TT1 BRK</vt:lpstr>
      <vt:lpstr>cal</vt:lpstr>
      <vt:lpstr>FZ 黑体简体</vt:lpstr>
      <vt:lpstr>St kaiti</vt:lpstr>
      <vt:lpstr>Franklin Gothic FS Book</vt:lpstr>
      <vt:lpstr>TT65EA797DtCID-WinCharSetFFFF-H</vt:lpstr>
      <vt:lpstr>UWPKTJ (GB)</vt:lpstr>
      <vt:lpstr>UWPFSJ (GB)</vt:lpstr>
      <vt:lpstr>造字工房俊雅锐宋体验版常规体</vt:lpstr>
      <vt:lpstr>-webkit-standard</vt:lpstr>
      <vt:lpstr>Univers LightUltraCondensed</vt:lpstr>
      <vt:lpstr>TypeLand 康熙字典體試用版</vt:lpstr>
      <vt:lpstr>Effra</vt:lpstr>
      <vt:lpstr>Shapes</vt:lpstr>
      <vt:lpstr>迷你简中等线</vt:lpstr>
      <vt:lpstr>Futura BdCn BT</vt:lpstr>
      <vt:lpstr>华康少女文字(P) - Kelvin</vt:lpstr>
      <vt:lpstr>LF_Kai (正文)</vt:lpstr>
      <vt:lpstr>FZLanTingHei-R-GBK</vt:lpstr>
      <vt:lpstr>楷体GB2312</vt:lpstr>
      <vt:lpstr>Reuters Mono</vt:lpstr>
      <vt:lpstr>小米兰亭_GB外压缩</vt:lpstr>
      <vt:lpstr>ProFontWindows</vt:lpstr>
      <vt:lpstr>Kabel Md BT</vt:lpstr>
      <vt:lpstr>叶根友爵宋体</vt:lpstr>
      <vt:lpstr>迷你简小隶书</vt:lpstr>
      <vt:lpstr>Poppins Medium</vt:lpstr>
      <vt:lpstr>Montserrat Semi</vt:lpstr>
      <vt:lpstr>Poppins Light</vt:lpstr>
      <vt:lpstr>Poppins SemiBold</vt:lpstr>
      <vt:lpstr>Poppins</vt:lpstr>
      <vt:lpstr>Montserrat Semi Bold</vt:lpstr>
      <vt:lpstr>Montserrat Ultra Light</vt:lpstr>
      <vt:lpstr>Karla</vt:lpstr>
      <vt:lpstr>FZLanTingHei-DB-GBK</vt:lpstr>
      <vt:lpstr>╬ó╚ÝÐ┼║┌</vt:lpstr>
      <vt:lpstr>Baiduan Number</vt:lpstr>
      <vt:lpstr>立夏手写体</vt:lpstr>
      <vt:lpstr>ITC Officina Sans Book</vt:lpstr>
      <vt:lpstr>¶f</vt:lpstr>
      <vt:lpstr>.AppleSystemUIFont</vt:lpstr>
      <vt:lpstr>华文楷题</vt:lpstr>
      <vt:lpstr>7 days</vt:lpstr>
      <vt:lpstr>Frutiger-Bold</vt:lpstr>
      <vt:lpstr>Frutiger-Light</vt:lpstr>
      <vt:lpstr>HGHeiseiKakugothictaiW9</vt:lpstr>
      <vt:lpstr>方正细黑GB_YH</vt:lpstr>
      <vt:lpstr>Kirby No Kira Kizzu (BRK)</vt:lpstr>
      <vt:lpstr>Avoid Long Lines</vt:lpstr>
      <vt:lpstr>Museo Sans For Dell 700</vt:lpstr>
      <vt:lpstr>Heiti TC Medium</vt:lpstr>
      <vt:lpstr>Segoe Pro Display Semibold</vt:lpstr>
      <vt:lpstr>Myriad Set Pro</vt:lpstr>
      <vt:lpstr>Thonburi</vt:lpstr>
      <vt:lpstr>Microsoft YaHei Mono</vt:lpstr>
      <vt:lpstr>汉仪醒示体简</vt:lpstr>
      <vt:lpstr>汉仪黑咪体简</vt:lpstr>
      <vt:lpstr>汉仪神工体简</vt:lpstr>
      <vt:lpstr>明黑</vt:lpstr>
      <vt:lpstr>农行独特定位与未来中国经济增长高度契合</vt:lpstr>
      <vt:lpstr>HY태명조</vt:lpstr>
      <vt:lpstr>Barclays Serif</vt:lpstr>
      <vt:lpstr>汉仪陈频破体简</vt:lpstr>
      <vt:lpstr>庞中华简体 V2007</vt:lpstr>
      <vt:lpstr>书体坊郭小语钢笔楷体</vt:lpstr>
      <vt:lpstr>书体坊王学勤钢笔行书</vt:lpstr>
      <vt:lpstr>Sabon-Roman</vt:lpstr>
      <vt:lpstr>章草</vt:lpstr>
      <vt:lpstr>汉仪漫步体简</vt:lpstr>
      <vt:lpstr>汉仪水波体简</vt:lpstr>
      <vt:lpstr>TheSansMonoCd-W5Regular</vt:lpstr>
      <vt:lpstr>TheSansMonoCd-W7Bold</vt:lpstr>
      <vt:lpstr>?? ?????</vt:lpstr>
      <vt:lpstr>Ar</vt:lpstr>
      <vt:lpstr>Ambient</vt:lpstr>
      <vt:lpstr>方正水柱_GBK</vt:lpstr>
      <vt:lpstr>MHeiPRC-Medium</vt:lpstr>
      <vt:lpstr>Sabon MT</vt:lpstr>
      <vt:lpstr>ScalaSansLF-Bold</vt:lpstr>
      <vt:lpstr>ScalaSansLF-Regular</vt:lpstr>
      <vt:lpstr>Fortis Helvetica Light</vt:lpstr>
      <vt:lpstr>Fortis Logos VL</vt:lpstr>
      <vt:lpstr>楷体_GB2_x0010_</vt:lpstr>
      <vt:lpstr>Cicle Gordita</vt:lpstr>
      <vt:lpstr>Quicksand</vt:lpstr>
      <vt:lpstr>Proxima Nova Bold</vt:lpstr>
      <vt:lpstr>蒙纳简超刚黑</vt:lpstr>
      <vt:lpstr>白扇补-日系恱黑</vt:lpstr>
      <vt:lpstr>Withstand BRK</vt:lpstr>
      <vt:lpstr>方正苏新诗柳楷繁体</vt:lpstr>
      <vt:lpstr>FZFSK--GBK1-0</vt:lpstr>
      <vt:lpstr>E-BX</vt:lpstr>
      <vt:lpstr>H-SS9-PK74820000020-Identity-H</vt:lpstr>
      <vt:lpstr>Tahoma 宋体</vt:lpstr>
      <vt:lpstr>Kozuka Mincho Std B</vt:lpstr>
      <vt:lpstr>HPDPK A+ Swiss 721 BT</vt:lpstr>
      <vt:lpstr>華康隸書體W5(P)</vt:lpstr>
      <vt:lpstr>華康POP1體W7(P)</vt:lpstr>
      <vt:lpstr>Frugal Sans</vt:lpstr>
      <vt:lpstr>Cajcdr Symbol Math Italic</vt:lpstr>
      <vt:lpstr>_Higher Standards ppt</vt:lpstr>
      <vt:lpstr>_HigherStandards ppt</vt:lpstr>
      <vt:lpstr>Landor Corp S Light</vt:lpstr>
      <vt:lpstr>\5b8b \4f53</vt:lpstr>
      <vt:lpstr>Jung-Bold</vt:lpstr>
      <vt:lpstr>هچژو–‡ن¸­ه®‹</vt:lpstr>
      <vt:lpstr>MANABU</vt:lpstr>
      <vt:lpstr>A-OTF Shin Go Pr6N U</vt:lpstr>
      <vt:lpstr>Context Reprise LightExp SSi</vt:lpstr>
      <vt:lpstr>ç€¹ه¬©ç¶‹</vt:lpstr>
      <vt:lpstr>318-CAI978</vt:lpstr>
      <vt:lpstr>FrutigerNext LT Black</vt:lpstr>
      <vt:lpstr>18</vt:lpstr>
      <vt:lpstr>Folks</vt:lpstr>
      <vt:lpstr>FolksBlack</vt:lpstr>
      <vt:lpstr>Folks-Heavy</vt:lpstr>
      <vt:lpstr>FolksShades</vt:lpstr>
      <vt:lpstr>方正琥珀_GBK</vt:lpstr>
      <vt:lpstr>Univers 75 BlackOblique</vt:lpstr>
      <vt:lpstr>Zapfino</vt:lpstr>
      <vt:lpstr>DFPLiShuW5-B5</vt:lpstr>
      <vt:lpstr>Planet</vt:lpstr>
      <vt:lpstr>Nova</vt:lpstr>
      <vt:lpstr>腾祥嘉丽细黑简</vt:lpstr>
      <vt:lpstr>腾祥嘉丽书宋简</vt:lpstr>
      <vt:lpstr>迷你简丫丫</vt:lpstr>
      <vt:lpstr>’仿宋_GB2312’</vt:lpstr>
      <vt:lpstr>文鼎顏楷九宮體</vt:lpstr>
      <vt:lpstr>HY엽서L</vt:lpstr>
      <vt:lpstr>迷你简粗魏碑</vt:lpstr>
      <vt:lpstr>MHeiPRC-Bold</vt:lpstr>
      <vt:lpstr>Arial Symbol</vt:lpstr>
      <vt:lpstr>FrankfurtGothic</vt:lpstr>
      <vt:lpstr>FZLanTingHei-EL-GBK</vt:lpstr>
      <vt:lpstr>FZLanTingHeiS-B-GB</vt:lpstr>
      <vt:lpstr>NewsGothic</vt:lpstr>
      <vt:lpstr>Tera Special</vt:lpstr>
      <vt:lpstr>HelveticaNeue BlackExt</vt:lpstr>
      <vt:lpstr>FuturaLight</vt:lpstr>
      <vt:lpstr>New Batang</vt:lpstr>
      <vt:lpstr>迷你简少儿</vt:lpstr>
      <vt:lpstr>Tele-GroteskNor</vt:lpstr>
      <vt:lpstr>Tele-GroteskEEFet</vt:lpstr>
      <vt:lpstr>Lucida Grande CE</vt:lpstr>
      <vt:lpstr>Agfa Rotis Semisans</vt:lpstr>
      <vt:lpstr>Timpani</vt:lpstr>
      <vt:lpstr>宋体 (标题)</vt:lpstr>
      <vt:lpstr>Garamond-LightItalic</vt:lpstr>
      <vt:lpstr>Curierr</vt:lpstr>
      <vt:lpstr>LubalGraph Md BT</vt:lpstr>
      <vt:lpstr>HCI 명조</vt:lpstr>
      <vt:lpstr>EYInterstate Regular</vt:lpstr>
      <vt:lpstr>Georgia-Bold</vt:lpstr>
      <vt:lpstr>AlienCaret</vt:lpstr>
      <vt:lpstr>Cutive Mono</vt:lpstr>
      <vt:lpstr>AdLib BT</vt:lpstr>
      <vt:lpstr>迷你简大标宋</vt:lpstr>
      <vt:lpstr>迷你简方隶</vt:lpstr>
      <vt:lpstr>中国农业银行授信工作尽职指引</vt:lpstr>
      <vt:lpstr>Micorsoft YaHei</vt:lpstr>
      <vt:lpstr>宋体,新宋体，Times New Roman</vt:lpstr>
      <vt:lpstr>Helvetica Ker Light</vt:lpstr>
      <vt:lpstr>Apple Garamond</vt:lpstr>
      <vt:lpstr>MicrosoftYaHei-Bold</vt:lpstr>
      <vt:lpstr>微軟雅黑</vt:lpstr>
      <vt:lpstr>Myriad Apple Medium</vt:lpstr>
      <vt:lpstr>華康儷粗黑(P)</vt:lpstr>
      <vt:lpstr>Black Oak</vt:lpstr>
      <vt:lpstr>Buxton Sketch</vt:lpstr>
      <vt:lpstr>PopStar Autograph</vt:lpstr>
      <vt:lpstr>CloisterBlack BT</vt:lpstr>
      <vt:lpstr>Ebrima</vt:lpstr>
      <vt:lpstr>Nueva Std</vt:lpstr>
      <vt:lpstr>国祥手写体</vt:lpstr>
      <vt:lpstr>FrutigerPl</vt:lpstr>
      <vt:lpstr>TarzanaWideBold</vt:lpstr>
      <vt:lpstr>HGPｺﾞｼｯｸM</vt:lpstr>
      <vt:lpstr>华文</vt:lpstr>
      <vt:lpstr>GB2312</vt:lpstr>
      <vt:lpstr>Helvetica-Condensed-Black-Se</vt:lpstr>
      <vt:lpstr>Liberation Sans</vt:lpstr>
      <vt:lpstr>正仿宋_GBK</vt:lpstr>
      <vt:lpstr>Liberation Mono</vt:lpstr>
      <vt:lpstr>Avenir Light</vt:lpstr>
      <vt:lpstr>Calibri (正文)</vt:lpstr>
      <vt:lpstr>Snickles</vt:lpstr>
      <vt:lpstr>Gotham-Book</vt:lpstr>
      <vt:lpstr>A Thuluth</vt:lpstr>
      <vt:lpstr>造字工房朗倩（非商用）常规体</vt:lpstr>
      <vt:lpstr>黑T</vt:lpstr>
      <vt:lpstr>Fira Sans SemiBold Italic</vt:lpstr>
      <vt:lpstr>409-CAI978</vt:lpstr>
      <vt:lpstr>Gotham-Light</vt:lpstr>
      <vt:lpstr>SAP-SANS2002-Light</vt:lpstr>
      <vt:lpstr>SAPFolioBold</vt:lpstr>
      <vt:lpstr>SAP Sans 2007 Extra Bold</vt:lpstr>
      <vt:lpstr>Porsche News Gothic</vt:lpstr>
      <vt:lpstr>傘β뫌</vt:lpstr>
      <vt:lpstr>CopaBanana</vt:lpstr>
      <vt:lpstr>AR CARTER</vt:lpstr>
      <vt:lpstr>University Roman Alts LET</vt:lpstr>
      <vt:lpstr>Samsung SVD_Medium_EU</vt:lpstr>
      <vt:lpstr>cht_boot</vt:lpstr>
      <vt:lpstr>全真簡中仿</vt:lpstr>
      <vt:lpstr>Kids</vt:lpstr>
      <vt:lpstr>DFPBiaoKaiShu-B5</vt:lpstr>
      <vt:lpstr>Akzidenz-Grotesk BQ Condensed</vt:lpstr>
      <vt:lpstr>Bitsumishi</vt:lpstr>
      <vt:lpstr>Kalinga</vt:lpstr>
      <vt:lpstr>华康勘亭流W9</vt:lpstr>
      <vt:lpstr>DFPLiuXian-B5</vt:lpstr>
      <vt:lpstr>Thorndale for VST</vt:lpstr>
      <vt:lpstr>Source Han Sans Regular</vt:lpstr>
      <vt:lpstr>A-OTF Outai Kaisho Std Light</vt:lpstr>
      <vt:lpstr>Infinite</vt:lpstr>
      <vt:lpstr>Arial Headings</vt:lpstr>
      <vt:lpstr>ＤＦＰ太丸ゴシック体</vt:lpstr>
      <vt:lpstr>·ÂËÎÌå</vt:lpstr>
      <vt:lpstr>经典细等线简</vt:lpstr>
      <vt:lpstr>서울헤드라인</vt:lpstr>
      <vt:lpstr>AdobeCorpID MyriadRg</vt:lpstr>
      <vt:lpstr>ITC Avant Garde</vt:lpstr>
      <vt:lpstr>EU-XY</vt:lpstr>
      <vt:lpstr>标宋体</vt:lpstr>
      <vt:lpstr>\0027宋体</vt:lpstr>
      <vt:lpstr>宋体;face:宋体</vt:lpstr>
      <vt:lpstr>Arial Bold Italic</vt:lpstr>
      <vt:lpstr>PingFang SC</vt:lpstr>
      <vt:lpstr>Arial1</vt:lpstr>
      <vt:lpstr>Roboto Thin</vt:lpstr>
      <vt:lpstr>Roboto Bk</vt:lpstr>
      <vt:lpstr>Eva</vt:lpstr>
      <vt:lpstr>AXIS Std L</vt:lpstr>
      <vt:lpstr>DFPOP2W9-B5</vt:lpstr>
      <vt:lpstr>造字工房形黑（非商用）细体</vt:lpstr>
      <vt:lpstr>MStiffHei HKS UltraBold</vt:lpstr>
      <vt:lpstr>tim</vt:lpstr>
      <vt:lpstr>文鼎细圆繁</vt:lpstr>
      <vt:lpstr>Arial Unicode  MS</vt:lpstr>
      <vt:lpstr>楷体-GB2312</vt:lpstr>
      <vt:lpstr>Museo Sans 500</vt:lpstr>
      <vt:lpstr>Myriad Pro Bold</vt:lpstr>
      <vt:lpstr>造字工房朗倩（非商用）粗体</vt:lpstr>
      <vt:lpstr>楷体_GB231</vt:lpstr>
      <vt:lpstr>多品牌利旧建设方案</vt:lpstr>
      <vt:lpstr>Formata</vt:lpstr>
      <vt:lpstr>Gadugi</vt:lpstr>
      <vt:lpstr>Andale WT SC</vt:lpstr>
      <vt:lpstr>Aller</vt:lpstr>
      <vt:lpstr>Barcode Ind 25</vt:lpstr>
      <vt:lpstr>Blue Highway</vt:lpstr>
      <vt:lpstr>文鼎特粗黑</vt:lpstr>
      <vt:lpstr>PosterBodoni BT</vt:lpstr>
      <vt:lpstr>文鼎行楷碑体_B</vt:lpstr>
      <vt:lpstr>文鼎霹雳体_U</vt:lpstr>
      <vt:lpstr>锐字云字库水柱体1.0</vt:lpstr>
      <vt:lpstr>锐字云字库魏体1.0</vt:lpstr>
      <vt:lpstr>锐字云字库美黑体1.0</vt:lpstr>
      <vt:lpstr>锐字云字库行楷体1.0</vt:lpstr>
      <vt:lpstr>Myriad Pro Black</vt:lpstr>
      <vt:lpstr>BellGothic Blk BT</vt:lpstr>
      <vt:lpstr>Lubalin Demi for IBM</vt:lpstr>
      <vt:lpstr>Kaiti SC Black</vt:lpstr>
      <vt:lpstr>华文楷体 (正文)</vt:lpstr>
      <vt:lpstr>HPFutura Heavy</vt:lpstr>
      <vt:lpstr>Apple Symbols</vt:lpstr>
      <vt:lpstr>汉仪旗黑-55</vt:lpstr>
      <vt:lpstr>Hannotate SC Bold</vt:lpstr>
      <vt:lpstr>Stone Sans Bold</vt:lpstr>
      <vt:lpstr>GillSans-Italic</vt:lpstr>
      <vt:lpstr>Proxima Nova Lt</vt:lpstr>
      <vt:lpstr>)</vt:lpstr>
      <vt:lpstr>Tele-GroteskHal</vt:lpstr>
      <vt:lpstr>Tele-GroteskFet</vt:lpstr>
      <vt:lpstr>Syntax</vt:lpstr>
      <vt:lpstr>SimSun+2</vt:lpstr>
      <vt:lpstr>Songti SC</vt:lpstr>
      <vt:lpstr>FZLanTingHeiS-DB1-GBK</vt:lpstr>
      <vt:lpstr>FZDaHei-B02S</vt:lpstr>
      <vt:lpstr>BODY HUNTER</vt:lpstr>
      <vt:lpstr>宋体,arial,sans-serif</vt:lpstr>
      <vt:lpstr>CTChaoHeiSF</vt:lpstr>
      <vt:lpstr>DFPPOP3W12-B5</vt:lpstr>
      <vt:lpstr>DogesWalk</vt:lpstr>
      <vt:lpstr>★超刚黑</vt:lpstr>
      <vt:lpstr>汉仪水滴体简</vt:lpstr>
      <vt:lpstr>cour</vt:lpstr>
      <vt:lpstr>黑体细文</vt:lpstr>
      <vt:lpstr>超世纪海报体一半天水</vt:lpstr>
      <vt:lpstr>迷你简特圆</vt:lpstr>
      <vt:lpstr>锐字逼格青春粗黑体简2.0</vt:lpstr>
      <vt:lpstr>锐字逼格锐线体简4.0(原名张海山锐线体简）</vt:lpstr>
      <vt:lpstr>rdrhair Arial Narrow</vt:lpstr>
      <vt:lpstr>楷体_GB2312 (Headings)</vt:lpstr>
      <vt:lpstr>AvantGarGotItcTEE</vt:lpstr>
      <vt:lpstr>SamauYaHei</vt:lpstr>
      <vt:lpstr>Myriad Light</vt:lpstr>
      <vt:lpstr>Myriad SemiBold</vt:lpstr>
      <vt:lpstr>Myriad-Italic</vt:lpstr>
      <vt:lpstr>汉仪智草繁</vt:lpstr>
      <vt:lpstr>迷你繁智草</vt:lpstr>
      <vt:lpstr>ZHSRXT2011-GB</vt:lpstr>
      <vt:lpstr>Yu Gothic UI Light</vt:lpstr>
      <vt:lpstr>Nes Controller</vt:lpstr>
      <vt:lpstr>arial n</vt:lpstr>
      <vt:lpstr>Sgreek</vt:lpstr>
      <vt:lpstr>CompatilFact LT Regular</vt:lpstr>
      <vt:lpstr>aial</vt:lpstr>
      <vt:lpstr>FreeSerif</vt:lpstr>
      <vt:lpstr>Abyssinica SIL</vt:lpstr>
      <vt:lpstr>Tibetan Machine Uni</vt:lpstr>
      <vt:lpstr>方正宋体S-超大字符集(SIP)</vt:lpstr>
      <vt:lpstr>方正细黑一_GBK</vt:lpstr>
      <vt:lpstr>方正姚体_GBK</vt:lpstr>
      <vt:lpstr>方正宋体S-超大字符集</vt:lpstr>
      <vt:lpstr>Tasse</vt:lpstr>
      <vt:lpstr>Nixie One</vt:lpstr>
      <vt:lpstr>DFWaWaSC-W5</vt:lpstr>
      <vt:lpstr>Bebas Neue Regular</vt:lpstr>
      <vt:lpstr>Bebas Neue Light</vt:lpstr>
      <vt:lpstr>Bebas Neue Bold</vt:lpstr>
      <vt:lpstr>Bebas Neue Book</vt:lpstr>
      <vt:lpstr>Lemon/Milk</vt:lpstr>
      <vt:lpstr>Gill Sans MT Extra Bold</vt:lpstr>
      <vt:lpstr>MathSoftText</vt:lpstr>
      <vt:lpstr>simayan</vt:lpstr>
      <vt:lpstr>Frutiger SCIN Rm v.1</vt:lpstr>
      <vt:lpstr>Roboto Cn</vt:lpstr>
      <vt:lpstr>B Frutiger Bold</vt:lpstr>
      <vt:lpstr>Sazanami Gothic</vt:lpstr>
      <vt:lpstr>Clear Sans Light</vt:lpstr>
      <vt:lpstr>方正尚酷简体</vt:lpstr>
      <vt:lpstr>32 pages</vt:lpstr>
      <vt:lpstr>14 minutes</vt:lpstr>
      <vt:lpstr>22 03</vt:lpstr>
      <vt:lpstr>Avenir Black</vt:lpstr>
      <vt:lpstr>minorBidi</vt:lpstr>
      <vt:lpstr>方正中粗雅宋简体</vt:lpstr>
      <vt:lpstr>Baoli SC</vt:lpstr>
      <vt:lpstr>Chocolate Dealer</vt:lpstr>
      <vt:lpstr>Novecento wide Book</vt:lpstr>
      <vt:lpstr>Josefin Slab</vt:lpstr>
      <vt:lpstr>Novecento wide Normal</vt:lpstr>
      <vt:lpstr>Novecento wide Medium</vt:lpstr>
      <vt:lpstr>Yuanti TC</vt:lpstr>
      <vt:lpstr>PingFang SC Light</vt:lpstr>
      <vt:lpstr>Avenir Next Medium</vt:lpstr>
      <vt:lpstr>Avenir Next Demi Bold</vt:lpstr>
      <vt:lpstr>Avenir Next Heavy</vt:lpstr>
      <vt:lpstr>Quattrocento Sans</vt:lpstr>
      <vt:lpstr>Noto Symbol</vt:lpstr>
      <vt:lpstr>方正大雅宋简体</vt:lpstr>
      <vt:lpstr>15</vt:lpstr>
      <vt:lpstr>BethanysHand</vt:lpstr>
      <vt:lpstr>Kabel Dm BT</vt:lpstr>
      <vt:lpstr>Droid Sans Armenian</vt:lpstr>
      <vt:lpstr>nevis Bold</vt:lpstr>
      <vt:lpstr>Chelsea</vt:lpstr>
      <vt:lpstr>Yuppy SC</vt:lpstr>
      <vt:lpstr>方正豪体简体</vt:lpstr>
      <vt:lpstr>헤드라인A</vt:lpstr>
      <vt:lpstr>Iwata SeichouG Pro</vt:lpstr>
      <vt:lpstr>Telefonica Text</vt:lpstr>
      <vt:lpstr>brush-tipTerrence trial</vt:lpstr>
      <vt:lpstr>vtks animal 2</vt:lpstr>
      <vt:lpstr>Brook 23</vt:lpstr>
      <vt:lpstr>Kozuka Mincho 6.0 end</vt:lpstr>
      <vt:lpstr>LenovoDo-Bold</vt:lpstr>
      <vt:lpstr>迷你简瘦金书</vt:lpstr>
      <vt:lpstr>方正兰亭黑3_GBK</vt:lpstr>
      <vt:lpstr>宋体（正文）</vt:lpstr>
      <vt:lpstr>报宋</vt:lpstr>
      <vt:lpstr>Kontrapunkt Bob Bold</vt:lpstr>
      <vt:lpstr>ShiShangZhongHeiJianTi</vt:lpstr>
      <vt:lpstr>黑体.....</vt:lpstr>
      <vt:lpstr>3333</vt:lpstr>
      <vt:lpstr>aettenschweiler</vt:lpstr>
      <vt:lpstr>ArmyChalk</vt:lpstr>
      <vt:lpstr>ArmedaSSK</vt:lpstr>
      <vt:lpstr>Article10</vt:lpstr>
      <vt:lpstr>Attic</vt:lpstr>
      <vt:lpstr>Ariston</vt:lpstr>
      <vt:lpstr>GB P LiShu</vt:lpstr>
      <vt:lpstr>Lithos Pro Regular</vt:lpstr>
      <vt:lpstr>Raleway Regular</vt:lpstr>
      <vt:lpstr>LigatureSymbols</vt:lpstr>
      <vt:lpstr>HelveticaNeueLTPro-UltLtEx</vt:lpstr>
      <vt:lpstr>Oswald</vt:lpstr>
      <vt:lpstr>Lobster 1.4</vt:lpstr>
      <vt:lpstr>Lobster</vt:lpstr>
      <vt:lpstr>BroadwayEngraved BT</vt:lpstr>
      <vt:lpstr>AvantGarde LT Book</vt:lpstr>
      <vt:lpstr>HelveticaNeue LT 43 LightEx</vt:lpstr>
      <vt:lpstr>Boca Raton</vt:lpstr>
      <vt:lpstr>Avenir 95 Custom.Outerline</vt:lpstr>
      <vt:lpstr>Arca Majora 2 Heavy</vt:lpstr>
      <vt:lpstr>创艺繁线体</vt:lpstr>
      <vt:lpstr>金桥繁线体</vt:lpstr>
      <vt:lpstr>Abel</vt:lpstr>
      <vt:lpstr>Noto Sans Symbols</vt:lpstr>
      <vt:lpstr>HelveticaNeueLT Pro 77 BdCn</vt:lpstr>
      <vt:lpstr>FontAwesome Regular</vt:lpstr>
      <vt:lpstr>Exo</vt:lpstr>
      <vt:lpstr>Caviar Dreams</vt:lpstr>
      <vt:lpstr>Roboto Lt</vt:lpstr>
      <vt:lpstr>方正兰亭黑_GB18030</vt:lpstr>
      <vt:lpstr>DINPro-Light</vt:lpstr>
      <vt:lpstr>微软简特黑</vt:lpstr>
      <vt:lpstr>Seagull: Textile Care v1.0</vt:lpstr>
      <vt:lpstr>Swis721 Lt BT</vt:lpstr>
      <vt:lpstr>DFLiJinHeiW8-GB</vt:lpstr>
      <vt:lpstr>Another Typewriter</vt:lpstr>
      <vt:lpstr>MetaPlusBold-Italic</vt:lpstr>
      <vt:lpstr>悦鸷 - yolan</vt:lpstr>
      <vt:lpstr>HY타자전걩M</vt:lpstr>
      <vt:lpstr>Geometr415 Blk BT</vt:lpstr>
      <vt:lpstr>Geometr706 BlkCn BT</vt:lpstr>
      <vt:lpstr>BrushScript BT</vt:lpstr>
      <vt:lpstr>Geometr212 BkCn BT</vt:lpstr>
      <vt:lpstr>EngraversGothic BT</vt:lpstr>
      <vt:lpstr>Exotc350 DmBd BT</vt:lpstr>
      <vt:lpstr>ＤＦ中太楷書体</vt:lpstr>
      <vt:lpstr>黑体-日本语</vt:lpstr>
      <vt:lpstr>Moon</vt:lpstr>
      <vt:lpstr>Baskerville SemiBold</vt:lpstr>
      <vt:lpstr>Muna Bold</vt:lpstr>
      <vt:lpstr>Foobar Pro</vt:lpstr>
      <vt:lpstr>禹卫书法行书简体</vt:lpstr>
      <vt:lpstr>Helvetica Narrow CE</vt:lpstr>
      <vt:lpstr>HelveticaNeue LT 23 UltLtEx</vt:lpstr>
      <vt:lpstr>造字工房尚黑 G0v1 细体</vt:lpstr>
      <vt:lpstr>Museo</vt:lpstr>
      <vt:lpstr>Symet</vt:lpstr>
      <vt:lpstr>Questrial</vt:lpstr>
      <vt:lpstr>PingFang TC</vt:lpstr>
      <vt:lpstr>Trade Gothic LT Std</vt:lpstr>
      <vt:lpstr>Oxygen</vt:lpstr>
      <vt:lpstr>Atlanta</vt:lpstr>
      <vt:lpstr>CorpoA</vt:lpstr>
      <vt:lpstr>AvantGardeGothicC-Book</vt:lpstr>
      <vt:lpstr>DTLArgoT</vt:lpstr>
      <vt:lpstr>Palatino-Roman</vt:lpstr>
      <vt:lpstr>GoodfonT.NET XS08</vt:lpstr>
      <vt:lpstr>SIL-Hei-Med-Jian</vt:lpstr>
      <vt:lpstr>全真海報體</vt:lpstr>
      <vt:lpstr>字体管家青葱</vt:lpstr>
      <vt:lpstr>HanziPen SC Bold</vt:lpstr>
      <vt:lpstr>Dax</vt:lpstr>
      <vt:lpstr>Aldhabi</vt:lpstr>
      <vt:lpstr>CTXiYuanSJ</vt:lpstr>
      <vt:lpstr>Senty小丸子</vt:lpstr>
      <vt:lpstr>Ericsson Capital</vt:lpstr>
      <vt:lpstr>DFMo-B5</vt:lpstr>
      <vt:lpstr>Frutiger LT Std 45 Light</vt:lpstr>
      <vt:lpstr>华文楷体 (Body)</vt:lpstr>
      <vt:lpstr>QUKLBQ+å¾®è½¯é�»,Bold</vt:lpstr>
      <vt:lpstr>IMOULH+å¾®è½¯é�»,Bold</vt:lpstr>
      <vt:lpstr>IISJDT+Calibri</vt:lpstr>
      <vt:lpstr>DJMRIN+å¾®è½¯é�»</vt:lpstr>
      <vt:lpstr>WBKNGK+å¾®è½¯é�»</vt:lpstr>
      <vt:lpstr>MPDFPA+Calibri,Bold</vt:lpstr>
      <vt:lpstr>SMBBED+Arial</vt:lpstr>
      <vt:lpstr>MINEHG+Wingdings</vt:lpstr>
      <vt:lpstr>DBBCCP+åæç»é»</vt:lpstr>
      <vt:lpstr>DFPPOP1W7-B5</vt:lpstr>
      <vt:lpstr>DFPLiHei-Bd</vt:lpstr>
      <vt:lpstr>Amosis Technik</vt:lpstr>
      <vt:lpstr>Urban Jungle</vt:lpstr>
      <vt:lpstr>HanWangYenHeavy</vt:lpstr>
      <vt:lpstr>HelveticaNeueLT Std Thin Ext</vt:lpstr>
      <vt:lpstr>MElle HK Light</vt:lpstr>
      <vt:lpstr>Diavlo Black</vt:lpstr>
      <vt:lpstr>腾祥睿黑简-W3</vt:lpstr>
      <vt:lpstr>HelveticaRounded LT Bold</vt:lpstr>
      <vt:lpstr>SciFly</vt:lpstr>
      <vt:lpstr>华康俪金黑 Std W8</vt:lpstr>
      <vt:lpstr>Aller Light</vt:lpstr>
      <vt:lpstr>FZZhengHeiS-DB-GB</vt:lpstr>
      <vt:lpstr>Xcelsion</vt:lpstr>
      <vt:lpstr>Lamia</vt:lpstr>
      <vt:lpstr>方正悠黑简体</vt:lpstr>
      <vt:lpstr>Simply City Light</vt:lpstr>
      <vt:lpstr>Sinkin Sans 400 Regular</vt:lpstr>
      <vt:lpstr>ABB Neue Helvetica Light</vt:lpstr>
      <vt:lpstr>\brdrhair Helv</vt:lpstr>
      <vt:lpstr>FZXiDengXian-Z06</vt:lpstr>
      <vt:lpstr>Cousine</vt:lpstr>
      <vt:lpstr>Proxima Nova Cn Rg</vt:lpstr>
      <vt:lpstr>SWGamekeys MT</vt:lpstr>
      <vt:lpstr>苹方-简</vt:lpstr>
      <vt:lpstr>Gentleman 300</vt:lpstr>
      <vt:lpstr>Gentleman 400</vt:lpstr>
      <vt:lpstr>方正兰亭纤黑_SC</vt:lpstr>
      <vt:lpstr>Helvetica Neue LT Pro 35 Thin</vt:lpstr>
      <vt:lpstr>Futura LT Medium</vt:lpstr>
      <vt:lpstr>Hiragino Sans GB</vt:lpstr>
      <vt:lpstr>Packet</vt:lpstr>
      <vt:lpstr>Geomanist</vt:lpstr>
      <vt:lpstr>Entypo</vt:lpstr>
      <vt:lpstr>et-line</vt:lpstr>
      <vt:lpstr>linea-ecommerce-10</vt:lpstr>
      <vt:lpstr>linea-basic-10</vt:lpstr>
      <vt:lpstr>linea-music-10</vt:lpstr>
      <vt:lpstr>TeXGyreAdventor</vt:lpstr>
      <vt:lpstr>经典宋体简</vt:lpstr>
      <vt:lpstr>016-CAI978</vt:lpstr>
      <vt:lpstr>Montserrat-Regular</vt:lpstr>
      <vt:lpstr>Big Sky ttnorm</vt:lpstr>
      <vt:lpstr>Bickley Script LET</vt:lpstr>
      <vt:lpstr>Playfair Display</vt:lpstr>
      <vt:lpstr>Futura LT Pro Book</vt:lpstr>
      <vt:lpstr>Futura Std Book</vt:lpstr>
      <vt:lpstr>Futura LT Pro Light</vt:lpstr>
      <vt:lpstr>PingFang SC Thin</vt:lpstr>
      <vt:lpstr>HelveticaNeueLTPro-Lt</vt:lpstr>
      <vt:lpstr>-webkit-sans-serif</vt:lpstr>
      <vt:lpstr>Symbol MT</vt:lpstr>
      <vt:lpstr>Philosopher</vt:lpstr>
      <vt:lpstr>Poiret One</vt:lpstr>
      <vt:lpstr>Kaiti TC</vt:lpstr>
      <vt:lpstr>Yu Gothic UI Semilight</vt:lpstr>
      <vt:lpstr>Helvetica Light (Body)</vt:lpstr>
      <vt:lpstr>HG Mincho Light J;MS Gothic;HG</vt:lpstr>
      <vt:lpstr>DIN</vt:lpstr>
      <vt:lpstr>Oswald Regular</vt:lpstr>
      <vt:lpstr>Oswald Light</vt:lpstr>
      <vt:lpstr>HandVetica</vt:lpstr>
      <vt:lpstr>研澤楷書體</vt:lpstr>
      <vt:lpstr>超研澤海報體</vt:lpstr>
      <vt:lpstr>迷你简中黑</vt:lpstr>
      <vt:lpstr>GB Pinyinok-C</vt:lpstr>
      <vt:lpstr>腾祥范笑歌楷书简</vt:lpstr>
      <vt:lpstr>条幅黑体</vt:lpstr>
      <vt:lpstr>文鼎中黑体</vt:lpstr>
      <vt:lpstr>锐字云字库细黑体1.0</vt:lpstr>
      <vt:lpstr>锐字云字库黑体1.0</vt:lpstr>
      <vt:lpstr>造字工房尚黑 G0v1 长体</vt:lpstr>
      <vt:lpstr>Dog 30</vt:lpstr>
      <vt:lpstr>Coppe</vt:lpstr>
      <vt:lpstr>a song for jennifer</vt:lpstr>
      <vt:lpstr>Stone Sans ITC TT-Bold</vt:lpstr>
      <vt:lpstr>Candara Bold</vt:lpstr>
      <vt:lpstr>Candara</vt:lpstr>
      <vt:lpstr>SF Movie Poster</vt:lpstr>
      <vt:lpstr>Microsoft YaHei Regular</vt:lpstr>
      <vt:lpstr>DIN Next LT Pro</vt:lpstr>
      <vt:lpstr>DIN Next LT Pro Medium</vt:lpstr>
      <vt:lpstr>中软东文宋体</vt:lpstr>
      <vt:lpstr>LinTimes</vt:lpstr>
      <vt:lpstr>Luxi Sans</vt:lpstr>
      <vt:lpstr>AR PL UKai CN</vt:lpstr>
      <vt:lpstr>LinuxSong</vt:lpstr>
      <vt:lpstr>Overpass</vt:lpstr>
      <vt:lpstr>Lohit Devanagari</vt:lpstr>
      <vt:lpstr>HelvNeue Medium for IBM</vt:lpstr>
      <vt:lpstr>Lubalin Demi Italic for IBM</vt:lpstr>
      <vt:lpstr>Noto Sans T Chinese Light</vt:lpstr>
      <vt:lpstr>閿熸枻鎷烽敓鏂ゆ嫄17</vt:lpstr>
      <vt:lpstr>微软雅黑)</vt:lpstr>
      <vt:lpstr>con</vt:lpstr>
      <vt:lpstr>GeoSlab703 MdCn BT</vt:lpstr>
      <vt:lpstr>Helvetica Neue LT Std 75</vt:lpstr>
      <vt:lpstr>Keyboard</vt:lpstr>
      <vt:lpstr>ＤＦ明朝体W5</vt:lpstr>
      <vt:lpstr>Admiration Pains</vt:lpstr>
      <vt:lpstr>ZCOOL Addict Italic 01</vt:lpstr>
      <vt:lpstr>ITC Charter Com Black</vt:lpstr>
      <vt:lpstr>Chinese Rocks</vt:lpstr>
      <vt:lpstr>FrutigerLTStd-Roman</vt:lpstr>
      <vt:lpstr>方正细珊瑚_GBK</vt:lpstr>
      <vt:lpstr>Segoe Pro Display SemiLight</vt:lpstr>
      <vt:lpstr>Ariel heading</vt:lpstr>
      <vt:lpstr>Segoe WP SemiLight</vt:lpstr>
      <vt:lpstr>Exo ExtraLight</vt:lpstr>
      <vt:lpstr>迷你繁方篆</vt:lpstr>
      <vt:lpstr>華康蚪風體</vt:lpstr>
      <vt:lpstr>KingsCross</vt:lpstr>
      <vt:lpstr>OCR A Std</vt:lpstr>
      <vt:lpstr>homework normal</vt:lpstr>
      <vt:lpstr>时装麦穗体,《做字网》定做下载.</vt:lpstr>
      <vt:lpstr>MRazor HKS Xbold</vt:lpstr>
      <vt:lpstr>Adamas</vt:lpstr>
      <vt:lpstr>FranklinATFExtraCondensedBQ</vt:lpstr>
      <vt:lpstr>Gendouki</vt:lpstr>
      <vt:lpstr>Deadwood Halfwide Light</vt:lpstr>
      <vt:lpstr>Acidic</vt:lpstr>
      <vt:lpstr>iYaHei</vt:lpstr>
      <vt:lpstr>书体坊郭沫若字体</vt:lpstr>
      <vt:lpstr>Digital dream</vt:lpstr>
      <vt:lpstr>蘋果儷中黑</vt:lpstr>
      <vt:lpstr>叶根友刀锋黑草08</vt:lpstr>
      <vt:lpstr>Huawei Script Regular</vt:lpstr>
      <vt:lpstr>BentonSans Book</vt:lpstr>
      <vt:lpstr>Merriweather Light</vt:lpstr>
      <vt:lpstr>汉仪润圆-65W</vt:lpstr>
      <vt:lpstr>Future West</vt:lpstr>
      <vt:lpstr>方正韵动粗黑简体</vt:lpstr>
      <vt:lpstr>FrutigerRoman</vt:lpstr>
      <vt:lpstr>李旭科漫画体v1.0</vt:lpstr>
      <vt:lpstr>方正品尚黑简体</vt:lpstr>
      <vt:lpstr>Songti TC</vt:lpstr>
      <vt:lpstr>.PingFang SC</vt:lpstr>
      <vt:lpstr>ClanPro-Book</vt:lpstr>
      <vt:lpstr>Intel Clear</vt:lpstr>
      <vt:lpstr>苹方 粗体</vt:lpstr>
      <vt:lpstr>Helvetica-Roman-SemiB</vt:lpstr>
      <vt:lpstr>LeviBrush</vt:lpstr>
      <vt:lpstr>腾祥澜黑简</vt:lpstr>
      <vt:lpstr>Noto Sans S Chinese Thin</vt:lpstr>
      <vt:lpstr>迷你简立黑</vt:lpstr>
      <vt:lpstr>Yu Gothic UI</vt:lpstr>
      <vt:lpstr>Bauhaus LT Heavy</vt:lpstr>
      <vt:lpstr>思源黑体 CN ExtraLight</vt:lpstr>
      <vt:lpstr>Avanti</vt:lpstr>
      <vt:lpstr>Bireun</vt:lpstr>
      <vt:lpstr>Leelawadee UI Semilight</vt:lpstr>
      <vt:lpstr>Mic Shell Dlg</vt:lpstr>
      <vt:lpstr>MYingHei_18030_C-Medium</vt:lpstr>
      <vt:lpstr>Geometr231 Lt BT</vt:lpstr>
      <vt:lpstr>Source Han Sans ExtraLight</vt:lpstr>
      <vt:lpstr>站酷高端黑</vt:lpstr>
      <vt:lpstr>FZChaoCuHei-M10S</vt:lpstr>
      <vt:lpstr>Adobe 고딕 Std B</vt:lpstr>
      <vt:lpstr>Apple Color Emoji</vt:lpstr>
      <vt:lpstr>t</vt:lpstr>
      <vt:lpstr>造字工房尚黑 G0v1 纤细体</vt:lpstr>
      <vt:lpstr>段宁毛笔行书</vt:lpstr>
      <vt:lpstr>5</vt:lpstr>
      <vt:lpstr>Tennessee Roman</vt:lpstr>
      <vt:lpstr>叶根友行书(繁)</vt:lpstr>
      <vt:lpstr>EYIfont</vt:lpstr>
      <vt:lpstr>-윤고딕320</vt:lpstr>
      <vt:lpstr>黑?</vt:lpstr>
      <vt:lpstr>华康宋体W12(P)</vt:lpstr>
      <vt:lpstr>文鼎粗楷</vt:lpstr>
      <vt:lpstr>HGPHeiseiKakugothictaiW5AR</vt:lpstr>
      <vt:lpstr>UBSWarburgLogo</vt:lpstr>
      <vt:lpstr>迷你简细等线</vt:lpstr>
      <vt:lpstr>腾祥嘉丽大黑繁</vt:lpstr>
      <vt:lpstr>BentonSans Thin</vt:lpstr>
      <vt:lpstr>New times roma</vt:lpstr>
      <vt:lpstr>TypeLand 康熙字典體 Trial</vt:lpstr>
      <vt:lpstr>華康飾藝體W7</vt:lpstr>
      <vt:lpstr>腾祥相思体简</vt:lpstr>
      <vt:lpstr>方正中雅宋_GBK</vt:lpstr>
      <vt:lpstr>UniDreamLED</vt:lpstr>
      <vt:lpstr>金梅粗黑體</vt:lpstr>
      <vt:lpstr>造字工房尚雅（非商用）常规体</vt:lpstr>
      <vt:lpstr>Aldine401 BT</vt:lpstr>
      <vt:lpstr>BMW Type Global Bold</vt:lpstr>
      <vt:lpstr>EU-TT</vt:lpstr>
      <vt:lpstr>FZWT</vt:lpstr>
      <vt:lpstr>张海山锐线体2.00</vt:lpstr>
      <vt:lpstr>AvenirNext LT Pro Regular</vt:lpstr>
      <vt:lpstr>AvenirNext LT Pro Medium</vt:lpstr>
      <vt:lpstr>AvenirNext LT Pro UltLight</vt:lpstr>
      <vt:lpstr>LuzSans-Heavy</vt:lpstr>
      <vt:lpstr>HelveticaNeueLT Pro 83 HvEx</vt:lpstr>
      <vt:lpstr>나눔 고딕</vt:lpstr>
      <vt:lpstr>汉仪全唐诗简</vt:lpstr>
      <vt:lpstr>AdineKirnberg</vt:lpstr>
      <vt:lpstr>HandelGotDLig</vt:lpstr>
      <vt:lpstr>Origram</vt:lpstr>
      <vt:lpstr>Lovelo</vt:lpstr>
      <vt:lpstr>OCR-B 10 BT</vt:lpstr>
      <vt:lpstr>FZCuYuan-M03S</vt:lpstr>
      <vt:lpstr>STIXGeneral-Bold</vt:lpstr>
      <vt:lpstr>ａｒｉａｌ</vt:lpstr>
      <vt:lpstr>方正兰亭特黑长简体</vt:lpstr>
      <vt:lpstr>HelveticaNeueLTStd-Lt</vt:lpstr>
      <vt:lpstr>Ubuntu Light</vt:lpstr>
      <vt:lpstr>ZpixEX2</vt:lpstr>
      <vt:lpstr>Helvetica 75 Bold</vt:lpstr>
      <vt:lpstr>Helvetica 55 Roman</vt:lpstr>
      <vt:lpstr>Ti</vt:lpstr>
      <vt:lpstr>Andy Dufresne</vt:lpstr>
      <vt:lpstr>Lifeline JL</vt:lpstr>
      <vt:lpstr>MS Office Symbol (zh-cn) Bold</vt:lpstr>
      <vt:lpstr>FZBSK--GBK1-0</vt:lpstr>
      <vt:lpstr>玭伐╰参虏砰</vt:lpstr>
      <vt:lpstr>楷体_GB2313</vt:lpstr>
      <vt:lpstr>ESRI Caves 2</vt:lpstr>
      <vt:lpstr>ESRI Default Marker</vt:lpstr>
      <vt:lpstr>Futura MdCn BT</vt:lpstr>
      <vt:lpstr>IBMHelvCondBold</vt:lpstr>
      <vt:lpstr>ADMUI3Lg</vt:lpstr>
      <vt:lpstr>Proxy 5</vt:lpstr>
      <vt:lpstr>钟齐流江草体</vt:lpstr>
      <vt:lpstr>黑体-繁</vt:lpstr>
      <vt:lpstr>Davis</vt:lpstr>
      <vt:lpstr>华康楷体W5(P)</vt:lpstr>
      <vt:lpstr>Minion Pro SmBd</vt:lpstr>
      <vt:lpstr>Abril Fatface</vt:lpstr>
      <vt:lpstr>Droid Serif</vt:lpstr>
      <vt:lpstr>中國龍淡古體</vt:lpstr>
      <vt:lpstr>TypeLand.com 康熙字典體 試用版</vt:lpstr>
      <vt:lpstr>方正苏新诗柳楷简体-yolan</vt:lpstr>
      <vt:lpstr>STHeiti</vt:lpstr>
      <vt:lpstr>Gulliver</vt:lpstr>
      <vt:lpstr>Glegoo</vt:lpstr>
      <vt:lpstr>Exo 2</vt:lpstr>
      <vt:lpstr>Christina Gardiner Sans</vt:lpstr>
      <vt:lpstr>Jungle</vt:lpstr>
      <vt:lpstr>FZPinShangHeiS-R-GB</vt:lpstr>
      <vt:lpstr>Sandoll 아트 03 Bold</vt:lpstr>
      <vt:lpstr>MYoung PRC Medium</vt:lpstr>
      <vt:lpstr>MEllan PRC Xbold</vt:lpstr>
      <vt:lpstr>MComic PRC Medium</vt:lpstr>
      <vt:lpstr>MGentle PRC Xbold</vt:lpstr>
      <vt:lpstr>MStiffHei PRC UltraBold</vt:lpstr>
      <vt:lpstr>LEXUS 简黑 U</vt:lpstr>
      <vt:lpstr>陈继世-行楷简体</vt:lpstr>
      <vt:lpstr>方正隶二繁体</vt:lpstr>
      <vt:lpstr>CustomFont</vt:lpstr>
      <vt:lpstr>Skinny</vt:lpstr>
      <vt:lpstr>Yu Gothic UI Semibold</vt:lpstr>
      <vt:lpstr>和平粗楷</vt:lpstr>
      <vt:lpstr>中國龍海報體(測試專用字型)</vt:lpstr>
      <vt:lpstr>CopprplGoth Bd BT</vt:lpstr>
      <vt:lpstr>迷你简雁翎</vt:lpstr>
      <vt:lpstr>HelveticaNeueLT Std Blk Ext</vt:lpstr>
      <vt:lpstr>迷你简隶变</vt:lpstr>
      <vt:lpstr>粗黑体</vt:lpstr>
      <vt:lpstr>方正艺黑繁体</vt:lpstr>
      <vt:lpstr>文鼎竹子体</vt:lpstr>
      <vt:lpstr>HYChaoCuSongJ</vt:lpstr>
      <vt:lpstr>Blazed</vt:lpstr>
      <vt:lpstr>Osaka-Sans Serif</vt:lpstr>
      <vt:lpstr>Fontovision</vt:lpstr>
      <vt:lpstr>Yahoo</vt:lpstr>
      <vt:lpstr>经典繁古印</vt:lpstr>
      <vt:lpstr>金山简准圆</vt:lpstr>
      <vt:lpstr>迷你简哈哈</vt:lpstr>
      <vt:lpstr>迷你简水柱</vt:lpstr>
      <vt:lpstr>SF Fortune Wheel Extended</vt:lpstr>
      <vt:lpstr>造字工房悦黑体验版纤细超长体</vt:lpstr>
      <vt:lpstr>My Puma</vt:lpstr>
      <vt:lpstr>OoohBabyROB</vt:lpstr>
      <vt:lpstr>文鼎CS长美黑繁</vt:lpstr>
      <vt:lpstr>创艺简宋体</vt:lpstr>
      <vt:lpstr>迷你简竹节</vt:lpstr>
      <vt:lpstr>金梅毛隸破裂字形</vt:lpstr>
      <vt:lpstr>t1</vt:lpstr>
      <vt:lpstr>Times New Roman Baltic</vt:lpstr>
      <vt:lpstr>Sin City</vt:lpstr>
      <vt:lpstr>经典中宋简</vt:lpstr>
      <vt:lpstr>经典隶书繁</vt:lpstr>
      <vt:lpstr>文鼎中隸簡</vt:lpstr>
      <vt:lpstr>InterstateGT-Regular</vt:lpstr>
      <vt:lpstr>serif</vt:lpstr>
      <vt:lpstr>ChickenScratch AOE</vt:lpstr>
      <vt:lpstr>经典繁粗变</vt:lpstr>
      <vt:lpstr>经典繁粗仿</vt:lpstr>
      <vt:lpstr>SymbolITC Bk BT</vt:lpstr>
      <vt:lpstr>汉鼎繁中变</vt:lpstr>
      <vt:lpstr>華康竹風體</vt:lpstr>
      <vt:lpstr>書法家粗圓體</vt:lpstr>
      <vt:lpstr>汉鼎繁中楷</vt:lpstr>
      <vt:lpstr>汉仪海韵体简</vt:lpstr>
      <vt:lpstr>汉鼎简黑变</vt:lpstr>
      <vt:lpstr>StoneSansITC TT</vt:lpstr>
      <vt:lpstr>中國龍簡楷書</vt:lpstr>
      <vt:lpstr>金梅中特黑體</vt:lpstr>
      <vt:lpstr>文鼎石头体</vt:lpstr>
      <vt:lpstr>-소망B_ppt</vt:lpstr>
      <vt:lpstr>全真特圓體</vt:lpstr>
      <vt:lpstr>Meta-Normal</vt:lpstr>
      <vt:lpstr>BrushScript</vt:lpstr>
      <vt:lpstr>華康POP1體W5</vt:lpstr>
      <vt:lpstr>文鼎CS粗圆繁</vt:lpstr>
      <vt:lpstr>长城中楷体繁</vt:lpstr>
      <vt:lpstr>经典繁空艺</vt:lpstr>
      <vt:lpstr>Courier 20 Pitch</vt:lpstr>
      <vt:lpstr>Tall Paul</vt:lpstr>
      <vt:lpstr>_仿宋体</vt:lpstr>
      <vt:lpstr>经典长宋繁</vt:lpstr>
      <vt:lpstr>经典标宋繁</vt:lpstr>
      <vt:lpstr>汉鼎简中等线</vt:lpstr>
      <vt:lpstr>Braggadocio</vt:lpstr>
      <vt:lpstr>全真行書</vt:lpstr>
      <vt:lpstr>方正水黑繁体</vt:lpstr>
      <vt:lpstr>汉仪竹节体繁</vt:lpstr>
      <vt:lpstr>汉鼎简老宋</vt:lpstr>
      <vt:lpstr>·½ÕýÎº±®¼òÌå</vt:lpstr>
      <vt:lpstr>Eras Demi</vt:lpstr>
      <vt:lpstr>全真簡粗明</vt:lpstr>
      <vt:lpstr>華康流葉體</vt:lpstr>
      <vt:lpstr>金桥简黑体</vt:lpstr>
      <vt:lpstr>,Georgia</vt:lpstr>
      <vt:lpstr>文鼎胡子体</vt:lpstr>
      <vt:lpstr>繁琥珀</vt:lpstr>
      <vt:lpstr>文鼎CS大隶书繁</vt:lpstr>
      <vt:lpstr>文鼎CS中黑繁</vt:lpstr>
      <vt:lpstr>文鼎CS魏碑繁</vt:lpstr>
      <vt:lpstr>金梅簡粗圓</vt:lpstr>
      <vt:lpstr>金梅簡體中楷字形</vt:lpstr>
      <vt:lpstr>NeuseidlerAntiqua LT Std Hv</vt:lpstr>
      <vt:lpstr>Palatino LT Std Black</vt:lpstr>
      <vt:lpstr>经典繁广告</vt:lpstr>
      <vt:lpstr>楷体w体简体</vt:lpstr>
      <vt:lpstr>ITC Stone Sans Std Bold</vt:lpstr>
      <vt:lpstr>汉鼎简黑体</vt:lpstr>
      <vt:lpstr>金梅簡体粗隸字形</vt:lpstr>
      <vt:lpstr>超世纪粗角流</vt:lpstr>
      <vt:lpstr>Ђϸ÷̥</vt:lpstr>
      <vt:lpstr>Albertville Extrabold</vt:lpstr>
      <vt:lpstr>Galliard BT</vt:lpstr>
      <vt:lpstr>微软繁仿宋</vt:lpstr>
      <vt:lpstr>文鼎CS行楷繁</vt:lpstr>
      <vt:lpstr>3代呼吸英文-各种动物围绕</vt:lpstr>
      <vt:lpstr>经典中宋繁</vt:lpstr>
      <vt:lpstr>3代呼吸英文-大破碎</vt:lpstr>
      <vt:lpstr>文鼎粗黑繁</vt:lpstr>
      <vt:lpstr>经典粗黑繁</vt:lpstr>
      <vt:lpstr>经典繁勘亭</vt:lpstr>
      <vt:lpstr>方正隶书繁体</vt:lpstr>
      <vt:lpstr>tahoma arial 宋体 sans-serif</vt:lpstr>
      <vt:lpstr>创艺繁细圆</vt:lpstr>
      <vt:lpstr>方正胖娃繁体</vt:lpstr>
      <vt:lpstr>DFPOP3W12-B5</vt:lpstr>
      <vt:lpstr>迷你简花蝶</vt:lpstr>
      <vt:lpstr>迷你简艺黑</vt:lpstr>
      <vt:lpstr>Hotplate (sRB)</vt:lpstr>
      <vt:lpstr>Captain Shiner</vt:lpstr>
      <vt:lpstr>Cookies</vt:lpstr>
      <vt:lpstr>叶根友毛笔特色简体</vt:lpstr>
      <vt:lpstr>ZapfHumnst Dm BT</vt:lpstr>
      <vt:lpstr>迷你简超圆</vt:lpstr>
      <vt:lpstr>HY동녘B</vt:lpstr>
      <vt:lpstr>222 03</vt:lpstr>
      <vt:lpstr>金梅張楷字形空心</vt:lpstr>
      <vt:lpstr>方正舒体_GBK</vt:lpstr>
      <vt:lpstr>書法家淡古印</vt:lpstr>
      <vt:lpstr>超研澤超黑</vt:lpstr>
      <vt:lpstr>中國龍流書體</vt:lpstr>
      <vt:lpstr>TMBG Severe Tire Damage</vt:lpstr>
      <vt:lpstr>Pizzicato-Swash</vt:lpstr>
      <vt:lpstr>金桥简楷体</vt:lpstr>
      <vt:lpstr>文鼎CS仿宋体</vt:lpstr>
      <vt:lpstr>xinsun</vt:lpstr>
      <vt:lpstr>@叶根友行书繁</vt:lpstr>
      <vt:lpstr>Proxy 9</vt:lpstr>
      <vt:lpstr>黑体-WinCharSetFFFF-H</vt:lpstr>
      <vt:lpstr>汉鼎繁琥珀</vt:lpstr>
      <vt:lpstr>汉鼎繁综艺</vt:lpstr>
      <vt:lpstr>创艺繁超黑</vt:lpstr>
      <vt:lpstr>迷你繁唐隶</vt:lpstr>
      <vt:lpstr>Belwe Cn BT</vt:lpstr>
      <vt:lpstr>汉仪大黑繁</vt:lpstr>
      <vt:lpstr>All Hearts</vt:lpstr>
      <vt:lpstr>迷你简黛玉</vt:lpstr>
      <vt:lpstr>迷你简长艺</vt:lpstr>
      <vt:lpstr>Kite Display</vt:lpstr>
      <vt:lpstr>迷你简特粗黑</vt:lpstr>
      <vt:lpstr>華康少女文字 Std W3</vt:lpstr>
      <vt:lpstr>???</vt:lpstr>
      <vt:lpstr>迷你简黑棋</vt:lpstr>
      <vt:lpstr>Abilene FLF</vt:lpstr>
      <vt:lpstr>John Handy LET</vt:lpstr>
      <vt:lpstr>LHF Aristocrat</vt:lpstr>
      <vt:lpstr>微软大黑体</vt:lpstr>
      <vt:lpstr> _x000B__x000C_</vt:lpstr>
      <vt:lpstr>方正小标宋繁体</vt:lpstr>
      <vt:lpstr>长城粗圆体</vt:lpstr>
      <vt:lpstr>金梅特黑霹靂字體</vt:lpstr>
      <vt:lpstr>金梅古印浮體白字</vt:lpstr>
      <vt:lpstr>ScrewedSW</vt:lpstr>
      <vt:lpstr>Antimony Funk</vt:lpstr>
      <vt:lpstr>雅坊美工13</vt:lpstr>
      <vt:lpstr>汉仪黛玉体简</vt:lpstr>
      <vt:lpstr>超世纪中勘亭</vt:lpstr>
      <vt:lpstr>NuptialScript</vt:lpstr>
      <vt:lpstr>Ameretto Wide</vt:lpstr>
      <vt:lpstr>长城报宋体</vt:lpstr>
      <vt:lpstr>Allencon Demo</vt:lpstr>
      <vt:lpstr>迷你简康体</vt:lpstr>
      <vt:lpstr>方正韵动特黑简体</vt:lpstr>
      <vt:lpstr>3代呼吸英文-黑音响</vt:lpstr>
      <vt:lpstr>苏新诗鼠标行书简</vt:lpstr>
      <vt:lpstr>金梅書法豆豆字體</vt:lpstr>
      <vt:lpstr>Nadejda</vt:lpstr>
      <vt:lpstr>WEDDING NIGHTMARES</vt:lpstr>
      <vt:lpstr>迷你简稚艺</vt:lpstr>
      <vt:lpstr>金梅簡中楷</vt:lpstr>
      <vt:lpstr>華康雅風體</vt:lpstr>
      <vt:lpstr>金梅淡古字形原體</vt:lpstr>
      <vt:lpstr>Ginga&gt;</vt:lpstr>
      <vt:lpstr>American Typewriter Light</vt:lpstr>
      <vt:lpstr>文鼎妞妞体</vt:lpstr>
      <vt:lpstr>文鼎圆立体</vt:lpstr>
      <vt:lpstr>方正舒体繁体</vt:lpstr>
      <vt:lpstr>華康仿宋體W4(P)</vt:lpstr>
      <vt:lpstr>大标宋</vt:lpstr>
      <vt:lpstr>華康雅風體W3</vt:lpstr>
      <vt:lpstr>汉鼎繁新艺体</vt:lpstr>
      <vt:lpstr>方正细珊瑚繁体</vt:lpstr>
      <vt:lpstr>迷你繁曹隶</vt:lpstr>
      <vt:lpstr>春秋英雄体</vt:lpstr>
      <vt:lpstr>金梅浪漫黑框體</vt:lpstr>
      <vt:lpstr>PartybyTom</vt:lpstr>
      <vt:lpstr>華康鋼筆體 Std W2</vt:lpstr>
      <vt:lpstr>金桥繁综艺</vt:lpstr>
      <vt:lpstr>Frutiger 47LightCn</vt:lpstr>
      <vt:lpstr>经典舒同体繁</vt:lpstr>
      <vt:lpstr>Stylistic SF</vt:lpstr>
      <vt:lpstr>FZZongYi-M05T</vt:lpstr>
      <vt:lpstr>超研澤中鋼筆行楷</vt:lpstr>
      <vt:lpstr>金梅毛筆匾行書</vt:lpstr>
      <vt:lpstr>迷你简胖娃</vt:lpstr>
      <vt:lpstr>迷你花瓣体</vt:lpstr>
      <vt:lpstr>字王数码体0001</vt:lpstr>
      <vt:lpstr>µØ±d«½«½Åé(P)</vt:lpstr>
      <vt:lpstr>金梅毛匾行</vt:lpstr>
      <vt:lpstr>金桥简行书</vt:lpstr>
      <vt:lpstr>汉鼎繁标宋</vt:lpstr>
      <vt:lpstr>王汉宗超黑体一大霹雳</vt:lpstr>
      <vt:lpstr>Futura-Light</vt:lpstr>
      <vt:lpstr>迷你繁衡方碑</vt:lpstr>
      <vt:lpstr>方正祥隶繁体</vt:lpstr>
      <vt:lpstr>经典粗圆繁</vt:lpstr>
      <vt:lpstr>方正康体繁体</vt:lpstr>
      <vt:lpstr>时装奥运风,做字网周周有新款更新</vt:lpstr>
      <vt:lpstr>经典繁海报</vt:lpstr>
      <vt:lpstr>32768 NO</vt:lpstr>
      <vt:lpstr>文鼎ＰＯＰ－２</vt:lpstr>
      <vt:lpstr>方正粗活意简体_DEMO</vt:lpstr>
      <vt:lpstr>purimonyorori2</vt:lpstr>
      <vt:lpstr>经典繁圆新</vt:lpstr>
      <vt:lpstr>AGaramond</vt:lpstr>
      <vt:lpstr>方正剪纸_GBK</vt:lpstr>
      <vt:lpstr>華康楷體-GB5</vt:lpstr>
      <vt:lpstr>Zurich BlkEx BT</vt:lpstr>
      <vt:lpstr>方正兰亭特黑扁简体</vt:lpstr>
      <vt:lpstr>文鼎弹簧体</vt:lpstr>
      <vt:lpstr>金梅書法破裂國際碼</vt:lpstr>
      <vt:lpstr>Hei S for Landor</vt:lpstr>
      <vt:lpstr>Tenshin</vt:lpstr>
      <vt:lpstr>Copyist</vt:lpstr>
      <vt:lpstr>SF Laundromatic Condensed</vt:lpstr>
      <vt:lpstr>★風雲</vt:lpstr>
      <vt:lpstr>A.D. MONO</vt:lpstr>
      <vt:lpstr>华康圆体W9(P)</vt:lpstr>
      <vt:lpstr>MYoungHKS-Xbold</vt:lpstr>
      <vt:lpstr>★懐風体</vt:lpstr>
      <vt:lpstr>中國龍海行書</vt:lpstr>
      <vt:lpstr>KR Love Angels</vt:lpstr>
      <vt:lpstr>Times New Romance</vt:lpstr>
      <vt:lpstr>汉仪瘦金书繁</vt:lpstr>
      <vt:lpstr>★锐线体</vt:lpstr>
      <vt:lpstr>迷你简细黑</vt:lpstr>
      <vt:lpstr>HDKFMK+SimSun</vt:lpstr>
      <vt:lpstr>BM neco</vt:lpstr>
      <vt:lpstr>★铁兰体</vt:lpstr>
      <vt:lpstr>HanWangCC15</vt:lpstr>
      <vt:lpstr>经典美黑繁</vt:lpstr>
      <vt:lpstr>微软繁琥珀</vt:lpstr>
      <vt:lpstr>迷你简古隶</vt:lpstr>
      <vt:lpstr>★白舟草书</vt:lpstr>
      <vt:lpstr>叶根友神工体</vt:lpstr>
      <vt:lpstr>叶根友风帆简体</vt:lpstr>
      <vt:lpstr>FangSong_GB2312,Bold</vt:lpstr>
      <vt:lpstr>Ink In The Meat</vt:lpstr>
      <vt:lpstr>汉仪行楷繁</vt:lpstr>
      <vt:lpstr>나눔명조</vt:lpstr>
      <vt:lpstr>迷你简仿宋</vt:lpstr>
      <vt:lpstr>超世纪波卡体一空阴</vt:lpstr>
      <vt:lpstr>文鼎竹子體</vt:lpstr>
      <vt:lpstr>汉鼎繁行楷</vt:lpstr>
      <vt:lpstr>AlvinsHand</vt:lpstr>
      <vt:lpstr>迷你简细倩</vt:lpstr>
      <vt:lpstr>MHeiHK-Bold</vt:lpstr>
      <vt:lpstr>華康簡魏碑(P)</vt:lpstr>
      <vt:lpstr>中國龍新藝體</vt:lpstr>
      <vt:lpstr>祥南行書体</vt:lpstr>
      <vt:lpstr>★雅丽体</vt:lpstr>
      <vt:lpstr>★米芾体</vt:lpstr>
      <vt:lpstr>Nokia Large</vt:lpstr>
      <vt:lpstr>072-CAI978</vt:lpstr>
      <vt:lpstr>方正细倩繁体</vt:lpstr>
      <vt:lpstr>Adorable</vt:lpstr>
      <vt:lpstr>Worstveld Sling Extra Oblique</vt:lpstr>
      <vt:lpstr>晴圆等宽</vt:lpstr>
      <vt:lpstr>Monospaced</vt:lpstr>
      <vt:lpstr>迷你简潇洒</vt:lpstr>
      <vt:lpstr>迷你简祥隶</vt:lpstr>
      <vt:lpstr>DFMoW4-B5</vt:lpstr>
      <vt:lpstr>Bauhaus</vt:lpstr>
      <vt:lpstr>经典细圆繁</vt:lpstr>
      <vt:lpstr>Symbol+1</vt:lpstr>
      <vt:lpstr>Frutiger-LightItalic</vt:lpstr>
      <vt:lpstr>Herculanum</vt:lpstr>
      <vt:lpstr>Times New (W1)</vt:lpstr>
      <vt:lpstr>DFWaWaW5H</vt:lpstr>
      <vt:lpstr>Loki Cola</vt:lpstr>
      <vt:lpstr>钟齐翰墨毛笔</vt:lpstr>
      <vt:lpstr>经典繁叠黑</vt:lpstr>
      <vt:lpstr>HAKUYOOTi3500</vt:lpstr>
      <vt:lpstr>normal</vt:lpstr>
      <vt:lpstr>Technetium</vt:lpstr>
      <vt:lpstr>金梅中黑體</vt:lpstr>
      <vt:lpstr>经典细空艺</vt:lpstr>
      <vt:lpstr>华康黑体W7(P)</vt:lpstr>
      <vt:lpstr>Akzidenz Grotesk CE Roman</vt:lpstr>
      <vt:lpstr>金山简楷体</vt:lpstr>
      <vt:lpstr>025-CAI978</vt:lpstr>
      <vt:lpstr>243-CAI978</vt:lpstr>
      <vt:lpstr>AardvarkBold</vt:lpstr>
      <vt:lpstr>富漢通粗顏楷</vt:lpstr>
      <vt:lpstr>DFLiSong-Bd</vt:lpstr>
      <vt:lpstr>華康儷粗宋外字集</vt:lpstr>
      <vt:lpstr>汉仪花蝶体简</vt:lpstr>
      <vt:lpstr>时装褶皱体,《做字网》定做下载..</vt:lpstr>
      <vt:lpstr>典匠超顏楷</vt:lpstr>
      <vt:lpstr>華康行楷體W5</vt:lpstr>
      <vt:lpstr>HanWangCM03</vt:lpstr>
      <vt:lpstr>DFPErW3-B5</vt:lpstr>
      <vt:lpstr>方正书宋繁体</vt:lpstr>
      <vt:lpstr>華康海報體 Std W9</vt:lpstr>
      <vt:lpstr>叶根友奥运字体</vt:lpstr>
      <vt:lpstr>迷你简特粗宋</vt:lpstr>
      <vt:lpstr>HYChaoCuHeiJ</vt:lpstr>
      <vt:lpstr>楷体_GB2312-WinCharSetFFFF-H</vt:lpstr>
      <vt:lpstr>中國龍豪隸書</vt:lpstr>
      <vt:lpstr>中國龍超明體</vt:lpstr>
      <vt:lpstr>汉仪黑棋体简</vt:lpstr>
      <vt:lpstr>Handmedown</vt:lpstr>
      <vt:lpstr>金梅浪漫鏡射體</vt:lpstr>
      <vt:lpstr>文鼎贱狗体繁</vt:lpstr>
      <vt:lpstr>Weather</vt:lpstr>
      <vt:lpstr>heart emboss</vt:lpstr>
      <vt:lpstr>Julius Thyssen</vt:lpstr>
      <vt:lpstr>Sakkal Majalla</vt:lpstr>
      <vt:lpstr>Sitka Small</vt:lpstr>
      <vt:lpstr>975-CAI978</vt:lpstr>
      <vt:lpstr>Action Force</vt:lpstr>
      <vt:lpstr>汉鼎繁特粗黑</vt:lpstr>
      <vt:lpstr>Balloons</vt:lpstr>
      <vt:lpstr>超研澤古印體</vt:lpstr>
      <vt:lpstr>華康電器篇</vt:lpstr>
      <vt:lpstr>插图02</vt:lpstr>
      <vt:lpstr>插图07</vt:lpstr>
      <vt:lpstr>buffy</vt:lpstr>
      <vt:lpstr>金梅方隸體</vt:lpstr>
      <vt:lpstr>希望粗魏碑繁</vt:lpstr>
      <vt:lpstr>希望楷体</vt:lpstr>
      <vt:lpstr>24x16 宋体</vt:lpstr>
      <vt:lpstr>隶书繁体</vt:lpstr>
      <vt:lpstr>Swis721 Hv BT</vt:lpstr>
      <vt:lpstr>文鼎CS书宋二</vt:lpstr>
      <vt:lpstr>AR DARLING</vt:lpstr>
      <vt:lpstr>JaneAusten</vt:lpstr>
      <vt:lpstr>Chankenstein</vt:lpstr>
      <vt:lpstr>金梅大胖胖個性字</vt:lpstr>
      <vt:lpstr>长城琥珀体繁</vt:lpstr>
      <vt:lpstr>金梅毛張楷國際碼</vt:lpstr>
      <vt:lpstr>金梅歪圓個性字體</vt:lpstr>
      <vt:lpstr>迷你简竹子</vt:lpstr>
      <vt:lpstr>Devinne Swash</vt:lpstr>
      <vt:lpstr>SF Intellivised Extended</vt:lpstr>
      <vt:lpstr>迷你简水黑</vt:lpstr>
      <vt:lpstr>迷你简中楷</vt:lpstr>
      <vt:lpstr>NEU-BZ</vt:lpstr>
      <vt:lpstr>AR JULIAN</vt:lpstr>
      <vt:lpstr>Latha-Identity-H</vt:lpstr>
      <vt:lpstr>金桥繁粗圆</vt:lpstr>
      <vt:lpstr>DECODE</vt:lpstr>
      <vt:lpstr>迷你简特宋</vt:lpstr>
      <vt:lpstr>Ш蔨</vt:lpstr>
      <vt:lpstr>经典宋体繁</vt:lpstr>
      <vt:lpstr>Butterbelly</vt:lpstr>
      <vt:lpstr>OCR-A</vt:lpstr>
      <vt:lpstr>34</vt:lpstr>
      <vt:lpstr>jpn_boot</vt:lpstr>
      <vt:lpstr>迷你简嘟嘟体</vt:lpstr>
      <vt:lpstr>文鼎齿轮体繁</vt:lpstr>
      <vt:lpstr>文鼎水管体</vt:lpstr>
      <vt:lpstr>理德细圆简</vt:lpstr>
      <vt:lpstr>迷你简中圆</vt:lpstr>
      <vt:lpstr>足迹</vt:lpstr>
      <vt:lpstr>04b_30</vt:lpstr>
      <vt:lpstr>華康溜溜體 Std W7</vt:lpstr>
      <vt:lpstr>超世纪细印篆</vt:lpstr>
      <vt:lpstr>eʩ</vt:lpstr>
      <vt:lpstr>AR CHRISTY</vt:lpstr>
      <vt:lpstr>@方正剪纸简体</vt:lpstr>
      <vt:lpstr>迷你简特黑</vt:lpstr>
      <vt:lpstr>FZXDXJW--GB1-0</vt:lpstr>
      <vt:lpstr>钟齐孟宪敏硬笔简体</vt:lpstr>
      <vt:lpstr>書法家魏碑體</vt:lpstr>
      <vt:lpstr>金梅美工變體字形</vt:lpstr>
      <vt:lpstr>金梅美工甜甜字形</vt:lpstr>
      <vt:lpstr>方正稚艺繁体</vt:lpstr>
      <vt:lpstr>叶根友仿刘德华字体</vt:lpstr>
      <vt:lpstr>田氏方筆刷体繁</vt:lpstr>
      <vt:lpstr>中國龍粗隸書</vt:lpstr>
      <vt:lpstr>華康行楷體W5(P)</vt:lpstr>
      <vt:lpstr>金桥简中圆</vt:lpstr>
      <vt:lpstr>華康娃娃體W7(P)</vt:lpstr>
      <vt:lpstr>BERKLEY</vt:lpstr>
      <vt:lpstr>DARLING</vt:lpstr>
      <vt:lpstr>迷你简报宋</vt:lpstr>
      <vt:lpstr>Allianz Sans</vt:lpstr>
      <vt:lpstr>478E1b7eSimHei</vt:lpstr>
      <vt:lpstr>美黑</vt:lpstr>
      <vt:lpstr>Garamond BookCondensed</vt:lpstr>
      <vt:lpstr>长城彩云体繁</vt:lpstr>
      <vt:lpstr>文鼎花瓣體</vt:lpstr>
      <vt:lpstr>Alpine 7558S</vt:lpstr>
      <vt:lpstr>DFGGothic-EB</vt:lpstr>
      <vt:lpstr>fudan</vt:lpstr>
      <vt:lpstr>??¨??</vt:lpstr>
      <vt:lpstr>Mekanik LET</vt:lpstr>
      <vt:lpstr>迷你简粗圆</vt:lpstr>
      <vt:lpstr>金梅浪漫反白字</vt:lpstr>
      <vt:lpstr>Babylon5</vt:lpstr>
      <vt:lpstr>Art</vt:lpstr>
      <vt:lpstr>萬用細行楷</vt:lpstr>
      <vt:lpstr>萬用新細明</vt:lpstr>
      <vt:lpstr>理德彩云简</vt:lpstr>
      <vt:lpstr>理德海报</vt:lpstr>
      <vt:lpstr>華康彩帶體 Std W7</vt:lpstr>
      <vt:lpstr>華康少女文字 Std W7</vt:lpstr>
      <vt:lpstr>中國龍粗楷體</vt:lpstr>
      <vt:lpstr>華康雅宋體</vt:lpstr>
      <vt:lpstr>超研澤超明</vt:lpstr>
      <vt:lpstr>汉鼎繁特楷</vt:lpstr>
      <vt:lpstr>迷你繁欧行</vt:lpstr>
      <vt:lpstr>华康魏碑W7(P)</vt:lpstr>
      <vt:lpstr>華康簡黑</vt:lpstr>
      <vt:lpstr>신그래픽</vt:lpstr>
      <vt:lpstr>008-CAI978</vt:lpstr>
      <vt:lpstr>长城细圆</vt:lpstr>
      <vt:lpstr>行书体</vt:lpstr>
      <vt:lpstr>方正中倩繁体</vt:lpstr>
      <vt:lpstr>Bubblegum Superstar</vt:lpstr>
      <vt:lpstr>宋 体</vt:lpstr>
      <vt:lpstr>金梅白線外框字體</vt:lpstr>
      <vt:lpstr>金梅浪漫閃電字形</vt:lpstr>
      <vt:lpstr>金梅特黑龜殼字形</vt:lpstr>
      <vt:lpstr>書法家秀仿宋</vt:lpstr>
      <vt:lpstr>金梅牛角美工字體</vt:lpstr>
      <vt:lpstr>書法家粗黑體</vt:lpstr>
      <vt:lpstr>经典细空黑</vt:lpstr>
      <vt:lpstr>金梅毛草書國際碼</vt:lpstr>
      <vt:lpstr>汉仪长美黑繁</vt:lpstr>
      <vt:lpstr>汉仪长艺体繁</vt:lpstr>
      <vt:lpstr>Hagane</vt:lpstr>
      <vt:lpstr>汉鼎简美黑</vt:lpstr>
      <vt:lpstr>Robotaur</vt:lpstr>
      <vt:lpstr>DFPLiuLi-B5</vt:lpstr>
      <vt:lpstr>Bastardomulto</vt:lpstr>
      <vt:lpstr>CAC Shishoni Brush</vt:lpstr>
      <vt:lpstr>金梅小帥哥美工字</vt:lpstr>
      <vt:lpstr>金梅綜藝字形原體</vt:lpstr>
      <vt:lpstr>迷你简彩云</vt:lpstr>
      <vt:lpstr>宋体;SimSun</vt:lpstr>
      <vt:lpstr>超研澤顏楷</vt:lpstr>
      <vt:lpstr>方正隶书简体(视频)</vt:lpstr>
      <vt:lpstr>Asenine Thin</vt:lpstr>
      <vt:lpstr>Verdana, Arial, 宋体</vt:lpstr>
      <vt:lpstr>字幕黑体M</vt:lpstr>
      <vt:lpstr>華康新篆體</vt:lpstr>
      <vt:lpstr>迷你简平黑</vt:lpstr>
      <vt:lpstr>中國龍粗魏碑</vt:lpstr>
      <vt:lpstr>迷你简书宋</vt:lpstr>
      <vt:lpstr>迷你简黑咪</vt:lpstr>
      <vt:lpstr>迷你简姚体</vt:lpstr>
      <vt:lpstr>迷你简贱狗</vt:lpstr>
      <vt:lpstr>韩绍杰邯郸体</vt:lpstr>
      <vt:lpstr>楷?_GB2312</vt:lpstr>
      <vt:lpstr>迷你简橄榄</vt:lpstr>
      <vt:lpstr>華康硬黑體</vt:lpstr>
      <vt:lpstr>GoJuOn</vt:lpstr>
      <vt:lpstr>Luna Bar</vt:lpstr>
      <vt:lpstr>Sniglet</vt:lpstr>
      <vt:lpstr>Tenbitesch</vt:lpstr>
      <vt:lpstr>valentinec</vt:lpstr>
      <vt:lpstr>汉鼎繁报宋</vt:lpstr>
      <vt:lpstr>汉鼎繁细等线</vt:lpstr>
      <vt:lpstr>Lucida Blackletter</vt:lpstr>
      <vt:lpstr>金梅特圓體</vt:lpstr>
      <vt:lpstr>金梅簡體中明字形</vt:lpstr>
      <vt:lpstr>LF_Hei_HK</vt:lpstr>
      <vt:lpstr>華康海報體W9(P)</vt:lpstr>
      <vt:lpstr>@汉仪雪峰体繁</vt:lpstr>
      <vt:lpstr>@汉仪秀英体简</vt:lpstr>
      <vt:lpstr>邯郸体-韩绍杰邯郸体</vt:lpstr>
      <vt:lpstr>金梅浪漫體</vt:lpstr>
      <vt:lpstr>AntigoniBd</vt:lpstr>
      <vt:lpstr>StempelGaramond Roman</vt:lpstr>
      <vt:lpstr>金桥繁魏碑</vt:lpstr>
      <vt:lpstr>金梅海報小豆豆字</vt:lpstr>
      <vt:lpstr>金梅毛草書</vt:lpstr>
      <vt:lpstr>華康昆蟲篇</vt:lpstr>
      <vt:lpstr>C39HrP24DlTt</vt:lpstr>
      <vt:lpstr>金桥繁琥珀</vt:lpstr>
      <vt:lpstr>长城中圆体</vt:lpstr>
      <vt:lpstr>方正狂草</vt:lpstr>
      <vt:lpstr>峘、u</vt:lpstr>
      <vt:lpstr>Euphorigenic</vt:lpstr>
      <vt:lpstr>金桥简姚体</vt:lpstr>
      <vt:lpstr>超研澤中粗隸</vt:lpstr>
      <vt:lpstr>超研澤中隸</vt:lpstr>
      <vt:lpstr>超研澤粗圓</vt:lpstr>
      <vt:lpstr>Almond Script Alt</vt:lpstr>
      <vt:lpstr>FZ 美黑简体</vt:lpstr>
      <vt:lpstr>文鼎中特黑</vt:lpstr>
      <vt:lpstr>華康超明體</vt:lpstr>
      <vt:lpstr>文鼎圓立體</vt:lpstr>
      <vt:lpstr>華康儷金黑(P)</vt:lpstr>
      <vt:lpstr>富漢通粗仿宋</vt:lpstr>
      <vt:lpstr>富漢通粗綜藝</vt:lpstr>
      <vt:lpstr>&amp;#23435;&amp;#20307;</vt:lpstr>
      <vt:lpstr>BM ruby</vt:lpstr>
      <vt:lpstr>雅坊美工03</vt:lpstr>
      <vt:lpstr>華康醫療用品篇</vt:lpstr>
      <vt:lpstr>迷你简淹水</vt:lpstr>
      <vt:lpstr>汉鼎简中行书</vt:lpstr>
      <vt:lpstr>金梅特黑閃亮字形</vt:lpstr>
      <vt:lpstr>AR MingtiM BIG-5</vt:lpstr>
      <vt:lpstr>汉仪彩云体繁</vt:lpstr>
      <vt:lpstr>BERNARD</vt:lpstr>
      <vt:lpstr>长城勘亭流繁</vt:lpstr>
      <vt:lpstr>经典叠圆体繁</vt:lpstr>
      <vt:lpstr>Keystrokes MT</vt:lpstr>
      <vt:lpstr>迷你简弹簧</vt:lpstr>
      <vt:lpstr>DFBangShuW8-B5</vt:lpstr>
      <vt:lpstr>迷你简字典宋</vt:lpstr>
      <vt:lpstr>DFPHeiUBold-B5</vt:lpstr>
      <vt:lpstr>BauerBodni Blk BT</vt:lpstr>
      <vt:lpstr>Albertus Xb</vt:lpstr>
      <vt:lpstr>AmericanText BT</vt:lpstr>
      <vt:lpstr>Cosmic</vt:lpstr>
      <vt:lpstr>URWWoodTypD</vt:lpstr>
      <vt:lpstr>GoodfonT.NET XS20</vt:lpstr>
      <vt:lpstr>華康圓體破音一</vt:lpstr>
      <vt:lpstr>Aerial</vt:lpstr>
      <vt:lpstr>汉鼎简中隶</vt:lpstr>
      <vt:lpstr>Impact Label</vt:lpstr>
      <vt:lpstr>Impact</vt:lpstr>
      <vt:lpstr>Waltograph UI</vt:lpstr>
      <vt:lpstr>Display3DOTF</vt:lpstr>
      <vt:lpstr>iNked God</vt:lpstr>
      <vt:lpstr>Moonstar</vt:lpstr>
      <vt:lpstr>Outlaw</vt:lpstr>
      <vt:lpstr>Teenage Girl 3</vt:lpstr>
      <vt:lpstr>Teenage Girl 1</vt:lpstr>
      <vt:lpstr>迷你简华隶</vt:lpstr>
      <vt:lpstr>badashanren</vt:lpstr>
      <vt:lpstr>@华文细黑</vt:lpstr>
      <vt:lpstr>教育部標準宋體</vt:lpstr>
      <vt:lpstr>金桥简特黑</vt:lpstr>
      <vt:lpstr>FUCK YOU LAS VEGAS</vt:lpstr>
      <vt:lpstr>FZHTK--GBK1-0</vt:lpstr>
      <vt:lpstr>E-FZ</vt:lpstr>
      <vt:lpstr>YellowJug</vt:lpstr>
      <vt:lpstr>Playbill BT</vt:lpstr>
      <vt:lpstr>碳化硅超黑体</vt:lpstr>
      <vt:lpstr>仿宋 _GB2312</vt:lpstr>
      <vt:lpstr>笢?禱翱闚</vt:lpstr>
      <vt:lpstr>minamoji</vt:lpstr>
      <vt:lpstr>迷你简水波</vt:lpstr>
      <vt:lpstr>金梅毛行破裂字形</vt:lpstr>
      <vt:lpstr>超世紀粗毛楷</vt:lpstr>
      <vt:lpstr>華康新特黑體</vt:lpstr>
      <vt:lpstr>DFPLiuLiW5-B5</vt:lpstr>
      <vt:lpstr>ڌ廊</vt:lpstr>
      <vt:lpstr>Benguiat Frisky ATT</vt:lpstr>
      <vt:lpstr>Allianz Serif</vt:lpstr>
      <vt:lpstr>汉鼎简粗宋</vt:lpstr>
      <vt:lpstr>汉鼎简特黑</vt:lpstr>
      <vt:lpstr>汉鼎简特粗宋</vt:lpstr>
      <vt:lpstr>AlphabetSoup Tilt BT</vt:lpstr>
      <vt:lpstr>RCMP</vt:lpstr>
      <vt:lpstr>王漢宗粗新宋簡</vt:lpstr>
      <vt:lpstr>Shusha</vt:lpstr>
      <vt:lpstr>Eurostile Bold</vt:lpstr>
      <vt:lpstr>迷你简小标宋</vt:lpstr>
      <vt:lpstr>迷你简细行楷</vt:lpstr>
      <vt:lpstr>文鼎细仿宋繁</vt:lpstr>
      <vt:lpstr>微软繁线体</vt:lpstr>
      <vt:lpstr>HYc1gj</vt:lpstr>
      <vt:lpstr>Decorated035 BT</vt:lpstr>
      <vt:lpstr>文鼎CS舒同体繁</vt:lpstr>
      <vt:lpstr>迷你简海韵</vt:lpstr>
      <vt:lpstr>微软繁宋体</vt:lpstr>
      <vt:lpstr>富漢通細毛楷</vt:lpstr>
      <vt:lpstr>研澤中特圓體</vt:lpstr>
      <vt:lpstr>20th Century Font</vt:lpstr>
      <vt:lpstr>3代呼吸英文-黑圆角润润</vt:lpstr>
      <vt:lpstr>迷你简清韵</vt:lpstr>
      <vt:lpstr>迷你简黑体</vt:lpstr>
      <vt:lpstr>迷你简香肠</vt:lpstr>
      <vt:lpstr>Bauhaus Md BT</vt:lpstr>
      <vt:lpstr>Bodoni BT</vt:lpstr>
      <vt:lpstr>汉仪醒示体繁</vt:lpstr>
      <vt:lpstr>汉鼎繁圆新</vt:lpstr>
      <vt:lpstr>昭和モダン体</vt:lpstr>
      <vt:lpstr>汉鼎繁长宋</vt:lpstr>
      <vt:lpstr>汉鼎繁舒体</vt:lpstr>
      <vt:lpstr>汉鼎繁特黑</vt:lpstr>
      <vt:lpstr>汉仪黑咪体繁</vt:lpstr>
      <vt:lpstr>雅坊美工14</vt:lpstr>
      <vt:lpstr>ErasItcTDem</vt:lpstr>
      <vt:lpstr>Onyx BT</vt:lpstr>
      <vt:lpstr>ZhunYuan</vt:lpstr>
      <vt:lpstr>金梅超黑字形原體</vt:lpstr>
      <vt:lpstr>Jellyka Western Princess</vt:lpstr>
      <vt:lpstr>经典中圆繁</vt:lpstr>
      <vt:lpstr>金梅超黑立體留影</vt:lpstr>
      <vt:lpstr>金梅粗圓體</vt:lpstr>
      <vt:lpstr>中國龍古印體</vt:lpstr>
      <vt:lpstr>迷你简中宋</vt:lpstr>
      <vt:lpstr>金梅綜藝體</vt:lpstr>
      <vt:lpstr>Arphic Sungti2 Medium GB</vt:lpstr>
      <vt:lpstr>華康墨字體(P)</vt:lpstr>
      <vt:lpstr>書法家超明體</vt:lpstr>
      <vt:lpstr>DFPBangBangW5-B5</vt:lpstr>
      <vt:lpstr>金梅特黑跑步字形</vt:lpstr>
      <vt:lpstr>Earthquake</vt:lpstr>
      <vt:lpstr>Times Newroman</vt:lpstr>
      <vt:lpstr>TheMixSemiBold</vt:lpstr>
      <vt:lpstr>方正新舒体_GBK</vt:lpstr>
      <vt:lpstr>Balls on the rampage</vt:lpstr>
      <vt:lpstr>经典圆体繁</vt:lpstr>
      <vt:lpstr>雅坊美工11</vt:lpstr>
      <vt:lpstr>立体铁山硬笔行楷简</vt:lpstr>
      <vt:lpstr>超世纪粗角报</vt:lpstr>
      <vt:lpstr>Zurich XBlk BT</vt:lpstr>
      <vt:lpstr>HumanRase</vt:lpstr>
      <vt:lpstr>Potassium Scandal</vt:lpstr>
      <vt:lpstr>CornFed</vt:lpstr>
      <vt:lpstr>金梅特黑火燄字形</vt:lpstr>
      <vt:lpstr>Arial,Microsoft Yahei,Simsun,sa</vt:lpstr>
      <vt:lpstr>迷你简火柴</vt:lpstr>
      <vt:lpstr>Harlow</vt:lpstr>
      <vt:lpstr>ErasItcTMed</vt:lpstr>
      <vt:lpstr>StoneInformal</vt:lpstr>
      <vt:lpstr>Florentine Script</vt:lpstr>
      <vt:lpstr>304-CAI978</vt:lpstr>
      <vt:lpstr>华康楷体W5</vt:lpstr>
      <vt:lpstr>華康瘦金體</vt:lpstr>
      <vt:lpstr>Garamond Narrow</vt:lpstr>
      <vt:lpstr>希望彩云体繁</vt:lpstr>
      <vt:lpstr>兎文中宋</vt:lpstr>
      <vt:lpstr>Zombie</vt:lpstr>
      <vt:lpstr>Swis721 BlkRnd BT</vt:lpstr>
      <vt:lpstr>DFPGirlW3-B5</vt:lpstr>
      <vt:lpstr>DFMingLight-B5</vt:lpstr>
      <vt:lpstr>DFHaiBaoW9L</vt:lpstr>
      <vt:lpstr>DFGangBiW2-B5</vt:lpstr>
      <vt:lpstr>DFNewChuanU-B5</vt:lpstr>
      <vt:lpstr>Dearest Outline</vt:lpstr>
      <vt:lpstr>CoventryScriptFLF</vt:lpstr>
      <vt:lpstr>长城POP2繁</vt:lpstr>
      <vt:lpstr>TT5CEo00</vt:lpstr>
      <vt:lpstr>TTE1723C28t00</vt:lpstr>
      <vt:lpstr>TT5BCo00</vt:lpstr>
      <vt:lpstr>TT5BBo00</vt:lpstr>
      <vt:lpstr>TT5BBo01</vt:lpstr>
      <vt:lpstr>植物</vt:lpstr>
      <vt:lpstr>Penguin Attack</vt:lpstr>
      <vt:lpstr>华文综艺</vt:lpstr>
      <vt:lpstr>Samurai</vt:lpstr>
      <vt:lpstr>Frigate Katakana</vt:lpstr>
      <vt:lpstr>涂鸦</vt:lpstr>
      <vt:lpstr>-머리정체L</vt:lpstr>
      <vt:lpstr>-갈대B</vt:lpstr>
      <vt:lpstr>金桥繁楷体</vt:lpstr>
      <vt:lpstr>汉仪咪咪体繁</vt:lpstr>
      <vt:lpstr>DayPosterBlack</vt:lpstr>
      <vt:lpstr>Times CE</vt:lpstr>
      <vt:lpstr>Zurich Ex BT</vt:lpstr>
      <vt:lpstr>書法家行楷體</vt:lpstr>
      <vt:lpstr>方正字迹-张颢硬笔楷书</vt:lpstr>
      <vt:lpstr>書法家秀隸體</vt:lpstr>
      <vt:lpstr>汉鼎繁粗隶</vt:lpstr>
      <vt:lpstr>GoodVibrationsROB</vt:lpstr>
      <vt:lpstr>FZMingTi</vt:lpstr>
      <vt:lpstr>SwissReSans</vt:lpstr>
      <vt:lpstr>DFPOP1W5-B5</vt:lpstr>
      <vt:lpstr>汉仪粗黑繁</vt:lpstr>
      <vt:lpstr>Splash</vt:lpstr>
      <vt:lpstr>汉鼎繁特圆</vt:lpstr>
      <vt:lpstr>汉鼎繁中圆</vt:lpstr>
      <vt:lpstr>汉鼎繁粗宋</vt:lpstr>
      <vt:lpstr>BernhardTango BT</vt:lpstr>
      <vt:lpstr>Calan</vt:lpstr>
      <vt:lpstr>GF Matilda normal</vt:lpstr>
      <vt:lpstr>禹卫硬笔常规体</vt:lpstr>
      <vt:lpstr>GL Scratchy</vt:lpstr>
      <vt:lpstr>Jellyka Delicious Cake</vt:lpstr>
      <vt:lpstr>People</vt:lpstr>
      <vt:lpstr>CanGoods</vt:lpstr>
      <vt:lpstr>气球2</vt:lpstr>
      <vt:lpstr>DFPiPiW5-B5</vt:lpstr>
      <vt:lpstr>Brands Kidnapped</vt:lpstr>
      <vt:lpstr>SameGang</vt:lpstr>
      <vt:lpstr>»ªÎÄÏ¸ºÚ</vt:lpstr>
      <vt:lpstr>Ami R</vt:lpstr>
      <vt:lpstr>金梅書法破裂字形</vt:lpstr>
      <vt:lpstr>書法家仿宋體</vt:lpstr>
      <vt:lpstr>3代呼吸英文-阿迪达斯</vt:lpstr>
      <vt:lpstr>Cheryl</vt:lpstr>
      <vt:lpstr>onryou</vt:lpstr>
      <vt:lpstr>方正细黑一繁体</vt:lpstr>
      <vt:lpstr>華康辦公用具篇</vt:lpstr>
      <vt:lpstr>金梅浪漫黑框國際碼</vt:lpstr>
      <vt:lpstr>超研澤粗隸</vt:lpstr>
      <vt:lpstr>AWLUnicode</vt:lpstr>
      <vt:lpstr>金梅浪漫反白國際碼</vt:lpstr>
      <vt:lpstr>萝莉体-DDC.yolan</vt:lpstr>
      <vt:lpstr>Twentieth Century Poster1</vt:lpstr>
      <vt:lpstr>FZDBSJW--GB1-0</vt:lpstr>
      <vt:lpstr>curly</vt:lpstr>
      <vt:lpstr>钟齐安景臣硬笔行书</vt:lpstr>
      <vt:lpstr>金留庆渊鉴</vt:lpstr>
      <vt:lpstr>苏新诗双勾体</vt:lpstr>
      <vt:lpstr>MYoungHK-Medium</vt:lpstr>
      <vt:lpstr>DFPPOPMix-W5</vt:lpstr>
      <vt:lpstr>Bella Donna</vt:lpstr>
      <vt:lpstr>Karma Future</vt:lpstr>
      <vt:lpstr>长城大标宋体</vt:lpstr>
      <vt:lpstr>Army Boy</vt:lpstr>
      <vt:lpstr>汉鼎简细等线</vt:lpstr>
      <vt:lpstr>053-CAI978</vt:lpstr>
      <vt:lpstr>方正隶二_GBK</vt:lpstr>
      <vt:lpstr>方正流行体简体_DEMO</vt:lpstr>
      <vt:lpstr>215000E</vt:lpstr>
      <vt:lpstr>脸谱</vt:lpstr>
      <vt:lpstr>金梅淡古字</vt:lpstr>
      <vt:lpstr>动物2</vt:lpstr>
      <vt:lpstr>SportsFigures</vt:lpstr>
      <vt:lpstr>金桥简秀圆</vt:lpstr>
      <vt:lpstr>DFGirlW7-B5</vt:lpstr>
      <vt:lpstr>vuur</vt:lpstr>
      <vt:lpstr>967-CAI978</vt:lpstr>
      <vt:lpstr>文鼎雕刻體</vt:lpstr>
      <vt:lpstr>金梅特黑霹靂字形</vt:lpstr>
      <vt:lpstr>方正流行体_GBK</vt:lpstr>
      <vt:lpstr>方正胖头鱼_GBK</vt:lpstr>
      <vt:lpstr>中研院甲骨文</vt:lpstr>
      <vt:lpstr>中研院金文</vt:lpstr>
      <vt:lpstr>北師大說文小篆</vt:lpstr>
      <vt:lpstr>Clink Clank</vt:lpstr>
      <vt:lpstr>方正铁筋隶书繁体</vt:lpstr>
      <vt:lpstr>超研澤ＣＳ大宋簡</vt:lpstr>
      <vt:lpstr>_x0002__x000E_</vt:lpstr>
      <vt:lpstr>钟齐陈伟勋硬笔行书字库</vt:lpstr>
      <vt:lpstr>怀良行书空心体</vt:lpstr>
      <vt:lpstr>twister</vt:lpstr>
      <vt:lpstr>综艺繁体</vt:lpstr>
      <vt:lpstr>Alba Super</vt:lpstr>
      <vt:lpstr>A.Lewis</vt:lpstr>
      <vt:lpstr>创意简行楷</vt:lpstr>
      <vt:lpstr>雅坊美工04</vt:lpstr>
      <vt:lpstr>華康簡中楷體</vt:lpstr>
      <vt:lpstr>Silkscreen</vt:lpstr>
      <vt:lpstr>姚体</vt:lpstr>
      <vt:lpstr>超世纪粗黑体一实阴</vt:lpstr>
      <vt:lpstr>文鼎CS报宋繁</vt:lpstr>
      <vt:lpstr>金梅匾行字形空心</vt:lpstr>
      <vt:lpstr>HanWangT0001</vt:lpstr>
      <vt:lpstr>Euphorigenic S</vt:lpstr>
      <vt:lpstr>CAC Logo Alternate</vt:lpstr>
      <vt:lpstr>Angstrom</vt:lpstr>
      <vt:lpstr>Douglas Adams Hand</vt:lpstr>
      <vt:lpstr>中國龍圓新書</vt:lpstr>
      <vt:lpstr>长城粗魏碑体繁</vt:lpstr>
      <vt:lpstr>金山繁综艺</vt:lpstr>
      <vt:lpstr>DFPGirlW7-B5</vt:lpstr>
      <vt:lpstr>文鼎細黑</vt:lpstr>
      <vt:lpstr>Anglo Sax</vt:lpstr>
      <vt:lpstr>Machine BT</vt:lpstr>
      <vt:lpstr>Bolt Bd BT</vt:lpstr>
      <vt:lpstr>王汉宗粗综艺简</vt:lpstr>
      <vt:lpstr>超世紀新粗黑</vt:lpstr>
      <vt:lpstr>華康POP1體W7</vt:lpstr>
      <vt:lpstr>Bastion</vt:lpstr>
      <vt:lpstr>方正综艺简体(视频)</vt:lpstr>
      <vt:lpstr>HYb1gj</vt:lpstr>
      <vt:lpstr>NewDigital Italic</vt:lpstr>
      <vt:lpstr>Arbuckle</vt:lpstr>
      <vt:lpstr>華康黑體 Std W7</vt:lpstr>
      <vt:lpstr>Permanent Marker</vt:lpstr>
      <vt:lpstr>新蒂下午茶专业版</vt:lpstr>
      <vt:lpstr>叶根友童体简</vt:lpstr>
      <vt:lpstr>Bad Seed</vt:lpstr>
      <vt:lpstr>富漢通中勘亭</vt:lpstr>
      <vt:lpstr>儷宋 Pro</vt:lpstr>
      <vt:lpstr>華康簡宋(P)</vt:lpstr>
      <vt:lpstr>SD Viewer Font</vt:lpstr>
      <vt:lpstr>Garmond (W1)</vt:lpstr>
      <vt:lpstr>Arial MT BoldItalic</vt:lpstr>
      <vt:lpstr>Akzidenz Grotesk BE</vt:lpstr>
      <vt:lpstr>方正隶变</vt:lpstr>
      <vt:lpstr>方正魏碑</vt:lpstr>
      <vt:lpstr>DFSong-GB</vt:lpstr>
      <vt:lpstr>HGP-AGothic2-Latin1K</vt:lpstr>
      <vt:lpstr>VAG Rounded Std Thin</vt:lpstr>
      <vt:lpstr>VAG Rounded Std Light</vt:lpstr>
      <vt:lpstr>Arial MT Bd</vt:lpstr>
      <vt:lpstr>Arial-BoldMS</vt:lpstr>
      <vt:lpstr>Aparajita Italic</vt:lpstr>
      <vt:lpstr>Aparajita</vt:lpstr>
      <vt:lpstr>FZFengYaSongS-GB</vt:lpstr>
      <vt:lpstr>方正细黑一</vt:lpstr>
      <vt:lpstr>TTF964A49AtCID-WinCharSetFFFF-H</vt:lpstr>
      <vt:lpstr>时尚中黑  - Yolan</vt:lpstr>
      <vt:lpstr>长城黑宋体</vt:lpstr>
      <vt:lpstr>華康隸書體 Std W5</vt:lpstr>
      <vt:lpstr>Luxo</vt:lpstr>
      <vt:lpstr>Snell Bd BT</vt:lpstr>
      <vt:lpstr>★流丽行书</vt:lpstr>
      <vt:lpstr>華康貓咪篇</vt:lpstr>
      <vt:lpstr>畢昇綜藝體</vt:lpstr>
      <vt:lpstr>ITC Franklin Gothic Std Heavy</vt:lpstr>
      <vt:lpstr>DIN Medium</vt:lpstr>
      <vt:lpstr>DINPro-Regular</vt:lpstr>
      <vt:lpstr>SF UI Display Thin</vt:lpstr>
      <vt:lpstr>Kokila</vt:lpstr>
      <vt:lpstr>DFPOP1-W9</vt:lpstr>
      <vt:lpstr>Open Sans Condensed</vt:lpstr>
      <vt:lpstr>TT4A4o00</vt:lpstr>
      <vt:lpstr>TT52Fo01</vt:lpstr>
      <vt:lpstr>TT52Fo00</vt:lpstr>
      <vt:lpstr>TT560o00</vt:lpstr>
      <vt:lpstr>TT542o00</vt:lpstr>
      <vt:lpstr>TT52Fo02</vt:lpstr>
      <vt:lpstr>TT4A4o01</vt:lpstr>
      <vt:lpstr>TT4DCo00</vt:lpstr>
      <vt:lpstr>TTE48o00</vt:lpstr>
      <vt:lpstr>TTE48o01</vt:lpstr>
      <vt:lpstr>TT1346o00</vt:lpstr>
      <vt:lpstr>TTCBBo01</vt:lpstr>
      <vt:lpstr>TT13BDo00</vt:lpstr>
      <vt:lpstr>TT659o00</vt:lpstr>
      <vt:lpstr>TT659o01</vt:lpstr>
      <vt:lpstr>TT683o00</vt:lpstr>
      <vt:lpstr>TT12CEo00</vt:lpstr>
      <vt:lpstr>TT12A6o00</vt:lpstr>
      <vt:lpstr>TT12A6o01</vt:lpstr>
      <vt:lpstr>TT12A6o02</vt:lpstr>
      <vt:lpstr>TTCAo00</vt:lpstr>
      <vt:lpstr>Cheri Liney</vt:lpstr>
      <vt:lpstr>AvantGarde ALT</vt:lpstr>
      <vt:lpstr>linea-arrows-10</vt:lpstr>
      <vt:lpstr>Lato Heavy</vt:lpstr>
      <vt:lpstr>AgencyFB-Regular</vt:lpstr>
      <vt:lpstr>Optimum</vt:lpstr>
      <vt:lpstr>Giorgio Sans Medium</vt:lpstr>
      <vt:lpstr>.PingFangSC-Regular</vt:lpstr>
      <vt:lpstr>PT Sans Caption</vt:lpstr>
      <vt:lpstr>Manteka</vt:lpstr>
      <vt:lpstr>时尚</vt:lpstr>
      <vt:lpstr>【开开】晚安体</vt:lpstr>
      <vt:lpstr>Campton Medium</vt:lpstr>
      <vt:lpstr>锐字锐线怒放黑简1.0</vt:lpstr>
      <vt:lpstr>Campton Light</vt:lpstr>
      <vt:lpstr>Campton Light DEMO</vt:lpstr>
      <vt:lpstr>汉仪力量黑简</vt:lpstr>
      <vt:lpstr>HelveticaNeueLT Pro 97 BlkCn</vt:lpstr>
      <vt:lpstr>Gill Sans Robeco</vt:lpstr>
      <vt:lpstr>MyriadSetPro-Semibold</vt:lpstr>
      <vt:lpstr>Avenir Next Condensed Demi Bold</vt:lpstr>
      <vt:lpstr>Yu Mincho Demibold</vt:lpstr>
      <vt:lpstr>Univers for KPMG Light</vt:lpstr>
      <vt:lpstr>Univers 47 CondensedLight</vt:lpstr>
      <vt:lpstr>Univers for KPMG</vt:lpstr>
      <vt:lpstr>BinnerD</vt:lpstr>
      <vt:lpstr>Avant GardeBook</vt:lpstr>
      <vt:lpstr>Rial</vt:lpstr>
      <vt:lpstr>DFPHeiMedium-UN</vt:lpstr>
      <vt:lpstr>LOGI DFPOP1W9-B5</vt:lpstr>
      <vt:lpstr>DFPOP1W9-B5</vt:lpstr>
      <vt:lpstr>汉仪赵楷繁</vt:lpstr>
      <vt:lpstr>Eras Ult BT</vt:lpstr>
      <vt:lpstr>FZSSK</vt:lpstr>
      <vt:lpstr>WECDEE+E-BZ</vt:lpstr>
      <vt:lpstr>黑体(标题）</vt:lpstr>
      <vt:lpstr>㨀㴀㨀㨀尀</vt:lpstr>
      <vt:lpstr>[8bO53</vt:lpstr>
      <vt:lpstr>a.氆..</vt:lpstr>
      <vt:lpstr>QFII发展</vt:lpstr>
      <vt:lpstr>bodini MTl</vt:lpstr>
      <vt:lpstr>BMW Type Global Pro Regular</vt:lpstr>
      <vt:lpstr>bodini MT</vt:lpstr>
      <vt:lpstr>华文中宋...</vt:lpstr>
      <vt:lpstr>Gobold Bold</vt:lpstr>
      <vt:lpstr>稬硁虏发砰</vt:lpstr>
      <vt:lpstr>Ringbearer</vt:lpstr>
      <vt:lpstr>Effra Bold</vt:lpstr>
      <vt:lpstr>MicrosoftJhengHeiBold</vt:lpstr>
      <vt:lpstr>FZS3JW--GB1-0</vt:lpstr>
      <vt:lpstr>STSong-Light</vt:lpstr>
      <vt:lpstr>Yu Gothic Light</vt:lpstr>
      <vt:lpstr>Lenovo Do Medium</vt:lpstr>
      <vt:lpstr>Lenovo Do Bold</vt:lpstr>
      <vt:lpstr>090-CAI978</vt:lpstr>
      <vt:lpstr>quote</vt:lpstr>
      <vt:lpstr>TEC-FONT B Helv</vt:lpstr>
      <vt:lpstr>FZPinShangHeiS-DB-GB</vt:lpstr>
      <vt:lpstr>FZZhengHeiS-M-GB</vt:lpstr>
      <vt:lpstr>FZDaBiaoSong-B06S</vt:lpstr>
      <vt:lpstr>静蕾</vt:lpstr>
      <vt:lpstr>Noto Sans CJK SC Thin</vt:lpstr>
      <vt:lpstr>Noto Sans CJK SC Regular</vt:lpstr>
      <vt:lpstr>Noto Sans CJK TC Bold</vt:lpstr>
      <vt:lpstr>Noto Sans CJK SC Bold</vt:lpstr>
      <vt:lpstr>Noto Sans CJK SC Black</vt:lpstr>
      <vt:lpstr>Merck</vt:lpstr>
      <vt:lpstr>Noto Sans CJK TC Regular</vt:lpstr>
      <vt:lpstr>Verdna</vt:lpstr>
      <vt:lpstr>Sansita One</vt:lpstr>
      <vt:lpstr>隶书 (Headings)</vt:lpstr>
      <vt:lpstr>冬青黑体</vt:lpstr>
      <vt:lpstr>微软雅黑-Tahoma</vt:lpstr>
      <vt:lpstr>造字工房童心（非商用）常规体</vt:lpstr>
      <vt:lpstr>楷体.....</vt:lpstr>
      <vt:lpstr>MFinance HK Bold</vt:lpstr>
      <vt:lpstr>超研澤中楷</vt:lpstr>
      <vt:lpstr>Times new roma</vt:lpstr>
      <vt:lpstr>BN Manson Nights</vt:lpstr>
      <vt:lpstr>Microsoft YaHei微软雅黑黑体宋体</vt:lpstr>
      <vt:lpstr>楷体S.</vt:lpstr>
      <vt:lpstr>OceanSansForAventis Sm Bd</vt:lpstr>
      <vt:lpstr>OceanSansForAventis</vt:lpstr>
      <vt:lpstr>EmmettsHand</vt:lpstr>
      <vt:lpstr>KingsHand</vt:lpstr>
      <vt:lpstr>Freefrm710 BT</vt:lpstr>
      <vt:lpstr>锐字云字库超粗黑体1.0</vt:lpstr>
      <vt:lpstr>Earth</vt:lpstr>
      <vt:lpstr>Speedline</vt:lpstr>
      <vt:lpstr>SilkRoad</vt:lpstr>
      <vt:lpstr>TWINPINES</vt:lpstr>
      <vt:lpstr>锐字工房云字库细圆GBK</vt:lpstr>
      <vt:lpstr>Carton</vt:lpstr>
      <vt:lpstr>Cosmic Dude Demo</vt:lpstr>
      <vt:lpstr>锐字巅峰粗黑简1.0</vt:lpstr>
      <vt:lpstr>特殊字符集(翅膀整理)</vt:lpstr>
      <vt:lpstr>苏新诗毛糙体简</vt:lpstr>
      <vt:lpstr>AlternateGothic2 BT</vt:lpstr>
      <vt:lpstr>Museo 300</vt:lpstr>
      <vt:lpstr>HelvetiHand</vt:lpstr>
      <vt:lpstr>Social Foundicons</vt:lpstr>
      <vt:lpstr>RaphaelIcons</vt:lpstr>
      <vt:lpstr>Florin Sans</vt:lpstr>
      <vt:lpstr>Gill Sans MT Light</vt:lpstr>
      <vt:lpstr>STIXGeneral-Regular</vt:lpstr>
      <vt:lpstr>中國龍海報體</vt:lpstr>
      <vt:lpstr>FZLanTingHei3-GBK</vt:lpstr>
      <vt:lpstr>汉仪润圆-55W</vt:lpstr>
      <vt:lpstr>??¨¬?</vt:lpstr>
      <vt:lpstr>SF Orson Casual Heavy</vt:lpstr>
      <vt:lpstr>汉仪旗黑-55S</vt:lpstr>
      <vt:lpstr>造字工房典黑（非商用）常规体</vt:lpstr>
      <vt:lpstr>Steelfish</vt:lpstr>
      <vt:lpstr>MS Serif</vt:lpstr>
      <vt:lpstr>Arial Unicode</vt:lpstr>
      <vt:lpstr>DFPFangSongW4-B5</vt:lpstr>
      <vt:lpstr>DFXingKaiW5-B5</vt:lpstr>
      <vt:lpstr>DFPXingKaiW5-B5</vt:lpstr>
      <vt:lpstr>DFNewChuan-B5</vt:lpstr>
      <vt:lpstr>DFMingUBold-B5</vt:lpstr>
      <vt:lpstr>DFNHeiXBold-B5</vt:lpstr>
      <vt:lpstr>DFPOP1W7-B5</vt:lpstr>
      <vt:lpstr>方正字迹-杜慧田毛笔简体</vt:lpstr>
      <vt:lpstr>方正字迹-童体硬笔简体</vt:lpstr>
      <vt:lpstr>方正字迹-豪放行书简体</vt:lpstr>
      <vt:lpstr>汉仪星宇体简</vt:lpstr>
      <vt:lpstr>汉仪程行简</vt:lpstr>
      <vt:lpstr>SF UI Display</vt:lpstr>
      <vt:lpstr>BN</vt:lpstr>
      <vt:lpstr>造字工房尚黑 G0v1 特细长体</vt:lpstr>
      <vt:lpstr>CatholicSchoolGirls Intl BB</vt:lpstr>
      <vt:lpstr>Troglodyte</vt:lpstr>
      <vt:lpstr>DFPMaruGothic-SB</vt:lpstr>
      <vt:lpstr>IBM Plex Sans</vt:lpstr>
      <vt:lpstr>Clean Pro Subh</vt:lpstr>
      <vt:lpstr>Dancing Script</vt:lpstr>
      <vt:lpstr>Noto Sans S Chinese Regular</vt:lpstr>
      <vt:lpstr>Noto Serif</vt:lpstr>
      <vt:lpstr>XHei DIN</vt:lpstr>
      <vt:lpstr>Helvetica LT Narrow</vt:lpstr>
      <vt:lpstr>Rajdhani</vt:lpstr>
      <vt:lpstr>League Gothic Regular</vt:lpstr>
      <vt:lpstr>逼格青春粗黑体简2.0</vt:lpstr>
      <vt:lpstr>Floja</vt:lpstr>
      <vt:lpstr>钟齐立强行书简</vt:lpstr>
      <vt:lpstr>Open Sans BOLD</vt:lpstr>
      <vt:lpstr>Archivo Narrow</vt:lpstr>
      <vt:lpstr>arial 宋体</vt:lpstr>
      <vt:lpstr>田氏宋体旧字形</vt:lpstr>
      <vt:lpstr>Radikal Thin</vt:lpstr>
      <vt:lpstr>文鼎特勘亭流体</vt:lpstr>
      <vt:lpstr>叶根友刀锋黑草1.01</vt:lpstr>
      <vt:lpstr>AXIS Std M</vt:lpstr>
      <vt:lpstr>RB Franklin Book</vt:lpstr>
      <vt:lpstr>Uni Sans Heavy CAPS</vt:lpstr>
      <vt:lpstr>FZLanTingHeiS-DB1-GB</vt:lpstr>
      <vt:lpstr>MalgunGothic</vt:lpstr>
      <vt:lpstr>汉仪旗黑-45S</vt:lpstr>
      <vt:lpstr>微软简＀À</vt:lpstr>
      <vt:lpstr>u5faeu8f6fu96c5u9ed1</vt:lpstr>
      <vt:lpstr>Source Han Sans CN Light</vt:lpstr>
      <vt:lpstr>Source Han Sans CN Bold Bold</vt:lpstr>
      <vt:lpstr>Source Han Sans CN Medium</vt:lpstr>
      <vt:lpstr>Source Han Sans CN Normal</vt:lpstr>
      <vt:lpstr>Muli</vt:lpstr>
      <vt:lpstr>Varela Round</vt:lpstr>
      <vt:lpstr>Source Han Sans Heavy</vt:lpstr>
      <vt:lpstr>Noto Sans CJK JP Regular</vt:lpstr>
      <vt:lpstr>华康少女字体</vt:lpstr>
      <vt:lpstr>文鼎PL细上海宋Uni</vt:lpstr>
      <vt:lpstr>å¾®è½¯é›…é»‘</vt:lpstr>
      <vt:lpstr>站酷快乐体2016修订版</vt:lpstr>
      <vt:lpstr>Fira Sans SemiBold</vt:lpstr>
      <vt:lpstr>Fira Sans Light</vt:lpstr>
      <vt:lpstr>碳纤维正粗黑简体</vt:lpstr>
      <vt:lpstr>文鼎超圓</vt:lpstr>
      <vt:lpstr>Neue Helvetica BQ</vt:lpstr>
      <vt:lpstr>思源宋体 CN Heavy</vt:lpstr>
      <vt:lpstr>À┬╦╬_GB2312</vt:lpstr>
      <vt:lpstr>中華民國字體</vt:lpstr>
      <vt:lpstr>Didot HTF-L64-Light</vt:lpstr>
      <vt:lpstr>Homizio</vt:lpstr>
      <vt:lpstr>站酷酷黑</vt:lpstr>
      <vt:lpstr>Code 2 of 5 interleaved</vt:lpstr>
      <vt:lpstr>Ford Antenna Cond Bold</vt:lpstr>
      <vt:lpstr>MLady HKS Medium</vt:lpstr>
      <vt:lpstr>Playfair Display SC</vt:lpstr>
      <vt:lpstr>Lato Medium</vt:lpstr>
      <vt:lpstr>San Francisco Display Light</vt:lpstr>
      <vt:lpstr>San Francisco Display Bold</vt:lpstr>
      <vt:lpstr>Montserrat Regular</vt:lpstr>
      <vt:lpstr>Lora</vt:lpstr>
      <vt:lpstr>Nixie</vt:lpstr>
      <vt:lpstr>Qwigley</vt:lpstr>
      <vt:lpstr>Linux Libertine</vt:lpstr>
      <vt:lpstr>Early Bird</vt:lpstr>
      <vt:lpstr>Pe-icon-7-stroke</vt:lpstr>
      <vt:lpstr>Montserrat SemiBold</vt:lpstr>
      <vt:lpstr>Montserrat-Bold</vt:lpstr>
      <vt:lpstr>Montserrat Bold</vt:lpstr>
      <vt:lpstr>造字工房尚黑 G0v1 粗体</vt:lpstr>
      <vt:lpstr>Aileron</vt:lpstr>
      <vt:lpstr>Alegreya Sans SC Medium</vt:lpstr>
      <vt:lpstr>Winter Calligraphy</vt:lpstr>
      <vt:lpstr>Square721 BdEx BT</vt:lpstr>
      <vt:lpstr>方正兰亭刊黑_Segoe</vt:lpstr>
      <vt:lpstr>Frutiger Next Pro Light</vt:lpstr>
      <vt:lpstr>technology</vt:lpstr>
      <vt:lpstr>elepant</vt:lpstr>
      <vt:lpstr>HelvNeue for IBM Light</vt:lpstr>
      <vt:lpstr>Palatino Bold</vt:lpstr>
      <vt:lpstr>TitilliumText25L</vt:lpstr>
      <vt:lpstr>东文宋体</vt:lpstr>
      <vt:lpstr>Ubuntu Mono</vt:lpstr>
      <vt:lpstr>???? Light</vt:lpstr>
      <vt:lpstr>Noto Sans S Chinese Light</vt:lpstr>
      <vt:lpstr>Noto Sans S Chinese Medium</vt:lpstr>
      <vt:lpstr>Noto Sans S Chinese DemiLight</vt:lpstr>
      <vt:lpstr>方圆魂心体</vt:lpstr>
      <vt:lpstr>SF UI Display Light</vt:lpstr>
      <vt:lpstr>SF UI Display Semibold</vt:lpstr>
      <vt:lpstr>122222321AXKKLKJ,</vt:lpstr>
      <vt:lpstr>汉仪小麦体简</vt:lpstr>
      <vt:lpstr>Linux Libertine Display G</vt:lpstr>
      <vt:lpstr>翩翩体-简粗体</vt:lpstr>
      <vt:lpstr>Micro䑳oft YaHDi UI LiDht</vt:lpstr>
      <vt:lpstr>䑃raig</vt:lpstr>
      <vt:lpstr>Ohka䐀MS MincDo</vt:lpstr>
      <vt:lpstr>KEDINQ+DicrosofDYaHei</vt:lpstr>
      <vt:lpstr>DJDKLK+MicDosoftY䑡Hei</vt:lpstr>
      <vt:lpstr>LUMSJD+Arial䐭Black</vt:lpstr>
      <vt:lpstr>DTWQMA+䑍icrosof䑴YaHei</vt:lpstr>
      <vt:lpstr>腾祥铁山楄书简</vt:lpstr>
      <vt:lpstr>TypeLand 康熙字典體</vt:lpstr>
      <vt:lpstr>-apple-system</vt:lpstr>
      <vt:lpstr>方正悠黑_508R</vt:lpstr>
      <vt:lpstr>造字工房明黑（非商用）常规体</vt:lpstr>
      <vt:lpstr>DINCond-Regular</vt:lpstr>
      <vt:lpstr>Bevel'sAdvocateMono</vt:lpstr>
      <vt:lpstr>APJapanesefont</vt:lpstr>
      <vt:lpstr>苏新诗古印宋简</vt:lpstr>
      <vt:lpstr>Edlo</vt:lpstr>
      <vt:lpstr>英章行书</vt:lpstr>
      <vt:lpstr>Source_Code_Pro-雅黑 混合体</vt:lpstr>
      <vt:lpstr>汉仪细秀体简 L</vt:lpstr>
      <vt:lpstr>Againts</vt:lpstr>
      <vt:lpstr>Hiragino Kaku Gothic Pro W3</vt:lpstr>
      <vt:lpstr>华文俪黑</vt:lpstr>
      <vt:lpstr>FGPイワタ細教科書体</vt:lpstr>
      <vt:lpstr>思源黑体 Bold</vt:lpstr>
      <vt:lpstr>HGSeikaishotaiPRO</vt:lpstr>
      <vt:lpstr>HGSGyoshotai</vt:lpstr>
      <vt:lpstr>Swiss 721</vt:lpstr>
      <vt:lpstr>Kochi Mincho</vt:lpstr>
      <vt:lpstr>Insert 2</vt:lpstr>
      <vt:lpstr>Bikham Cyr Script</vt:lpstr>
      <vt:lpstr>color:rgb(51,51,51); letter-spa</vt:lpstr>
      <vt:lpstr>color:rgb(62,62,62); letter-spa</vt:lpstr>
      <vt:lpstr>color:rgb(255,76,65); letter-sp</vt:lpstr>
      <vt:lpstr>Spica Neue</vt:lpstr>
      <vt:lpstr>庞门正道标题体</vt:lpstr>
      <vt:lpstr>明兰_UI_TC</vt:lpstr>
      <vt:lpstr>DFCaiDai-B5</vt:lpstr>
      <vt:lpstr>LucidaGrande</vt:lpstr>
      <vt:lpstr>Honey Script</vt:lpstr>
      <vt:lpstr>Clear Sans Medium</vt:lpstr>
      <vt:lpstr>Origin Light</vt:lpstr>
      <vt:lpstr>EVASUB05</vt:lpstr>
      <vt:lpstr>华康POP2体W9</vt:lpstr>
      <vt:lpstr>汉仪圆叠体繁</vt:lpstr>
      <vt:lpstr>Socialico</vt:lpstr>
      <vt:lpstr>Wawati SC</vt:lpstr>
      <vt:lpstr>造字工房刻宋常规体</vt:lpstr>
      <vt:lpstr>腾祥铁山楷书简繁合集</vt:lpstr>
      <vt:lpstr>AgencyFB</vt:lpstr>
      <vt:lpstr>Fibography Personal Use</vt:lpstr>
      <vt:lpstr>新蒂小丸子小学版</vt:lpstr>
      <vt:lpstr>font-weight</vt:lpstr>
      <vt:lpstr>Bloody Impact</vt:lpstr>
      <vt:lpstr>书体坊兰亭体</vt:lpstr>
      <vt:lpstr>青鸟华光简行楷</vt:lpstr>
      <vt:lpstr>华康黑体W5(P)</vt:lpstr>
      <vt:lpstr>_文鼎新細明</vt:lpstr>
      <vt:lpstr>文鼎新細明</vt:lpstr>
      <vt:lpstr>Melior</vt:lpstr>
      <vt:lpstr>Lobster 1.0</vt:lpstr>
      <vt:lpstr>新蒂赵孟頫体</vt:lpstr>
      <vt:lpstr>Sabon-Italic</vt:lpstr>
      <vt:lpstr>迷你简家书</vt:lpstr>
      <vt:lpstr>Arsenal</vt:lpstr>
      <vt:lpstr>H-冬青黑体传统中文-W3</vt:lpstr>
      <vt:lpstr>billy</vt:lpstr>
      <vt:lpstr>方正晶大黑</vt:lpstr>
      <vt:lpstr>方正晶粗黑</vt:lpstr>
      <vt:lpstr>ZapfHumnst Ult BT</vt:lpstr>
      <vt:lpstr>方正呐喊体</vt:lpstr>
      <vt:lpstr>方正字迹-元童楷隶繁体</vt:lpstr>
      <vt:lpstr>锐字云字库隶变体1.0</vt:lpstr>
      <vt:lpstr>Prisma</vt:lpstr>
      <vt:lpstr>Walkway Bold</vt:lpstr>
      <vt:lpstr>白舟隼風書体</vt:lpstr>
      <vt:lpstr>FZPangWa-M18S</vt:lpstr>
      <vt:lpstr>FZShaoEr-M11S</vt:lpstr>
      <vt:lpstr>FZKaTong-M19S</vt:lpstr>
      <vt:lpstr>汉仪雅酷黑W</vt:lpstr>
      <vt:lpstr>微软雅黑 (标题)</vt:lpstr>
      <vt:lpstr>San Francisco Display</vt:lpstr>
      <vt:lpstr>\u5b8b\u4f53</vt:lpstr>
      <vt:lpstr>Helvetica 25 UltraLight</vt:lpstr>
      <vt:lpstr>方正兰亭</vt:lpstr>
      <vt:lpstr>MS yahei</vt:lpstr>
      <vt:lpstr>Source Han Sans CN</vt:lpstr>
      <vt:lpstr>Hearts</vt:lpstr>
      <vt:lpstr>KR Heart Balloons</vt:lpstr>
      <vt:lpstr>Art Nouveau Initials C</vt:lpstr>
      <vt:lpstr>times new rome</vt:lpstr>
      <vt:lpstr>HiraginoSansGB-W3</vt:lpstr>
      <vt:lpstr>Xingkai SC Light</vt:lpstr>
      <vt:lpstr>Time</vt:lpstr>
      <vt:lpstr>Helvetica Neue Medium Extended</vt:lpstr>
      <vt:lpstr>Google Sans</vt:lpstr>
      <vt:lpstr>萍方-简</vt:lpstr>
      <vt:lpstr>FranklinGothic</vt:lpstr>
      <vt:lpstr>宋体,Verdana,Arial</vt:lpstr>
      <vt:lpstr>思源宋體 Light</vt:lpstr>
      <vt:lpstr>ChunkFive Ex</vt:lpstr>
      <vt:lpstr>AmplitudeTF</vt:lpstr>
      <vt:lpstr>冬青黑体简体中文</vt:lpstr>
      <vt:lpstr>Hiragino Kaku Gothic Pro</vt:lpstr>
      <vt:lpstr>Hiragino Kaku Gothic ProN</vt:lpstr>
      <vt:lpstr>Hiragino Maru Gothic Pro</vt:lpstr>
      <vt:lpstr>Nanum Gothic</vt:lpstr>
      <vt:lpstr>兰亭黑-简</vt:lpstr>
      <vt:lpstr>楷体-简</vt:lpstr>
      <vt:lpstr>翩翩体-简</vt:lpstr>
      <vt:lpstr>Noteworthy</vt:lpstr>
      <vt:lpstr>雅痞-简</vt:lpstr>
      <vt:lpstr>Hiragino Mincho ProN</vt:lpstr>
      <vt:lpstr>娃娃体-简</vt:lpstr>
      <vt:lpstr>雅痞-繁</vt:lpstr>
      <vt:lpstr>Hiragino Mincho Pro</vt:lpstr>
      <vt:lpstr>楷体-繁</vt:lpstr>
      <vt:lpstr>蘋果儷細宋</vt:lpstr>
      <vt:lpstr>Hiragino Kaku Gothic StdN</vt:lpstr>
      <vt:lpstr>Iowan Old Style</vt:lpstr>
      <vt:lpstr>Devanagari MT</vt:lpstr>
      <vt:lpstr>圆体-简</vt:lpstr>
      <vt:lpstr>报隶-简</vt:lpstr>
      <vt:lpstr>HeadLineA</vt:lpstr>
      <vt:lpstr>苹方-繁</vt:lpstr>
      <vt:lpstr>Muna</vt:lpstr>
      <vt:lpstr>圆体-繁</vt:lpstr>
      <vt:lpstr>宋体-繁</vt:lpstr>
      <vt:lpstr>Nanum Myeongjo</vt:lpstr>
      <vt:lpstr>STIXGeneral</vt:lpstr>
      <vt:lpstr>Apple SD Gothic Neo</vt:lpstr>
      <vt:lpstr>行楷-简</vt:lpstr>
      <vt:lpstr>Hiragino Sans</vt:lpstr>
      <vt:lpstr>魏碑-简</vt:lpstr>
      <vt:lpstr>Bodoni 72 Book</vt:lpstr>
      <vt:lpstr>造字工房黄金时代（非商用）粗体</vt:lpstr>
      <vt:lpstr>方正字迹-佛君包装简体</vt:lpstr>
      <vt:lpstr>Zurich XCn BT</vt:lpstr>
      <vt:lpstr>Futura LT Light</vt:lpstr>
      <vt:lpstr>Source Han Sans Normal</vt:lpstr>
      <vt:lpstr>ArtBrush</vt:lpstr>
      <vt:lpstr>Edo</vt:lpstr>
      <vt:lpstr>造字工房朗宋 G0v1 常规体</vt:lpstr>
      <vt:lpstr>Palatino-Bold</vt:lpstr>
      <vt:lpstr>Akzidenz-Grotesk Pro Medium</vt:lpstr>
      <vt:lpstr>QuadraatPro</vt:lpstr>
      <vt:lpstr>Akzidenz-Grotesk Pro</vt:lpstr>
      <vt:lpstr>IBM Plex Sans Regular</vt:lpstr>
      <vt:lpstr>Nevis</vt:lpstr>
      <vt:lpstr>方正准圆</vt:lpstr>
      <vt:lpstr>SF Automaton Extended</vt:lpstr>
      <vt:lpstr>签名连笔字</vt:lpstr>
      <vt:lpstr>Tensentype JiaLiXianYuanJ Light</vt:lpstr>
      <vt:lpstr>CKanHK-Xbold</vt:lpstr>
      <vt:lpstr>康煕字典體(Demo)</vt:lpstr>
      <vt:lpstr>锐字荣光黑简1.0</vt:lpstr>
      <vt:lpstr>Resea</vt:lpstr>
      <vt:lpstr>HanWangWCL08</vt:lpstr>
      <vt:lpstr>양재백두체B</vt:lpstr>
      <vt:lpstr>양재와당체M</vt:lpstr>
      <vt:lpstr>-윤고딕350</vt:lpstr>
      <vt:lpstr>Noto Sans CJK Black</vt:lpstr>
      <vt:lpstr>FZJingLeiS-R-GB</vt:lpstr>
      <vt:lpstr>MHeiM-C-GB18030-S60</vt:lpstr>
      <vt:lpstr>Coolvetica Rg</vt:lpstr>
      <vt:lpstr>Antenna</vt:lpstr>
      <vt:lpstr>叶根友唐楷升级版</vt:lpstr>
      <vt:lpstr>DFWeiBei-Md-80-Win-GB</vt:lpstr>
      <vt:lpstr>HanziPen SC</vt:lpstr>
      <vt:lpstr>一微软雅黑</vt:lpstr>
      <vt:lpstr>ڌ墻</vt:lpstr>
      <vt:lpstr>交通标志专用字体</vt:lpstr>
      <vt:lpstr>OpenSans-Semibold</vt:lpstr>
      <vt:lpstr>OpenSans-Regular</vt:lpstr>
      <vt:lpstr>Sinkin Sans 300 Light</vt:lpstr>
      <vt:lpstr>Whitney Semibold</vt:lpstr>
      <vt:lpstr>中国建行标准字GBK</vt:lpstr>
      <vt:lpstr>有澤行書</vt:lpstr>
      <vt:lpstr>Adidas Half Block 2016</vt:lpstr>
      <vt:lpstr>iekie-Weilaiti</vt:lpstr>
      <vt:lpstr>Signika Light</vt:lpstr>
      <vt:lpstr>借据发放额</vt:lpstr>
      <vt:lpstr>Akkurat Pro Bold</vt:lpstr>
      <vt:lpstr>Baghdad</vt:lpstr>
      <vt:lpstr>Songti SC Light</vt:lpstr>
      <vt:lpstr>汉仪旗黑-65S</vt:lpstr>
      <vt:lpstr>Akzidenz-Grotesk BQ Extended</vt:lpstr>
      <vt:lpstr>Xingkai SC</vt:lpstr>
      <vt:lpstr>Brazil 2014</vt:lpstr>
      <vt:lpstr>Rugged Stencil</vt:lpstr>
      <vt:lpstr>EU-BX</vt:lpstr>
      <vt:lpstr>times new</vt:lpstr>
      <vt:lpstr>Gaeul</vt:lpstr>
      <vt:lpstr>段宁毛笔行书(修订版）</vt:lpstr>
      <vt:lpstr>Weibei SC</vt:lpstr>
      <vt:lpstr>FixedsysTTF</vt:lpstr>
      <vt:lpstr>Simplon Norm Light</vt:lpstr>
      <vt:lpstr>Simplon Norm</vt:lpstr>
      <vt:lpstr>Aairl</vt:lpstr>
      <vt:lpstr>Thorndale Duospace WT TC</vt:lpstr>
      <vt:lpstr>FZYLHJW</vt:lpstr>
      <vt:lpstr>汉仪尚巍手书W</vt:lpstr>
      <vt:lpstr>XHei Ubuntu Mono</vt:lpstr>
      <vt:lpstr>.System San Francisco Display</vt:lpstr>
      <vt:lpstr>388-CAI978</vt:lpstr>
      <vt:lpstr>棋软雅黑</vt:lpstr>
      <vt:lpstr>Meta Language</vt:lpstr>
      <vt:lpstr>Non Blocking Socket</vt:lpstr>
      <vt:lpstr>Raleway ExtraBold</vt:lpstr>
      <vt:lpstr>Raleway Bold</vt:lpstr>
      <vt:lpstr>Raleway Medium Italic</vt:lpstr>
      <vt:lpstr>方正兰亭黑繁体</vt:lpstr>
      <vt:lpstr>DINCond-Medium</vt:lpstr>
      <vt:lpstr>方正细俊黑简体</vt:lpstr>
      <vt:lpstr>汉仪乐喵体W</vt:lpstr>
      <vt:lpstr>落落补 汤圆</vt:lpstr>
      <vt:lpstr>DFPShaoNvW5-GB</vt:lpstr>
      <vt:lpstr>利方黑体</vt:lpstr>
      <vt:lpstr>Microsoft Ya Hei Bold</vt:lpstr>
      <vt:lpstr>寰蒋闆呴粦,Bold</vt:lpstr>
      <vt:lpstr>汉仪润圆-75W</vt:lpstr>
      <vt:lpstr>MS 明朝</vt:lpstr>
      <vt:lpstr>Secret Service Typewriter</vt:lpstr>
      <vt:lpstr>San Francisco Display Regular</vt:lpstr>
      <vt:lpstr>San Francisco Display Ultraligh</vt:lpstr>
      <vt:lpstr>San Francisco Display Heavy</vt:lpstr>
      <vt:lpstr>方正榜书行简体</vt:lpstr>
      <vt:lpstr>字体管家简行</vt:lpstr>
      <vt:lpstr>造字工房言宋（非商用）常规体</vt:lpstr>
      <vt:lpstr>4微软雅黑</vt:lpstr>
      <vt:lpstr>Neutraface 2 Text Demi</vt:lpstr>
      <vt:lpstr>Bloody</vt:lpstr>
      <vt:lpstr>Sitka Text</vt:lpstr>
      <vt:lpstr>7</vt:lpstr>
      <vt:lpstr>DFLiuLiW5-B5</vt:lpstr>
      <vt:lpstr>Prestige Elite Std</vt:lpstr>
      <vt:lpstr>Myanmar3</vt:lpstr>
      <vt:lpstr>PingFang SC Medium</vt:lpstr>
      <vt:lpstr>Montserrat ExtraBold</vt:lpstr>
      <vt:lpstr>本墨绪圆</vt:lpstr>
      <vt:lpstr>叶根友唐楷简08</vt:lpstr>
      <vt:lpstr>DINRoundOT</vt:lpstr>
      <vt:lpstr>DINRoundOT-Light</vt:lpstr>
      <vt:lpstr>DINRoundOT-Medium</vt:lpstr>
      <vt:lpstr>Nok Nok Hand</vt:lpstr>
      <vt:lpstr>DINRoundOT-Bold</vt:lpstr>
      <vt:lpstr>方正准圆_GBK_平安专用</vt:lpstr>
      <vt:lpstr>Univers LT Std 55</vt:lpstr>
      <vt:lpstr>Univers LT Std 55 Roman</vt:lpstr>
      <vt:lpstr>Giorgio Sans Extralight</vt:lpstr>
      <vt:lpstr>系统字体</vt:lpstr>
      <vt:lpstr>Titillium</vt:lpstr>
      <vt:lpstr>Titillium Light</vt:lpstr>
      <vt:lpstr>Titillium Bd</vt:lpstr>
      <vt:lpstr>思源黑体 HW Bold</vt:lpstr>
      <vt:lpstr>Nunito</vt:lpstr>
      <vt:lpstr>PT Sans Narrow</vt:lpstr>
      <vt:lpstr>ZapfDingbatsITC</vt:lpstr>
      <vt:lpstr>HYg1gj</vt:lpstr>
      <vt:lpstr>FZShangKuS-R-GB</vt:lpstr>
      <vt:lpstr>造字工房毅黑（非商用）常规体</vt:lpstr>
      <vt:lpstr>LingWai SC Medium</vt:lpstr>
      <vt:lpstr>Hannotate SC</vt:lpstr>
      <vt:lpstr>Adobe Thai</vt:lpstr>
      <vt:lpstr>造字工房佳黑（非商用）常规体</vt:lpstr>
      <vt:lpstr>Bahnschrift Light</vt:lpstr>
      <vt:lpstr>Source Han Sans CN Heavy Bold</vt:lpstr>
      <vt:lpstr>汉仪细等线</vt:lpstr>
      <vt:lpstr>Economica</vt:lpstr>
      <vt:lpstr>BigNoodleTitling</vt:lpstr>
      <vt:lpstr>Roboto Slab</vt:lpstr>
      <vt:lpstr>CabinSketch</vt:lpstr>
      <vt:lpstr>Play</vt:lpstr>
      <vt:lpstr>Cantarell</vt:lpstr>
      <vt:lpstr>Verdana,Microsoft Yahei,SimSun,</vt:lpstr>
      <vt:lpstr>Akkurat Pro</vt:lpstr>
      <vt:lpstr>Weibei SC Bold</vt:lpstr>
      <vt:lpstr>楷体GB_2312</vt:lpstr>
      <vt:lpstr>华康少女</vt:lpstr>
      <vt:lpstr>TypeLand.com 儀鳳寫經體</vt:lpstr>
      <vt:lpstr>Morningstar 1</vt:lpstr>
      <vt:lpstr>Morningstar 1 Light</vt:lpstr>
      <vt:lpstr>華康布丁體W7(P)</vt:lpstr>
      <vt:lpstr>Gotham Book</vt:lpstr>
      <vt:lpstr>新蒂黑板报</vt:lpstr>
      <vt:lpstr>HYShenGongJ</vt:lpstr>
      <vt:lpstr>方正宋黑_GBK</vt:lpstr>
      <vt:lpstr>Aleo Regular</vt:lpstr>
      <vt:lpstr>DarkOne</vt:lpstr>
      <vt:lpstr>+中文标题</vt:lpstr>
      <vt:lpstr>SimSun,Arial Unicode MS,Andale</vt:lpstr>
      <vt:lpstr>Barclays Sans</vt:lpstr>
      <vt:lpstr>Barclays</vt:lpstr>
      <vt:lpstr>Andy Bold</vt:lpstr>
      <vt:lpstr>日文毛筆字体</vt:lpstr>
      <vt:lpstr>Big Truck</vt:lpstr>
      <vt:lpstr>ALS Script (Trial)</vt:lpstr>
      <vt:lpstr>Gutenberg Modern</vt:lpstr>
      <vt:lpstr>中线</vt:lpstr>
      <vt:lpstr>0</vt:lpstr>
      <vt:lpstr>钟齐流江毛笔草体</vt:lpstr>
      <vt:lpstr>#e6#a5#b7#e4#bd#93</vt:lpstr>
      <vt:lpstr>HelveNueThin</vt:lpstr>
      <vt:lpstr>A-OTF TakaHand Std B</vt:lpstr>
      <vt:lpstr>-apple-system-font</vt:lpstr>
      <vt:lpstr>΢���ź�</vt:lpstr>
      <vt:lpstr>Atilla</vt:lpstr>
      <vt:lpstr>PingFang SC Ultralight</vt:lpstr>
      <vt:lpstr>Arvo</vt:lpstr>
      <vt:lpstr>Knockout HTF28-JuniorFeatherwt</vt:lpstr>
      <vt:lpstr>HYZhongHeiKW</vt:lpstr>
      <vt:lpstr>HYQiHeiKW</vt:lpstr>
      <vt:lpstr>HYShuSongErKW</vt:lpstr>
      <vt:lpstr>HYKaiTiKW</vt:lpstr>
      <vt:lpstr>HYZhongDengXianKW</vt:lpstr>
      <vt:lpstr>朗太書体</vt:lpstr>
      <vt:lpstr>Bodoni 72</vt:lpstr>
      <vt:lpstr>锐字工房光明大黑简1.0</vt:lpstr>
      <vt:lpstr>ZhenyanGB</vt:lpstr>
      <vt:lpstr>腾祥细潮黑简</vt:lpstr>
      <vt:lpstr>腾祥凌黑简</vt:lpstr>
      <vt:lpstr>385-CAI978</vt:lpstr>
      <vt:lpstr>368-CAI978</vt:lpstr>
      <vt:lpstr>304</vt:lpstr>
      <vt:lpstr>Frutiger Next Pro</vt:lpstr>
      <vt:lpstr>静蕾1</vt:lpstr>
      <vt:lpstr>ITC Avant Garde Std Bk Cn</vt:lpstr>
      <vt:lpstr>Bahnschrift</vt:lpstr>
      <vt:lpstr>腾祥沁圆简-W1</vt:lpstr>
      <vt:lpstr>Something Fishy</vt:lpstr>
      <vt:lpstr>DFHeiW12-GB5</vt:lpstr>
      <vt:lpstr>Gotham Bold</vt:lpstr>
      <vt:lpstr>思源宋体</vt:lpstr>
      <vt:lpstr>MarkForMC Nrw O</vt:lpstr>
      <vt:lpstr>.苹方-简</vt:lpstr>
      <vt:lpstr>Parchment</vt:lpstr>
      <vt:lpstr>Rubik</vt:lpstr>
      <vt:lpstr>Nunito Light</vt:lpstr>
      <vt:lpstr>汉仪铁线黑-55简</vt:lpstr>
      <vt:lpstr>Inziu Iosevka CL</vt:lpstr>
      <vt:lpstr>Inziu Iosevka J</vt:lpstr>
      <vt:lpstr>Inziu Roboto CL</vt:lpstr>
      <vt:lpstr>锐字荣光粗黑简1.0</vt:lpstr>
      <vt:lpstr>思源黑體 HW Regular</vt:lpstr>
      <vt:lpstr>方正悠黑简体_准</vt:lpstr>
      <vt:lpstr>方正悠黑简体_细</vt:lpstr>
      <vt:lpstr>方正悠黑简体_纤</vt:lpstr>
      <vt:lpstr>方正悠黑简体_大</vt:lpstr>
      <vt:lpstr>Proxy 7</vt:lpstr>
      <vt:lpstr>KTJ0+ZMYH4h-4</vt:lpstr>
      <vt:lpstr>382-CAI978</vt:lpstr>
      <vt:lpstr>Space Mono</vt:lpstr>
      <vt:lpstr>Elmer_P Font</vt:lpstr>
      <vt:lpstr>X-奇奇手迹</vt:lpstr>
      <vt:lpstr>苹方</vt:lpstr>
      <vt:lpstr>Arial,Verdana,宋体</vt:lpstr>
      <vt:lpstr>Bernhard Modern Roman</vt:lpstr>
      <vt:lpstr>Kaufmann</vt:lpstr>
      <vt:lpstr>Zootopia JPosters.com.ar</vt:lpstr>
      <vt:lpstr>时尚中墨简体</vt:lpstr>
      <vt:lpstr>A-OTF Shin Go Pro L</vt:lpstr>
      <vt:lpstr>HelveticaNeueLT Std UltLt Ext</vt:lpstr>
      <vt:lpstr>à┬╦╬</vt:lpstr>
      <vt:lpstr>Libian SC</vt:lpstr>
      <vt:lpstr>思源黑体 Heavy</vt:lpstr>
      <vt:lpstr>思源黑體 HW Bold</vt:lpstr>
      <vt:lpstr>造字工房刻宋（非商用）常规体</vt:lpstr>
      <vt:lpstr>Salesforce Sans</vt:lpstr>
      <vt:lpstr>华康瘦金体W3(P)</vt:lpstr>
      <vt:lpstr>AlgerianD</vt:lpstr>
      <vt:lpstr>印品丫丫体-D版</vt:lpstr>
      <vt:lpstr>义启粗楷体</vt:lpstr>
      <vt:lpstr>Titillium Thin</vt:lpstr>
      <vt:lpstr>linea-weather-10</vt:lpstr>
      <vt:lpstr>Alcubierre</vt:lpstr>
      <vt:lpstr>宋体宋体宋体</vt:lpstr>
      <vt:lpstr>宋体宋体</vt:lpstr>
      <vt:lpstr>Source Han Serif SC</vt:lpstr>
      <vt:lpstr>思源宋體 Heavy</vt:lpstr>
      <vt:lpstr>【玉米】抹茶体</vt:lpstr>
      <vt:lpstr>_x000C_</vt:lpstr>
      <vt:lpstr>Lao Sangam MN</vt:lpstr>
      <vt:lpstr>HYFangSongKW</vt:lpstr>
      <vt:lpstr>兰亭黑-繁</vt:lpstr>
      <vt:lpstr>FZZhengHeiS-R-GB</vt:lpstr>
      <vt:lpstr>方正字迹-吕建德行楷简体</vt:lpstr>
      <vt:lpstr>FZXBSK--GBK1-0</vt:lpstr>
      <vt:lpstr>锐字逼格青春体简2.0</vt:lpstr>
      <vt:lpstr>Alibaba Sans Black</vt:lpstr>
      <vt:lpstr>【玉米】诗情体</vt:lpstr>
      <vt:lpstr>FuturaBookC</vt:lpstr>
      <vt:lpstr>思源黑体</vt:lpstr>
      <vt:lpstr>MEllan HKS Xbold</vt:lpstr>
      <vt:lpstr>Typeecanoe</vt:lpstr>
      <vt:lpstr>微软他黑</vt:lpstr>
      <vt:lpstr>&amp;quot</vt:lpstr>
      <vt:lpstr>Sahel</vt:lpstr>
      <vt:lpstr>HP Simplified W01 Italic</vt:lpstr>
      <vt:lpstr>KodchiangUPC</vt:lpstr>
      <vt:lpstr>叶根友小京楷简体</vt:lpstr>
      <vt:lpstr>方正像素24</vt:lpstr>
      <vt:lpstr>方正兰亭大黑简体</vt:lpstr>
      <vt:lpstr>方正中雅宋简体</vt:lpstr>
      <vt:lpstr>方正像素15</vt:lpstr>
      <vt:lpstr>方正像素18</vt:lpstr>
      <vt:lpstr>【暖色君】零点体</vt:lpstr>
      <vt:lpstr>Avenir Heavy</vt:lpstr>
      <vt:lpstr>Write It Right</vt:lpstr>
      <vt:lpstr>DengXian Light</vt:lpstr>
      <vt:lpstr>DengXian</vt:lpstr>
      <vt:lpstr>Microsoft YaHei Light</vt:lpstr>
      <vt:lpstr>游ゴシック Light</vt:lpstr>
      <vt:lpstr>游ゴシック</vt:lpstr>
      <vt:lpstr>Optima Wd</vt:lpstr>
      <vt:lpstr>HelveticaNeue UltraLigExt</vt:lpstr>
      <vt:lpstr>GillSans Wd</vt:lpstr>
      <vt:lpstr>Futura Std Medium</vt:lpstr>
      <vt:lpstr>Clarendon LT Std</vt:lpstr>
      <vt:lpstr>Rotis SansSerif Std</vt:lpstr>
      <vt:lpstr>Ford Antenna Cond Medium</vt:lpstr>
      <vt:lpstr>Gill Sans MT Pro Light</vt:lpstr>
      <vt:lpstr>ｔｉｍｅｓ</vt:lpstr>
      <vt:lpstr>_x000B__x000C_</vt:lpstr>
      <vt:lpstr>Bahnschrift SemiBold Condensed</vt:lpstr>
      <vt:lpstr>印品黑体</vt:lpstr>
      <vt:lpstr>Bahnschrift SemiLight Condensed</vt:lpstr>
      <vt:lpstr>义启粗黑体</vt:lpstr>
      <vt:lpstr>News Cycle</vt:lpstr>
      <vt:lpstr>AdobeFangsongStd-Regular</vt:lpstr>
      <vt:lpstr>Heiti SC 细体</vt:lpstr>
      <vt:lpstr>逐浪细阁体</vt:lpstr>
      <vt:lpstr>Auraka方黑檀</vt:lpstr>
      <vt:lpstr>Noto Serif CJK SC</vt:lpstr>
      <vt:lpstr>华康方圆体W7(P)</vt:lpstr>
      <vt:lpstr>汉仪旗黑KW</vt:lpstr>
      <vt:lpstr>汉仪中等线KW</vt:lpstr>
      <vt:lpstr>汉仪书宋二KW</vt:lpstr>
      <vt:lpstr>造字工房言宋体</vt:lpstr>
      <vt:lpstr>Source Han Sans Light</vt:lpstr>
      <vt:lpstr>TT703Eo00</vt:lpstr>
      <vt:lpstr>Avenir Black Oblique</vt:lpstr>
      <vt:lpstr>汉仪舒同体繁</vt:lpstr>
      <vt:lpstr>腾祥嘉丽准粗圆繁</vt:lpstr>
      <vt:lpstr>汉仪良品线简</vt:lpstr>
      <vt:lpstr>汉仪海纹体简</vt:lpstr>
      <vt:lpstr>汉仪粗圆繁</vt:lpstr>
      <vt:lpstr>汉仪舒圆黑简体</vt:lpstr>
      <vt:lpstr>腾祥范笑歌简牍简</vt:lpstr>
      <vt:lpstr>华康唐风隶W5</vt:lpstr>
      <vt:lpstr>华康新综艺体W9</vt:lpstr>
      <vt:lpstr>汉仪乐喵体简</vt:lpstr>
      <vt:lpstr>汉仪方墨体简</vt:lpstr>
      <vt:lpstr>TT79771083tCID-WinCharSetFFFF-H</vt:lpstr>
      <vt:lpstr>汉仪悠然体简</vt:lpstr>
      <vt:lpstr>宋体 (Body)</vt:lpstr>
      <vt:lpstr>AppleSymbols</vt:lpstr>
      <vt:lpstr>Interstate-Regular</vt:lpstr>
      <vt:lpstr>Univers LT Std 47 Cn Lt</vt:lpstr>
      <vt:lpstr>汉仪晓波折纸体简</vt:lpstr>
      <vt:lpstr>Source Sans Pro Regular</vt:lpstr>
      <vt:lpstr>096-CAI978</vt:lpstr>
      <vt:lpstr>DIN Engschrift Std</vt:lpstr>
      <vt:lpstr>汉仪旗黑-50S</vt:lpstr>
      <vt:lpstr>Adobe 명조 Std Acro M</vt:lpstr>
      <vt:lpstr>小米兰亭</vt:lpstr>
      <vt:lpstr>HYShangWeiShouShuW</vt:lpstr>
      <vt:lpstr>Futura LT Book</vt:lpstr>
      <vt:lpstr>汉仪旗黑-60S</vt:lpstr>
      <vt:lpstr>汉仪旗黑-35S</vt:lpstr>
      <vt:lpstr>汉仪旗黑-40S</vt:lpstr>
      <vt:lpstr>思源宋体 CN Light</vt:lpstr>
      <vt:lpstr>思源宋体 Heavy</vt:lpstr>
      <vt:lpstr>汉仪意宋W</vt:lpstr>
      <vt:lpstr>变体美术字</vt:lpstr>
      <vt:lpstr>宋徽宗瘦金体</vt:lpstr>
      <vt:lpstr>方正兰亭刊宋_GBK</vt:lpstr>
      <vt:lpstr>华康彩带体W7</vt:lpstr>
      <vt:lpstr>华康方圆体W7</vt:lpstr>
      <vt:lpstr>站酷快乐体</vt:lpstr>
      <vt:lpstr>TKVAMS+SimHei</vt:lpstr>
      <vt:lpstr>PSWTSF+SimHei</vt:lpstr>
      <vt:lpstr>IFOTKW+MicrosoftYaHei</vt:lpstr>
      <vt:lpstr>PNFMSV+MicrosoftYaHei-Bold</vt:lpstr>
      <vt:lpstr>OKNUOQ+MicrosoftYaHei-Bold</vt:lpstr>
      <vt:lpstr>NDLWEO+MicrosoftYaHei</vt:lpstr>
      <vt:lpstr>FVDPIM+MicrosoftYaHei</vt:lpstr>
      <vt:lpstr>GCSBCA+MicrosoftYaHei-Bold</vt:lpstr>
      <vt:lpstr>FHOAIB+MicrosoftYaHei-Bold</vt:lpstr>
      <vt:lpstr>FSEFGP+Wingdings-Regular</vt:lpstr>
      <vt:lpstr>RIAWOM+MicrosoftYaHei</vt:lpstr>
      <vt:lpstr>TAEPEG+MicrosoftYaHei</vt:lpstr>
      <vt:lpstr>VLALRU+MicrosoftYaHei-Bold</vt:lpstr>
      <vt:lpstr>AFMBKN+MicrosoftYaHei-Bold</vt:lpstr>
      <vt:lpstr>ICGQWB+MicrosoftYaHei</vt:lpstr>
      <vt:lpstr>CGLFFC+MicrosoftYaHei</vt:lpstr>
      <vt:lpstr>BSEQHR+MicrosoftYaHei-Bold</vt:lpstr>
      <vt:lpstr>PGODWI+MicrosoftYaHei-Bold</vt:lpstr>
      <vt:lpstr>ARMOGB+MicrosoftYaHei</vt:lpstr>
      <vt:lpstr>ATVWHG+MicrosoftYaHei</vt:lpstr>
      <vt:lpstr>RORCAO+MicrosoftYaHei-Bold</vt:lpstr>
      <vt:lpstr>IPSLBQ+MicrosoftYaHei-Bold</vt:lpstr>
      <vt:lpstr>NEGBIO+MicrosoftYaHei</vt:lpstr>
      <vt:lpstr>KWHDFK+MicrosoftYaHei</vt:lpstr>
      <vt:lpstr>KRNJIH+MicrosoftYaHei-Bold</vt:lpstr>
      <vt:lpstr>NVRVFO+MicrosoftYaHei-Bold</vt:lpstr>
      <vt:lpstr>FLSEMH+Wingdings-Regular</vt:lpstr>
      <vt:lpstr>WTKTHL+MicrosoftYaHei</vt:lpstr>
      <vt:lpstr>UPGDMV+MicrosoftYaHei</vt:lpstr>
      <vt:lpstr>DKVEAG+ArialMT</vt:lpstr>
      <vt:lpstr>PPVOTT+MicrosoftYaHei-Bold</vt:lpstr>
      <vt:lpstr>THMDVT+MicrosoftYaHei-Bold</vt:lpstr>
      <vt:lpstr>EOKBMP+Wingdings-Regular</vt:lpstr>
      <vt:lpstr>BKITSR+MicrosoftYaHei</vt:lpstr>
      <vt:lpstr>PAKLBL+MicrosoftYaHei</vt:lpstr>
      <vt:lpstr>MGTKGE+MicrosoftYaHei-Bold</vt:lpstr>
      <vt:lpstr>IWMCAJ+MicrosoftYaHei-Bold</vt:lpstr>
      <vt:lpstr>SBLVUB+Wingdings-Regular</vt:lpstr>
      <vt:lpstr>VTUEVS+MicrosoftYaHei</vt:lpstr>
      <vt:lpstr>IHGAKU+MicrosoftYaHei</vt:lpstr>
      <vt:lpstr>AWVMDG+MicrosoftYaHei-Bold</vt:lpstr>
      <vt:lpstr>QWMUTN+MicrosoftYaHei-Bold</vt:lpstr>
      <vt:lpstr>RKROCE+Wingdings-Regular</vt:lpstr>
      <vt:lpstr>QAKHDO+ArialMT</vt:lpstr>
      <vt:lpstr>SPABMN+MicrosoftYaHei</vt:lpstr>
      <vt:lpstr>JKSCTU+MicrosoftYaHei</vt:lpstr>
      <vt:lpstr>SODDKS+MicrosoftYaHei-Bold</vt:lpstr>
      <vt:lpstr>ENABQW+MicrosoftYaHei-Bold</vt:lpstr>
      <vt:lpstr>ARCFDH+MicrosoftYaHei</vt:lpstr>
      <vt:lpstr>SIHABW+MicrosoftYaHei</vt:lpstr>
      <vt:lpstr>WAMFCG+MicrosoftYaHei-Bold</vt:lpstr>
      <vt:lpstr>VSIBWI+MicrosoftYaHei-Bold</vt:lpstr>
      <vt:lpstr>RHOGAP+MicrosoftYaHei</vt:lpstr>
      <vt:lpstr>SGVCAC+MicrosoftYaHei</vt:lpstr>
      <vt:lpstr>VGQICO+STLiti</vt:lpstr>
      <vt:lpstr>Apple Braille</vt:lpstr>
      <vt:lpstr>id-isi Light</vt:lpstr>
      <vt:lpstr>HNWCBQ+MicrosoftYaHei-Bold</vt:lpstr>
      <vt:lpstr>KRPTHI+MicrosoftYaHei-Bold</vt:lpstr>
      <vt:lpstr>ATWJHH+Wingdings-Regular</vt:lpstr>
      <vt:lpstr>QQMGQI+ArialMT</vt:lpstr>
      <vt:lpstr>WRJVGQ+MicrosoftYaHei</vt:lpstr>
      <vt:lpstr>IOHTTH+MicrosoftYaHei</vt:lpstr>
      <vt:lpstr>SSUVLG+MicrosoftYaHei-Bold</vt:lpstr>
      <vt:lpstr>ORMBES+MicrosoftYaHei-Bold</vt:lpstr>
      <vt:lpstr>RPSHQK+Wingdings-Regular</vt:lpstr>
      <vt:lpstr>GPKVKJ+ArialMT</vt:lpstr>
      <vt:lpstr>SPOTFO+MicrosoftYaHei</vt:lpstr>
      <vt:lpstr>LWHCMH+MicrosoftYaHei</vt:lpstr>
      <vt:lpstr>RUERJR+ArialMT</vt:lpstr>
      <vt:lpstr>BIFWHE+SimSun</vt:lpstr>
      <vt:lpstr>BCRGKB+MicrosoftYaHei-Bold</vt:lpstr>
      <vt:lpstr>UUILDS+MicrosoftYaHei-Bold</vt:lpstr>
      <vt:lpstr>ORMVNE+Wingdings-Regular</vt:lpstr>
      <vt:lpstr>LPCLNT+ArialMT</vt:lpstr>
      <vt:lpstr>GMFQTC+MicrosoftYaHei</vt:lpstr>
      <vt:lpstr>DSIKSD+MicrosoftYaHei</vt:lpstr>
      <vt:lpstr>Aileron Light</vt:lpstr>
      <vt:lpstr>Kenyan Coffee Rg</vt:lpstr>
      <vt:lpstr>思源黑体 Light</vt:lpstr>
      <vt:lpstr>思源黑体 HW Regular</vt:lpstr>
      <vt:lpstr>DFPHaiBaoW9-B5</vt:lpstr>
      <vt:lpstr>A Glitch In Time</vt:lpstr>
      <vt:lpstr>DIN Alternate</vt:lpstr>
      <vt:lpstr>SourceHanSansSC-Regular</vt:lpstr>
      <vt:lpstr>苏新诗柳楷简</vt:lpstr>
      <vt:lpstr>造字工房悦黑（非商用）纤细体</vt:lpstr>
      <vt:lpstr>Source Sans Pro (正文)</vt:lpstr>
      <vt:lpstr>FZKTJW--GB1-0</vt:lpstr>
      <vt:lpstr>Carattere</vt:lpstr>
      <vt:lpstr>BitDotted</vt:lpstr>
      <vt:lpstr>方正兰亭中黑简体</vt:lpstr>
      <vt:lpstr>QQTTUO+Î¢ÈíÑÅºÚ,Bold</vt:lpstr>
      <vt:lpstr>TJVLFC+Î¢ÈíÑÅºÚ</vt:lpstr>
      <vt:lpstr>UTOEIP+Î¢ÈíÑÅºÚ</vt:lpstr>
      <vt:lpstr>IQLLBE+Î¢ÈíÑÅºÚ,Bold</vt:lpstr>
      <vt:lpstr>AGCMFC+Î¢ÈíÑÅºÚ</vt:lpstr>
      <vt:lpstr>PUODCD+Î¢ÈíÑÅºÚ</vt:lpstr>
      <vt:lpstr>T3Font_8</vt:lpstr>
      <vt:lpstr>Arezzo-Cd</vt:lpstr>
      <vt:lpstr>MElle HK Xbold</vt:lpstr>
      <vt:lpstr>Nff[8b_GB2312</vt:lpstr>
      <vt:lpstr>yuweij Medium</vt:lpstr>
      <vt:lpstr>FZQingKeBenYueSongS-R-GB</vt:lpstr>
      <vt:lpstr>新蒂文征明简繁</vt:lpstr>
      <vt:lpstr>华文细黑 (Headings)</vt:lpstr>
      <vt:lpstr>Matrix Code NFI</vt:lpstr>
      <vt:lpstr>造字工房力黑常规体</vt:lpstr>
      <vt:lpstr>华康黑体W12(P)</vt:lpstr>
      <vt:lpstr>华康黑体W5-A</vt:lpstr>
      <vt:lpstr>苹方-简 细体</vt:lpstr>
      <vt:lpstr>郑庆科黄油体Regular</vt:lpstr>
      <vt:lpstr>华文圆体 Regular</vt:lpstr>
      <vt:lpstr>Aileron Bold</vt:lpstr>
      <vt:lpstr>Noto Serif CJK SC Black</vt:lpstr>
      <vt:lpstr>Gen Jyuu Gothic Bold</vt:lpstr>
      <vt:lpstr>NetTerm Graphic</vt:lpstr>
      <vt:lpstr>Lovelo black</vt:lpstr>
      <vt:lpstr>锐字逼格锐线体简4.0（原张海山锐线体）</vt:lpstr>
      <vt:lpstr>STIXGeneral-Italic</vt:lpstr>
      <vt:lpstr>STIXSizeOneSym</vt:lpstr>
      <vt:lpstr>BentonSans-medium</vt:lpstr>
      <vt:lpstr>BentonSans-book</vt:lpstr>
      <vt:lpstr>Expert Sans Regular</vt:lpstr>
      <vt:lpstr>BentonSans</vt:lpstr>
      <vt:lpstr>Russell Square Std</vt:lpstr>
      <vt:lpstr>Noto Sans CJK SC Light</vt:lpstr>
      <vt:lpstr>方正粗黑简体</vt:lpstr>
      <vt:lpstr>Heather Script Two</vt:lpstr>
      <vt:lpstr>Arial0</vt:lpstr>
      <vt:lpstr>Arial Regular</vt:lpstr>
      <vt:lpstr>yizhiqingshu</vt:lpstr>
      <vt:lpstr>iekie yanzhiti</vt:lpstr>
      <vt:lpstr>MSmart PRC Medium</vt:lpstr>
      <vt:lpstr>Working Class Hero</vt:lpstr>
      <vt:lpstr>思源宋体 CN SemiBold</vt:lpstr>
      <vt:lpstr>思源宋体 CN Medium</vt:lpstr>
      <vt:lpstr>FZZhengHeiS-B-GB</vt:lpstr>
      <vt:lpstr>WPS-Numbers</vt:lpstr>
      <vt:lpstr>Road Rage</vt:lpstr>
      <vt:lpstr>伯乐字库翩跹体</vt:lpstr>
      <vt:lpstr>Abraham Lincoln</vt:lpstr>
      <vt:lpstr>Effra Heavy</vt:lpstr>
      <vt:lpstr>方正</vt:lpstr>
      <vt:lpstr>Chn FKai M5</vt:lpstr>
      <vt:lpstr>汉仪大圣体简</vt:lpstr>
      <vt:lpstr>&amp;\#24494</vt:lpstr>
      <vt:lpstr>&amp;#24494</vt:lpstr>
      <vt:lpstr>Churli_Cute</vt:lpstr>
      <vt:lpstr>Dax-Regular</vt:lpstr>
      <vt:lpstr>Helvetica Neue Black Condensed</vt:lpstr>
      <vt:lpstr>田氏保钓体简</vt:lpstr>
      <vt:lpstr>DFPHeiW12-GB5</vt:lpstr>
      <vt:lpstr>微软雅黑 ! important</vt:lpstr>
      <vt:lpstr>HanHei SC</vt:lpstr>
      <vt:lpstr>Fira Sans Heavy Italic</vt:lpstr>
      <vt:lpstr>Giorgio Sans Bold</vt:lpstr>
      <vt:lpstr>GillSans Light</vt:lpstr>
      <vt:lpstr>헤드라인A 일반체</vt:lpstr>
      <vt:lpstr>BBVA Web Light</vt:lpstr>
      <vt:lpstr>BBVA Web Medium</vt:lpstr>
      <vt:lpstr>汉仪中黑KW</vt:lpstr>
      <vt:lpstr>汉仪楷体KW</vt:lpstr>
      <vt:lpstr>汉仪仿宋KW</vt:lpstr>
      <vt:lpstr>Guitar Pro 5</vt:lpstr>
      <vt:lpstr>Titillium Lt</vt:lpstr>
      <vt:lpstr>OpenSans-CondensedLight</vt:lpstr>
      <vt:lpstr>Sitka Heading</vt:lpstr>
      <vt:lpstr>Sitka Display</vt:lpstr>
      <vt:lpstr>Ari\</vt:lpstr>
      <vt:lpstr>颜简体</vt:lpstr>
      <vt:lpstr>Alegreya Sans Black</vt:lpstr>
      <vt:lpstr>BPmono</vt:lpstr>
      <vt:lpstr>欧阳询书法字体</vt:lpstr>
      <vt:lpstr>華康歐陽詢體</vt:lpstr>
      <vt:lpstr>启功字体简体</vt:lpstr>
      <vt:lpstr>蒙納超剛黑</vt:lpstr>
      <vt:lpstr>DF Calligraphic Ornaments LET</vt:lpstr>
      <vt:lpstr>Bid Roman Wide</vt:lpstr>
      <vt:lpstr>Weiss BT</vt:lpstr>
      <vt:lpstr>Console</vt:lpstr>
      <vt:lpstr>Lucida Console</vt:lpstr>
      <vt:lpstr>Agency</vt:lpstr>
      <vt:lpstr>ABCTech Bodoni Cactus</vt:lpstr>
      <vt:lpstr>47</vt:lpstr>
      <vt:lpstr>Logos</vt:lpstr>
      <vt:lpstr>Arcade Classic</vt:lpstr>
      <vt:lpstr>Conduit 2 BRK</vt:lpstr>
      <vt:lpstr>Charcoal first</vt:lpstr>
      <vt:lpstr>Nobility Casual</vt:lpstr>
      <vt:lpstr>Chelsea Studio</vt:lpstr>
      <vt:lpstr>5 cent</vt:lpstr>
      <vt:lpstr>FuturaTEEMedCon</vt:lpstr>
      <vt:lpstr>思源宋体 ExtraLight</vt:lpstr>
      <vt:lpstr>思源宋體</vt:lpstr>
      <vt:lpstr>思源宋体 Light</vt:lpstr>
      <vt:lpstr>方正字迹-吕建德字体-yolan</vt:lpstr>
      <vt:lpstr>方正字迹-吕建德行楷繁体</vt:lpstr>
      <vt:lpstr>方正字迹-吕建德魏碑简体</vt:lpstr>
      <vt:lpstr>方正字迹-曾正国楷体</vt:lpstr>
      <vt:lpstr>方正方魅简体</vt:lpstr>
      <vt:lpstr>方正粗雅宋扁_GBK</vt:lpstr>
      <vt:lpstr>明兰_Mono</vt:lpstr>
      <vt:lpstr>汉鼎简书宋</vt:lpstr>
      <vt:lpstr>汉鼎繁细隶</vt:lpstr>
      <vt:lpstr>汉鼎繁细宋</vt:lpstr>
      <vt:lpstr>Montserrat Medium</vt:lpstr>
      <vt:lpstr>Titillium Web</vt:lpstr>
      <vt:lpstr>Titillium WebSemiBold</vt:lpstr>
      <vt:lpstr>San Francisco Display Thin</vt:lpstr>
      <vt:lpstr>Yu Gothic Medium</vt:lpstr>
      <vt:lpstr>CorporateS-Light</vt:lpstr>
      <vt:lpstr>Bahnschrift Light Condensed</vt:lpstr>
      <vt:lpstr>HigherStandards-Light</vt:lpstr>
      <vt:lpstr>Segoe Pri聮t</vt:lpstr>
      <vt:lpstr>Seg࡯e Pࡲint蠀</vt:lpstr>
      <vt:lpstr>MࡩngL衩U</vt:lpstr>
      <vt:lpstr>SegoeࠠPri聮t</vt:lpstr>
      <vt:lpstr>Segoe Pࡲint耀</vt:lpstr>
      <vt:lpstr>S补goe蠠Print</vt:lpstr>
      <vt:lpstr>Seg聯e Pࡲint</vt:lpstr>
      <vt:lpstr>FZLanTingHei6-GBK</vt:lpstr>
      <vt:lpstr>阿里巴巴普惠体 L</vt:lpstr>
      <vt:lpstr>阿里巴巴普惠体 R</vt:lpstr>
      <vt:lpstr>HelveticaInserat-Roman-SemiB</vt:lpstr>
      <vt:lpstr>字酷堂清楷体</vt:lpstr>
      <vt:lpstr>Myriad Set Bold</vt:lpstr>
      <vt:lpstr>AR CENA</vt:lpstr>
      <vt:lpstr>DFMingSUBold-B5</vt:lpstr>
      <vt:lpstr>汉仪旗黑-40S UltraLight</vt:lpstr>
      <vt:lpstr>微软雅黑　</vt:lpstr>
      <vt:lpstr>MicrosoftYaHeiUI-Bold</vt:lpstr>
      <vt:lpstr>Silo-ExtraBoldItalic</vt:lpstr>
      <vt:lpstr>方正咖啡物语</vt:lpstr>
      <vt:lpstr>字体管家楷体</vt:lpstr>
      <vt:lpstr>叶根友唐楷简</vt:lpstr>
      <vt:lpstr>arial microsoft yahei</vt:lpstr>
      <vt:lpstr>brushtipTexe TRIAL</vt:lpstr>
      <vt:lpstr>\brdrhair Arial Unicode MS</vt:lpstr>
      <vt:lpstr>思源黑</vt:lpstr>
      <vt:lpstr>康熙字典體</vt:lpstr>
      <vt:lpstr>微软雅黑light</vt:lpstr>
      <vt:lpstr>å®‹ä½“</vt:lpstr>
      <vt:lpstr>锐字云字库姚体1.0</vt:lpstr>
      <vt:lpstr>Yuanti SC Bold</vt:lpstr>
      <vt:lpstr>MyriadPro-Bold</vt:lpstr>
      <vt:lpstr>Brochure</vt:lpstr>
      <vt:lpstr>FZLanTingHeiS-DB-GB</vt:lpstr>
      <vt:lpstr>Abelone</vt:lpstr>
      <vt:lpstr>華康楷體(P)-GB5</vt:lpstr>
      <vt:lpstr>華康簡魏碑</vt:lpstr>
      <vt:lpstr>FGP松慶行書体</vt:lpstr>
      <vt:lpstr>【暖色君】微光久安</vt:lpstr>
      <vt:lpstr>Noto Sans Mono CJK JP Regular</vt:lpstr>
      <vt:lpstr>叶根友切诺古碑</vt:lpstr>
      <vt:lpstr>叶根友柔晴鼎麦</vt:lpstr>
      <vt:lpstr>΢ȭхڻ</vt:lpstr>
      <vt:lpstr>MHeiHK-Light</vt:lpstr>
      <vt:lpstr>ISOCT2</vt:lpstr>
      <vt:lpstr>华康瘦金体W3</vt:lpstr>
      <vt:lpstr>华康圆体W3(P)</vt:lpstr>
      <vt:lpstr>Kovacs Spot</vt:lpstr>
      <vt:lpstr>Bauer</vt:lpstr>
      <vt:lpstr>JUICE Bold Italic</vt:lpstr>
      <vt:lpstr>Walkway Black</vt:lpstr>
      <vt:lpstr>BMWTypeRegular</vt:lpstr>
      <vt:lpstr>Bangla MN</vt:lpstr>
      <vt:lpstr>FZPinShangHeiS-B-GB</vt:lpstr>
      <vt:lpstr>锐字逼格锐线粗体简2.0</vt:lpstr>
      <vt:lpstr>???????</vt:lpstr>
      <vt:lpstr>造字工房尚黑（非商用）纤细超长体</vt:lpstr>
      <vt:lpstr>造字工房力黑（非商用） 常规体</vt:lpstr>
      <vt:lpstr>Songti</vt:lpstr>
      <vt:lpstr>Source Han Sans CN ExtraLight</vt:lpstr>
      <vt:lpstr>OE rmx</vt:lpstr>
      <vt:lpstr>Action of the Time II</vt:lpstr>
      <vt:lpstr>Dirty Play</vt:lpstr>
      <vt:lpstr>System Font</vt:lpstr>
      <vt:lpstr>思源黑體 Bold</vt:lpstr>
      <vt:lpstr>National First Font</vt:lpstr>
      <vt:lpstr>汉仪中秀体简</vt:lpstr>
      <vt:lpstr>BM solid</vt:lpstr>
      <vt:lpstr>SourceHanSansCN</vt:lpstr>
      <vt:lpstr>Noto Sans CJK Bold</vt:lpstr>
      <vt:lpstr>SoukouMincho</vt:lpstr>
      <vt:lpstr>HelveticaNeue LT 33 ThinEx</vt:lpstr>
      <vt:lpstr>Bahnschrift SemiLight</vt:lpstr>
      <vt:lpstr>Alibaba PuHuiTi Heavy</vt:lpstr>
      <vt:lpstr>Alibaba PuHuiTi</vt:lpstr>
      <vt:lpstr>阿里巴巴普惠体</vt:lpstr>
      <vt:lpstr>阿里巴巴普惠体 Heavy</vt:lpstr>
      <vt:lpstr>Alibaba PuHuiTi Medium</vt:lpstr>
      <vt:lpstr>阿里巴巴普惠体 Light</vt:lpstr>
      <vt:lpstr>阿里巴巴普惠体 Medium</vt:lpstr>
      <vt:lpstr>PangMenZhengDao</vt:lpstr>
      <vt:lpstr>STKaiti</vt:lpstr>
      <vt:lpstr>大梁字体库</vt:lpstr>
      <vt:lpstr>锐字真言体免费商用</vt:lpstr>
      <vt:lpstr>Bahnschrift SemiCondensed</vt:lpstr>
      <vt:lpstr>Dubai Medium</vt:lpstr>
      <vt:lpstr>Out Of My League</vt:lpstr>
      <vt:lpstr>字魂35号-经典雅黑</vt:lpstr>
      <vt:lpstr>Avenir Next Condensed Ultra Lig</vt:lpstr>
      <vt:lpstr>Default Sans Serif、Verdana、Aria</vt:lpstr>
      <vt:lpstr>Arial Unicode MS</vt:lpstr>
      <vt:lpstr>2_nordridesign.com</vt:lpstr>
      <vt:lpstr>2_Office 主题​​_2</vt:lpstr>
      <vt:lpstr>1_Office 主题​​_2</vt:lpstr>
      <vt:lpstr>3_Office 主题​​_2</vt:lpstr>
      <vt:lpstr>4_Office 主题​​_2</vt:lpstr>
      <vt:lpstr>5_Office 主题​​_2</vt:lpstr>
      <vt:lpstr>6_Office 主题​​_2</vt:lpstr>
      <vt:lpstr>7_Office 主题​​_2</vt:lpstr>
      <vt:lpstr>8_Office 主题​​_2</vt:lpstr>
      <vt:lpstr>9_Office 主题​​_2</vt:lpstr>
      <vt:lpstr>10_Office 主题​​_2</vt:lpstr>
      <vt:lpstr>11_Office 主题​​_2</vt:lpstr>
      <vt:lpstr>12_Office 主题​​_2</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cuifaquan</dc:creator>
  <cp:lastModifiedBy>kfzx-xuyx</cp:lastModifiedBy>
  <cp:revision>2689</cp:revision>
  <dcterms:created xsi:type="dcterms:W3CDTF">2011-01-10T05:33:09Z</dcterms:created>
  <dcterms:modified xsi:type="dcterms:W3CDTF">2020-10-10T01:08:04Z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