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9960" autoAdjust="0"/>
  </p:normalViewPr>
  <p:slideViewPr>
    <p:cSldViewPr snapToGrid="0">
      <p:cViewPr varScale="1">
        <p:scale>
          <a:sx n="103" d="100"/>
          <a:sy n="103" d="100"/>
        </p:scale>
        <p:origin x="1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B300C-4765-45E3-BAF9-6AC9FF56E8C1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8B047-19B2-463A-9243-355FB5B07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67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tiên</a:t>
            </a:r>
            <a:r>
              <a:rPr lang="en-US" baseline="0" dirty="0"/>
              <a:t>.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gợi</a:t>
            </a:r>
            <a:r>
              <a:rPr lang="en-US" baseline="0" dirty="0"/>
              <a:t> ý </a:t>
            </a:r>
            <a:r>
              <a:rPr lang="en-US" baseline="0" dirty="0" err="1"/>
              <a:t>trên</a:t>
            </a:r>
            <a:r>
              <a:rPr lang="en-US" baseline="0" dirty="0"/>
              <a:t> slide </a:t>
            </a:r>
            <a:r>
              <a:rPr lang="en-US" baseline="0" dirty="0" err="1"/>
              <a:t>này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8B047-19B2-463A-9243-355FB5B07C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23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 </a:t>
            </a:r>
            <a:r>
              <a:rPr lang="en-US" dirty="0" err="1"/>
              <a:t>số</a:t>
            </a:r>
            <a:r>
              <a:rPr lang="en-US" baseline="0" dirty="0"/>
              <a:t>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8B047-19B2-463A-9243-355FB5B07C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2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2125-E199-43ED-9AE4-8D62DC20E606}" type="datetime1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7CDE-511B-4B53-918D-A288AB9A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1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1155-D6A4-4285-ABEA-48C3B18CDC22}" type="datetime1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7CDE-511B-4B53-918D-A288AB9A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76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EF11-EF48-45C6-A971-1EE688B36E6C}" type="datetime1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7CDE-511B-4B53-918D-A288AB9A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B400-68CC-4FB0-B3BA-04D8DB73949C}" type="datetime1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FRAME </a:t>
            </a:r>
            <a:fld id="{76287CDE-511B-4B53-918D-A288AB9A5A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4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CE02-45AE-4C64-BA48-D9F59C537CF4}" type="datetime1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7CDE-511B-4B53-918D-A288AB9A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9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A09B-0F15-416A-B6E1-D0AA7920CAF9}" type="datetime1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7CDE-511B-4B53-918D-A288AB9A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4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3B7F-CF98-4BD2-A7A6-348CBC373D2F}" type="datetime1">
              <a:rPr lang="en-US" smtClean="0"/>
              <a:t>12/4/19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7CDE-511B-4B53-918D-A288AB9A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2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48F9-E6CC-401D-A4B7-A31555778336}" type="datetime1">
              <a:rPr lang="en-US" smtClean="0"/>
              <a:t>12/4/19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7CDE-511B-4B53-918D-A288AB9A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6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E493-C096-4E69-8F05-893C35375D46}" type="datetime1">
              <a:rPr lang="en-US" smtClean="0"/>
              <a:t>12/4/19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7CDE-511B-4B53-918D-A288AB9A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4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355A-49C4-495C-A0E8-3030E841C77E}" type="datetime1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7CDE-511B-4B53-918D-A288AB9A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9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DD2C-6015-449A-83E1-ADBCF201E7BE}" type="datetime1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7CDE-511B-4B53-918D-A288AB9A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9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EF52A-18D6-4F68-B428-203A3D47E65A}" type="datetime1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87CDE-511B-4B53-918D-A288AB9A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843" y="2425147"/>
            <a:ext cx="9144000" cy="1790493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HƯỚNG DẪN LÀM VIDEO DEMO ĐỀ TÀI TỐT NGHIỆP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7CDE-511B-4B53-918D-A288AB9A5A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7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109981" y="0"/>
            <a:ext cx="2125706" cy="7334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World" panose="020B0500040000020004" pitchFamily="34" charset="0"/>
                <a:cs typeface="Helvetica World" panose="020B0500040000020004" pitchFamily="34" charset="0"/>
              </a:rPr>
              <a:t>YÊU CẦU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28584"/>
            <a:ext cx="1197933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latin typeface="Helvetica World" panose="020B0500040000020004" pitchFamily="34" charset="0"/>
                <a:ea typeface="Calibri" panose="020F0502020204030204" pitchFamily="34" charset="0"/>
                <a:cs typeface="Helvetica World" panose="020B0500040000020004" pitchFamily="34" charset="0"/>
              </a:rPr>
              <a:t>VỀ NỘI DUNG</a:t>
            </a:r>
            <a:r>
              <a:rPr lang="en-US" b="1" dirty="0">
                <a:effectLst/>
                <a:latin typeface="Helvetica World" panose="020B0500040000020004" pitchFamily="34" charset="0"/>
                <a:ea typeface="Calibri" panose="020F0502020204030204" pitchFamily="34" charset="0"/>
                <a:cs typeface="Helvetica World" panose="020B0500040000020004" pitchFamily="34" charset="0"/>
              </a:rPr>
              <a:t>:</a:t>
            </a:r>
          </a:p>
          <a:p>
            <a:pPr marL="742950" lvl="1" indent="-28575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 err="1">
                <a:latin typeface="Helvetica World" panose="020B0500040000020004" pitchFamily="34" charset="0"/>
              </a:rPr>
              <a:t>Trình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bày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về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mục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tiêu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công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việc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cần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thực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hiện</a:t>
            </a:r>
            <a:r>
              <a:rPr lang="en-US" dirty="0">
                <a:latin typeface="Helvetica World" panose="020B0500040000020004" pitchFamily="34" charset="0"/>
              </a:rPr>
              <a:t>, </a:t>
            </a:r>
            <a:r>
              <a:rPr lang="en-US" dirty="0" err="1">
                <a:latin typeface="Helvetica World" panose="020B0500040000020004" pitchFamily="34" charset="0"/>
              </a:rPr>
              <a:t>các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nội</a:t>
            </a:r>
            <a:r>
              <a:rPr lang="en-US" dirty="0">
                <a:latin typeface="Helvetica World" panose="020B0500040000020004" pitchFamily="34" charset="0"/>
              </a:rPr>
              <a:t> dung </a:t>
            </a:r>
            <a:r>
              <a:rPr lang="en-US" dirty="0" err="1">
                <a:latin typeface="Helvetica World" panose="020B0500040000020004" pitchFamily="34" charset="0"/>
              </a:rPr>
              <a:t>công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việc</a:t>
            </a:r>
            <a:endParaRPr lang="en-US" dirty="0">
              <a:latin typeface="Helvetica World" panose="020B0500040000020004" pitchFamily="34" charset="0"/>
            </a:endParaRPr>
          </a:p>
          <a:p>
            <a:pPr marL="742950" lvl="1" indent="-28575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 err="1">
                <a:latin typeface="Helvetica World" panose="020B0500040000020004" pitchFamily="34" charset="0"/>
              </a:rPr>
              <a:t>Trình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bày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kết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quả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đạt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được</a:t>
            </a:r>
            <a:r>
              <a:rPr lang="en-US" dirty="0">
                <a:latin typeface="Helvetica World" panose="020B0500040000020004" pitchFamily="34" charset="0"/>
              </a:rPr>
              <a:t> (</a:t>
            </a:r>
            <a:r>
              <a:rPr lang="en-US" dirty="0" err="1">
                <a:latin typeface="Helvetica World" panose="020B0500040000020004" pitchFamily="34" charset="0"/>
              </a:rPr>
              <a:t>sản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phẩm</a:t>
            </a:r>
            <a:r>
              <a:rPr lang="en-US" dirty="0">
                <a:latin typeface="Helvetica World" panose="020B0500040000020004" pitchFamily="34" charset="0"/>
              </a:rPr>
              <a:t>)</a:t>
            </a:r>
          </a:p>
          <a:p>
            <a:pPr marL="742950" lvl="1" indent="-28575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 err="1">
                <a:latin typeface="Helvetica World" panose="020B0500040000020004" pitchFamily="34" charset="0"/>
              </a:rPr>
              <a:t>Có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một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số</a:t>
            </a:r>
            <a:r>
              <a:rPr lang="en-US" dirty="0">
                <a:latin typeface="Helvetica World" panose="020B0500040000020004" pitchFamily="34" charset="0"/>
              </a:rPr>
              <a:t> frame “</a:t>
            </a:r>
            <a:r>
              <a:rPr lang="en-US" dirty="0" err="1">
                <a:latin typeface="Helvetica World" panose="020B0500040000020004" pitchFamily="34" charset="0"/>
              </a:rPr>
              <a:t>cứng</a:t>
            </a:r>
            <a:r>
              <a:rPr lang="en-US" dirty="0">
                <a:latin typeface="Helvetica World" panose="020B0500040000020004" pitchFamily="34" charset="0"/>
              </a:rPr>
              <a:t>” (frame </a:t>
            </a:r>
            <a:r>
              <a:rPr lang="en-US" dirty="0" err="1">
                <a:latin typeface="Helvetica World" panose="020B0500040000020004" pitchFamily="34" charset="0"/>
              </a:rPr>
              <a:t>chứa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thông</a:t>
            </a:r>
            <a:r>
              <a:rPr lang="en-US" dirty="0">
                <a:latin typeface="Helvetica World" panose="020B0500040000020004" pitchFamily="34" charset="0"/>
              </a:rPr>
              <a:t> tin </a:t>
            </a:r>
            <a:r>
              <a:rPr lang="en-US" dirty="0" err="1">
                <a:latin typeface="Helvetica World" panose="020B0500040000020004" pitchFamily="34" charset="0"/>
              </a:rPr>
              <a:t>giới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thiệu</a:t>
            </a:r>
            <a:r>
              <a:rPr lang="en-US" dirty="0">
                <a:latin typeface="Helvetica World" panose="020B0500040000020004" pitchFamily="34" charset="0"/>
              </a:rPr>
              <a:t>)</a:t>
            </a:r>
          </a:p>
          <a:p>
            <a:pPr lvl="0"/>
            <a:endParaRPr lang="en-US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VỀ HÌNH THỨC:</a:t>
            </a:r>
            <a:endParaRPr lang="en-US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742950" lvl="1" indent="-28575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 err="1">
                <a:latin typeface="Helvetica World" panose="020B0500040000020004" pitchFamily="34" charset="0"/>
              </a:rPr>
              <a:t>Hình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ảnh</a:t>
            </a:r>
            <a:r>
              <a:rPr lang="en-US" dirty="0">
                <a:latin typeface="Helvetica World" panose="020B0500040000020004" pitchFamily="34" charset="0"/>
              </a:rPr>
              <a:t>: format .</a:t>
            </a:r>
            <a:r>
              <a:rPr lang="en-US" dirty="0" err="1">
                <a:latin typeface="Helvetica World" panose="020B0500040000020004" pitchFamily="34" charset="0"/>
              </a:rPr>
              <a:t>avi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hoặc</a:t>
            </a:r>
            <a:r>
              <a:rPr lang="en-US" dirty="0">
                <a:latin typeface="Helvetica World" panose="020B0500040000020004" pitchFamily="34" charset="0"/>
              </a:rPr>
              <a:t> .mp4, </a:t>
            </a:r>
            <a:r>
              <a:rPr lang="en-US" dirty="0" err="1">
                <a:latin typeface="Helvetica World" panose="020B0500040000020004" pitchFamily="34" charset="0"/>
              </a:rPr>
              <a:t>hình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ảnh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phải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rõ</a:t>
            </a:r>
            <a:r>
              <a:rPr lang="en-US" dirty="0">
                <a:latin typeface="Helvetica World" panose="020B0500040000020004" pitchFamily="34" charset="0"/>
              </a:rPr>
              <a:t>, </a:t>
            </a:r>
            <a:r>
              <a:rPr lang="en-US" dirty="0" err="1">
                <a:latin typeface="Helvetica World" panose="020B0500040000020004" pitchFamily="34" charset="0"/>
              </a:rPr>
              <a:t>đẹp</a:t>
            </a:r>
            <a:r>
              <a:rPr lang="en-US" dirty="0">
                <a:latin typeface="Helvetica World" panose="020B0500040000020004" pitchFamily="34" charset="0"/>
              </a:rPr>
              <a:t>, </a:t>
            </a:r>
            <a:r>
              <a:rPr lang="en-US" dirty="0" err="1">
                <a:latin typeface="Helvetica World" panose="020B0500040000020004" pitchFamily="34" charset="0"/>
              </a:rPr>
              <a:t>chất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lượng</a:t>
            </a:r>
            <a:r>
              <a:rPr lang="en-US" dirty="0">
                <a:latin typeface="Helvetica World" panose="020B0500040000020004" pitchFamily="34" charset="0"/>
              </a:rPr>
              <a:t> HD </a:t>
            </a:r>
            <a:r>
              <a:rPr lang="en-US" dirty="0" err="1">
                <a:latin typeface="Helvetica World" panose="020B0500040000020004" pitchFamily="34" charset="0"/>
              </a:rPr>
              <a:t>trở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lên</a:t>
            </a:r>
            <a:r>
              <a:rPr lang="en-US" dirty="0">
                <a:latin typeface="Helvetica World" panose="020B0500040000020004" pitchFamily="34" charset="0"/>
              </a:rPr>
              <a:t>.</a:t>
            </a:r>
          </a:p>
          <a:p>
            <a:pPr marL="742950" lvl="1" indent="-28575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 err="1">
                <a:latin typeface="Helvetica World" panose="020B0500040000020004" pitchFamily="34" charset="0"/>
              </a:rPr>
              <a:t>Âm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thanh</a:t>
            </a:r>
            <a:r>
              <a:rPr lang="en-US" dirty="0">
                <a:latin typeface="Helvetica World" panose="020B0500040000020004" pitchFamily="34" charset="0"/>
              </a:rPr>
              <a:t>: </a:t>
            </a:r>
            <a:r>
              <a:rPr lang="en-US" dirty="0" err="1">
                <a:latin typeface="Helvetica World" panose="020B0500040000020004" pitchFamily="34" charset="0"/>
              </a:rPr>
              <a:t>rõ</a:t>
            </a:r>
            <a:r>
              <a:rPr lang="en-US" dirty="0">
                <a:latin typeface="Helvetica World" panose="020B0500040000020004" pitchFamily="34" charset="0"/>
              </a:rPr>
              <a:t>, </a:t>
            </a:r>
            <a:r>
              <a:rPr lang="en-US" dirty="0" err="1">
                <a:latin typeface="Helvetica World" panose="020B0500040000020004" pitchFamily="34" charset="0"/>
              </a:rPr>
              <a:t>không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bị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nhiễu</a:t>
            </a:r>
            <a:r>
              <a:rPr lang="en-US" dirty="0">
                <a:latin typeface="Helvetica World" panose="020B0500040000020004" pitchFamily="34" charset="0"/>
              </a:rPr>
              <a:t>, </a:t>
            </a:r>
            <a:r>
              <a:rPr lang="en-US" dirty="0" err="1">
                <a:latin typeface="Helvetica World" panose="020B0500040000020004" pitchFamily="34" charset="0"/>
              </a:rPr>
              <a:t>không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quá</a:t>
            </a:r>
            <a:r>
              <a:rPr lang="en-US" dirty="0">
                <a:latin typeface="Helvetica World" panose="020B0500040000020004" pitchFamily="34" charset="0"/>
              </a:rPr>
              <a:t> to, </a:t>
            </a:r>
            <a:r>
              <a:rPr lang="en-US" dirty="0" err="1">
                <a:latin typeface="Helvetica World" panose="020B0500040000020004" pitchFamily="34" charset="0"/>
              </a:rPr>
              <a:t>không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quá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nhỏ</a:t>
            </a:r>
            <a:endParaRPr lang="en-US" dirty="0">
              <a:latin typeface="Helvetica World" panose="020B0500040000020004" pitchFamily="34" charset="0"/>
            </a:endParaRPr>
          </a:p>
          <a:p>
            <a:pPr marL="742950" lvl="1" indent="-28575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 err="1">
                <a:latin typeface="Helvetica World" panose="020B0500040000020004" pitchFamily="34" charset="0"/>
              </a:rPr>
              <a:t>Thời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lượng</a:t>
            </a:r>
            <a:r>
              <a:rPr lang="en-US" dirty="0">
                <a:latin typeface="Helvetica World" panose="020B0500040000020004" pitchFamily="34" charset="0"/>
              </a:rPr>
              <a:t>: </a:t>
            </a:r>
            <a:r>
              <a:rPr lang="en-US" dirty="0" err="1">
                <a:latin typeface="Helvetica World" panose="020B0500040000020004" pitchFamily="34" charset="0"/>
              </a:rPr>
              <a:t>không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quá</a:t>
            </a:r>
            <a:r>
              <a:rPr lang="en-US" dirty="0">
                <a:latin typeface="Helvetica World" panose="020B0500040000020004" pitchFamily="34" charset="0"/>
              </a:rPr>
              <a:t> 5 </a:t>
            </a:r>
            <a:r>
              <a:rPr lang="en-US" dirty="0" err="1">
                <a:latin typeface="Helvetica World" panose="020B0500040000020004" pitchFamily="34" charset="0"/>
              </a:rPr>
              <a:t>phút</a:t>
            </a:r>
            <a:endParaRPr lang="en-US" dirty="0">
              <a:latin typeface="Helvetica World" panose="020B0500040000020004" pitchFamily="34" charset="0"/>
            </a:endParaRPr>
          </a:p>
          <a:p>
            <a:pPr marL="742950" lvl="1" indent="-28575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 err="1">
                <a:latin typeface="Helvetica World" panose="020B0500040000020004" pitchFamily="34" charset="0"/>
              </a:rPr>
              <a:t>Nên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chèn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nhạc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nền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không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lời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nhẹ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nhàng</a:t>
            </a:r>
            <a:r>
              <a:rPr lang="en-US" dirty="0">
                <a:latin typeface="Helvetica World" panose="020B0500040000020004" pitchFamily="34" charset="0"/>
              </a:rPr>
              <a:t>, </a:t>
            </a:r>
            <a:r>
              <a:rPr lang="en-US" dirty="0" err="1">
                <a:latin typeface="Helvetica World" panose="020B0500040000020004" pitchFamily="34" charset="0"/>
              </a:rPr>
              <a:t>không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được</a:t>
            </a:r>
            <a:r>
              <a:rPr lang="en-US" dirty="0">
                <a:latin typeface="Helvetica World" panose="020B0500040000020004" pitchFamily="34" charset="0"/>
              </a:rPr>
              <a:t> to </a:t>
            </a:r>
            <a:r>
              <a:rPr lang="en-US" dirty="0" err="1">
                <a:latin typeface="Helvetica World" panose="020B0500040000020004" pitchFamily="34" charset="0"/>
              </a:rPr>
              <a:t>gây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mất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tập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trung</a:t>
            </a:r>
            <a:endParaRPr lang="en-US" dirty="0">
              <a:latin typeface="Helvetica World" panose="020B0500040000020004" pitchFamily="34" charset="0"/>
            </a:endParaRPr>
          </a:p>
          <a:p>
            <a:pPr marL="742950" lvl="1" indent="-28575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 err="1">
                <a:latin typeface="Helvetica World" panose="020B0500040000020004" pitchFamily="34" charset="0"/>
              </a:rPr>
              <a:t>Khuyến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khích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sinh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viên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mang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đồng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phục</a:t>
            </a:r>
            <a:r>
              <a:rPr lang="en-US" dirty="0">
                <a:latin typeface="Helvetica World" panose="020B0500040000020004" pitchFamily="34" charset="0"/>
              </a:rPr>
              <a:t> khoa </a:t>
            </a:r>
            <a:r>
              <a:rPr lang="en-US" dirty="0" err="1">
                <a:latin typeface="Helvetica World" panose="020B0500040000020004" pitchFamily="34" charset="0"/>
              </a:rPr>
              <a:t>trình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bày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phần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giới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thiệu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và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đặt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vấn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đề</a:t>
            </a:r>
            <a:r>
              <a:rPr lang="en-US" dirty="0">
                <a:latin typeface="Helvetica World" panose="020B0500040000020004" pitchFamily="34" charset="0"/>
              </a:rPr>
              <a:t>.</a:t>
            </a:r>
            <a:endParaRPr lang="en-US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288925" indent="-288925">
              <a:buFont typeface="Wingdings" panose="05000000000000000000" pitchFamily="2" charset="2"/>
              <a:buChar char="v"/>
            </a:pPr>
            <a:r>
              <a:rPr lang="en-US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THỜI GIAN NỘP:</a:t>
            </a:r>
          </a:p>
          <a:p>
            <a:pPr marL="742950" lvl="1" indent="-28575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Helvetica World" panose="020B0500040000020004" pitchFamily="34" charset="0"/>
              </a:rPr>
              <a:t>Video </a:t>
            </a:r>
            <a:r>
              <a:rPr lang="en-US" dirty="0" err="1">
                <a:latin typeface="Helvetica World" panose="020B0500040000020004" pitchFamily="34" charset="0"/>
              </a:rPr>
              <a:t>được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nộp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cùng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lúc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với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quyển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đồ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án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ngày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duyệt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đồ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án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tốt</a:t>
            </a:r>
            <a:r>
              <a:rPr lang="en-US" dirty="0">
                <a:latin typeface="Helvetica World" panose="020B0500040000020004" pitchFamily="34" charset="0"/>
              </a:rPr>
              <a:t> </a:t>
            </a:r>
            <a:r>
              <a:rPr lang="en-US" dirty="0" err="1">
                <a:latin typeface="Helvetica World" panose="020B0500040000020004" pitchFamily="34" charset="0"/>
              </a:rPr>
              <a:t>nghiệp</a:t>
            </a:r>
            <a:r>
              <a:rPr lang="en-US" dirty="0">
                <a:latin typeface="Helvetica World" panose="020B0500040000020004" pitchFamily="34" charset="0"/>
              </a:rPr>
              <a:t>; </a:t>
            </a:r>
          </a:p>
          <a:p>
            <a:pPr marL="742950" lvl="1" indent="-28575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b="1" dirty="0" err="1">
                <a:solidFill>
                  <a:srgbClr val="FF0000"/>
                </a:solidFill>
                <a:latin typeface="Helvetica World" panose="020B0500040000020004" pitchFamily="34" charset="0"/>
              </a:rPr>
              <a:t>Lớp</a:t>
            </a:r>
            <a:r>
              <a:rPr lang="en-US" b="1" dirty="0">
                <a:solidFill>
                  <a:srgbClr val="FF0000"/>
                </a:solidFill>
                <a:latin typeface="Helvetica World" panose="020B05000400000200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World" panose="020B0500040000020004" pitchFamily="34" charset="0"/>
              </a:rPr>
              <a:t>trưởng</a:t>
            </a:r>
            <a:r>
              <a:rPr lang="en-US" b="1" dirty="0">
                <a:solidFill>
                  <a:srgbClr val="FF0000"/>
                </a:solidFill>
                <a:latin typeface="Helvetica World" panose="020B05000400000200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World" panose="020B0500040000020004" pitchFamily="34" charset="0"/>
              </a:rPr>
              <a:t>mỗi</a:t>
            </a:r>
            <a:r>
              <a:rPr lang="en-US" b="1" dirty="0">
                <a:solidFill>
                  <a:srgbClr val="FF0000"/>
                </a:solidFill>
                <a:latin typeface="Helvetica World" panose="020B05000400000200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World" panose="020B0500040000020004" pitchFamily="34" charset="0"/>
              </a:rPr>
              <a:t>lớp</a:t>
            </a:r>
            <a:r>
              <a:rPr lang="en-US" b="1" dirty="0">
                <a:solidFill>
                  <a:srgbClr val="FF0000"/>
                </a:solidFill>
                <a:latin typeface="Helvetica World" panose="020B05000400000200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World" panose="020B0500040000020004" pitchFamily="34" charset="0"/>
              </a:rPr>
              <a:t>tạo</a:t>
            </a:r>
            <a:r>
              <a:rPr lang="en-US" b="1" dirty="0">
                <a:solidFill>
                  <a:srgbClr val="FF0000"/>
                </a:solidFill>
                <a:latin typeface="Helvetica World" panose="020B0500040000020004" pitchFamily="34" charset="0"/>
              </a:rPr>
              <a:t> driver </a:t>
            </a:r>
            <a:r>
              <a:rPr lang="en-US" b="1" dirty="0" err="1">
                <a:solidFill>
                  <a:srgbClr val="FF0000"/>
                </a:solidFill>
                <a:latin typeface="Helvetica World" panose="020B0500040000020004" pitchFamily="34" charset="0"/>
              </a:rPr>
              <a:t>để</a:t>
            </a:r>
            <a:r>
              <a:rPr lang="en-US" b="1" dirty="0">
                <a:solidFill>
                  <a:srgbClr val="FF0000"/>
                </a:solidFill>
                <a:latin typeface="Helvetica World" panose="020B05000400000200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World" panose="020B0500040000020004" pitchFamily="34" charset="0"/>
              </a:rPr>
              <a:t>các</a:t>
            </a:r>
            <a:r>
              <a:rPr lang="en-US" b="1" dirty="0">
                <a:solidFill>
                  <a:srgbClr val="FF0000"/>
                </a:solidFill>
                <a:latin typeface="Helvetica World" panose="020B05000400000200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World" panose="020B0500040000020004" pitchFamily="34" charset="0"/>
              </a:rPr>
              <a:t>bạn</a:t>
            </a:r>
            <a:r>
              <a:rPr lang="en-US" b="1" dirty="0">
                <a:solidFill>
                  <a:srgbClr val="FF0000"/>
                </a:solidFill>
                <a:latin typeface="Helvetica World" panose="020B05000400000200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World" panose="020B0500040000020004" pitchFamily="34" charset="0"/>
              </a:rPr>
              <a:t>trong</a:t>
            </a:r>
            <a:r>
              <a:rPr lang="en-US" b="1" dirty="0">
                <a:solidFill>
                  <a:srgbClr val="FF0000"/>
                </a:solidFill>
                <a:latin typeface="Helvetica World" panose="020B05000400000200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World" panose="020B0500040000020004" pitchFamily="34" charset="0"/>
              </a:rPr>
              <a:t>lớp</a:t>
            </a:r>
            <a:r>
              <a:rPr lang="en-US" b="1" dirty="0">
                <a:solidFill>
                  <a:srgbClr val="FF0000"/>
                </a:solidFill>
                <a:latin typeface="Helvetica World" panose="020B0500040000020004" pitchFamily="34" charset="0"/>
              </a:rPr>
              <a:t> upload video </a:t>
            </a:r>
            <a:r>
              <a:rPr lang="en-US" b="1" dirty="0" err="1">
                <a:solidFill>
                  <a:srgbClr val="FF0000"/>
                </a:solidFill>
                <a:latin typeface="Helvetica World" panose="020B0500040000020004" pitchFamily="34" charset="0"/>
              </a:rPr>
              <a:t>vào</a:t>
            </a:r>
            <a:r>
              <a:rPr lang="en-US" b="1" dirty="0">
                <a:solidFill>
                  <a:srgbClr val="FF0000"/>
                </a:solidFill>
                <a:latin typeface="Helvetica World" panose="020B05000400000200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World" panose="020B0500040000020004" pitchFamily="34" charset="0"/>
              </a:rPr>
              <a:t>đó</a:t>
            </a:r>
            <a:r>
              <a:rPr lang="en-US" b="1" dirty="0">
                <a:solidFill>
                  <a:srgbClr val="FF0000"/>
                </a:solidFill>
                <a:latin typeface="Helvetica World" panose="020B0500040000020004" pitchFamily="34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Helvetica World" panose="020B0500040000020004" pitchFamily="34" charset="0"/>
              </a:rPr>
              <a:t>gửi</a:t>
            </a:r>
            <a:r>
              <a:rPr lang="en-US" b="1" dirty="0">
                <a:solidFill>
                  <a:srgbClr val="FF0000"/>
                </a:solidFill>
                <a:latin typeface="Helvetica World" panose="020B0500040000020004" pitchFamily="34" charset="0"/>
              </a:rPr>
              <a:t> link </a:t>
            </a:r>
            <a:r>
              <a:rPr lang="en-US" b="1" dirty="0" err="1">
                <a:solidFill>
                  <a:srgbClr val="FF0000"/>
                </a:solidFill>
                <a:latin typeface="Helvetica World" panose="020B0500040000020004" pitchFamily="34" charset="0"/>
              </a:rPr>
              <a:t>về</a:t>
            </a:r>
            <a:r>
              <a:rPr lang="en-US" b="1" dirty="0">
                <a:solidFill>
                  <a:srgbClr val="FF0000"/>
                </a:solidFill>
                <a:latin typeface="Helvetica World" panose="020B05000400000200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World" panose="020B0500040000020004" pitchFamily="34" charset="0"/>
              </a:rPr>
              <a:t>cho</a:t>
            </a:r>
            <a:r>
              <a:rPr lang="en-US" b="1" dirty="0">
                <a:solidFill>
                  <a:srgbClr val="FF0000"/>
                </a:solidFill>
                <a:latin typeface="Helvetica World" panose="020B05000400000200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World" panose="020B0500040000020004" pitchFamily="34" charset="0"/>
              </a:rPr>
              <a:t>Thầy</a:t>
            </a:r>
            <a:r>
              <a:rPr lang="en-US" b="1" dirty="0">
                <a:solidFill>
                  <a:srgbClr val="FF0000"/>
                </a:solidFill>
                <a:latin typeface="Helvetica World" panose="020B05000400000200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World" panose="020B0500040000020004" pitchFamily="34" charset="0"/>
              </a:rPr>
              <a:t>Hưng</a:t>
            </a:r>
            <a:r>
              <a:rPr lang="en-US" b="1" dirty="0">
                <a:solidFill>
                  <a:srgbClr val="FF0000"/>
                </a:solidFill>
                <a:latin typeface="Helvetica World" panose="020B05000400000200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World" panose="020B0500040000020004" pitchFamily="34" charset="0"/>
              </a:rPr>
              <a:t>trước</a:t>
            </a:r>
            <a:r>
              <a:rPr lang="en-US" b="1" dirty="0">
                <a:solidFill>
                  <a:srgbClr val="FF0000"/>
                </a:solidFill>
                <a:latin typeface="Helvetica World" panose="020B05000400000200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World" panose="020B0500040000020004" pitchFamily="34" charset="0"/>
              </a:rPr>
              <a:t>ngày</a:t>
            </a:r>
            <a:r>
              <a:rPr lang="en-US" b="1" dirty="0">
                <a:solidFill>
                  <a:srgbClr val="FF0000"/>
                </a:solidFill>
                <a:latin typeface="Helvetica World" panose="020B05000400000200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World" panose="020B0500040000020004" pitchFamily="34" charset="0"/>
              </a:rPr>
              <a:t>chấm</a:t>
            </a:r>
            <a:r>
              <a:rPr lang="en-US" b="1" dirty="0">
                <a:solidFill>
                  <a:srgbClr val="FF0000"/>
                </a:solidFill>
                <a:latin typeface="Helvetica World" panose="020B0500040000020004" pitchFamily="34" charset="0"/>
              </a:rPr>
              <a:t> demo, CC </a:t>
            </a:r>
            <a:r>
              <a:rPr lang="en-US" b="1" dirty="0" err="1">
                <a:solidFill>
                  <a:srgbClr val="FF0000"/>
                </a:solidFill>
                <a:latin typeface="Helvetica World" panose="020B0500040000020004" pitchFamily="34" charset="0"/>
              </a:rPr>
              <a:t>Thầy</a:t>
            </a:r>
            <a:r>
              <a:rPr lang="en-US" b="1" dirty="0">
                <a:solidFill>
                  <a:srgbClr val="FF0000"/>
                </a:solidFill>
                <a:latin typeface="Helvetica World" panose="020B05000400000200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World" panose="020B0500040000020004" pitchFamily="34" charset="0"/>
              </a:rPr>
              <a:t>Nguyên</a:t>
            </a:r>
            <a:r>
              <a:rPr lang="en-US" b="1" dirty="0">
                <a:solidFill>
                  <a:srgbClr val="FF0000"/>
                </a:solidFill>
                <a:latin typeface="Helvetica World" panose="020B0500040000020004" pitchFamily="34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Helvetica World" panose="020B0500040000020004" pitchFamily="34" charset="0"/>
              </a:rPr>
              <a:t>đặt</a:t>
            </a:r>
            <a:r>
              <a:rPr lang="en-US" b="1" dirty="0">
                <a:solidFill>
                  <a:srgbClr val="FF0000"/>
                </a:solidFill>
                <a:latin typeface="Helvetica World" panose="020B05000400000200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World" panose="020B0500040000020004" pitchFamily="34" charset="0"/>
              </a:rPr>
              <a:t>tên</a:t>
            </a:r>
            <a:r>
              <a:rPr lang="en-US" b="1" dirty="0">
                <a:solidFill>
                  <a:srgbClr val="FF0000"/>
                </a:solidFill>
                <a:latin typeface="Helvetica World" panose="020B05000400000200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World" panose="020B0500040000020004" pitchFamily="34" charset="0"/>
              </a:rPr>
              <a:t>theo</a:t>
            </a:r>
            <a:r>
              <a:rPr lang="en-US" b="1" dirty="0">
                <a:solidFill>
                  <a:srgbClr val="FF0000"/>
                </a:solidFill>
                <a:latin typeface="Helvetica World" panose="020B0500040000020004" pitchFamily="34" charset="0"/>
              </a:rPr>
              <a:t> qui </a:t>
            </a:r>
            <a:r>
              <a:rPr lang="en-US" b="1" dirty="0" err="1">
                <a:solidFill>
                  <a:srgbClr val="FF0000"/>
                </a:solidFill>
                <a:latin typeface="Helvetica World" panose="020B0500040000020004" pitchFamily="34" charset="0"/>
              </a:rPr>
              <a:t>tắc</a:t>
            </a:r>
            <a:r>
              <a:rPr lang="en-US" b="1" dirty="0">
                <a:solidFill>
                  <a:srgbClr val="FF0000"/>
                </a:solidFill>
                <a:latin typeface="Helvetica World" panose="020B0500040000020004" pitchFamily="34" charset="0"/>
              </a:rPr>
              <a:t>: </a:t>
            </a:r>
            <a:r>
              <a:rPr lang="en-US" b="1" dirty="0" err="1">
                <a:highlight>
                  <a:srgbClr val="FFFF00"/>
                </a:highlight>
              </a:rPr>
              <a:t>Lớp_HovaTen_MotaSanpham</a:t>
            </a:r>
            <a:endParaRPr lang="en-US" b="1" dirty="0">
              <a:solidFill>
                <a:srgbClr val="FF0000"/>
              </a:solidFill>
              <a:highlight>
                <a:srgbClr val="FFFF00"/>
              </a:highlight>
              <a:latin typeface="Helvetica Worl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22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ogo đại học bách khoa đà nẵ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27125" cy="110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ogo khoa công nghệ thông tin đại học bách khoa đà nẵ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405" y="0"/>
            <a:ext cx="1099595" cy="110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47825" y="66675"/>
            <a:ext cx="9144000" cy="11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ĐẠI HỌC ĐÀ NẴNG</a:t>
            </a:r>
          </a:p>
          <a:p>
            <a:pPr algn="ctr"/>
            <a:r>
              <a:rPr lang="en-US" sz="24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TRƯỜNG ĐẠI HỌC BÁCH KHOA</a:t>
            </a:r>
            <a:endParaRPr lang="en-US" sz="36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algn="ctr"/>
            <a:r>
              <a:rPr lang="en-US" sz="36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KHOA CÔNG NGHỆ THÔNG TIN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386137" y="2219324"/>
            <a:ext cx="5667376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World" panose="020B0500040000020004" pitchFamily="34" charset="0"/>
                <a:cs typeface="Helvetica World" panose="020B0500040000020004" pitchFamily="34" charset="0"/>
              </a:rPr>
              <a:t>TÊN ĐỀ TÀI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604124" y="5553073"/>
            <a:ext cx="2587876" cy="400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GVHD: …..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398023" y="6524624"/>
            <a:ext cx="1974328" cy="1905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Đà</a:t>
            </a:r>
            <a:r>
              <a:rPr lang="en-US" sz="20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 </a:t>
            </a:r>
            <a:r>
              <a:rPr lang="en-US" sz="2000" b="1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Nẵng</a:t>
            </a:r>
            <a:r>
              <a:rPr lang="en-US" sz="20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, 2019</a:t>
            </a:r>
          </a:p>
        </p:txBody>
      </p:sp>
      <p:sp>
        <p:nvSpPr>
          <p:cNvPr id="5" name="Rectangle 4"/>
          <p:cNvSpPr/>
          <p:nvPr/>
        </p:nvSpPr>
        <p:spPr>
          <a:xfrm>
            <a:off x="428625" y="3119437"/>
            <a:ext cx="1704975" cy="23336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Ảnh</a:t>
            </a:r>
            <a:r>
              <a:rPr lang="en-US" dirty="0"/>
              <a:t> SV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5553073"/>
            <a:ext cx="2976562" cy="400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SV </a:t>
            </a:r>
            <a:r>
              <a:rPr lang="en-US" sz="2000" b="1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thực</a:t>
            </a:r>
            <a:r>
              <a:rPr lang="en-US" sz="20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 </a:t>
            </a:r>
            <a:r>
              <a:rPr lang="en-US" sz="2000" b="1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hiện</a:t>
            </a:r>
            <a:r>
              <a:rPr lang="en-US" sz="20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: …..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1279095" y="6457949"/>
            <a:ext cx="912905" cy="400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 World" panose="020B0500040000020004" pitchFamily="34" charset="0"/>
                <a:cs typeface="Helvetica World" panose="020B0500040000020004" pitchFamily="34" charset="0"/>
              </a:rPr>
              <a:t>Frame 1</a:t>
            </a:r>
          </a:p>
        </p:txBody>
      </p:sp>
    </p:spTree>
    <p:extLst>
      <p:ext uri="{BB962C8B-B14F-4D97-AF65-F5344CB8AC3E}">
        <p14:creationId xmlns:p14="http://schemas.microsoft.com/office/powerpoint/2010/main" val="87594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84424" y="200024"/>
            <a:ext cx="2854576" cy="7334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World" panose="020B0500040000020004" pitchFamily="34" charset="0"/>
                <a:cs typeface="Helvetica World" panose="020B0500040000020004" pitchFamily="34" charset="0"/>
              </a:rPr>
              <a:t>ĐẶT VẤN ĐỀ</a:t>
            </a:r>
          </a:p>
        </p:txBody>
      </p:sp>
      <p:sp>
        <p:nvSpPr>
          <p:cNvPr id="6" name="Rectangle 5"/>
          <p:cNvSpPr/>
          <p:nvPr/>
        </p:nvSpPr>
        <p:spPr>
          <a:xfrm>
            <a:off x="536021" y="1051215"/>
            <a:ext cx="102770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N</a:t>
            </a:r>
            <a:r>
              <a:rPr lang="en-US" sz="2400" b="0" i="0" dirty="0" err="1">
                <a:solidFill>
                  <a:srgbClr val="1C1E21"/>
                </a:solidFill>
                <a:effectLst/>
                <a:latin typeface="Helvetica" panose="020B0604020202020204" pitchFamily="34" charset="0"/>
              </a:rPr>
              <a:t>êu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1C1E21"/>
                </a:solidFill>
                <a:effectLst/>
                <a:latin typeface="Helvetica" panose="020B0604020202020204" pitchFamily="34" charset="0"/>
              </a:rPr>
              <a:t>nhiệm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1C1E21"/>
                </a:solidFill>
                <a:effectLst/>
                <a:latin typeface="Helvetica" panose="020B0604020202020204" pitchFamily="34" charset="0"/>
              </a:rPr>
              <a:t>vụ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1C1E21"/>
                </a:solidFill>
                <a:effectLst/>
                <a:latin typeface="Helvetica" panose="020B0604020202020204" pitchFamily="34" charset="0"/>
              </a:rPr>
              <a:t>của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1C1E21"/>
                </a:solidFill>
                <a:effectLst/>
                <a:latin typeface="Helvetica" panose="020B0604020202020204" pitchFamily="34" charset="0"/>
              </a:rPr>
              <a:t>đồ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1C1E21"/>
                </a:solidFill>
                <a:effectLst/>
                <a:latin typeface="Helvetica" panose="020B0604020202020204" pitchFamily="34" charset="0"/>
              </a:rPr>
              <a:t>án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Giải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thích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được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lý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do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chọn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đề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tài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hay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là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tính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cấp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thiết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của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đề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tài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.</a:t>
            </a:r>
          </a:p>
          <a:p>
            <a:endParaRPr lang="en-US" sz="2400" dirty="0">
              <a:solidFill>
                <a:srgbClr val="1C1E21"/>
              </a:solidFill>
              <a:latin typeface="Helvetica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Mục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tiêu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,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mục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đích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cần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đạt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được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.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68966" y="3287404"/>
            <a:ext cx="1180768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  <a:latin typeface="Helvetica" panose="020B0604020202020204" pitchFamily="34" charset="0"/>
              </a:rPr>
              <a:t>Gợi</a:t>
            </a:r>
            <a:r>
              <a:rPr lang="en-US" sz="2400" b="1" dirty="0">
                <a:solidFill>
                  <a:srgbClr val="00B050"/>
                </a:solidFill>
                <a:latin typeface="Helvetica" panose="020B0604020202020204" pitchFamily="34" charset="0"/>
              </a:rPr>
              <a:t> ý: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Trình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bày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ngắn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gọn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,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súc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tích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trong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vòng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30s – 1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phút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Nêu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bật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được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tính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mới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của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đề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tài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hoặc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giá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trị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mà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đề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tài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mang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lại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Chỉ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ra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được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kết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quả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của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đề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tài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sẽ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giải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quyết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được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phần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nào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một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vấn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đề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thực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tiễn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.</a:t>
            </a:r>
            <a:endParaRPr lang="en-US" sz="2000" i="1" dirty="0"/>
          </a:p>
        </p:txBody>
      </p:sp>
      <p:pic>
        <p:nvPicPr>
          <p:cNvPr id="4100" name="Picture 4" descr="Image result for probl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119" y="1594772"/>
            <a:ext cx="2432743" cy="282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1279095" y="6457949"/>
            <a:ext cx="912905" cy="400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 World" panose="020B0500040000020004" pitchFamily="34" charset="0"/>
                <a:cs typeface="Helvetica World" panose="020B0500040000020004" pitchFamily="34" charset="0"/>
              </a:rPr>
              <a:t>Frame 2</a:t>
            </a:r>
          </a:p>
        </p:txBody>
      </p:sp>
    </p:spTree>
    <p:extLst>
      <p:ext uri="{BB962C8B-B14F-4D97-AF65-F5344CB8AC3E}">
        <p14:creationId xmlns:p14="http://schemas.microsoft.com/office/powerpoint/2010/main" val="179662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moô hình use c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755" y="1317878"/>
            <a:ext cx="3505062" cy="300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863736" y="200024"/>
            <a:ext cx="6856733" cy="7334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World" panose="020B0500040000020004" pitchFamily="34" charset="0"/>
                <a:cs typeface="Helvetica World" panose="020B0500040000020004" pitchFamily="34" charset="0"/>
              </a:rPr>
              <a:t>CÁCH THỨC GIẢI QUYẾT VẤN ĐỀ</a:t>
            </a:r>
          </a:p>
        </p:txBody>
      </p:sp>
      <p:pic>
        <p:nvPicPr>
          <p:cNvPr id="3076" name="Picture 4" descr="Image result for Giải phá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708" y="852217"/>
            <a:ext cx="3912020" cy="244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61661" y="2960071"/>
            <a:ext cx="69442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Trình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bày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nội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dung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chính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,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cách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thức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giải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quyết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vấn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đề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hiện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tại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1C1E21"/>
              </a:solidFill>
              <a:latin typeface="Helvetica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Ví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dụ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: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mô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hình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,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thuật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toán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,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công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nghệ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99393" y="4709693"/>
            <a:ext cx="1180768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  <a:latin typeface="Helvetica" panose="020B0604020202020204" pitchFamily="34" charset="0"/>
              </a:rPr>
              <a:t>Gợi</a:t>
            </a:r>
            <a:r>
              <a:rPr lang="en-US" sz="2400" b="1" dirty="0">
                <a:solidFill>
                  <a:srgbClr val="00B050"/>
                </a:solidFill>
                <a:latin typeface="Helvetica" panose="020B0604020202020204" pitchFamily="34" charset="0"/>
              </a:rPr>
              <a:t> ý: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Trình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bày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trong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vòng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1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phút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Tập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trung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vào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điểm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mấu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chốt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,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trọng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tâm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,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không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đi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vào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giải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thích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chi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tiết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,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lan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man.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Mục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đích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là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chỉ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ra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được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nền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tảng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công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nghệ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và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phương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pháp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giải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quyết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vấn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đề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279095" y="6457949"/>
            <a:ext cx="912905" cy="400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 World" panose="020B0500040000020004" pitchFamily="34" charset="0"/>
                <a:cs typeface="Helvetica World" panose="020B0500040000020004" pitchFamily="34" charset="0"/>
              </a:rPr>
              <a:t>Frame 3</a:t>
            </a:r>
          </a:p>
        </p:txBody>
      </p:sp>
    </p:spTree>
    <p:extLst>
      <p:ext uri="{BB962C8B-B14F-4D97-AF65-F5344CB8AC3E}">
        <p14:creationId xmlns:p14="http://schemas.microsoft.com/office/powerpoint/2010/main" val="89303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384424" y="70815"/>
            <a:ext cx="3735846" cy="7334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World" panose="020B0500040000020004" pitchFamily="34" charset="0"/>
                <a:cs typeface="Helvetica World" panose="020B0500040000020004" pitchFamily="34" charset="0"/>
              </a:rPr>
              <a:t>DEMO KẾT QUẢ</a:t>
            </a:r>
          </a:p>
        </p:txBody>
      </p:sp>
      <p:sp>
        <p:nvSpPr>
          <p:cNvPr id="4" name="Rectangle 3"/>
          <p:cNvSpPr/>
          <p:nvPr/>
        </p:nvSpPr>
        <p:spPr>
          <a:xfrm>
            <a:off x="5347252" y="1012963"/>
            <a:ext cx="57646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Trình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bày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trực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tiếp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trên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sản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phẩm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1C1E21"/>
              </a:solidFill>
              <a:latin typeface="Helvetica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Demo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được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các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chức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năng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chính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,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nổi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bật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của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sản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phẩm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1C1E21"/>
              </a:solidFill>
              <a:latin typeface="Helvetica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Hướng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phát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triển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đề</a:t>
            </a:r>
            <a:r>
              <a:rPr lang="en-US" sz="2400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Helvetica" panose="020B0604020202020204" pitchFamily="34" charset="0"/>
              </a:rPr>
              <a:t>tài</a:t>
            </a:r>
            <a:endParaRPr lang="en-US" sz="2400" dirty="0">
              <a:solidFill>
                <a:srgbClr val="1C1E21"/>
              </a:solidFill>
              <a:latin typeface="Helvetica" panose="020B0604020202020204" pitchFamily="34" charset="0"/>
            </a:endParaRPr>
          </a:p>
        </p:txBody>
      </p:sp>
      <p:pic>
        <p:nvPicPr>
          <p:cNvPr id="2050" name="Picture 2" descr="Image result for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3" y="972362"/>
            <a:ext cx="4767414" cy="238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1903" y="3715780"/>
            <a:ext cx="118076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  <a:latin typeface="Helvetica" panose="020B0604020202020204" pitchFamily="34" charset="0"/>
              </a:rPr>
              <a:t>Gợi</a:t>
            </a:r>
            <a:r>
              <a:rPr lang="en-US" sz="2400" b="1" dirty="0">
                <a:solidFill>
                  <a:srgbClr val="00B050"/>
                </a:solidFill>
                <a:latin typeface="Helvetica" panose="020B0604020202020204" pitchFamily="34" charset="0"/>
              </a:rPr>
              <a:t> ý: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Trình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bày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trong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vòng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2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phút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Chỉ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nên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demo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những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điểm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nổi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bật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của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sản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phẩm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Chỉ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ra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được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sản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phẩm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giải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quyết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được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những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vấn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đề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đặt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ra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lúc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đầu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Nêu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được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ưu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nhược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điểm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của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sản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phẩm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để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từ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đó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đưa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ra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hướng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phát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triển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của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đề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1C1E21"/>
                </a:solidFill>
                <a:latin typeface="Helvetica" panose="020B0604020202020204" pitchFamily="34" charset="0"/>
              </a:rPr>
              <a:t>tài</a:t>
            </a:r>
            <a:r>
              <a:rPr lang="en-US" sz="2000" i="1" dirty="0">
                <a:solidFill>
                  <a:srgbClr val="1C1E21"/>
                </a:solidFill>
                <a:latin typeface="Helvetica" panose="020B0604020202020204" pitchFamily="34" charset="0"/>
              </a:rPr>
              <a:t>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279095" y="6457949"/>
            <a:ext cx="912905" cy="400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 World" panose="020B0500040000020004" pitchFamily="34" charset="0"/>
                <a:cs typeface="Helvetica World" panose="020B0500040000020004" pitchFamily="34" charset="0"/>
              </a:rPr>
              <a:t>Frame 4</a:t>
            </a:r>
          </a:p>
        </p:txBody>
      </p:sp>
    </p:spTree>
    <p:extLst>
      <p:ext uri="{BB962C8B-B14F-4D97-AF65-F5344CB8AC3E}">
        <p14:creationId xmlns:p14="http://schemas.microsoft.com/office/powerpoint/2010/main" val="162479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524</Words>
  <Application>Microsoft Macintosh PowerPoint</Application>
  <PresentationFormat>Widescreen</PresentationFormat>
  <Paragraphs>60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Helvetica World</vt:lpstr>
      <vt:lpstr>Wingdings</vt:lpstr>
      <vt:lpstr>Office Theme</vt:lpstr>
      <vt:lpstr>HƯỚNG DẪN LÀM VIDEO DEMO ĐỀ TÀI TỐT NGHIỆP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LÀM VIDEO DEMO ĐỀ TÀI TỐT NGHIỆP</dc:title>
  <dc:creator>Le Tran Duc</dc:creator>
  <cp:lastModifiedBy>Hung Huynh Huu (FE FPTU DN)</cp:lastModifiedBy>
  <cp:revision>28</cp:revision>
  <dcterms:created xsi:type="dcterms:W3CDTF">2019-11-08T09:01:34Z</dcterms:created>
  <dcterms:modified xsi:type="dcterms:W3CDTF">2019-12-04T03:37:01Z</dcterms:modified>
</cp:coreProperties>
</file>