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7" r:id="rId10"/>
    <p:sldId id="269" r:id="rId11"/>
    <p:sldId id="265" r:id="rId12"/>
    <p:sldId id="266" r:id="rId13"/>
    <p:sldId id="271" r:id="rId14"/>
    <p:sldId id="270" r:id="rId15"/>
    <p:sldId id="277" r:id="rId16"/>
    <p:sldId id="278" r:id="rId17"/>
    <p:sldId id="279" r:id="rId18"/>
    <p:sldId id="280" r:id="rId19"/>
    <p:sldId id="281" r:id="rId20"/>
    <p:sldId id="282" r:id="rId21"/>
    <p:sldId id="283" r:id="rId22"/>
    <p:sldId id="284" r:id="rId23"/>
    <p:sldId id="285"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2" d="100"/>
          <a:sy n="82" d="100"/>
        </p:scale>
        <p:origin x="-760"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263003-B90E-7F47-67A8-619BA3FBD9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45DF054-06C1-FC0A-4440-88792EE3E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1A08C59-FDE3-D69C-A368-8ADB441A86DC}"/>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1A594A26-7F0B-58B3-92E7-340CEB73B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80B59EC-39EA-587F-0ED2-3808A28725D6}"/>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69348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8220F4-7FD1-693B-5AA7-54F94B27C2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003C367-8A3C-BAA5-DFC3-26FCF4F07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5BBDCE7-B7D3-9191-ED89-16F4EF6BBB0C}"/>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AC93BF18-1ED1-4199-0F39-E329D7187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7F1A0B5-E375-AFDE-79A9-08F5F61E1E9D}"/>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13322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E252E82-9991-F9A1-ABEB-CC28CE357E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D279D64-C138-B839-083D-886BB1155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D464E15-FE63-3EEE-BC55-42FF7A7DC9B6}"/>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80BB9F5A-D4BD-2602-A944-4C58497F3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9882402-9456-C79C-8F5A-54704E2A7F9F}"/>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110255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7C54E8-30E3-3307-09C8-ADA49E8CAA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F0B66C2-37C6-1687-2A68-4A393B8BB2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0C0F82F-FED0-DF1C-1DEF-5759073BFFF6}"/>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6E877728-C223-BE3B-8CDE-25CC81E11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E2549AB-970F-FB3E-8938-DF224A2B0B49}"/>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79747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28BDFF-F884-FDB3-F419-1348263D3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722511A-EB7B-46D5-243C-97DDB5BA8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0C622EF-29BD-2C59-400D-89AC73957BCE}"/>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F8702000-E763-7721-CDF7-E5A0BF235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C07476A-43E1-DF1E-B323-61B61AFFF589}"/>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316905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647093-71D5-9B7B-2F6B-E4961138B8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B01ABBB-8CB0-4C13-D5D3-88C345EAC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EA43C4C-221F-CCF3-006A-36B43CCE5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B7F36C4-C2F6-4BEC-1DCD-513C7B358AFA}"/>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6" name="Footer Placeholder 5">
            <a:extLst>
              <a:ext uri="{FF2B5EF4-FFF2-40B4-BE49-F238E27FC236}">
                <a16:creationId xmlns="" xmlns:a16="http://schemas.microsoft.com/office/drawing/2014/main" id="{952F0BE5-7609-81FD-C43A-4188543F2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943C7DE-CC2B-9D4C-54BD-95CA109E99A3}"/>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134321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8D7630-CF39-FC68-265E-BE7F254661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22E8DBA-0AD2-5858-9561-428188850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BAAE5C5-2F93-7735-633D-1E06A0786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068C622-1351-F5B1-8490-BA98F46B7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2064AB0-C2DA-6A43-A92C-3125A54C4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9E96BAB-ADD7-8FF3-2DEA-55CE49788B2D}"/>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8" name="Footer Placeholder 7">
            <a:extLst>
              <a:ext uri="{FF2B5EF4-FFF2-40B4-BE49-F238E27FC236}">
                <a16:creationId xmlns="" xmlns:a16="http://schemas.microsoft.com/office/drawing/2014/main" id="{5BF0241D-5465-601C-C058-92DF7BF39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3987C9E-5E1B-BCFE-4C48-438D70E64E51}"/>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317299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E7D9F3-77E1-0FEF-E63B-42A386BFB7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448CE4D-AD2D-C970-3A50-949902C9146E}"/>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4" name="Footer Placeholder 3">
            <a:extLst>
              <a:ext uri="{FF2B5EF4-FFF2-40B4-BE49-F238E27FC236}">
                <a16:creationId xmlns="" xmlns:a16="http://schemas.microsoft.com/office/drawing/2014/main" id="{1CB220BD-A1A4-3CC3-D3B0-C3B202BFED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5D2AEDA-5650-860F-7523-4C3F48E1806A}"/>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93157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486F8C3-AB38-BFC3-74AB-7B1A85FCE41A}"/>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3" name="Footer Placeholder 2">
            <a:extLst>
              <a:ext uri="{FF2B5EF4-FFF2-40B4-BE49-F238E27FC236}">
                <a16:creationId xmlns="" xmlns:a16="http://schemas.microsoft.com/office/drawing/2014/main" id="{0803EBCA-B4A9-D642-2E6C-33945D4988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7BEA673-87BB-CD18-DE18-42690D97ACFB}"/>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97428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F5DEE2-84AB-FDB7-39DD-7E42204F7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DCD9375-0ECA-F154-3626-3AF7C09A82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EFD1292-363F-93EA-F18A-9D3BFF8B3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197B35A-DCE8-7107-0ECD-B1BBC0EF8860}"/>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6" name="Footer Placeholder 5">
            <a:extLst>
              <a:ext uri="{FF2B5EF4-FFF2-40B4-BE49-F238E27FC236}">
                <a16:creationId xmlns="" xmlns:a16="http://schemas.microsoft.com/office/drawing/2014/main" id="{4BA8B4F2-5B6F-5D51-605A-59E3AD12A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F60089-3833-1EC7-A0FB-DADD1C6394D9}"/>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43502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E9B2AB-6F46-7BC5-5220-A9285D195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1D274AF-53CB-7B93-8E71-39572AB96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4B0F23D-F2DD-0EAC-DEA9-BD5BD1764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09C556A-FB0F-CD31-E906-6C1F8802B0DD}"/>
              </a:ext>
            </a:extLst>
          </p:cNvPr>
          <p:cNvSpPr>
            <a:spLocks noGrp="1"/>
          </p:cNvSpPr>
          <p:nvPr>
            <p:ph type="dt" sz="half" idx="10"/>
          </p:nvPr>
        </p:nvSpPr>
        <p:spPr/>
        <p:txBody>
          <a:bodyPr/>
          <a:lstStyle/>
          <a:p>
            <a:fld id="{269E947E-3EE1-44B8-A0D0-6BCEB5D61959}" type="datetimeFigureOut">
              <a:rPr lang="en-US" smtClean="0"/>
              <a:t>7/30/22</a:t>
            </a:fld>
            <a:endParaRPr lang="en-US"/>
          </a:p>
        </p:txBody>
      </p:sp>
      <p:sp>
        <p:nvSpPr>
          <p:cNvPr id="6" name="Footer Placeholder 5">
            <a:extLst>
              <a:ext uri="{FF2B5EF4-FFF2-40B4-BE49-F238E27FC236}">
                <a16:creationId xmlns="" xmlns:a16="http://schemas.microsoft.com/office/drawing/2014/main" id="{ED7D9BCD-770D-9165-D055-73F5E04F4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6345902-DB81-CE08-C684-C664B13C0D1E}"/>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1129730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6A58DB8-42B1-E1D2-6E1D-27EC15912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C9E40C0-9382-EFDA-8F9F-84DFDC797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668813D-BE7F-C420-8811-5A73164EA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E947E-3EE1-44B8-A0D0-6BCEB5D61959}" type="datetimeFigureOut">
              <a:rPr lang="en-US" smtClean="0"/>
              <a:t>7/30/22</a:t>
            </a:fld>
            <a:endParaRPr lang="en-US"/>
          </a:p>
        </p:txBody>
      </p:sp>
      <p:sp>
        <p:nvSpPr>
          <p:cNvPr id="5" name="Footer Placeholder 4">
            <a:extLst>
              <a:ext uri="{FF2B5EF4-FFF2-40B4-BE49-F238E27FC236}">
                <a16:creationId xmlns="" xmlns:a16="http://schemas.microsoft.com/office/drawing/2014/main" id="{3BAB646B-92F4-D8A7-FD4E-21EE7792B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A4ED49A-D51B-83D2-7C05-3B1B599A2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DA4FC-8FC6-471B-B2BD-D5A8083A9A54}" type="slidenum">
              <a:rPr lang="en-US" smtClean="0"/>
              <a:t>‹#›</a:t>
            </a:fld>
            <a:endParaRPr lang="en-US"/>
          </a:p>
        </p:txBody>
      </p:sp>
    </p:spTree>
    <p:extLst>
      <p:ext uri="{BB962C8B-B14F-4D97-AF65-F5344CB8AC3E}">
        <p14:creationId xmlns:p14="http://schemas.microsoft.com/office/powerpoint/2010/main" val="3563123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localhost:8888/notebooks/SIVATURACPROJECT1.ipynb" TargetMode="Externa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B69B6-AC1B-4797-3389-AB5E4CF19666}"/>
              </a:ext>
            </a:extLst>
          </p:cNvPr>
          <p:cNvSpPr>
            <a:spLocks noGrp="1"/>
          </p:cNvSpPr>
          <p:nvPr>
            <p:ph type="ctrTitle"/>
          </p:nvPr>
        </p:nvSpPr>
        <p:spPr/>
        <p:txBody>
          <a:bodyPr/>
          <a:lstStyle/>
          <a:p>
            <a:r>
              <a:rPr lang="en-US" dirty="0"/>
              <a:t>CAPSTONE PROJECT</a:t>
            </a:r>
            <a:r>
              <a:rPr lang="en-US" dirty="0" smtClean="0"/>
              <a:t>-I</a:t>
            </a:r>
            <a:endParaRPr lang="en-US" dirty="0"/>
          </a:p>
        </p:txBody>
      </p:sp>
      <p:sp>
        <p:nvSpPr>
          <p:cNvPr id="3" name="Subtitle 2">
            <a:extLst>
              <a:ext uri="{FF2B5EF4-FFF2-40B4-BE49-F238E27FC236}">
                <a16:creationId xmlns="" xmlns:a16="http://schemas.microsoft.com/office/drawing/2014/main" id="{39A70551-786E-4043-4B60-60B5D006F3AB}"/>
              </a:ext>
            </a:extLst>
          </p:cNvPr>
          <p:cNvSpPr>
            <a:spLocks noGrp="1"/>
          </p:cNvSpPr>
          <p:nvPr>
            <p:ph type="subTitle" idx="1"/>
          </p:nvPr>
        </p:nvSpPr>
        <p:spPr/>
        <p:txBody>
          <a:bodyPr/>
          <a:lstStyle/>
          <a:p>
            <a:r>
              <a:rPr lang="en-US" dirty="0"/>
              <a:t>DATA EXPERIMENTATION CAPSTONE</a:t>
            </a:r>
          </a:p>
          <a:p>
            <a:r>
              <a:rPr lang="en-US" dirty="0"/>
              <a:t>By </a:t>
            </a:r>
            <a:r>
              <a:rPr lang="en-US" dirty="0" smtClean="0"/>
              <a:t>Siva </a:t>
            </a:r>
            <a:r>
              <a:rPr lang="en-US" dirty="0" err="1" smtClean="0"/>
              <a:t>Turac</a:t>
            </a:r>
            <a:r>
              <a:rPr lang="en-US" dirty="0" smtClean="0"/>
              <a:t>, 07/29/2022</a:t>
            </a:r>
            <a:endParaRPr lang="en-US" dirty="0"/>
          </a:p>
        </p:txBody>
      </p:sp>
    </p:spTree>
    <p:extLst>
      <p:ext uri="{BB962C8B-B14F-4D97-AF65-F5344CB8AC3E}">
        <p14:creationId xmlns:p14="http://schemas.microsoft.com/office/powerpoint/2010/main" val="221613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45BEFC-83A2-5C07-CCAD-24E05F3ACA8B}"/>
              </a:ext>
            </a:extLst>
          </p:cNvPr>
          <p:cNvSpPr>
            <a:spLocks noGrp="1"/>
          </p:cNvSpPr>
          <p:nvPr>
            <p:ph type="title"/>
          </p:nvPr>
        </p:nvSpPr>
        <p:spPr>
          <a:xfrm>
            <a:off x="838200" y="202650"/>
            <a:ext cx="10515600" cy="1350998"/>
          </a:xfrm>
        </p:spPr>
        <p:txBody>
          <a:bodyPr>
            <a:normAutofit/>
          </a:bodyPr>
          <a:lstStyle/>
          <a:p>
            <a:r>
              <a:rPr lang="en-US" sz="2000" dirty="0"/>
              <a:t>Step3-Calculate </a:t>
            </a:r>
            <a:r>
              <a:rPr lang="en-US" sz="2000" dirty="0" smtClean="0"/>
              <a:t>number </a:t>
            </a:r>
            <a:r>
              <a:rPr lang="en-US" sz="2000" dirty="0"/>
              <a:t>of </a:t>
            </a:r>
            <a:r>
              <a:rPr lang="en-US" sz="2000" dirty="0" smtClean="0"/>
              <a:t>observations </a:t>
            </a:r>
            <a:r>
              <a:rPr lang="en-US" sz="2000" dirty="0"/>
              <a:t>in both </a:t>
            </a:r>
            <a:r>
              <a:rPr lang="en-US" sz="2000" dirty="0" smtClean="0"/>
              <a:t>groups</a:t>
            </a:r>
            <a:br>
              <a:rPr lang="en-US" sz="2000" dirty="0" smtClean="0"/>
            </a:br>
            <a:r>
              <a:rPr lang="en-US" sz="2000" dirty="0" smtClean="0"/>
              <a:t>Step4-Calculate the conversion </a:t>
            </a:r>
            <a:r>
              <a:rPr lang="en-US" sz="1800" dirty="0" smtClean="0"/>
              <a:t>rates(‘</a:t>
            </a:r>
            <a:r>
              <a:rPr lang="en-US" sz="1800" dirty="0" err="1" smtClean="0"/>
              <a:t>conver_exposed</a:t>
            </a:r>
            <a:r>
              <a:rPr lang="en-US" sz="1800" dirty="0" smtClean="0"/>
              <a:t>’,</a:t>
            </a:r>
            <a:r>
              <a:rPr lang="en-US" sz="1800" dirty="0"/>
              <a:t> ‘</a:t>
            </a:r>
            <a:r>
              <a:rPr lang="en-US" sz="1800" dirty="0" err="1" smtClean="0"/>
              <a:t>conver_control</a:t>
            </a:r>
            <a:r>
              <a:rPr lang="en-US" sz="1800" dirty="0" smtClean="0"/>
              <a:t>’)</a:t>
            </a:r>
            <a:endParaRPr lang="en-US" sz="1800" dirty="0"/>
          </a:p>
        </p:txBody>
      </p:sp>
      <p:sp>
        <p:nvSpPr>
          <p:cNvPr id="15" name="Content Placeholder 14"/>
          <p:cNvSpPr>
            <a:spLocks noGrp="1"/>
          </p:cNvSpPr>
          <p:nvPr>
            <p:ph idx="1"/>
          </p:nvPr>
        </p:nvSpPr>
        <p:spPr/>
        <p:txBody>
          <a:bodyPr/>
          <a:lstStyle/>
          <a:p>
            <a:endParaRPr lang="en-US"/>
          </a:p>
        </p:txBody>
      </p:sp>
      <p:pic>
        <p:nvPicPr>
          <p:cNvPr id="16" name="Picture 15" descr="Screen Shot 2022-07-29 at 9.28.5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51" y="1564445"/>
            <a:ext cx="10673700" cy="4879811"/>
          </a:xfrm>
          <a:prstGeom prst="rect">
            <a:avLst/>
          </a:prstGeom>
        </p:spPr>
      </p:pic>
    </p:spTree>
    <p:extLst>
      <p:ext uri="{BB962C8B-B14F-4D97-AF65-F5344CB8AC3E}">
        <p14:creationId xmlns:p14="http://schemas.microsoft.com/office/powerpoint/2010/main" val="102513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77CAF6-8F38-3BD5-BBA2-2934D3EB13E5}"/>
              </a:ext>
            </a:extLst>
          </p:cNvPr>
          <p:cNvSpPr>
            <a:spLocks noGrp="1"/>
          </p:cNvSpPr>
          <p:nvPr>
            <p:ph type="title"/>
          </p:nvPr>
        </p:nvSpPr>
        <p:spPr>
          <a:xfrm>
            <a:off x="526552" y="365125"/>
            <a:ext cx="10827248" cy="1325563"/>
          </a:xfrm>
        </p:spPr>
        <p:txBody>
          <a:bodyPr>
            <a:normAutofit fontScale="90000"/>
          </a:bodyPr>
          <a:lstStyle/>
          <a:p>
            <a:r>
              <a:rPr lang="en-US" sz="2400" dirty="0" smtClean="0"/>
              <a:t>Step5-Calculating the sample sizes and the number of conversions in control and exposed groups.</a:t>
            </a:r>
            <a:br>
              <a:rPr lang="en-US" sz="2400" dirty="0" smtClean="0"/>
            </a:br>
            <a:r>
              <a:rPr lang="en-US" sz="2400" dirty="0"/>
              <a:t>Then storing them as numpy array</a:t>
            </a:r>
            <a:br>
              <a:rPr lang="en-US" sz="2400" dirty="0"/>
            </a:br>
            <a:r>
              <a:rPr lang="en-US" sz="2400" dirty="0" smtClean="0"/>
              <a:t>Step6-</a:t>
            </a:r>
            <a:r>
              <a:rPr lang="en-US" sz="2400" dirty="0"/>
              <a:t>Calculate observed difference in the conversion rates</a:t>
            </a:r>
            <a:br>
              <a:rPr lang="en-US" sz="2400" dirty="0"/>
            </a:br>
            <a:endParaRPr lang="en-US" sz="2400" dirty="0"/>
          </a:p>
        </p:txBody>
      </p:sp>
      <p:sp>
        <p:nvSpPr>
          <p:cNvPr id="3" name="Content Placeholder 2">
            <a:extLst>
              <a:ext uri="{FF2B5EF4-FFF2-40B4-BE49-F238E27FC236}">
                <a16:creationId xmlns="" xmlns:a16="http://schemas.microsoft.com/office/drawing/2014/main" id="{EDB0B652-CF8A-6E90-A7E3-F82B0C414FC6}"/>
              </a:ext>
            </a:extLst>
          </p:cNvPr>
          <p:cNvSpPr>
            <a:spLocks noGrp="1"/>
          </p:cNvSpPr>
          <p:nvPr>
            <p:ph idx="1"/>
          </p:nvPr>
        </p:nvSpPr>
        <p:spPr/>
        <p:txBody>
          <a:bodyPr/>
          <a:lstStyle/>
          <a:p>
            <a:endParaRPr lang="en-US" dirty="0"/>
          </a:p>
          <a:p>
            <a:endParaRPr lang="en-US" dirty="0"/>
          </a:p>
        </p:txBody>
      </p:sp>
      <p:pic>
        <p:nvPicPr>
          <p:cNvPr id="4" name="Picture 3" descr="Screen Shot 2022-07-30 at 4.06.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70" y="4488099"/>
            <a:ext cx="10376170" cy="2230495"/>
          </a:xfrm>
          <a:prstGeom prst="rect">
            <a:avLst/>
          </a:prstGeom>
        </p:spPr>
      </p:pic>
      <p:pic>
        <p:nvPicPr>
          <p:cNvPr id="5" name="Picture 4" descr="Screen Shot 2022-07-30 at 4.12.4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236" y="1672872"/>
            <a:ext cx="9725725" cy="2927524"/>
          </a:xfrm>
          <a:prstGeom prst="rect">
            <a:avLst/>
          </a:prstGeom>
        </p:spPr>
      </p:pic>
    </p:spTree>
    <p:extLst>
      <p:ext uri="{BB962C8B-B14F-4D97-AF65-F5344CB8AC3E}">
        <p14:creationId xmlns:p14="http://schemas.microsoft.com/office/powerpoint/2010/main" val="428372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B8E634-7C2F-FA54-B4D3-8132118C70EC}"/>
              </a:ext>
            </a:extLst>
          </p:cNvPr>
          <p:cNvSpPr>
            <a:spLocks noGrp="1"/>
          </p:cNvSpPr>
          <p:nvPr>
            <p:ph type="title"/>
          </p:nvPr>
        </p:nvSpPr>
        <p:spPr>
          <a:xfrm>
            <a:off x="838200" y="365126"/>
            <a:ext cx="10515600" cy="703654"/>
          </a:xfrm>
        </p:spPr>
        <p:txBody>
          <a:bodyPr>
            <a:normAutofit/>
          </a:bodyPr>
          <a:lstStyle/>
          <a:p>
            <a:r>
              <a:rPr lang="en-US" sz="2800" dirty="0" smtClean="0"/>
              <a:t>Step7-Calculating p-value</a:t>
            </a:r>
            <a:endParaRPr lang="en-US" sz="2800" dirty="0"/>
          </a:p>
        </p:txBody>
      </p:sp>
      <p:pic>
        <p:nvPicPr>
          <p:cNvPr id="12" name="Picture 11" descr="Screen Shot 2022-07-30 at 4.21.5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12" y="1497822"/>
            <a:ext cx="10240717" cy="2621813"/>
          </a:xfrm>
          <a:prstGeom prst="rect">
            <a:avLst/>
          </a:prstGeom>
        </p:spPr>
      </p:pic>
      <p:sp>
        <p:nvSpPr>
          <p:cNvPr id="13" name="Content Placeholder 12"/>
          <p:cNvSpPr>
            <a:spLocks noGrp="1"/>
          </p:cNvSpPr>
          <p:nvPr>
            <p:ph idx="1"/>
          </p:nvPr>
        </p:nvSpPr>
        <p:spPr>
          <a:xfrm>
            <a:off x="613129" y="1028800"/>
            <a:ext cx="10515600" cy="369725"/>
          </a:xfrm>
        </p:spPr>
        <p:txBody>
          <a:bodyPr>
            <a:normAutofit fontScale="92500" lnSpcReduction="20000"/>
          </a:bodyPr>
          <a:lstStyle/>
          <a:p>
            <a:pPr>
              <a:buFont typeface="Wingdings" charset="2"/>
              <a:buChar char="²"/>
            </a:pPr>
            <a:r>
              <a:rPr lang="en-US" dirty="0" err="1"/>
              <a:t>Propotions_ztest</a:t>
            </a:r>
            <a:endParaRPr lang="en-US" dirty="0"/>
          </a:p>
        </p:txBody>
      </p:sp>
      <p:sp>
        <p:nvSpPr>
          <p:cNvPr id="16" name="TextBox 15"/>
          <p:cNvSpPr txBox="1"/>
          <p:nvPr/>
        </p:nvSpPr>
        <p:spPr>
          <a:xfrm>
            <a:off x="619471" y="4584910"/>
            <a:ext cx="10035461" cy="707886"/>
          </a:xfrm>
          <a:prstGeom prst="rect">
            <a:avLst/>
          </a:prstGeom>
          <a:noFill/>
        </p:spPr>
        <p:txBody>
          <a:bodyPr wrap="square" rtlCol="0">
            <a:spAutoFit/>
          </a:bodyPr>
          <a:lstStyle/>
          <a:p>
            <a:pPr lvl="1"/>
            <a:r>
              <a:rPr lang="en-US" sz="2000" dirty="0" smtClean="0"/>
              <a:t>Since p-value&gt;alpha,(0.2592&gt;0.05), we fail to reject the </a:t>
            </a:r>
            <a:r>
              <a:rPr lang="en-US" sz="2000" dirty="0"/>
              <a:t>H0, the null </a:t>
            </a:r>
            <a:r>
              <a:rPr lang="en-US" sz="2000" dirty="0" smtClean="0"/>
              <a:t>hypothesis. </a:t>
            </a:r>
          </a:p>
          <a:p>
            <a:pPr lvl="1"/>
            <a:r>
              <a:rPr lang="en-US" sz="2000" dirty="0" smtClean="0"/>
              <a:t>No </a:t>
            </a:r>
            <a:r>
              <a:rPr lang="en-US" sz="2000" dirty="0"/>
              <a:t>changes in conversion either with the new add or with the dummy </a:t>
            </a:r>
            <a:r>
              <a:rPr lang="en-US" sz="2000" dirty="0" smtClean="0"/>
              <a:t>add</a:t>
            </a:r>
            <a:endParaRPr lang="en-US" sz="2000" dirty="0"/>
          </a:p>
        </p:txBody>
      </p:sp>
    </p:spTree>
    <p:extLst>
      <p:ext uri="{BB962C8B-B14F-4D97-AF65-F5344CB8AC3E}">
        <p14:creationId xmlns:p14="http://schemas.microsoft.com/office/powerpoint/2010/main" val="343567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6B970E-45FA-293F-FB9D-6F53F29414EA}"/>
              </a:ext>
            </a:extLst>
          </p:cNvPr>
          <p:cNvSpPr>
            <a:spLocks noGrp="1"/>
          </p:cNvSpPr>
          <p:nvPr>
            <p:ph type="title"/>
          </p:nvPr>
        </p:nvSpPr>
        <p:spPr>
          <a:xfrm>
            <a:off x="557526" y="108427"/>
            <a:ext cx="10796274" cy="920373"/>
          </a:xfrm>
        </p:spPr>
        <p:txBody>
          <a:bodyPr>
            <a:noAutofit/>
          </a:bodyPr>
          <a:lstStyle/>
          <a:p>
            <a:r>
              <a:rPr lang="en-US" sz="3200" dirty="0"/>
              <a:t>Step8- Drawing 10000 samples from binomial distribution and center around 0</a:t>
            </a:r>
            <a:r>
              <a:rPr lang="en-US" sz="3200" dirty="0" smtClean="0"/>
              <a:t>:</a:t>
            </a:r>
            <a:endParaRPr lang="en-US" sz="3200" dirty="0"/>
          </a:p>
        </p:txBody>
      </p:sp>
      <p:pic>
        <p:nvPicPr>
          <p:cNvPr id="10" name="Content Placeholder 9" descr="Screen Shot 2022-07-30 at 4.39.09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377" t="6195" r="6428" b="24706"/>
          <a:stretch/>
        </p:blipFill>
        <p:spPr>
          <a:xfrm>
            <a:off x="1093200" y="948425"/>
            <a:ext cx="9340435" cy="2330876"/>
          </a:xfrm>
        </p:spPr>
      </p:pic>
      <p:pic>
        <p:nvPicPr>
          <p:cNvPr id="11" name="Picture 10" descr="Screen Shot 2022-07-30 at 5.38.12 AM.png"/>
          <p:cNvPicPr>
            <a:picLocks noChangeAspect="1"/>
          </p:cNvPicPr>
          <p:nvPr/>
        </p:nvPicPr>
        <p:blipFill rotWithShape="1">
          <a:blip r:embed="rId3">
            <a:extLst>
              <a:ext uri="{28A0092B-C50C-407E-A947-70E740481C1C}">
                <a14:useLocalDpi xmlns:a14="http://schemas.microsoft.com/office/drawing/2010/main" val="0"/>
              </a:ext>
            </a:extLst>
          </a:blip>
          <a:srcRect l="9721" t="25550" r="18766" b="3194"/>
          <a:stretch/>
        </p:blipFill>
        <p:spPr>
          <a:xfrm>
            <a:off x="1286118" y="3279301"/>
            <a:ext cx="9195748" cy="3054251"/>
          </a:xfrm>
          <a:prstGeom prst="rect">
            <a:avLst/>
          </a:prstGeom>
        </p:spPr>
      </p:pic>
    </p:spTree>
    <p:extLst>
      <p:ext uri="{BB962C8B-B14F-4D97-AF65-F5344CB8AC3E}">
        <p14:creationId xmlns:p14="http://schemas.microsoft.com/office/powerpoint/2010/main" val="374285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1E9C9-203C-CF6E-6698-D247E45B7B3D}"/>
              </a:ext>
            </a:extLst>
          </p:cNvPr>
          <p:cNvSpPr>
            <a:spLocks noGrp="1"/>
          </p:cNvSpPr>
          <p:nvPr>
            <p:ph type="title"/>
          </p:nvPr>
        </p:nvSpPr>
        <p:spPr>
          <a:xfrm>
            <a:off x="838200" y="365126"/>
            <a:ext cx="10515600" cy="824426"/>
          </a:xfrm>
        </p:spPr>
        <p:txBody>
          <a:bodyPr>
            <a:normAutofit fontScale="90000"/>
          </a:bodyPr>
          <a:lstStyle/>
          <a:p>
            <a:r>
              <a:rPr lang="en-US" sz="2800" dirty="0" smtClean="0"/>
              <a:t>The plot of the </a:t>
            </a:r>
            <a:r>
              <a:rPr lang="en-US" sz="2800" dirty="0"/>
              <a:t>sampling distribution of the difference in sample proportions under the null hypothesis. </a:t>
            </a:r>
          </a:p>
        </p:txBody>
      </p:sp>
      <p:sp>
        <p:nvSpPr>
          <p:cNvPr id="3" name="Content Placeholder 2">
            <a:extLst>
              <a:ext uri="{FF2B5EF4-FFF2-40B4-BE49-F238E27FC236}">
                <a16:creationId xmlns="" xmlns:a16="http://schemas.microsoft.com/office/drawing/2014/main" id="{A819230F-647E-3346-C46C-FF89F9C14C7E}"/>
              </a:ext>
            </a:extLst>
          </p:cNvPr>
          <p:cNvSpPr>
            <a:spLocks noGrp="1"/>
          </p:cNvSpPr>
          <p:nvPr>
            <p:ph idx="1"/>
          </p:nvPr>
        </p:nvSpPr>
        <p:spPr/>
        <p:txBody>
          <a:bodyPr/>
          <a:lstStyle/>
          <a:p>
            <a:pPr marL="0" indent="0">
              <a:buNone/>
            </a:pPr>
            <a:endParaRPr lang="en-US" dirty="0"/>
          </a:p>
          <a:p>
            <a:endParaRPr lang="en-US" dirty="0"/>
          </a:p>
        </p:txBody>
      </p:sp>
      <p:pic>
        <p:nvPicPr>
          <p:cNvPr id="4" name="Picture 3" descr="Screen Shot 2022-07-30 at 5.45.58 AM.png"/>
          <p:cNvPicPr>
            <a:picLocks noChangeAspect="1"/>
          </p:cNvPicPr>
          <p:nvPr/>
        </p:nvPicPr>
        <p:blipFill rotWithShape="1">
          <a:blip r:embed="rId2">
            <a:extLst>
              <a:ext uri="{28A0092B-C50C-407E-A947-70E740481C1C}">
                <a14:useLocalDpi xmlns:a14="http://schemas.microsoft.com/office/drawing/2010/main" val="0"/>
              </a:ext>
            </a:extLst>
          </a:blip>
          <a:srcRect l="11867" t="19323" r="13631" b="22104"/>
          <a:stretch/>
        </p:blipFill>
        <p:spPr>
          <a:xfrm>
            <a:off x="1446883" y="1334227"/>
            <a:ext cx="9083212" cy="2459476"/>
          </a:xfrm>
          <a:prstGeom prst="rect">
            <a:avLst/>
          </a:prstGeom>
        </p:spPr>
      </p:pic>
      <p:sp>
        <p:nvSpPr>
          <p:cNvPr id="5" name="TextBox 4"/>
          <p:cNvSpPr txBox="1"/>
          <p:nvPr/>
        </p:nvSpPr>
        <p:spPr>
          <a:xfrm>
            <a:off x="401912" y="4179502"/>
            <a:ext cx="11028465" cy="2308324"/>
          </a:xfrm>
          <a:prstGeom prst="rect">
            <a:avLst/>
          </a:prstGeom>
          <a:noFill/>
        </p:spPr>
        <p:txBody>
          <a:bodyPr wrap="square" rtlCol="0">
            <a:spAutoFit/>
          </a:bodyPr>
          <a:lstStyle/>
          <a:p>
            <a:pPr marL="285750" indent="-285750">
              <a:buFont typeface="Arial"/>
              <a:buChar char="•"/>
            </a:pPr>
            <a:r>
              <a:rPr lang="en-US" dirty="0" smtClean="0"/>
              <a:t>The </a:t>
            </a:r>
            <a:r>
              <a:rPr lang="en-US" dirty="0"/>
              <a:t>observed difference in conversion rates falls between the mean and the first standard deviation. </a:t>
            </a:r>
            <a:endParaRPr lang="en-US" dirty="0" smtClean="0"/>
          </a:p>
          <a:p>
            <a:pPr marL="285750" indent="-285750">
              <a:buFont typeface="Arial"/>
              <a:buChar char="•"/>
            </a:pPr>
            <a:r>
              <a:rPr lang="en-US" dirty="0" smtClean="0"/>
              <a:t>The </a:t>
            </a:r>
            <a:r>
              <a:rPr lang="en-US" dirty="0"/>
              <a:t>area shaded in </a:t>
            </a:r>
            <a:r>
              <a:rPr lang="en-US" dirty="0" smtClean="0"/>
              <a:t>blue starts </a:t>
            </a:r>
            <a:r>
              <a:rPr lang="en-US" dirty="0"/>
              <a:t>with the observed difference in conversion rate and goes up to the right end</a:t>
            </a:r>
            <a:r>
              <a:rPr lang="en-US" dirty="0" smtClean="0"/>
              <a:t>,</a:t>
            </a:r>
          </a:p>
          <a:p>
            <a:pPr marL="285750" indent="-285750">
              <a:buFont typeface="Arial"/>
              <a:buChar char="•"/>
            </a:pPr>
            <a:r>
              <a:rPr lang="en-US" dirty="0" smtClean="0"/>
              <a:t> </a:t>
            </a:r>
            <a:r>
              <a:rPr lang="en-US" dirty="0"/>
              <a:t>which represents differences more extreme than the observed. </a:t>
            </a:r>
            <a:endParaRPr lang="en-US" dirty="0" smtClean="0"/>
          </a:p>
          <a:p>
            <a:pPr marL="285750" indent="-285750">
              <a:buFont typeface="Arial"/>
              <a:buChar char="•"/>
            </a:pPr>
            <a:r>
              <a:rPr lang="en-US" dirty="0" smtClean="0"/>
              <a:t>The </a:t>
            </a:r>
            <a:r>
              <a:rPr lang="en-US" dirty="0"/>
              <a:t>probability that the observed difference falls into the sampling </a:t>
            </a:r>
            <a:r>
              <a:rPr lang="en-US" dirty="0" smtClean="0"/>
              <a:t>distribution </a:t>
            </a:r>
            <a:r>
              <a:rPr lang="en-US" dirty="0"/>
              <a:t>of the null hypothesis is equal to 25.92%. </a:t>
            </a:r>
            <a:endParaRPr lang="en-US" dirty="0" smtClean="0"/>
          </a:p>
          <a:p>
            <a:pPr marL="285750" indent="-285750">
              <a:buFont typeface="Arial"/>
              <a:buChar char="•"/>
            </a:pPr>
            <a:r>
              <a:rPr lang="en-US" dirty="0" smtClean="0"/>
              <a:t>Given </a:t>
            </a:r>
            <a:r>
              <a:rPr lang="en-US" dirty="0"/>
              <a:t>that our level of significance is 5%, we fail to reject the null </a:t>
            </a:r>
            <a:r>
              <a:rPr lang="en-US" dirty="0" smtClean="0"/>
              <a:t>hypothesis</a:t>
            </a:r>
            <a:r>
              <a:rPr lang="en-US" dirty="0"/>
              <a:t>.</a:t>
            </a:r>
            <a:endParaRPr lang="en-US" dirty="0" smtClean="0"/>
          </a:p>
          <a:p>
            <a:pPr marL="285750" indent="-285750">
              <a:buFont typeface="Arial"/>
              <a:buChar char="•"/>
            </a:pPr>
            <a:r>
              <a:rPr lang="en-US" dirty="0" smtClean="0"/>
              <a:t>Not enough </a:t>
            </a:r>
            <a:r>
              <a:rPr lang="en-US" dirty="0"/>
              <a:t>evidence to conclude that the </a:t>
            </a:r>
            <a:r>
              <a:rPr lang="en-US" dirty="0" smtClean="0"/>
              <a:t>conversion rate </a:t>
            </a:r>
            <a:r>
              <a:rPr lang="en-US" dirty="0"/>
              <a:t>with the new creative ad is higher than with the dummy one</a:t>
            </a:r>
            <a:r>
              <a:rPr lang="en-US" dirty="0" smtClean="0"/>
              <a:t>.</a:t>
            </a:r>
            <a:endParaRPr lang="en-US" dirty="0"/>
          </a:p>
        </p:txBody>
      </p:sp>
    </p:spTree>
    <p:extLst>
      <p:ext uri="{BB962C8B-B14F-4D97-AF65-F5344CB8AC3E}">
        <p14:creationId xmlns:p14="http://schemas.microsoft.com/office/powerpoint/2010/main" val="320362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B2A1C9-1DC0-F548-F2A3-C10918BCD948}"/>
              </a:ext>
            </a:extLst>
          </p:cNvPr>
          <p:cNvSpPr>
            <a:spLocks noGrp="1"/>
          </p:cNvSpPr>
          <p:nvPr>
            <p:ph type="title"/>
          </p:nvPr>
        </p:nvSpPr>
        <p:spPr/>
        <p:txBody>
          <a:bodyPr>
            <a:normAutofit/>
          </a:bodyPr>
          <a:lstStyle/>
          <a:p>
            <a:r>
              <a:rPr lang="en-US" sz="3600" dirty="0"/>
              <a:t>Answers to the Problem Question</a:t>
            </a:r>
          </a:p>
        </p:txBody>
      </p:sp>
      <p:sp>
        <p:nvSpPr>
          <p:cNvPr id="3" name="Content Placeholder 2">
            <a:extLst>
              <a:ext uri="{FF2B5EF4-FFF2-40B4-BE49-F238E27FC236}">
                <a16:creationId xmlns="" xmlns:a16="http://schemas.microsoft.com/office/drawing/2014/main" id="{359E9CF9-D60D-8A01-2540-46255E53D9AA}"/>
              </a:ext>
            </a:extLst>
          </p:cNvPr>
          <p:cNvSpPr>
            <a:spLocks noGrp="1"/>
          </p:cNvSpPr>
          <p:nvPr>
            <p:ph idx="1"/>
          </p:nvPr>
        </p:nvSpPr>
        <p:spPr/>
        <p:txBody>
          <a:bodyPr>
            <a:normAutofit/>
          </a:bodyPr>
          <a:lstStyle/>
          <a:p>
            <a:pPr marL="514350" indent="-514350">
              <a:buFont typeface="+mj-ea"/>
              <a:buAutoNum type="circleNumDbPlain"/>
            </a:pPr>
            <a:r>
              <a:rPr lang="en-US" sz="2000" dirty="0"/>
              <a:t>Does the new ad generate more responses to their questionnaire? </a:t>
            </a:r>
          </a:p>
          <a:p>
            <a:pPr marL="457200" lvl="1" indent="0">
              <a:buNone/>
            </a:pPr>
            <a:r>
              <a:rPr lang="en-US" sz="2000" dirty="0" smtClean="0"/>
              <a:t>There exists not enough evidence to prove that </a:t>
            </a:r>
            <a:r>
              <a:rPr lang="en-US" sz="2000" dirty="0"/>
              <a:t>new ad had a positive effect on the </a:t>
            </a:r>
            <a:r>
              <a:rPr lang="en-US" sz="2000" dirty="0" smtClean="0"/>
              <a:t>responses.</a:t>
            </a:r>
          </a:p>
          <a:p>
            <a:pPr marL="514350" indent="-514350">
              <a:buFont typeface="+mj-lt"/>
              <a:buAutoNum type="circleNumDbPlain"/>
            </a:pPr>
            <a:r>
              <a:rPr lang="en-US" sz="2000" dirty="0" smtClean="0"/>
              <a:t>Is </a:t>
            </a:r>
            <a:r>
              <a:rPr lang="en-US" sz="2000" dirty="0"/>
              <a:t>it statistically significant? </a:t>
            </a:r>
          </a:p>
          <a:p>
            <a:pPr marL="457200" lvl="1" indent="0">
              <a:buNone/>
            </a:pPr>
            <a:r>
              <a:rPr lang="en-US" sz="2000" dirty="0" smtClean="0"/>
              <a:t>According to the result we get , </a:t>
            </a:r>
            <a:r>
              <a:rPr lang="en-US" sz="2000" dirty="0"/>
              <a:t>this is </a:t>
            </a:r>
            <a:r>
              <a:rPr lang="en-US" sz="2000" dirty="0" smtClean="0"/>
              <a:t>insignificant.</a:t>
            </a:r>
            <a:endParaRPr lang="en-US" sz="2000" dirty="0"/>
          </a:p>
          <a:p>
            <a:pPr marL="514350" indent="-514350">
              <a:buFont typeface="+mj-lt"/>
              <a:buAutoNum type="circleNumDbPlain"/>
            </a:pPr>
            <a:r>
              <a:rPr lang="en-US" sz="2000" dirty="0"/>
              <a:t>Is the company justified in using the new ad? </a:t>
            </a:r>
          </a:p>
          <a:p>
            <a:pPr marL="457200" lvl="1" indent="0">
              <a:buNone/>
            </a:pPr>
            <a:r>
              <a:rPr lang="en-US" sz="2000" dirty="0" smtClean="0"/>
              <a:t>Taking the results into account, we can not say that the company can justify the</a:t>
            </a:r>
          </a:p>
          <a:p>
            <a:pPr marL="457200" lvl="1" indent="0">
              <a:buNone/>
            </a:pPr>
            <a:r>
              <a:rPr lang="en-US" sz="2000" dirty="0"/>
              <a:t>u</a:t>
            </a:r>
            <a:r>
              <a:rPr lang="en-US" sz="2000" dirty="0" smtClean="0"/>
              <a:t>tilization of the new ad.</a:t>
            </a:r>
          </a:p>
          <a:p>
            <a:pPr marL="457200" lvl="1" indent="0">
              <a:buNone/>
            </a:pPr>
            <a:endParaRPr lang="en-US" sz="2000" dirty="0"/>
          </a:p>
          <a:p>
            <a:pPr marL="457200" lvl="1" indent="0">
              <a:buNone/>
            </a:pPr>
            <a:endParaRPr lang="en-US" sz="2000" dirty="0" smtClean="0"/>
          </a:p>
        </p:txBody>
      </p:sp>
    </p:spTree>
    <p:extLst>
      <p:ext uri="{BB962C8B-B14F-4D97-AF65-F5344CB8AC3E}">
        <p14:creationId xmlns:p14="http://schemas.microsoft.com/office/powerpoint/2010/main" val="228223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PLOTS(EDA)</a:t>
            </a:r>
            <a:r>
              <a:rPr lang="en-US" sz="2400" dirty="0"/>
              <a:t/>
            </a:r>
            <a:br>
              <a:rPr lang="en-US" sz="2400" dirty="0"/>
            </a:br>
            <a:r>
              <a:rPr lang="en-US" sz="2400" dirty="0"/>
              <a:t>Plot1-Count of Observations(</a:t>
            </a:r>
            <a:r>
              <a:rPr lang="en-US" sz="2400" dirty="0" err="1"/>
              <a:t>Participants+Non-Participants</a:t>
            </a:r>
            <a:r>
              <a:rPr lang="en-US" sz="2400" dirty="0"/>
              <a:t>) per Group</a:t>
            </a:r>
          </a:p>
        </p:txBody>
      </p:sp>
      <p:pic>
        <p:nvPicPr>
          <p:cNvPr id="4" name="Content Placeholder 3" descr="ab1.png"/>
          <p:cNvPicPr>
            <a:picLocks noGrp="1" noChangeAspect="1"/>
          </p:cNvPicPr>
          <p:nvPr>
            <p:ph idx="1"/>
          </p:nvPr>
        </p:nvPicPr>
        <p:blipFill>
          <a:blip r:embed="rId2">
            <a:extLst>
              <a:ext uri="{28A0092B-C50C-407E-A947-70E740481C1C}">
                <a14:useLocalDpi xmlns:a14="http://schemas.microsoft.com/office/drawing/2010/main" val="0"/>
              </a:ext>
            </a:extLst>
          </a:blip>
          <a:srcRect t="6673" b="6673"/>
          <a:stretch>
            <a:fillRect/>
          </a:stretch>
        </p:blipFill>
        <p:spPr>
          <a:xfrm>
            <a:off x="870353" y="1961151"/>
            <a:ext cx="9273905" cy="4896849"/>
          </a:xfrm>
        </p:spPr>
      </p:pic>
    </p:spTree>
    <p:extLst>
      <p:ext uri="{BB962C8B-B14F-4D97-AF65-F5344CB8AC3E}">
        <p14:creationId xmlns:p14="http://schemas.microsoft.com/office/powerpoint/2010/main" val="171854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0226"/>
          </a:xfrm>
        </p:spPr>
        <p:txBody>
          <a:bodyPr>
            <a:normAutofit fontScale="90000"/>
          </a:bodyPr>
          <a:lstStyle/>
          <a:p>
            <a:r>
              <a:rPr lang="en-US" dirty="0"/>
              <a:t>Plot2</a:t>
            </a:r>
            <a:r>
              <a:rPr lang="en-US" dirty="0" smtClean="0"/>
              <a:t>-Count </a:t>
            </a:r>
            <a:r>
              <a:rPr lang="en-US" dirty="0"/>
              <a:t>of Observations of Participants -per Group</a:t>
            </a:r>
            <a:r>
              <a:rPr lang="en-US" dirty="0" smtClean="0"/>
              <a:t>-</a:t>
            </a:r>
            <a:endParaRPr lang="en-US" dirty="0"/>
          </a:p>
        </p:txBody>
      </p:sp>
      <p:pic>
        <p:nvPicPr>
          <p:cNvPr id="4" name="Content Placeholder 3" descr="ab2.png"/>
          <p:cNvPicPr>
            <a:picLocks noGrp="1" noChangeAspect="1"/>
          </p:cNvPicPr>
          <p:nvPr>
            <p:ph idx="1"/>
          </p:nvPr>
        </p:nvPicPr>
        <p:blipFill>
          <a:blip r:embed="rId2">
            <a:extLst>
              <a:ext uri="{28A0092B-C50C-407E-A947-70E740481C1C}">
                <a14:useLocalDpi xmlns:a14="http://schemas.microsoft.com/office/drawing/2010/main" val="0"/>
              </a:ext>
            </a:extLst>
          </a:blip>
          <a:srcRect t="13610" b="13610"/>
          <a:stretch>
            <a:fillRect/>
          </a:stretch>
        </p:blipFill>
        <p:spPr/>
      </p:pic>
    </p:spTree>
    <p:extLst>
      <p:ext uri="{BB962C8B-B14F-4D97-AF65-F5344CB8AC3E}">
        <p14:creationId xmlns:p14="http://schemas.microsoft.com/office/powerpoint/2010/main" val="145832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Plot3</a:t>
            </a:r>
            <a:r>
              <a:rPr lang="en-US" dirty="0" smtClean="0"/>
              <a:t>-Histogram </a:t>
            </a:r>
            <a:r>
              <a:rPr lang="en-US" dirty="0"/>
              <a:t>of Numeric </a:t>
            </a:r>
            <a:r>
              <a:rPr lang="en-US" dirty="0" smtClean="0"/>
              <a:t>Variables</a:t>
            </a:r>
            <a:endParaRPr lang="en-US" dirty="0"/>
          </a:p>
        </p:txBody>
      </p:sp>
      <p:pic>
        <p:nvPicPr>
          <p:cNvPr id="4" name="Content Placeholder 3" descr="ab3.png"/>
          <p:cNvPicPr>
            <a:picLocks noGrp="1" noChangeAspect="1"/>
          </p:cNvPicPr>
          <p:nvPr>
            <p:ph idx="1"/>
          </p:nvPr>
        </p:nvPicPr>
        <p:blipFill>
          <a:blip r:embed="rId2">
            <a:extLst>
              <a:ext uri="{28A0092B-C50C-407E-A947-70E740481C1C}">
                <a14:useLocalDpi xmlns:a14="http://schemas.microsoft.com/office/drawing/2010/main" val="0"/>
              </a:ext>
            </a:extLst>
          </a:blip>
          <a:srcRect t="12201" b="12201"/>
          <a:stretch>
            <a:fillRect/>
          </a:stretch>
        </p:blipFill>
        <p:spPr/>
      </p:pic>
    </p:spTree>
    <p:extLst>
      <p:ext uri="{BB962C8B-B14F-4D97-AF65-F5344CB8AC3E}">
        <p14:creationId xmlns:p14="http://schemas.microsoft.com/office/powerpoint/2010/main" val="167310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Plot4:</a:t>
            </a:r>
            <a:endParaRPr lang="en-US" dirty="0"/>
          </a:p>
        </p:txBody>
      </p:sp>
      <p:pic>
        <p:nvPicPr>
          <p:cNvPr id="4" name="Content Placeholder 3" descr="ab4.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92" b="8784"/>
          <a:stretch/>
        </p:blipFill>
        <p:spPr/>
      </p:pic>
    </p:spTree>
    <p:extLst>
      <p:ext uri="{BB962C8B-B14F-4D97-AF65-F5344CB8AC3E}">
        <p14:creationId xmlns:p14="http://schemas.microsoft.com/office/powerpoint/2010/main" val="81164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04B179-8490-D304-D3F6-B760FFDF8DEA}"/>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 xmlns:a16="http://schemas.microsoft.com/office/drawing/2014/main" id="{63F1E150-41FB-52B3-95E0-453BF44A0649}"/>
              </a:ext>
            </a:extLst>
          </p:cNvPr>
          <p:cNvSpPr>
            <a:spLocks noGrp="1"/>
          </p:cNvSpPr>
          <p:nvPr>
            <p:ph idx="1"/>
          </p:nvPr>
        </p:nvSpPr>
        <p:spPr>
          <a:xfrm>
            <a:off x="838200" y="1486997"/>
            <a:ext cx="10515600" cy="4689966"/>
          </a:xfrm>
        </p:spPr>
        <p:txBody>
          <a:bodyPr>
            <a:normAutofit fontScale="92500" lnSpcReduction="10000"/>
          </a:bodyPr>
          <a:lstStyle/>
          <a:p>
            <a:pPr marL="0" indent="0">
              <a:buNone/>
            </a:pPr>
            <a:r>
              <a:rPr lang="en-US" sz="2000" dirty="0" smtClean="0"/>
              <a:t>Part I-Data</a:t>
            </a:r>
            <a:endParaRPr lang="en-US" sz="2000" dirty="0"/>
          </a:p>
          <a:p>
            <a:pPr marL="0" indent="0">
              <a:buNone/>
            </a:pPr>
            <a:r>
              <a:rPr lang="en-US" sz="2000" dirty="0" smtClean="0"/>
              <a:t>Part II-Data </a:t>
            </a:r>
            <a:r>
              <a:rPr lang="en-US" sz="2000" dirty="0"/>
              <a:t>Science Approach</a:t>
            </a:r>
          </a:p>
          <a:p>
            <a:pPr marL="457200" lvl="1" indent="0">
              <a:buNone/>
            </a:pPr>
            <a:r>
              <a:rPr lang="en-US" sz="2000" dirty="0"/>
              <a:t>Data Wrangling/Data Cleaning</a:t>
            </a:r>
          </a:p>
          <a:p>
            <a:pPr marL="457200" lvl="1" indent="0">
              <a:buNone/>
            </a:pPr>
            <a:r>
              <a:rPr lang="en-US" sz="2000" dirty="0"/>
              <a:t>EDA-exploring the </a:t>
            </a:r>
            <a:r>
              <a:rPr lang="en-US" sz="2000" dirty="0" smtClean="0"/>
              <a:t>data</a:t>
            </a:r>
          </a:p>
          <a:p>
            <a:pPr marL="457200" lvl="1" indent="0">
              <a:buNone/>
            </a:pPr>
            <a:r>
              <a:rPr lang="en-US" sz="2000" dirty="0" err="1" smtClean="0"/>
              <a:t>Modelling</a:t>
            </a:r>
            <a:r>
              <a:rPr lang="en-US" sz="2000" dirty="0"/>
              <a:t>-A/B testing</a:t>
            </a:r>
          </a:p>
          <a:p>
            <a:pPr marL="457200" lvl="1" indent="0">
              <a:buNone/>
            </a:pPr>
            <a:r>
              <a:rPr lang="en-US" sz="2000" dirty="0" smtClean="0"/>
              <a:t> Interpretation</a:t>
            </a:r>
          </a:p>
          <a:p>
            <a:pPr marL="457200" lvl="1" indent="0">
              <a:buNone/>
            </a:pPr>
            <a:r>
              <a:rPr lang="en-US" sz="2000" dirty="0"/>
              <a:t> </a:t>
            </a:r>
            <a:r>
              <a:rPr lang="en-US" sz="2000" dirty="0" smtClean="0"/>
              <a:t>Various Plots regarding EDA</a:t>
            </a:r>
            <a:r>
              <a:rPr lang="en-US" sz="2000" dirty="0"/>
              <a:t>-exploring the data</a:t>
            </a:r>
          </a:p>
          <a:p>
            <a:pPr marL="457200" lvl="1" indent="0">
              <a:buNone/>
            </a:pPr>
            <a:endParaRPr lang="en-US" sz="2000" dirty="0"/>
          </a:p>
          <a:p>
            <a:pPr marL="457200" lvl="1" indent="0">
              <a:buNone/>
            </a:pPr>
            <a:r>
              <a:rPr lang="en-US" sz="2000" dirty="0" smtClean="0"/>
              <a:t>Our aim is to investigate if new campaign provides enough benefits, i.e. the higher conversion rate of a company. To do so, we use A/B Test method.</a:t>
            </a:r>
          </a:p>
          <a:p>
            <a:pPr marL="457200" lvl="1" indent="0">
              <a:buNone/>
            </a:pPr>
            <a:endParaRPr lang="en-US" sz="2000" dirty="0"/>
          </a:p>
          <a:p>
            <a:pPr marL="457200" lvl="1" indent="0">
              <a:buNone/>
            </a:pPr>
            <a:r>
              <a:rPr lang="en-US" sz="2000" dirty="0" err="1" smtClean="0"/>
              <a:t>JupiterNotebooklink</a:t>
            </a:r>
            <a:r>
              <a:rPr lang="en-US" sz="2000" dirty="0" smtClean="0"/>
              <a:t>:</a:t>
            </a:r>
          </a:p>
          <a:p>
            <a:pPr marL="457200" lvl="1" indent="0">
              <a:buNone/>
            </a:pPr>
            <a:r>
              <a:rPr lang="en-US" sz="2000" dirty="0" smtClean="0">
                <a:hlinkClick r:id="rId3"/>
              </a:rPr>
              <a:t>http</a:t>
            </a:r>
            <a:r>
              <a:rPr lang="en-US" sz="2000" dirty="0">
                <a:hlinkClick r:id="rId3"/>
              </a:rPr>
              <a:t>://localhost:8888/notebooks/SIVATURACPROJECT1.ipynb</a:t>
            </a:r>
            <a:r>
              <a:rPr lang="en-US" sz="2000" dirty="0" smtClean="0">
                <a:hlinkClick r:id="rId3"/>
              </a:rPr>
              <a:t>#</a:t>
            </a:r>
            <a:endParaRPr lang="en-US" sz="2000" dirty="0" smtClean="0"/>
          </a:p>
          <a:p>
            <a:pPr marL="457200" lvl="1" indent="0">
              <a:buNone/>
            </a:pPr>
            <a:r>
              <a:rPr lang="en-US" sz="2000" dirty="0" err="1" smtClean="0"/>
              <a:t>Githublink</a:t>
            </a:r>
            <a:r>
              <a:rPr lang="en-US" sz="2000" dirty="0" smtClean="0"/>
              <a:t>:</a:t>
            </a:r>
          </a:p>
          <a:p>
            <a:pPr marL="457200" lvl="1" indent="0">
              <a:buNone/>
            </a:pPr>
            <a:r>
              <a:rPr lang="en-US" sz="2000" dirty="0"/>
              <a:t>https://</a:t>
            </a:r>
            <a:r>
              <a:rPr lang="en-US" sz="2000" dirty="0" err="1"/>
              <a:t>github.com</a:t>
            </a:r>
            <a:r>
              <a:rPr lang="en-US" sz="2000" dirty="0"/>
              <a:t>/</a:t>
            </a:r>
            <a:r>
              <a:rPr lang="en-US" sz="2000" dirty="0" err="1"/>
              <a:t>songulclk</a:t>
            </a:r>
            <a:r>
              <a:rPr lang="en-US" sz="2000" dirty="0"/>
              <a:t>/string/blob/3406c67a29ddc5521d78575e8c98a93491a7c25d/SIVATURACPROJECT1.ipynb.json</a:t>
            </a:r>
            <a:endParaRPr lang="en-US" sz="2000" dirty="0" smtClean="0"/>
          </a:p>
          <a:p>
            <a:pPr marL="457200" lvl="1" indent="0">
              <a:buNone/>
            </a:pPr>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2713928026"/>
              </p:ext>
            </p:extLst>
          </p:nvPr>
        </p:nvGraphicFramePr>
        <p:xfrm>
          <a:off x="8128000" y="4572000"/>
          <a:ext cx="127000" cy="190500"/>
        </p:xfrm>
        <a:graphic>
          <a:graphicData uri="http://schemas.openxmlformats.org/presentationml/2006/ole">
            <mc:AlternateContent xmlns:mc="http://schemas.openxmlformats.org/markup-compatibility/2006">
              <mc:Choice xmlns:v="urn:schemas-microsoft-com:vml" Requires="v">
                <p:oleObj spid="_x0000_s1050" name="Equation" r:id="rId4" imgW="127000" imgH="190500" progId="Equation.DSMT4">
                  <p:embed/>
                </p:oleObj>
              </mc:Choice>
              <mc:Fallback>
                <p:oleObj name="Equation" r:id="rId4" imgW="127000" imgH="190500" progId="Equation.DSMT4">
                  <p:embed/>
                  <p:pic>
                    <p:nvPicPr>
                      <p:cNvPr id="0" name=""/>
                      <p:cNvPicPr/>
                      <p:nvPr/>
                    </p:nvPicPr>
                    <p:blipFill>
                      <a:blip r:embed="rId5"/>
                      <a:stretch>
                        <a:fillRect/>
                      </a:stretch>
                    </p:blipFill>
                    <p:spPr>
                      <a:xfrm>
                        <a:off x="8128000" y="4572000"/>
                        <a:ext cx="127000" cy="190500"/>
                      </a:xfrm>
                      <a:prstGeom prst="rect">
                        <a:avLst/>
                      </a:prstGeom>
                    </p:spPr>
                  </p:pic>
                </p:oleObj>
              </mc:Fallback>
            </mc:AlternateContent>
          </a:graphicData>
        </a:graphic>
      </p:graphicFrame>
    </p:spTree>
    <p:extLst>
      <p:ext uri="{BB962C8B-B14F-4D97-AF65-F5344CB8AC3E}">
        <p14:creationId xmlns:p14="http://schemas.microsoft.com/office/powerpoint/2010/main" val="170614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Plot5- Histogram of numeric columns</a:t>
            </a:r>
            <a:endParaRPr lang="en-US" dirty="0"/>
          </a:p>
        </p:txBody>
      </p:sp>
      <p:pic>
        <p:nvPicPr>
          <p:cNvPr id="4" name="Content Placeholder 3" descr="ab5.png"/>
          <p:cNvPicPr>
            <a:picLocks noGrp="1" noChangeAspect="1"/>
          </p:cNvPicPr>
          <p:nvPr>
            <p:ph idx="1"/>
          </p:nvPr>
        </p:nvPicPr>
        <p:blipFill rotWithShape="1">
          <a:blip r:embed="rId2">
            <a:extLst>
              <a:ext uri="{28A0092B-C50C-407E-A947-70E740481C1C}">
                <a14:useLocalDpi xmlns:a14="http://schemas.microsoft.com/office/drawing/2010/main" val="0"/>
              </a:ext>
            </a:extLst>
          </a:blip>
          <a:srcRect t="-989" r="2329" b="4961"/>
          <a:stretch/>
        </p:blipFill>
        <p:spPr>
          <a:xfrm>
            <a:off x="838200" y="1494975"/>
            <a:ext cx="10270647" cy="5770927"/>
          </a:xfrm>
        </p:spPr>
      </p:pic>
    </p:spTree>
    <p:extLst>
      <p:ext uri="{BB962C8B-B14F-4D97-AF65-F5344CB8AC3E}">
        <p14:creationId xmlns:p14="http://schemas.microsoft.com/office/powerpoint/2010/main" val="911793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Plot6-Pie Chart</a:t>
            </a:r>
            <a:endParaRPr lang="en-US" dirty="0"/>
          </a:p>
        </p:txBody>
      </p:sp>
      <p:pic>
        <p:nvPicPr>
          <p:cNvPr id="7" name="Content Placeholder 6" descr="Screen Shot 2022-07-30 at 8.59.42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112" t="25649" r="47911" b="-15651"/>
          <a:stretch/>
        </p:blipFill>
        <p:spPr>
          <a:xfrm>
            <a:off x="2588313" y="2154051"/>
            <a:ext cx="5737080" cy="3916274"/>
          </a:xfrm>
        </p:spPr>
      </p:pic>
    </p:spTree>
    <p:extLst>
      <p:ext uri="{BB962C8B-B14F-4D97-AF65-F5344CB8AC3E}">
        <p14:creationId xmlns:p14="http://schemas.microsoft.com/office/powerpoint/2010/main" val="1345032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Plot7- Correlation of Numeric Columns</a:t>
            </a:r>
            <a:endParaRPr lang="en-US" dirty="0"/>
          </a:p>
        </p:txBody>
      </p:sp>
      <p:pic>
        <p:nvPicPr>
          <p:cNvPr id="10" name="Content Placeholder 9" descr="Screen Shot 2022-07-30 at 9.02.09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9269" t="15382" r="54155" b="9803"/>
          <a:stretch/>
        </p:blipFill>
        <p:spPr>
          <a:xfrm>
            <a:off x="2700847" y="1896851"/>
            <a:ext cx="5240933" cy="3874077"/>
          </a:xfrm>
        </p:spPr>
      </p:pic>
    </p:spTree>
    <p:extLst>
      <p:ext uri="{BB962C8B-B14F-4D97-AF65-F5344CB8AC3E}">
        <p14:creationId xmlns:p14="http://schemas.microsoft.com/office/powerpoint/2010/main" val="167609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Plot8-Countplot Showing </a:t>
            </a:r>
            <a:r>
              <a:rPr lang="en-US" dirty="0" smtClean="0"/>
              <a:t>Participants’ </a:t>
            </a:r>
            <a:r>
              <a:rPr lang="en-US" dirty="0"/>
              <a:t>OS </a:t>
            </a:r>
          </a:p>
        </p:txBody>
      </p:sp>
      <p:pic>
        <p:nvPicPr>
          <p:cNvPr id="8" name="Content Placeholder 7" descr="Screen Shot 2022-07-30 at 9.04.35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6139" t="19036" r="46465" b="13071"/>
          <a:stretch/>
        </p:blipFill>
        <p:spPr>
          <a:xfrm>
            <a:off x="2041713" y="2073676"/>
            <a:ext cx="6928962" cy="3440052"/>
          </a:xfrm>
        </p:spPr>
      </p:pic>
    </p:spTree>
    <p:extLst>
      <p:ext uri="{BB962C8B-B14F-4D97-AF65-F5344CB8AC3E}">
        <p14:creationId xmlns:p14="http://schemas.microsoft.com/office/powerpoint/2010/main" val="2067937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Plot9-Countplot showing the Ad campaign dates and responses</a:t>
            </a:r>
          </a:p>
        </p:txBody>
      </p:sp>
      <p:pic>
        <p:nvPicPr>
          <p:cNvPr id="6" name="Content Placeholder 5" descr="Screen Shot 2022-07-30 at 9.06.23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565" t="2404" r="7833" b="9463"/>
          <a:stretch/>
        </p:blipFill>
        <p:spPr>
          <a:xfrm>
            <a:off x="2331090" y="1527126"/>
            <a:ext cx="8472304" cy="4907037"/>
          </a:xfrm>
        </p:spPr>
      </p:pic>
    </p:spTree>
    <p:extLst>
      <p:ext uri="{BB962C8B-B14F-4D97-AF65-F5344CB8AC3E}">
        <p14:creationId xmlns:p14="http://schemas.microsoft.com/office/powerpoint/2010/main" val="286763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Plot10-Countplot showing the users` </a:t>
            </a:r>
            <a:r>
              <a:rPr lang="en-US" sz="2800" dirty="0" smtClean="0"/>
              <a:t>browsers </a:t>
            </a:r>
            <a:r>
              <a:rPr lang="en-US" sz="2800" dirty="0"/>
              <a:t>and responses </a:t>
            </a:r>
          </a:p>
        </p:txBody>
      </p:sp>
      <p:pic>
        <p:nvPicPr>
          <p:cNvPr id="6" name="Content Placeholder 5" descr="Screen Shot 2022-07-30 at 9.07.58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966" t="3446" r="4364" b="9853"/>
          <a:stretch/>
        </p:blipFill>
        <p:spPr>
          <a:xfrm>
            <a:off x="1465183" y="1841700"/>
            <a:ext cx="9434670" cy="4351338"/>
          </a:xfrm>
        </p:spPr>
      </p:pic>
    </p:spTree>
    <p:extLst>
      <p:ext uri="{BB962C8B-B14F-4D97-AF65-F5344CB8AC3E}">
        <p14:creationId xmlns:p14="http://schemas.microsoft.com/office/powerpoint/2010/main" val="228213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9B5944-6368-5411-39B5-7FB1E4BFBCC1}"/>
              </a:ext>
            </a:extLst>
          </p:cNvPr>
          <p:cNvSpPr>
            <a:spLocks noGrp="1"/>
          </p:cNvSpPr>
          <p:nvPr>
            <p:ph type="title"/>
          </p:nvPr>
        </p:nvSpPr>
        <p:spPr>
          <a:xfrm>
            <a:off x="387171" y="387239"/>
            <a:ext cx="10966629" cy="1548955"/>
          </a:xfrm>
        </p:spPr>
        <p:txBody>
          <a:bodyPr>
            <a:normAutofit/>
          </a:bodyPr>
          <a:lstStyle/>
          <a:p>
            <a:r>
              <a:rPr lang="en-US" sz="3200" dirty="0" smtClean="0"/>
              <a:t>Part I-Data</a:t>
            </a:r>
            <a:endParaRPr lang="en-US" sz="3200" dirty="0"/>
          </a:p>
        </p:txBody>
      </p:sp>
      <p:sp>
        <p:nvSpPr>
          <p:cNvPr id="3" name="Content Placeholder 2">
            <a:extLst>
              <a:ext uri="{FF2B5EF4-FFF2-40B4-BE49-F238E27FC236}">
                <a16:creationId xmlns="" xmlns:a16="http://schemas.microsoft.com/office/drawing/2014/main" id="{D0E5EB58-F305-8A55-94B7-57B1614954E6}"/>
              </a:ext>
            </a:extLst>
          </p:cNvPr>
          <p:cNvSpPr>
            <a:spLocks noGrp="1"/>
          </p:cNvSpPr>
          <p:nvPr>
            <p:ph idx="1"/>
          </p:nvPr>
        </p:nvSpPr>
        <p:spPr>
          <a:xfrm>
            <a:off x="418841" y="1283448"/>
            <a:ext cx="10934959" cy="5458028"/>
          </a:xfrm>
        </p:spPr>
        <p:txBody>
          <a:bodyPr/>
          <a:lstStyle/>
          <a:p>
            <a:pPr marL="0" indent="0">
              <a:buNone/>
            </a:pPr>
            <a:r>
              <a:rPr lang="en-US" sz="2000" dirty="0" smtClean="0"/>
              <a:t>I downloaded  the data from </a:t>
            </a:r>
            <a:r>
              <a:rPr lang="en-US" sz="2000" dirty="0" err="1" smtClean="0"/>
              <a:t>Kaggle.com</a:t>
            </a:r>
            <a:r>
              <a:rPr lang="en-US" sz="2000" dirty="0" smtClean="0"/>
              <a:t> and follow the ‘Sample Distribution Method for A/B testing’ method provided on that page.</a:t>
            </a:r>
          </a:p>
          <a:p>
            <a:pPr marL="0" indent="0">
              <a:buNone/>
            </a:pPr>
            <a:r>
              <a:rPr lang="en-US" sz="2000" dirty="0" smtClean="0"/>
              <a:t>Here we can see first 5 rows of the data, renamed as ‘</a:t>
            </a:r>
            <a:r>
              <a:rPr lang="en-US" sz="2000" dirty="0" err="1" smtClean="0"/>
              <a:t>myabtest</a:t>
            </a:r>
            <a:r>
              <a:rPr lang="en-US" sz="2000" dirty="0" smtClean="0"/>
              <a:t>’</a:t>
            </a:r>
          </a:p>
        </p:txBody>
      </p:sp>
      <p:pic>
        <p:nvPicPr>
          <p:cNvPr id="4" name="Picture 3" descr="Screen Shot 2022-07-29 at 8.32.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173" y="2418285"/>
            <a:ext cx="10254857" cy="4302485"/>
          </a:xfrm>
          <a:prstGeom prst="rect">
            <a:avLst/>
          </a:prstGeom>
        </p:spPr>
      </p:pic>
    </p:spTree>
    <p:extLst>
      <p:ext uri="{BB962C8B-B14F-4D97-AF65-F5344CB8AC3E}">
        <p14:creationId xmlns:p14="http://schemas.microsoft.com/office/powerpoint/2010/main" val="197128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69C454-FBE5-3722-6D7E-FEBD1F6BEC3A}"/>
              </a:ext>
            </a:extLst>
          </p:cNvPr>
          <p:cNvSpPr>
            <a:spLocks noGrp="1"/>
          </p:cNvSpPr>
          <p:nvPr>
            <p:ph type="title"/>
          </p:nvPr>
        </p:nvSpPr>
        <p:spPr/>
        <p:txBody>
          <a:bodyPr/>
          <a:lstStyle/>
          <a:p>
            <a:r>
              <a:rPr lang="en-US" dirty="0"/>
              <a:t>Columns Details</a:t>
            </a:r>
          </a:p>
        </p:txBody>
      </p:sp>
      <p:graphicFrame>
        <p:nvGraphicFramePr>
          <p:cNvPr id="4" name="Content Placeholder 3">
            <a:extLst>
              <a:ext uri="{FF2B5EF4-FFF2-40B4-BE49-F238E27FC236}">
                <a16:creationId xmlns="" xmlns:a16="http://schemas.microsoft.com/office/drawing/2014/main" id="{4A54C2EF-5E3F-FE23-6156-D89EFD336557}"/>
              </a:ext>
            </a:extLst>
          </p:cNvPr>
          <p:cNvGraphicFramePr>
            <a:graphicFrameLocks noGrp="1"/>
          </p:cNvGraphicFramePr>
          <p:nvPr>
            <p:ph idx="1"/>
            <p:extLst>
              <p:ext uri="{D42A27DB-BD31-4B8C-83A1-F6EECF244321}">
                <p14:modId xmlns:p14="http://schemas.microsoft.com/office/powerpoint/2010/main" val="1727902025"/>
              </p:ext>
            </p:extLst>
          </p:nvPr>
        </p:nvGraphicFramePr>
        <p:xfrm>
          <a:off x="3175087" y="1783014"/>
          <a:ext cx="6348336" cy="4619440"/>
        </p:xfrm>
        <a:graphic>
          <a:graphicData uri="http://schemas.openxmlformats.org/drawingml/2006/table">
            <a:tbl>
              <a:tblPr/>
              <a:tblGrid>
                <a:gridCol w="2920912">
                  <a:extLst>
                    <a:ext uri="{9D8B030D-6E8A-4147-A177-3AD203B41FA5}">
                      <a16:colId xmlns="" xmlns:a16="http://schemas.microsoft.com/office/drawing/2014/main" val="2198993809"/>
                    </a:ext>
                  </a:extLst>
                </a:gridCol>
                <a:gridCol w="3427424">
                  <a:extLst>
                    <a:ext uri="{9D8B030D-6E8A-4147-A177-3AD203B41FA5}">
                      <a16:colId xmlns="" xmlns:a16="http://schemas.microsoft.com/office/drawing/2014/main" val="207866591"/>
                    </a:ext>
                  </a:extLst>
                </a:gridCol>
              </a:tblGrid>
              <a:tr h="238429">
                <a:tc>
                  <a:txBody>
                    <a:bodyPr/>
                    <a:lstStyle/>
                    <a:p>
                      <a:pPr algn="l"/>
                      <a:r>
                        <a:rPr lang="en-US" sz="1200">
                          <a:effectLst/>
                        </a:rPr>
                        <a:t>VariableName</a:t>
                      </a:r>
                    </a:p>
                  </a:txBody>
                  <a:tcPr marL="59607" marR="59607" marT="29804" marB="29804" anchor="ctr">
                    <a:lnL>
                      <a:noFill/>
                    </a:lnL>
                    <a:lnR>
                      <a:noFill/>
                    </a:lnR>
                    <a:lnT>
                      <a:noFill/>
                    </a:lnT>
                    <a:lnB>
                      <a:noFill/>
                    </a:lnB>
                  </a:tcPr>
                </a:tc>
                <a:tc>
                  <a:txBody>
                    <a:bodyPr/>
                    <a:lstStyle/>
                    <a:p>
                      <a:pPr algn="l"/>
                      <a:r>
                        <a:rPr lang="en-US" sz="1200">
                          <a:effectLst/>
                        </a:rPr>
                        <a:t>Description</a:t>
                      </a:r>
                    </a:p>
                  </a:txBody>
                  <a:tcPr marL="59607" marR="59607" marT="29804" marB="29804" anchor="ctr">
                    <a:lnL>
                      <a:noFill/>
                    </a:lnL>
                    <a:lnR>
                      <a:noFill/>
                    </a:lnR>
                    <a:lnT>
                      <a:noFill/>
                    </a:lnT>
                    <a:lnB>
                      <a:noFill/>
                    </a:lnB>
                  </a:tcPr>
                </a:tc>
                <a:extLst>
                  <a:ext uri="{0D108BD9-81ED-4DB2-BD59-A6C34878D82A}">
                    <a16:rowId xmlns="" xmlns:a16="http://schemas.microsoft.com/office/drawing/2014/main" val="1166362437"/>
                  </a:ext>
                </a:extLst>
              </a:tr>
              <a:tr h="953718">
                <a:tc>
                  <a:txBody>
                    <a:bodyPr/>
                    <a:lstStyle/>
                    <a:p>
                      <a:pPr algn="l"/>
                      <a:r>
                        <a:rPr lang="en-US" sz="1200">
                          <a:effectLst/>
                        </a:rPr>
                        <a:t>auction_id</a:t>
                      </a:r>
                    </a:p>
                  </a:txBody>
                  <a:tcPr marL="59607" marR="59607" marT="29804" marB="29804" anchor="ctr">
                    <a:lnL>
                      <a:noFill/>
                    </a:lnL>
                    <a:lnR>
                      <a:noFill/>
                    </a:lnR>
                    <a:lnT>
                      <a:noFill/>
                    </a:lnT>
                    <a:lnB>
                      <a:noFill/>
                    </a:lnB>
                  </a:tcPr>
                </a:tc>
                <a:tc>
                  <a:txBody>
                    <a:bodyPr/>
                    <a:lstStyle/>
                    <a:p>
                      <a:pPr algn="l"/>
                      <a:r>
                        <a:rPr lang="en-US" sz="1200">
                          <a:effectLst/>
                        </a:rPr>
                        <a:t>the unique id of the online user who has been presented the BIO. In standard terminologies this is called an impression id. The user may see the BIO questionnaire but choose not to respond. In that case both the yes and no columns are zero.</a:t>
                      </a:r>
                    </a:p>
                  </a:txBody>
                  <a:tcPr marL="59607" marR="59607" marT="29804" marB="29804" anchor="ctr">
                    <a:lnL>
                      <a:noFill/>
                    </a:lnL>
                    <a:lnR>
                      <a:noFill/>
                    </a:lnR>
                    <a:lnT>
                      <a:noFill/>
                    </a:lnT>
                    <a:lnB>
                      <a:noFill/>
                    </a:lnB>
                  </a:tcPr>
                </a:tc>
                <a:extLst>
                  <a:ext uri="{0D108BD9-81ED-4DB2-BD59-A6C34878D82A}">
                    <a16:rowId xmlns="" xmlns:a16="http://schemas.microsoft.com/office/drawing/2014/main" val="2327283867"/>
                  </a:ext>
                </a:extLst>
              </a:tr>
              <a:tr h="774896">
                <a:tc>
                  <a:txBody>
                    <a:bodyPr/>
                    <a:lstStyle/>
                    <a:p>
                      <a:pPr algn="l"/>
                      <a:r>
                        <a:rPr lang="en-US" sz="1200" dirty="0">
                          <a:effectLst/>
                        </a:rPr>
                        <a:t>experiment</a:t>
                      </a:r>
                    </a:p>
                  </a:txBody>
                  <a:tcPr marL="59607" marR="59607" marT="29804" marB="29804" anchor="ctr">
                    <a:lnL>
                      <a:noFill/>
                    </a:lnL>
                    <a:lnR>
                      <a:noFill/>
                    </a:lnR>
                    <a:lnT>
                      <a:noFill/>
                    </a:lnT>
                    <a:lnB>
                      <a:noFill/>
                    </a:lnB>
                  </a:tcPr>
                </a:tc>
                <a:tc>
                  <a:txBody>
                    <a:bodyPr/>
                    <a:lstStyle/>
                    <a:p>
                      <a:pPr algn="l"/>
                      <a:r>
                        <a:rPr lang="en-US" sz="1200">
                          <a:effectLst/>
                        </a:rPr>
                        <a:t>which group the user belongs to - control or exposed. Control: users who have been shown a dummy ad. Exposed: users who have been shown a creative, an online interactive ad, with the SmartAd brand.</a:t>
                      </a:r>
                    </a:p>
                  </a:txBody>
                  <a:tcPr marL="59607" marR="59607" marT="29804" marB="29804" anchor="ctr">
                    <a:lnL>
                      <a:noFill/>
                    </a:lnL>
                    <a:lnR>
                      <a:noFill/>
                    </a:lnR>
                    <a:lnT>
                      <a:noFill/>
                    </a:lnT>
                    <a:lnB>
                      <a:noFill/>
                    </a:lnB>
                  </a:tcPr>
                </a:tc>
                <a:extLst>
                  <a:ext uri="{0D108BD9-81ED-4DB2-BD59-A6C34878D82A}">
                    <a16:rowId xmlns="" xmlns:a16="http://schemas.microsoft.com/office/drawing/2014/main" val="1622042213"/>
                  </a:ext>
                </a:extLst>
              </a:tr>
              <a:tr h="238429">
                <a:tc>
                  <a:txBody>
                    <a:bodyPr/>
                    <a:lstStyle/>
                    <a:p>
                      <a:pPr algn="l"/>
                      <a:r>
                        <a:rPr lang="en-US" sz="1200">
                          <a:effectLst/>
                        </a:rPr>
                        <a:t>date</a:t>
                      </a:r>
                    </a:p>
                  </a:txBody>
                  <a:tcPr marL="59607" marR="59607" marT="29804" marB="29804" anchor="ctr">
                    <a:lnL>
                      <a:noFill/>
                    </a:lnL>
                    <a:lnR>
                      <a:noFill/>
                    </a:lnR>
                    <a:lnT>
                      <a:noFill/>
                    </a:lnT>
                    <a:lnB>
                      <a:noFill/>
                    </a:lnB>
                  </a:tcPr>
                </a:tc>
                <a:tc>
                  <a:txBody>
                    <a:bodyPr/>
                    <a:lstStyle/>
                    <a:p>
                      <a:pPr algn="l"/>
                      <a:r>
                        <a:rPr lang="en-US" sz="1200">
                          <a:effectLst/>
                        </a:rPr>
                        <a:t>the date in YYYY-MM-DD format</a:t>
                      </a:r>
                    </a:p>
                  </a:txBody>
                  <a:tcPr marL="59607" marR="59607" marT="29804" marB="29804" anchor="ctr">
                    <a:lnL>
                      <a:noFill/>
                    </a:lnL>
                    <a:lnR>
                      <a:noFill/>
                    </a:lnR>
                    <a:lnT>
                      <a:noFill/>
                    </a:lnT>
                    <a:lnB>
                      <a:noFill/>
                    </a:lnB>
                  </a:tcPr>
                </a:tc>
                <a:extLst>
                  <a:ext uri="{0D108BD9-81ED-4DB2-BD59-A6C34878D82A}">
                    <a16:rowId xmlns="" xmlns:a16="http://schemas.microsoft.com/office/drawing/2014/main" val="3188420928"/>
                  </a:ext>
                </a:extLst>
              </a:tr>
              <a:tr h="238429">
                <a:tc>
                  <a:txBody>
                    <a:bodyPr/>
                    <a:lstStyle/>
                    <a:p>
                      <a:pPr algn="l"/>
                      <a:r>
                        <a:rPr lang="en-US" sz="1200">
                          <a:effectLst/>
                        </a:rPr>
                        <a:t>hour</a:t>
                      </a:r>
                    </a:p>
                  </a:txBody>
                  <a:tcPr marL="59607" marR="59607" marT="29804" marB="29804" anchor="ctr">
                    <a:lnL>
                      <a:noFill/>
                    </a:lnL>
                    <a:lnR>
                      <a:noFill/>
                    </a:lnR>
                    <a:lnT>
                      <a:noFill/>
                    </a:lnT>
                    <a:lnB>
                      <a:noFill/>
                    </a:lnB>
                  </a:tcPr>
                </a:tc>
                <a:tc>
                  <a:txBody>
                    <a:bodyPr/>
                    <a:lstStyle/>
                    <a:p>
                      <a:pPr algn="l"/>
                      <a:r>
                        <a:rPr lang="en-US" sz="1200">
                          <a:effectLst/>
                        </a:rPr>
                        <a:t>the hour of the day in HH format</a:t>
                      </a:r>
                    </a:p>
                  </a:txBody>
                  <a:tcPr marL="59607" marR="59607" marT="29804" marB="29804" anchor="ctr">
                    <a:lnL>
                      <a:noFill/>
                    </a:lnL>
                    <a:lnR>
                      <a:noFill/>
                    </a:lnR>
                    <a:lnT>
                      <a:noFill/>
                    </a:lnT>
                    <a:lnB>
                      <a:noFill/>
                    </a:lnB>
                  </a:tcPr>
                </a:tc>
                <a:extLst>
                  <a:ext uri="{0D108BD9-81ED-4DB2-BD59-A6C34878D82A}">
                    <a16:rowId xmlns="" xmlns:a16="http://schemas.microsoft.com/office/drawing/2014/main" val="2771570593"/>
                  </a:ext>
                </a:extLst>
              </a:tr>
              <a:tr h="417252">
                <a:tc>
                  <a:txBody>
                    <a:bodyPr/>
                    <a:lstStyle/>
                    <a:p>
                      <a:pPr algn="l"/>
                      <a:r>
                        <a:rPr lang="en-US" sz="1200">
                          <a:effectLst/>
                        </a:rPr>
                        <a:t>device_make</a:t>
                      </a:r>
                    </a:p>
                  </a:txBody>
                  <a:tcPr marL="59607" marR="59607" marT="29804" marB="29804" anchor="ctr">
                    <a:lnL>
                      <a:noFill/>
                    </a:lnL>
                    <a:lnR>
                      <a:noFill/>
                    </a:lnR>
                    <a:lnT>
                      <a:noFill/>
                    </a:lnT>
                    <a:lnB>
                      <a:noFill/>
                    </a:lnB>
                  </a:tcPr>
                </a:tc>
                <a:tc>
                  <a:txBody>
                    <a:bodyPr/>
                    <a:lstStyle/>
                    <a:p>
                      <a:pPr algn="l"/>
                      <a:r>
                        <a:rPr lang="en-US" sz="1200">
                          <a:effectLst/>
                        </a:rPr>
                        <a:t>the name of the type of device the user has e.g. Samsung</a:t>
                      </a:r>
                    </a:p>
                  </a:txBody>
                  <a:tcPr marL="59607" marR="59607" marT="29804" marB="29804" anchor="ctr">
                    <a:lnL>
                      <a:noFill/>
                    </a:lnL>
                    <a:lnR>
                      <a:noFill/>
                    </a:lnR>
                    <a:lnT>
                      <a:noFill/>
                    </a:lnT>
                    <a:lnB>
                      <a:noFill/>
                    </a:lnB>
                  </a:tcPr>
                </a:tc>
                <a:extLst>
                  <a:ext uri="{0D108BD9-81ED-4DB2-BD59-A6C34878D82A}">
                    <a16:rowId xmlns="" xmlns:a16="http://schemas.microsoft.com/office/drawing/2014/main" val="2526508656"/>
                  </a:ext>
                </a:extLst>
              </a:tr>
              <a:tr h="238429">
                <a:tc>
                  <a:txBody>
                    <a:bodyPr/>
                    <a:lstStyle/>
                    <a:p>
                      <a:pPr algn="l"/>
                      <a:r>
                        <a:rPr lang="en-US" sz="1200">
                          <a:effectLst/>
                        </a:rPr>
                        <a:t>platform_os</a:t>
                      </a:r>
                    </a:p>
                  </a:txBody>
                  <a:tcPr marL="59607" marR="59607" marT="29804" marB="29804" anchor="ctr">
                    <a:lnL>
                      <a:noFill/>
                    </a:lnL>
                    <a:lnR>
                      <a:noFill/>
                    </a:lnR>
                    <a:lnT>
                      <a:noFill/>
                    </a:lnT>
                    <a:lnB>
                      <a:noFill/>
                    </a:lnB>
                  </a:tcPr>
                </a:tc>
                <a:tc>
                  <a:txBody>
                    <a:bodyPr/>
                    <a:lstStyle/>
                    <a:p>
                      <a:pPr algn="l"/>
                      <a:r>
                        <a:rPr lang="en-US" sz="1200">
                          <a:effectLst/>
                        </a:rPr>
                        <a:t>the id of the OS the user has.</a:t>
                      </a:r>
                    </a:p>
                  </a:txBody>
                  <a:tcPr marL="59607" marR="59607" marT="29804" marB="29804" anchor="ctr">
                    <a:lnL>
                      <a:noFill/>
                    </a:lnL>
                    <a:lnR>
                      <a:noFill/>
                    </a:lnR>
                    <a:lnT>
                      <a:noFill/>
                    </a:lnT>
                    <a:lnB>
                      <a:noFill/>
                    </a:lnB>
                  </a:tcPr>
                </a:tc>
                <a:extLst>
                  <a:ext uri="{0D108BD9-81ED-4DB2-BD59-A6C34878D82A}">
                    <a16:rowId xmlns="" xmlns:a16="http://schemas.microsoft.com/office/drawing/2014/main" val="737237081"/>
                  </a:ext>
                </a:extLst>
              </a:tr>
              <a:tr h="417252">
                <a:tc>
                  <a:txBody>
                    <a:bodyPr/>
                    <a:lstStyle/>
                    <a:p>
                      <a:pPr algn="l"/>
                      <a:r>
                        <a:rPr lang="en-US" sz="1200">
                          <a:effectLst/>
                        </a:rPr>
                        <a:t>browser</a:t>
                      </a:r>
                    </a:p>
                  </a:txBody>
                  <a:tcPr marL="59607" marR="59607" marT="29804" marB="29804" anchor="ctr">
                    <a:lnL>
                      <a:noFill/>
                    </a:lnL>
                    <a:lnR>
                      <a:noFill/>
                    </a:lnR>
                    <a:lnT>
                      <a:noFill/>
                    </a:lnT>
                    <a:lnB>
                      <a:noFill/>
                    </a:lnB>
                  </a:tcPr>
                </a:tc>
                <a:tc>
                  <a:txBody>
                    <a:bodyPr/>
                    <a:lstStyle/>
                    <a:p>
                      <a:pPr algn="l"/>
                      <a:r>
                        <a:rPr lang="en-US" sz="1200">
                          <a:effectLst/>
                        </a:rPr>
                        <a:t>the name of the browser the user uses to see the BIO questionnaire.</a:t>
                      </a:r>
                    </a:p>
                  </a:txBody>
                  <a:tcPr marL="59607" marR="59607" marT="29804" marB="29804" anchor="ctr">
                    <a:lnL>
                      <a:noFill/>
                    </a:lnL>
                    <a:lnR>
                      <a:noFill/>
                    </a:lnR>
                    <a:lnT>
                      <a:noFill/>
                    </a:lnT>
                    <a:lnB>
                      <a:noFill/>
                    </a:lnB>
                  </a:tcPr>
                </a:tc>
                <a:extLst>
                  <a:ext uri="{0D108BD9-81ED-4DB2-BD59-A6C34878D82A}">
                    <a16:rowId xmlns="" xmlns:a16="http://schemas.microsoft.com/office/drawing/2014/main" val="3825865858"/>
                  </a:ext>
                </a:extLst>
              </a:tr>
              <a:tr h="417252">
                <a:tc>
                  <a:txBody>
                    <a:bodyPr/>
                    <a:lstStyle/>
                    <a:p>
                      <a:pPr algn="l"/>
                      <a:r>
                        <a:rPr lang="en-US" sz="1200">
                          <a:effectLst/>
                        </a:rPr>
                        <a:t>yes</a:t>
                      </a:r>
                    </a:p>
                  </a:txBody>
                  <a:tcPr marL="59607" marR="59607" marT="29804" marB="29804" anchor="ctr">
                    <a:lnL>
                      <a:noFill/>
                    </a:lnL>
                    <a:lnR>
                      <a:noFill/>
                    </a:lnR>
                    <a:lnT>
                      <a:noFill/>
                    </a:lnT>
                    <a:lnB>
                      <a:noFill/>
                    </a:lnB>
                  </a:tcPr>
                </a:tc>
                <a:tc>
                  <a:txBody>
                    <a:bodyPr/>
                    <a:lstStyle/>
                    <a:p>
                      <a:pPr algn="l"/>
                      <a:r>
                        <a:rPr lang="en-US" sz="1200">
                          <a:effectLst/>
                        </a:rPr>
                        <a:t>1 if the user chooses the “Yes” radio button for the BIO questionnaire.</a:t>
                      </a:r>
                    </a:p>
                  </a:txBody>
                  <a:tcPr marL="59607" marR="59607" marT="29804" marB="29804" anchor="ctr">
                    <a:lnL>
                      <a:noFill/>
                    </a:lnL>
                    <a:lnR>
                      <a:noFill/>
                    </a:lnR>
                    <a:lnT>
                      <a:noFill/>
                    </a:lnT>
                    <a:lnB>
                      <a:noFill/>
                    </a:lnB>
                  </a:tcPr>
                </a:tc>
                <a:extLst>
                  <a:ext uri="{0D108BD9-81ED-4DB2-BD59-A6C34878D82A}">
                    <a16:rowId xmlns="" xmlns:a16="http://schemas.microsoft.com/office/drawing/2014/main" val="1367519335"/>
                  </a:ext>
                </a:extLst>
              </a:tr>
              <a:tr h="417252">
                <a:tc>
                  <a:txBody>
                    <a:bodyPr/>
                    <a:lstStyle/>
                    <a:p>
                      <a:pPr algn="l"/>
                      <a:r>
                        <a:rPr lang="en-US" sz="1200">
                          <a:effectLst/>
                        </a:rPr>
                        <a:t>no</a:t>
                      </a:r>
                    </a:p>
                  </a:txBody>
                  <a:tcPr marL="59607" marR="59607" marT="29804" marB="29804" anchor="ctr">
                    <a:lnL>
                      <a:noFill/>
                    </a:lnL>
                    <a:lnR>
                      <a:noFill/>
                    </a:lnR>
                    <a:lnT>
                      <a:noFill/>
                    </a:lnT>
                    <a:lnB>
                      <a:noFill/>
                    </a:lnB>
                  </a:tcPr>
                </a:tc>
                <a:tc>
                  <a:txBody>
                    <a:bodyPr/>
                    <a:lstStyle/>
                    <a:p>
                      <a:pPr algn="l"/>
                      <a:r>
                        <a:rPr lang="en-US" sz="1200" dirty="0">
                          <a:effectLst/>
                        </a:rPr>
                        <a:t>1 if the user chooses the “No” radio button for the BIO questionnaire.</a:t>
                      </a:r>
                    </a:p>
                  </a:txBody>
                  <a:tcPr marL="59607" marR="59607" marT="29804" marB="29804" anchor="ctr">
                    <a:lnL>
                      <a:noFill/>
                    </a:lnL>
                    <a:lnR>
                      <a:noFill/>
                    </a:lnR>
                    <a:lnT>
                      <a:noFill/>
                    </a:lnT>
                    <a:lnB>
                      <a:noFill/>
                    </a:lnB>
                  </a:tcPr>
                </a:tc>
                <a:extLst>
                  <a:ext uri="{0D108BD9-81ED-4DB2-BD59-A6C34878D82A}">
                    <a16:rowId xmlns="" xmlns:a16="http://schemas.microsoft.com/office/drawing/2014/main" val="746165538"/>
                  </a:ext>
                </a:extLst>
              </a:tr>
            </a:tbl>
          </a:graphicData>
        </a:graphic>
      </p:graphicFrame>
    </p:spTree>
    <p:extLst>
      <p:ext uri="{BB962C8B-B14F-4D97-AF65-F5344CB8AC3E}">
        <p14:creationId xmlns:p14="http://schemas.microsoft.com/office/powerpoint/2010/main" val="410733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291EB-C35F-D24E-024F-B1767A4B7035}"/>
              </a:ext>
            </a:extLst>
          </p:cNvPr>
          <p:cNvSpPr>
            <a:spLocks noGrp="1"/>
          </p:cNvSpPr>
          <p:nvPr>
            <p:ph type="title"/>
          </p:nvPr>
        </p:nvSpPr>
        <p:spPr>
          <a:xfrm>
            <a:off x="838200" y="365126"/>
            <a:ext cx="10515600" cy="982466"/>
          </a:xfrm>
        </p:spPr>
        <p:txBody>
          <a:bodyPr>
            <a:normAutofit fontScale="90000"/>
          </a:bodyPr>
          <a:lstStyle/>
          <a:p>
            <a:pPr marL="342900" indent="-342900">
              <a:buFont typeface="Wingdings" charset="2"/>
              <a:buChar char="v"/>
            </a:pPr>
            <a:r>
              <a:rPr lang="en-US" sz="2000" b="1" dirty="0" smtClean="0"/>
              <a:t>Part II-Data </a:t>
            </a:r>
            <a:r>
              <a:rPr lang="en-US" sz="2000" b="1" dirty="0"/>
              <a:t>Science </a:t>
            </a:r>
            <a:r>
              <a:rPr lang="en-US" sz="2000" b="1" dirty="0" smtClean="0"/>
              <a:t>Approach</a:t>
            </a:r>
            <a:br>
              <a:rPr lang="en-US" sz="2000" b="1" dirty="0" smtClean="0"/>
            </a:br>
            <a:r>
              <a:rPr lang="en-US" sz="2000" b="1" dirty="0" smtClean="0"/>
              <a:t>         Data </a:t>
            </a:r>
            <a:r>
              <a:rPr lang="en-US" sz="2000" b="1" dirty="0"/>
              <a:t>Wrangling/ Data Cleaning</a:t>
            </a:r>
            <a:br>
              <a:rPr lang="en-US" sz="2000" b="1" dirty="0"/>
            </a:br>
            <a:r>
              <a:rPr lang="en-US" sz="2000" b="1" dirty="0" smtClean="0"/>
              <a:t>         Exploring </a:t>
            </a:r>
            <a:r>
              <a:rPr lang="en-US" sz="2000" b="1" dirty="0"/>
              <a:t>the </a:t>
            </a:r>
            <a:r>
              <a:rPr lang="en-US" sz="2000" b="1" dirty="0" smtClean="0"/>
              <a:t>Data</a:t>
            </a:r>
            <a:br>
              <a:rPr lang="en-US" sz="2000" b="1" dirty="0" smtClean="0"/>
            </a:br>
            <a:endParaRPr lang="en-US" sz="2000" b="1" dirty="0"/>
          </a:p>
        </p:txBody>
      </p:sp>
      <p:pic>
        <p:nvPicPr>
          <p:cNvPr id="5" name="Content Placeholder 4" descr="Screen Shot 2022-07-29 at 8.38.05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808" t="3479" r="7808" b="1982"/>
          <a:stretch/>
        </p:blipFill>
        <p:spPr>
          <a:xfrm>
            <a:off x="824689" y="1570274"/>
            <a:ext cx="10515600" cy="3755002"/>
          </a:xfrm>
        </p:spPr>
      </p:pic>
      <p:graphicFrame>
        <p:nvGraphicFramePr>
          <p:cNvPr id="6" name="Table 5"/>
          <p:cNvGraphicFramePr>
            <a:graphicFrameLocks noGrp="1"/>
          </p:cNvGraphicFramePr>
          <p:nvPr>
            <p:extLst>
              <p:ext uri="{D42A27DB-BD31-4B8C-83A1-F6EECF244321}">
                <p14:modId xmlns:p14="http://schemas.microsoft.com/office/powerpoint/2010/main" val="1139453492"/>
              </p:ext>
            </p:extLst>
          </p:nvPr>
        </p:nvGraphicFramePr>
        <p:xfrm>
          <a:off x="1194316" y="5228358"/>
          <a:ext cx="8979475" cy="837619"/>
        </p:xfrm>
        <a:graphic>
          <a:graphicData uri="http://schemas.openxmlformats.org/drawingml/2006/table">
            <a:tbl>
              <a:tblPr firstRow="1" bandRow="1">
                <a:tableStyleId>{5C22544A-7EE6-4342-B048-85BDC9FD1C3A}</a:tableStyleId>
              </a:tblPr>
              <a:tblGrid>
                <a:gridCol w="8979475"/>
              </a:tblGrid>
              <a:tr h="837619">
                <a:tc>
                  <a:txBody>
                    <a:bodyPr/>
                    <a:lstStyle/>
                    <a:p>
                      <a:endParaRPr lang="en-US" dirty="0"/>
                    </a:p>
                  </a:txBody>
                  <a:tcPr>
                    <a:noFill/>
                  </a:tcPr>
                </a:tc>
              </a:tr>
            </a:tbl>
          </a:graphicData>
        </a:graphic>
      </p:graphicFrame>
      <p:sp>
        <p:nvSpPr>
          <p:cNvPr id="8" name="TextBox 7"/>
          <p:cNvSpPr txBox="1"/>
          <p:nvPr/>
        </p:nvSpPr>
        <p:spPr>
          <a:xfrm>
            <a:off x="1053858" y="5647169"/>
            <a:ext cx="9700907" cy="369332"/>
          </a:xfrm>
          <a:prstGeom prst="rect">
            <a:avLst/>
          </a:prstGeom>
          <a:solidFill>
            <a:schemeClr val="lt1">
              <a:alpha val="37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As we can see, there is no null values in any columns.</a:t>
            </a:r>
            <a:endParaRPr lang="en-US" dirty="0"/>
          </a:p>
        </p:txBody>
      </p:sp>
    </p:spTree>
    <p:extLst>
      <p:ext uri="{BB962C8B-B14F-4D97-AF65-F5344CB8AC3E}">
        <p14:creationId xmlns:p14="http://schemas.microsoft.com/office/powerpoint/2010/main" val="224670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13EDB-F3B6-80CB-1CD5-06B7FBE8FFA0}"/>
              </a:ext>
            </a:extLst>
          </p:cNvPr>
          <p:cNvSpPr>
            <a:spLocks noGrp="1"/>
          </p:cNvSpPr>
          <p:nvPr>
            <p:ph type="title"/>
          </p:nvPr>
        </p:nvSpPr>
        <p:spPr>
          <a:xfrm>
            <a:off x="838200" y="365126"/>
            <a:ext cx="10515600" cy="472492"/>
          </a:xfrm>
        </p:spPr>
        <p:txBody>
          <a:bodyPr>
            <a:normAutofit fontScale="90000"/>
          </a:bodyPr>
          <a:lstStyle/>
          <a:p>
            <a:r>
              <a:rPr lang="en-US" sz="2800" b="1" dirty="0" smtClean="0"/>
              <a:t>‘Describe’: To see summary statistics</a:t>
            </a:r>
            <a:endParaRPr lang="en-US" sz="2800" b="1" dirty="0"/>
          </a:p>
        </p:txBody>
      </p:sp>
      <p:sp>
        <p:nvSpPr>
          <p:cNvPr id="3" name="Content Placeholder 2">
            <a:extLst>
              <a:ext uri="{FF2B5EF4-FFF2-40B4-BE49-F238E27FC236}">
                <a16:creationId xmlns="" xmlns:a16="http://schemas.microsoft.com/office/drawing/2014/main" id="{A77AE595-F009-855F-7E9F-080A3E43FF94}"/>
              </a:ext>
            </a:extLst>
          </p:cNvPr>
          <p:cNvSpPr>
            <a:spLocks noGrp="1"/>
          </p:cNvSpPr>
          <p:nvPr>
            <p:ph idx="1"/>
          </p:nvPr>
        </p:nvSpPr>
        <p:spPr/>
        <p:txBody>
          <a:bodyPr/>
          <a:lstStyle/>
          <a:p>
            <a:pPr marL="0" indent="0">
              <a:buNone/>
            </a:pPr>
            <a:endParaRPr lang="en-US" dirty="0"/>
          </a:p>
          <a:p>
            <a:endParaRPr lang="en-US" dirty="0"/>
          </a:p>
        </p:txBody>
      </p:sp>
      <p:pic>
        <p:nvPicPr>
          <p:cNvPr id="4" name="Picture 3" descr="Screen Shot 2022-07-29 at 8.4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8678"/>
            <a:ext cx="11327946" cy="5939321"/>
          </a:xfrm>
          <a:prstGeom prst="rect">
            <a:avLst/>
          </a:prstGeom>
        </p:spPr>
      </p:pic>
    </p:spTree>
    <p:extLst>
      <p:ext uri="{BB962C8B-B14F-4D97-AF65-F5344CB8AC3E}">
        <p14:creationId xmlns:p14="http://schemas.microsoft.com/office/powerpoint/2010/main" val="358823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DEF4BB-FB7F-5F3F-9916-0B22FFF1E72F}"/>
              </a:ext>
            </a:extLst>
          </p:cNvPr>
          <p:cNvSpPr>
            <a:spLocks noGrp="1"/>
          </p:cNvSpPr>
          <p:nvPr>
            <p:ph type="title"/>
          </p:nvPr>
        </p:nvSpPr>
        <p:spPr>
          <a:xfrm>
            <a:off x="838200" y="365125"/>
            <a:ext cx="10515600" cy="567063"/>
          </a:xfrm>
        </p:spPr>
        <p:txBody>
          <a:bodyPr>
            <a:normAutofit/>
          </a:bodyPr>
          <a:lstStyle/>
          <a:p>
            <a:r>
              <a:rPr lang="en-US" sz="3200" b="1" dirty="0" smtClean="0"/>
              <a:t>To check null values and duplicates, I use the following code:</a:t>
            </a:r>
            <a:endParaRPr lang="en-US" sz="3200" b="1" dirty="0"/>
          </a:p>
        </p:txBody>
      </p:sp>
      <p:pic>
        <p:nvPicPr>
          <p:cNvPr id="4" name="Content Placeholder 3" descr="Screen Shot 2022-07-29 at 8.49.33 AM.png"/>
          <p:cNvPicPr>
            <a:picLocks noGrp="1" noChangeAspect="1"/>
          </p:cNvPicPr>
          <p:nvPr>
            <p:ph idx="1"/>
          </p:nvPr>
        </p:nvPicPr>
        <p:blipFill>
          <a:blip r:embed="rId2">
            <a:extLst>
              <a:ext uri="{28A0092B-C50C-407E-A947-70E740481C1C}">
                <a14:useLocalDpi xmlns:a14="http://schemas.microsoft.com/office/drawing/2010/main" val="0"/>
              </a:ext>
            </a:extLst>
          </a:blip>
          <a:srcRect l="4418" r="4418"/>
          <a:stretch>
            <a:fillRect/>
          </a:stretch>
        </p:blipFill>
        <p:spPr>
          <a:xfrm>
            <a:off x="838200" y="1688747"/>
            <a:ext cx="10515600" cy="4488216"/>
          </a:xfrm>
        </p:spPr>
      </p:pic>
    </p:spTree>
    <p:extLst>
      <p:ext uri="{BB962C8B-B14F-4D97-AF65-F5344CB8AC3E}">
        <p14:creationId xmlns:p14="http://schemas.microsoft.com/office/powerpoint/2010/main" val="280646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F379FD-5D2C-56C0-9B24-6D313613D651}"/>
              </a:ext>
            </a:extLst>
          </p:cNvPr>
          <p:cNvSpPr>
            <a:spLocks noGrp="1"/>
          </p:cNvSpPr>
          <p:nvPr>
            <p:ph type="title"/>
          </p:nvPr>
        </p:nvSpPr>
        <p:spPr>
          <a:xfrm>
            <a:off x="838200" y="365125"/>
            <a:ext cx="10515600" cy="808351"/>
          </a:xfrm>
        </p:spPr>
        <p:txBody>
          <a:bodyPr>
            <a:normAutofit fontScale="90000"/>
          </a:bodyPr>
          <a:lstStyle/>
          <a:p>
            <a:pPr lvl="1" algn="l" rtl="0">
              <a:lnSpc>
                <a:spcPct val="90000"/>
              </a:lnSpc>
              <a:spcBef>
                <a:spcPct val="0"/>
              </a:spcBef>
            </a:pPr>
            <a:r>
              <a:rPr lang="en-US" b="1" dirty="0" err="1" smtClean="0"/>
              <a:t>Modelling</a:t>
            </a:r>
            <a:r>
              <a:rPr lang="en-US" b="1" dirty="0" smtClean="0"/>
              <a:t>-A/B testing</a:t>
            </a:r>
            <a:br>
              <a:rPr lang="en-US" b="1" dirty="0" smtClean="0"/>
            </a:br>
            <a:r>
              <a:rPr lang="en-US" b="1" dirty="0" smtClean="0"/>
              <a:t/>
            </a:r>
            <a:br>
              <a:rPr lang="en-US" b="1" dirty="0" smtClean="0"/>
            </a:br>
            <a:r>
              <a:rPr lang="en-US" b="1" dirty="0" smtClean="0"/>
              <a:t>Sampling </a:t>
            </a:r>
            <a:r>
              <a:rPr lang="en-US" b="1" dirty="0"/>
              <a:t>distribution under the null</a:t>
            </a:r>
          </a:p>
        </p:txBody>
      </p:sp>
      <p:sp>
        <p:nvSpPr>
          <p:cNvPr id="9" name="Content Placeholder 8"/>
          <p:cNvSpPr>
            <a:spLocks noGrp="1"/>
          </p:cNvSpPr>
          <p:nvPr>
            <p:ph idx="1"/>
          </p:nvPr>
        </p:nvSpPr>
        <p:spPr/>
        <p:txBody>
          <a:bodyPr/>
          <a:lstStyle/>
          <a:p>
            <a:endParaRPr lang="en-US"/>
          </a:p>
        </p:txBody>
      </p:sp>
      <p:pic>
        <p:nvPicPr>
          <p:cNvPr id="10" name="Picture 9" descr="Screen Shot 2022-07-29 at 9.04.3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63" y="1188877"/>
            <a:ext cx="11214141" cy="5566109"/>
          </a:xfrm>
          <a:prstGeom prst="rect">
            <a:avLst/>
          </a:prstGeom>
        </p:spPr>
      </p:pic>
      <p:pic>
        <p:nvPicPr>
          <p:cNvPr id="11" name="Content Placeholder 4">
            <a:extLst>
              <a:ext uri="{FF2B5EF4-FFF2-40B4-BE49-F238E27FC236}">
                <a16:creationId xmlns="" xmlns:a16="http://schemas.microsoft.com/office/drawing/2014/main" id="{4778DE07-F6C4-D3B3-1090-CC77CF1EBA62}"/>
              </a:ext>
            </a:extLst>
          </p:cNvPr>
          <p:cNvPicPr>
            <a:picLocks noChangeAspect="1"/>
          </p:cNvPicPr>
          <p:nvPr/>
        </p:nvPicPr>
        <p:blipFill>
          <a:blip r:embed="rId3"/>
          <a:stretch>
            <a:fillRect/>
          </a:stretch>
        </p:blipFill>
        <p:spPr>
          <a:xfrm>
            <a:off x="945772" y="4985180"/>
            <a:ext cx="9390154" cy="1634707"/>
          </a:xfrm>
          <a:prstGeom prst="rect">
            <a:avLst/>
          </a:prstGeom>
        </p:spPr>
      </p:pic>
    </p:spTree>
    <p:extLst>
      <p:ext uri="{BB962C8B-B14F-4D97-AF65-F5344CB8AC3E}">
        <p14:creationId xmlns:p14="http://schemas.microsoft.com/office/powerpoint/2010/main" val="342843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1E8F8F-ED94-7BB5-1F64-6D233861C3CE}"/>
              </a:ext>
            </a:extLst>
          </p:cNvPr>
          <p:cNvSpPr>
            <a:spLocks noGrp="1"/>
          </p:cNvSpPr>
          <p:nvPr>
            <p:ph type="title"/>
          </p:nvPr>
        </p:nvSpPr>
        <p:spPr>
          <a:xfrm>
            <a:off x="838200" y="365126"/>
            <a:ext cx="10497540" cy="1391170"/>
          </a:xfrm>
        </p:spPr>
        <p:txBody>
          <a:bodyPr>
            <a:noAutofit/>
          </a:bodyPr>
          <a:lstStyle/>
          <a:p>
            <a:r>
              <a:rPr lang="en-US" sz="2000" b="1" dirty="0" smtClean="0"/>
              <a:t>Step1-Filtering out the impressions where users neither clicked the yes nor the no button and then obtaining ‘relevant rows’</a:t>
            </a:r>
            <a:br>
              <a:rPr lang="en-US" sz="2000" b="1" dirty="0" smtClean="0"/>
            </a:br>
            <a:r>
              <a:rPr lang="en-US" sz="2000" b="1" dirty="0" smtClean="0"/>
              <a:t/>
            </a:r>
            <a:br>
              <a:rPr lang="en-US" sz="2000" b="1" dirty="0" smtClean="0"/>
            </a:br>
            <a:r>
              <a:rPr lang="en-US" sz="2000" b="1" dirty="0" smtClean="0"/>
              <a:t>Step2</a:t>
            </a:r>
            <a:r>
              <a:rPr lang="en-US" sz="2000" b="1" dirty="0"/>
              <a:t>-Divide </a:t>
            </a:r>
            <a:r>
              <a:rPr lang="en-US" sz="2000" b="1" dirty="0" smtClean="0"/>
              <a:t>the </a:t>
            </a:r>
            <a:r>
              <a:rPr lang="en-US" sz="2000" b="1" dirty="0" err="1" smtClean="0"/>
              <a:t>dataframe</a:t>
            </a:r>
            <a:r>
              <a:rPr lang="en-US" sz="2000" b="1" dirty="0" smtClean="0"/>
              <a:t>, ’</a:t>
            </a:r>
            <a:r>
              <a:rPr lang="en-US" sz="2000" b="1" dirty="0" err="1" smtClean="0"/>
              <a:t>myrelevant_rows</a:t>
            </a:r>
            <a:r>
              <a:rPr lang="en-US" sz="2000" b="1" dirty="0" smtClean="0"/>
              <a:t>’, </a:t>
            </a:r>
            <a:r>
              <a:rPr lang="en-US" sz="2000" b="1" dirty="0"/>
              <a:t>by exposed and control group</a:t>
            </a:r>
          </a:p>
        </p:txBody>
      </p:sp>
      <p:pic>
        <p:nvPicPr>
          <p:cNvPr id="6" name="Content Placeholder 5" descr="Screen Shot 2022-07-29 at 9.17.37 AM.png"/>
          <p:cNvPicPr>
            <a:picLocks noGrp="1" noChangeAspect="1"/>
          </p:cNvPicPr>
          <p:nvPr>
            <p:ph idx="1"/>
          </p:nvPr>
        </p:nvPicPr>
        <p:blipFill>
          <a:blip r:embed="rId2">
            <a:extLst>
              <a:ext uri="{28A0092B-C50C-407E-A947-70E740481C1C}">
                <a14:useLocalDpi xmlns:a14="http://schemas.microsoft.com/office/drawing/2010/main" val="0"/>
              </a:ext>
            </a:extLst>
          </a:blip>
          <a:srcRect l="17006" r="17006"/>
          <a:stretch>
            <a:fillRect/>
          </a:stretch>
        </p:blipFill>
        <p:spPr/>
      </p:pic>
    </p:spTree>
    <p:extLst>
      <p:ext uri="{BB962C8B-B14F-4D97-AF65-F5344CB8AC3E}">
        <p14:creationId xmlns:p14="http://schemas.microsoft.com/office/powerpoint/2010/main" val="3170453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Executive.thmx</Template>
  <TotalTime>3794</TotalTime>
  <Words>762</Words>
  <Application>Microsoft Macintosh PowerPoint</Application>
  <PresentationFormat>Custom</PresentationFormat>
  <Paragraphs>80</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Equation</vt:lpstr>
      <vt:lpstr>CAPSTONE PROJECT-I</vt:lpstr>
      <vt:lpstr>CONTENT</vt:lpstr>
      <vt:lpstr>Part I-Data</vt:lpstr>
      <vt:lpstr>Columns Details</vt:lpstr>
      <vt:lpstr>Part II-Data Science Approach          Data Wrangling/ Data Cleaning          Exploring the Data </vt:lpstr>
      <vt:lpstr>‘Describe’: To see summary statistics</vt:lpstr>
      <vt:lpstr>To check null values and duplicates, I use the following code:</vt:lpstr>
      <vt:lpstr>Modelling-A/B testing  Sampling distribution under the null</vt:lpstr>
      <vt:lpstr>Step1-Filtering out the impressions where users neither clicked the yes nor the no button and then obtaining ‘relevant rows’  Step2-Divide the dataframe, ’myrelevant_rows’, by exposed and control group</vt:lpstr>
      <vt:lpstr>Step3-Calculate number of observations in both groups Step4-Calculate the conversion rates(‘conver_exposed’, ‘conver_control’)</vt:lpstr>
      <vt:lpstr>Step5-Calculating the sample sizes and the number of conversions in control and exposed groups. Then storing them as numpy array Step6-Calculate observed difference in the conversion rates </vt:lpstr>
      <vt:lpstr>Step7-Calculating p-value</vt:lpstr>
      <vt:lpstr>Step8- Drawing 10000 samples from binomial distribution and center around 0:</vt:lpstr>
      <vt:lpstr>The plot of the sampling distribution of the difference in sample proportions under the null hypothesis. </vt:lpstr>
      <vt:lpstr>Answers to the Problem Question</vt:lpstr>
      <vt:lpstr>PLOTS(EDA) Plot1-Count of Observations(Participants+Non-Participants) per Group</vt:lpstr>
      <vt:lpstr>Plot2-Count of Observations of Participants -per Group-</vt:lpstr>
      <vt:lpstr>Plot3-Histogram of Numeric Variables</vt:lpstr>
      <vt:lpstr>Plot4:</vt:lpstr>
      <vt:lpstr>Plot5- Histogram of numeric columns</vt:lpstr>
      <vt:lpstr>Plot6-Pie Chart</vt:lpstr>
      <vt:lpstr>Plot7- Correlation of Numeric Columns</vt:lpstr>
      <vt:lpstr>Plot8-Countplot Showing Participants’ OS </vt:lpstr>
      <vt:lpstr>Plot9-Countplot showing the Ad campaign dates and responses</vt:lpstr>
      <vt:lpstr>Plot10-Countplot showing the users` browsers and responses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dc:title>
  <dc:creator>Doç. Dr. İhsan Tolga MEDENİ</dc:creator>
  <cp:lastModifiedBy>Siva C</cp:lastModifiedBy>
  <cp:revision>35</cp:revision>
  <dcterms:created xsi:type="dcterms:W3CDTF">2022-07-27T11:20:50Z</dcterms:created>
  <dcterms:modified xsi:type="dcterms:W3CDTF">2022-07-30T06:33:48Z</dcterms:modified>
</cp:coreProperties>
</file>